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0" r:id="rId5"/>
    <p:sldId id="258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746" autoAdjust="0"/>
    <p:restoredTop sz="95414" autoAdjust="0"/>
  </p:normalViewPr>
  <p:slideViewPr>
    <p:cSldViewPr snapToGrid="0">
      <p:cViewPr varScale="1">
        <p:scale>
          <a:sx n="87" d="100"/>
          <a:sy n="87" d="100"/>
        </p:scale>
        <p:origin x="57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35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1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8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23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43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3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2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2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1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01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2A637-0206-4286-A23C-5A75E413E246}" type="datetimeFigureOut">
              <a:rPr lang="en-US" smtClean="0"/>
              <a:t>6/20/2020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AD83F-BBA1-460A-A1F7-33823C6F2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6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ciencecourseware.org/FlyLabJS" TargetMode="External"/><Relationship Id="rId2" Type="http://schemas.openxmlformats.org/officeDocument/2006/relationships/hyperlink" Target="https://sciencecourseware.org/FlyLabJ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04449" y="787211"/>
            <a:ext cx="75831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Virtual Labs for Biology</a:t>
            </a:r>
            <a:endParaRPr lang="en-US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5172" y="2325886"/>
            <a:ext cx="9301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Bob Desharnais</a:t>
            </a:r>
          </a:p>
          <a:p>
            <a:pPr algn="ctr"/>
            <a:r>
              <a:rPr lang="en-US" sz="4800" dirty="0" smtClean="0"/>
              <a:t>Cal State LA</a:t>
            </a:r>
          </a:p>
          <a:p>
            <a:pPr algn="ctr"/>
            <a:r>
              <a:rPr lang="en-US" sz="4800" dirty="0" smtClean="0"/>
              <a:t>June 22, 2020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1445172" y="5157222"/>
            <a:ext cx="9301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Support provided by the U.S. National Science Foundation</a:t>
            </a:r>
          </a:p>
          <a:p>
            <a:pPr algn="ctr"/>
            <a:r>
              <a:rPr lang="en-US" sz="2800" dirty="0" smtClean="0"/>
              <a:t>and the California State University Chancellor’s Office</a:t>
            </a:r>
          </a:p>
        </p:txBody>
      </p:sp>
    </p:spTree>
    <p:extLst>
      <p:ext uri="{BB962C8B-B14F-4D97-AF65-F5344CB8AC3E}">
        <p14:creationId xmlns:p14="http://schemas.microsoft.com/office/powerpoint/2010/main" val="27659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576" y="1482360"/>
            <a:ext cx="114905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4800" dirty="0"/>
              <a:t>Example of a virtual lab: </a:t>
            </a:r>
            <a:r>
              <a:rPr lang="en-US" sz="4800" i="1" dirty="0" err="1"/>
              <a:t>FlyLab</a:t>
            </a:r>
            <a:r>
              <a:rPr lang="en-US" sz="4800" i="1" dirty="0"/>
              <a:t> JS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4800" dirty="0" smtClean="0"/>
              <a:t>Advantages </a:t>
            </a:r>
            <a:r>
              <a:rPr lang="en-US" sz="4800" dirty="0"/>
              <a:t>&amp; </a:t>
            </a:r>
            <a:r>
              <a:rPr lang="en-US" sz="4800" dirty="0" smtClean="0"/>
              <a:t>disadvantages of virtual labs</a:t>
            </a:r>
            <a:endParaRPr lang="en-US" sz="4800" dirty="0"/>
          </a:p>
          <a:p>
            <a:pPr marL="693738" indent="-679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4800" dirty="0" smtClean="0"/>
              <a:t>Case study:  GE Biology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3173" y="331074"/>
            <a:ext cx="25651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Outline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76831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64863" y="241865"/>
            <a:ext cx="93219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/>
              <a:t>Example of a Virtual Lab:  </a:t>
            </a:r>
            <a:r>
              <a:rPr lang="en-US" sz="4800" b="1" i="1" dirty="0" err="1" smtClean="0"/>
              <a:t>FlyLab</a:t>
            </a:r>
            <a:r>
              <a:rPr lang="en-US" sz="4800" b="1" i="1" dirty="0" smtClean="0"/>
              <a:t> JS</a:t>
            </a:r>
            <a:endParaRPr lang="en-US" sz="4800" b="1" i="1" dirty="0"/>
          </a:p>
        </p:txBody>
      </p:sp>
      <p:sp>
        <p:nvSpPr>
          <p:cNvPr id="2" name="Rectangle 1"/>
          <p:cNvSpPr/>
          <p:nvPr/>
        </p:nvSpPr>
        <p:spPr>
          <a:xfrm>
            <a:off x="2655222" y="5800581"/>
            <a:ext cx="693504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i="1" dirty="0" smtClean="0">
                <a:hlinkClick r:id="rId2"/>
              </a:rPr>
              <a:t>ScienceCourseware.org/</a:t>
            </a:r>
            <a:r>
              <a:rPr lang="en-US" sz="4000" i="1" dirty="0" err="1" smtClean="0">
                <a:hlinkClick r:id="rId2"/>
              </a:rPr>
              <a:t>FlyLabJS</a:t>
            </a:r>
            <a:endParaRPr lang="en-US" sz="4000" i="1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09" y="1282548"/>
            <a:ext cx="5042665" cy="430834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0516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8299" y="1210879"/>
            <a:ext cx="1120415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3600" dirty="0" smtClean="0"/>
              <a:t>Advantages</a:t>
            </a:r>
            <a:endParaRPr lang="en-US" sz="3600" dirty="0"/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/>
              <a:t>Add opportunities for inquiry-based learning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/>
              <a:t>Address difficult lab topics (e.g. </a:t>
            </a:r>
            <a:r>
              <a:rPr lang="en-US" sz="3200" i="1" dirty="0" smtClean="0"/>
              <a:t>evolution)</a:t>
            </a:r>
            <a:endParaRPr lang="en-US" sz="3200" i="1" dirty="0"/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/>
              <a:t>Allow students to learn from </a:t>
            </a:r>
            <a:r>
              <a:rPr lang="en-US" sz="3200" i="1" dirty="0" smtClean="0"/>
              <a:t>mistakes</a:t>
            </a:r>
            <a:endParaRPr lang="en-US" sz="3200" i="1" dirty="0"/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/>
              <a:t>Better engage </a:t>
            </a:r>
            <a:r>
              <a:rPr lang="en-US" sz="3200" i="1" dirty="0" smtClean="0"/>
              <a:t>students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 smtClean="0"/>
              <a:t>Improved convenience (e.g. 24/7 access)</a:t>
            </a:r>
            <a:endParaRPr lang="en-US" sz="3200" dirty="0" smtClean="0"/>
          </a:p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3600" dirty="0" smtClean="0"/>
              <a:t>Disadvantages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 smtClean="0"/>
              <a:t>Doesn’t allow for learning lab skills (esp. majors)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 smtClean="0"/>
              <a:t>Oversimplification of reality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3200" i="1" dirty="0" smtClean="0"/>
              <a:t>Group interactions are more difficult</a:t>
            </a:r>
            <a:endParaRPr lang="en-US" sz="32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904744" y="344539"/>
            <a:ext cx="104222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b="1" dirty="0" smtClean="0"/>
              <a:t>Advantages and Disadvantages of Virtual Labs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197577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2148" y="247430"/>
            <a:ext cx="74542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/>
              <a:t>Case Study: GE Biology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8874" y="1263093"/>
            <a:ext cx="1094652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§"/>
            </a:pPr>
            <a:r>
              <a:rPr lang="en-US" sz="4800" dirty="0" smtClean="0"/>
              <a:t>BIOL 155 </a:t>
            </a:r>
            <a:r>
              <a:rPr lang="en-US" sz="4800" dirty="0" smtClean="0">
                <a:sym typeface="Symbol" panose="05050102010706020507" pitchFamily="18" charset="2"/>
              </a:rPr>
              <a:t> Animal Biology</a:t>
            </a:r>
            <a:endParaRPr lang="en-US" sz="4800" dirty="0" smtClean="0"/>
          </a:p>
          <a:p>
            <a:pPr marL="693738" indent="-679450">
              <a:buFont typeface="Wingdings" panose="05000000000000000000" pitchFamily="2" charset="2"/>
              <a:buChar char="§"/>
            </a:pPr>
            <a:r>
              <a:rPr lang="en-US" sz="4800" dirty="0" smtClean="0"/>
              <a:t>Three delivery models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4000" dirty="0" smtClean="0"/>
              <a:t>Traditional wet labs (8 sect)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4000" dirty="0" smtClean="0"/>
              <a:t>All online virtual labs &amp; drop-in help (8 sect)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4000" dirty="0" smtClean="0"/>
              <a:t>Hybrid in-person/online virtual labs (16 sect)</a:t>
            </a:r>
          </a:p>
          <a:p>
            <a:pPr marL="693738" indent="-679450">
              <a:buFont typeface="Wingdings" panose="05000000000000000000" pitchFamily="2" charset="2"/>
              <a:buChar char="§"/>
            </a:pPr>
            <a:r>
              <a:rPr lang="en-US" sz="4800" dirty="0" smtClean="0"/>
              <a:t>Assessment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4000" dirty="0" smtClean="0"/>
              <a:t>Analysis of course grades</a:t>
            </a:r>
          </a:p>
          <a:p>
            <a:pPr marL="1371600" lvl="1" indent="-679450">
              <a:buFont typeface="Arial" panose="020B0604020202020204" pitchFamily="34" charset="0"/>
              <a:buChar char="•"/>
            </a:pPr>
            <a:r>
              <a:rPr lang="en-US" sz="4000" dirty="0" smtClean="0"/>
              <a:t>Pre/post attitude surveys</a:t>
            </a:r>
          </a:p>
        </p:txBody>
      </p:sp>
    </p:spTree>
    <p:extLst>
      <p:ext uri="{BB962C8B-B14F-4D97-AF65-F5344CB8AC3E}">
        <p14:creationId xmlns:p14="http://schemas.microsoft.com/office/powerpoint/2010/main" val="180198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27" y="1880164"/>
            <a:ext cx="5007744" cy="42868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958" y="1880164"/>
            <a:ext cx="5380993" cy="44472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553481" y="645509"/>
            <a:ext cx="73249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Assessment:  Course Grades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0005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6881" y="645509"/>
            <a:ext cx="85304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Assessment:  Survey of Attitudes</a:t>
            </a:r>
            <a:endParaRPr lang="en-US" sz="4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062" y="1749079"/>
            <a:ext cx="6675120" cy="484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2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4064" y="5442335"/>
            <a:ext cx="10884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Son, J.Y., Narguizian, P.,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Beltz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D., and Desharnais, R.A. 2016. Comparing physical, virtual, and hybrid flipped labs for general education biology.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Learning Journal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228–243.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0951" y="549808"/>
            <a:ext cx="11978149" cy="5000402"/>
            <a:chOff x="150951" y="549808"/>
            <a:chExt cx="11978149" cy="500040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0951" y="549808"/>
              <a:ext cx="11978149" cy="5000402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5546087" y="641469"/>
              <a:ext cx="1180618" cy="3700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7740853" y="636630"/>
              <a:ext cx="1180618" cy="3700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870595" y="642236"/>
              <a:ext cx="1180618" cy="3700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461408" y="590799"/>
              <a:ext cx="1332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Wet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35636" y="590799"/>
              <a:ext cx="1332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Online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829561" y="590799"/>
              <a:ext cx="13321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Hybrid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6418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18333" y="2087830"/>
            <a:ext cx="718690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b="1" dirty="0" smtClean="0"/>
              <a:t>Questions</a:t>
            </a:r>
            <a:r>
              <a:rPr lang="en-US" sz="9600" b="1" dirty="0" smtClean="0"/>
              <a:t>?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16435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217</Words>
  <Application>Microsoft Office PowerPoint</Application>
  <PresentationFormat>Widescreen</PresentationFormat>
  <Paragraphs>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 State L.A.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Desharnais, Robert</dc:creator>
  <cp:lastModifiedBy>Bob</cp:lastModifiedBy>
  <cp:revision>48</cp:revision>
  <dcterms:created xsi:type="dcterms:W3CDTF">2016-07-14T17:17:59Z</dcterms:created>
  <dcterms:modified xsi:type="dcterms:W3CDTF">2020-06-20T18:54:53Z</dcterms:modified>
</cp:coreProperties>
</file>