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73"/>
  </p:notesMasterIdLst>
  <p:handoutMasterIdLst>
    <p:handoutMasterId r:id="rId74"/>
  </p:handoutMasterIdLst>
  <p:sldIdLst>
    <p:sldId id="256" r:id="rId3"/>
    <p:sldId id="365" r:id="rId4"/>
    <p:sldId id="438" r:id="rId5"/>
    <p:sldId id="439" r:id="rId6"/>
    <p:sldId id="495" r:id="rId7"/>
    <p:sldId id="454" r:id="rId8"/>
    <p:sldId id="443" r:id="rId9"/>
    <p:sldId id="456" r:id="rId10"/>
    <p:sldId id="496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53" r:id="rId23"/>
    <p:sldId id="384" r:id="rId24"/>
    <p:sldId id="382" r:id="rId25"/>
    <p:sldId id="469" r:id="rId26"/>
    <p:sldId id="470" r:id="rId27"/>
    <p:sldId id="521" r:id="rId28"/>
    <p:sldId id="522" r:id="rId29"/>
    <p:sldId id="526" r:id="rId30"/>
    <p:sldId id="527" r:id="rId31"/>
    <p:sldId id="387" r:id="rId32"/>
    <p:sldId id="388" r:id="rId33"/>
    <p:sldId id="497" r:id="rId34"/>
    <p:sldId id="498" r:id="rId35"/>
    <p:sldId id="499" r:id="rId36"/>
    <p:sldId id="500" r:id="rId37"/>
    <p:sldId id="528" r:id="rId38"/>
    <p:sldId id="501" r:id="rId39"/>
    <p:sldId id="502" r:id="rId40"/>
    <p:sldId id="473" r:id="rId41"/>
    <p:sldId id="503" r:id="rId42"/>
    <p:sldId id="504" r:id="rId43"/>
    <p:sldId id="475" r:id="rId44"/>
    <p:sldId id="395" r:id="rId45"/>
    <p:sldId id="505" r:id="rId46"/>
    <p:sldId id="396" r:id="rId47"/>
    <p:sldId id="398" r:id="rId48"/>
    <p:sldId id="507" r:id="rId49"/>
    <p:sldId id="397" r:id="rId50"/>
    <p:sldId id="399" r:id="rId51"/>
    <p:sldId id="400" r:id="rId52"/>
    <p:sldId id="476" r:id="rId53"/>
    <p:sldId id="477" r:id="rId54"/>
    <p:sldId id="478" r:id="rId55"/>
    <p:sldId id="479" r:id="rId56"/>
    <p:sldId id="480" r:id="rId57"/>
    <p:sldId id="405" r:id="rId58"/>
    <p:sldId id="523" r:id="rId59"/>
    <p:sldId id="525" r:id="rId60"/>
    <p:sldId id="427" r:id="rId61"/>
    <p:sldId id="431" r:id="rId62"/>
    <p:sldId id="429" r:id="rId63"/>
    <p:sldId id="519" r:id="rId64"/>
    <p:sldId id="493" r:id="rId65"/>
    <p:sldId id="451" r:id="rId66"/>
    <p:sldId id="342" r:id="rId67"/>
    <p:sldId id="494" r:id="rId68"/>
    <p:sldId id="520" r:id="rId69"/>
    <p:sldId id="359" r:id="rId70"/>
    <p:sldId id="360" r:id="rId71"/>
    <p:sldId id="319" r:id="rId7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EA1A04"/>
      </a:buClr>
      <a:buFont typeface="Wingdings" panose="05000000000000000000" pitchFamily="2" charset="2"/>
      <a:buChar char="§"/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EA1A04"/>
      </a:buClr>
      <a:buFont typeface="Wingdings" panose="05000000000000000000" pitchFamily="2" charset="2"/>
      <a:buChar char="§"/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EA1A04"/>
      </a:buClr>
      <a:buFont typeface="Wingdings" panose="05000000000000000000" pitchFamily="2" charset="2"/>
      <a:buChar char="§"/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EA1A04"/>
      </a:buClr>
      <a:buFont typeface="Wingdings" panose="05000000000000000000" pitchFamily="2" charset="2"/>
      <a:buChar char="§"/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EA1A04"/>
      </a:buClr>
      <a:buFont typeface="Wingdings" panose="05000000000000000000" pitchFamily="2" charset="2"/>
      <a:buChar char="§"/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een Maloney" initials="MM" lastIdx="1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1503"/>
    <a:srgbClr val="FFCCFF"/>
    <a:srgbClr val="FFFF99"/>
    <a:srgbClr val="CCECFF"/>
    <a:srgbClr val="FFCC99"/>
    <a:srgbClr val="CCFFCC"/>
    <a:srgbClr val="CC0000"/>
    <a:srgbClr val="EFC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7" autoAdjust="0"/>
    <p:restoredTop sz="79871" autoAdjust="0"/>
  </p:normalViewPr>
  <p:slideViewPr>
    <p:cSldViewPr>
      <p:cViewPr varScale="1">
        <p:scale>
          <a:sx n="93" d="100"/>
          <a:sy n="93" d="100"/>
        </p:scale>
        <p:origin x="14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00"/>
    </p:cViewPr>
  </p:sorterViewPr>
  <p:notesViewPr>
    <p:cSldViewPr>
      <p:cViewPr varScale="1">
        <p:scale>
          <a:sx n="88" d="100"/>
          <a:sy n="88" d="100"/>
        </p:scale>
        <p:origin x="3768" y="55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DBB04224-3A99-4702-89B3-B232697F9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66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66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9ABE80A4-AD1E-4050-B4F7-EB3240AB0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025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668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final bullet to previous </a:t>
            </a:r>
            <a:r>
              <a:rPr lang="en-US" dirty="0" err="1" smtClean="0"/>
              <a:t>reaff</a:t>
            </a:r>
            <a:r>
              <a:rPr lang="en-US" dirty="0" smtClean="0"/>
              <a:t>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05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Added final bullet to previous </a:t>
            </a:r>
            <a:r>
              <a:rPr lang="en-US" dirty="0" err="1" smtClean="0"/>
              <a:t>reaff</a:t>
            </a:r>
            <a:r>
              <a:rPr lang="en-US" dirty="0" smtClean="0"/>
              <a:t> version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251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090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29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788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397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258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131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232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65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03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686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387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275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878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488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488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488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371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00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456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Revised from previous</a:t>
            </a:r>
            <a:r>
              <a:rPr lang="en-US" baseline="0" dirty="0" smtClean="0"/>
              <a:t> version – CWSFRWF replaces RUTS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4458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Exact date TBD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51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overall timeline from the time an institution submits</a:t>
            </a:r>
            <a:r>
              <a:rPr lang="en-US" baseline="0" dirty="0" smtClean="0"/>
              <a:t> its self study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896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also</a:t>
            </a:r>
            <a:r>
              <a:rPr lang="en-US" baseline="0" dirty="0" smtClean="0"/>
              <a:t> see the longer, more detailed timeline, which will be updated for your institution. This is just a sample screen shot.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614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9ABE80A4-AD1E-4050-B4F7-EB3240AB07B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22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are example themes from the first cohort. Not inclusive.</a:t>
            </a:r>
            <a:r>
              <a:rPr lang="en-US" baseline="0" dirty="0" smtClean="0"/>
              <a:t> Don’t need to choose from this list.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9ABE80A4-AD1E-4050-B4F7-EB3240AB07B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7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are sample themes distributed in TPR Guidelines for Themes. Not inclusive.</a:t>
            </a:r>
            <a:r>
              <a:rPr lang="en-US" baseline="0" dirty="0" smtClean="0"/>
              <a:t> Don’t need to choose from this list. Include more from pioneer group?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9ABE80A4-AD1E-4050-B4F7-EB3240AB07B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911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are sample themes distributed in TPR Guidelines for Themes. Not inclusive.</a:t>
            </a:r>
            <a:r>
              <a:rPr lang="en-US" baseline="0" dirty="0" smtClean="0"/>
              <a:t> Don’t need to choose from this list.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9ABE80A4-AD1E-4050-B4F7-EB3240AB07B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489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are sample themes distributed in TPR Guidelines for Themes. Not inclusive.</a:t>
            </a:r>
            <a:r>
              <a:rPr lang="en-US" baseline="0" dirty="0" smtClean="0"/>
              <a:t> Don’t need to choose from this list.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9ABE80A4-AD1E-4050-B4F7-EB3240AB07B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924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03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3538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an example, so if</a:t>
            </a:r>
            <a:r>
              <a:rPr lang="en-US" baseline="0" dirty="0" smtClean="0"/>
              <a:t> the visit date is Fall 2020, the institution should expect to hear from WSCUC staff Spring 2019 to Fall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BC7B-C30D-488F-B509-76BE21AA717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40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Fall 2020, no experienced TPR</a:t>
            </a:r>
            <a:r>
              <a:rPr lang="en-US" baseline="0" dirty="0" smtClean="0"/>
              <a:t> reviewers yet, but in future teams will be created to include experienced reviewers, including those who experienced TPR themselves in previous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9ABE80A4-AD1E-4050-B4F7-EB3240AB07B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910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096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6263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9ABE80A4-AD1E-4050-B4F7-EB3240AB07B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683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7278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8196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BC7B-C30D-488F-B509-76BE21AA717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568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use the prompts as prompts and not as literal questions to be answered.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7718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98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6857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7035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501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2776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8662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7370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6024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Excel version!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3998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pertinent to this review.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FD32-B458-49CB-BDA8-398D6A98C544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416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pertinent to this review.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FD32-B458-49CB-BDA8-398D6A98C54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878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73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1121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8500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1215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BC7B-C30D-488F-B509-76BE21AA717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49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3247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1200" dirty="0" smtClean="0">
                <a:ea typeface="MS PGothic" pitchFamily="34" charset="-128"/>
                <a:cs typeface="Arial" pitchFamily="34" charset="0"/>
              </a:rPr>
              <a:t>• 33 volunteer members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 smtClean="0">
                <a:ea typeface="MS PGothic" pitchFamily="34" charset="-128"/>
                <a:cs typeface="Arial" pitchFamily="34" charset="0"/>
              </a:rPr>
              <a:t>• Nominated and voted upon by the heads of member institutions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 smtClean="0">
                <a:ea typeface="MS PGothic" pitchFamily="34" charset="-128"/>
                <a:cs typeface="Arial" pitchFamily="34" charset="0"/>
              </a:rPr>
              <a:t>• Represent the region and the general public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 smtClean="0">
                <a:ea typeface="MS PGothic" pitchFamily="34" charset="-128"/>
                <a:cs typeface="Arial" pitchFamily="34" charset="0"/>
              </a:rPr>
              <a:t>• Meet three times a year (2 times for action and 1 retreat)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054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3562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4858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>
                <a:solidFill>
                  <a:prstClr val="black"/>
                </a:solidFill>
              </a:rPr>
              <a:pPr/>
              <a:t>67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244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>
                <a:solidFill>
                  <a:prstClr val="black"/>
                </a:solidFill>
              </a:rPr>
              <a:pPr/>
              <a:t>68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873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>
                <a:solidFill>
                  <a:prstClr val="black"/>
                </a:solidFill>
              </a:rPr>
              <a:pPr/>
              <a:t>69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4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941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35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710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80A4-AD1E-4050-B4F7-EB3240AB07B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36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3625" y="2286000"/>
            <a:ext cx="7623175" cy="1752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1910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latin typeface="Garamond" panose="02020404030301010803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D10DB4C-0874-4465-A9DB-BAA01B87EEFC}" type="slidenum">
              <a:rPr lang="en-US" altLang="en-US"/>
              <a:pPr/>
              <a:t>‹#›</a:t>
            </a:fld>
            <a:r>
              <a:rPr lang="en-US" altLang="en-US"/>
              <a:t>v</a:t>
            </a:r>
          </a:p>
        </p:txBody>
      </p:sp>
      <p:sp>
        <p:nvSpPr>
          <p:cNvPr id="142343" name="Freeform 7"/>
          <p:cNvSpPr>
            <a:spLocks noChangeArrowheads="1"/>
          </p:cNvSpPr>
          <p:nvPr/>
        </p:nvSpPr>
        <p:spPr bwMode="auto">
          <a:xfrm>
            <a:off x="609600" y="1981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EA1A0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>
            <a:off x="1981200" y="4191000"/>
            <a:ext cx="6511925" cy="0"/>
          </a:xfrm>
          <a:prstGeom prst="line">
            <a:avLst/>
          </a:prstGeom>
          <a:noFill/>
          <a:ln w="19050">
            <a:solidFill>
              <a:srgbClr val="EA1A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23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10" y="609600"/>
            <a:ext cx="3810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A90606-ED78-4689-9061-2F0250863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05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2F0BF3-CF67-4127-BC87-C21F81229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86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828800"/>
            <a:ext cx="78486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96038"/>
            <a:ext cx="2133600" cy="23336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96038"/>
            <a:ext cx="2133600" cy="233362"/>
          </a:xfrm>
        </p:spPr>
        <p:txBody>
          <a:bodyPr/>
          <a:lstStyle>
            <a:lvl1pPr>
              <a:defRPr/>
            </a:lvl1pPr>
          </a:lstStyle>
          <a:p>
            <a:fld id="{0ADC5E2C-ADF3-4708-964B-87E645145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63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tai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41F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6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2534FA-ADCF-4225-9F82-E3276518944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0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709-32C6-402E-95BD-46EF658D7B2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AF88-D5D7-4952-B5E8-119EFBFD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7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709-32C6-402E-95BD-46EF658D7B2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AF88-D5D7-4952-B5E8-119EFBFD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66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709-32C6-402E-95BD-46EF658D7B2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AF88-D5D7-4952-B5E8-119EFBFD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64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709-32C6-402E-95BD-46EF658D7B2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AF88-D5D7-4952-B5E8-119EFBFD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709-32C6-402E-95BD-46EF658D7B2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AF88-D5D7-4952-B5E8-119EFBFD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2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3B74F-C97C-468D-AA1D-9711F4D66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93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709-32C6-402E-95BD-46EF658D7B2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AF88-D5D7-4952-B5E8-119EFBFD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66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709-32C6-402E-95BD-46EF658D7B2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AF88-D5D7-4952-B5E8-119EFBFD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33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709-32C6-402E-95BD-46EF658D7B2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AF88-D5D7-4952-B5E8-119EFBFD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28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709-32C6-402E-95BD-46EF658D7B2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AF88-D5D7-4952-B5E8-119EFBFD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1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709-32C6-402E-95BD-46EF658D7B2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AF88-D5D7-4952-B5E8-119EFBFD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49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709-32C6-402E-95BD-46EF658D7B2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AF88-D5D7-4952-B5E8-119EFBFD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07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615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2534FA-ADCF-4225-9F82-E3276518944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1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846052-3A48-4B42-BDFC-2E0F07DEC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31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38481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828800"/>
            <a:ext cx="38481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D55F72-5A60-4178-B6F7-B9B20243E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67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15DA39-3A29-4A47-9E9B-C16AAC6B2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87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52E9E8-BB39-4F52-A330-99C2C6AEE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70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2E440D-B0E4-4589-868D-E0AF1C3D5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94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DCA2BF-0F77-42EA-A461-C6D74F1B9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17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B1B827-B912-4EFC-81DC-16D5C4051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6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6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7848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6038"/>
            <a:ext cx="21336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Garamond" panose="02020404030301010803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6038"/>
            <a:ext cx="21336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Garamond" panose="02020404030301010803" pitchFamily="18" charset="0"/>
              </a:defRPr>
            </a:lvl1pPr>
          </a:lstStyle>
          <a:p>
            <a:fld id="{4AB151EF-420B-4ABB-8A7D-CF80B56570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1319" name="Freeform 7"/>
          <p:cNvSpPr>
            <a:spLocks noChangeArrowheads="1"/>
          </p:cNvSpPr>
          <p:nvPr/>
        </p:nvSpPr>
        <p:spPr bwMode="auto">
          <a:xfrm>
            <a:off x="381000" y="990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EA1A0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457200" y="6324600"/>
            <a:ext cx="8229600" cy="0"/>
          </a:xfrm>
          <a:prstGeom prst="line">
            <a:avLst/>
          </a:prstGeom>
          <a:noFill/>
          <a:ln w="19050">
            <a:solidFill>
              <a:srgbClr val="EA1A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322" name="Picture 10"/>
          <p:cNvPicPr preferRelativeResize="0"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597" y="395381"/>
            <a:ext cx="1489701" cy="2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13" r:id="rId13"/>
    <p:sldLayoutId id="214748371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A1A04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EA1A0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EA1A0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EA1A0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EA1A0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F8709-32C6-402E-95BD-46EF658D7B2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4AF88-D5D7-4952-B5E8-119EFBFD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3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williams@wscu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26" Type="http://schemas.openxmlformats.org/officeDocument/2006/relationships/image" Target="../media/image42.jpeg"/><Relationship Id="rId3" Type="http://schemas.openxmlformats.org/officeDocument/2006/relationships/image" Target="../media/image19.jpg"/><Relationship Id="rId21" Type="http://schemas.openxmlformats.org/officeDocument/2006/relationships/image" Target="../media/image37.jpg"/><Relationship Id="rId34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5" Type="http://schemas.openxmlformats.org/officeDocument/2006/relationships/image" Target="../media/image41.jpg"/><Relationship Id="rId33" Type="http://schemas.openxmlformats.org/officeDocument/2006/relationships/image" Target="../media/image49.png"/><Relationship Id="rId2" Type="http://schemas.openxmlformats.org/officeDocument/2006/relationships/notesSlide" Target="../notesSlides/notesSlide64.xml"/><Relationship Id="rId16" Type="http://schemas.openxmlformats.org/officeDocument/2006/relationships/image" Target="../media/image32.jpg"/><Relationship Id="rId20" Type="http://schemas.openxmlformats.org/officeDocument/2006/relationships/image" Target="../media/image36.jpg"/><Relationship Id="rId29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jpg"/><Relationship Id="rId32" Type="http://schemas.openxmlformats.org/officeDocument/2006/relationships/image" Target="../media/image48.png"/><Relationship Id="rId5" Type="http://schemas.openxmlformats.org/officeDocument/2006/relationships/image" Target="../media/image21.png"/><Relationship Id="rId15" Type="http://schemas.openxmlformats.org/officeDocument/2006/relationships/image" Target="../media/image31.jpg"/><Relationship Id="rId23" Type="http://schemas.openxmlformats.org/officeDocument/2006/relationships/image" Target="../media/image39.jp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jpg"/><Relationship Id="rId31" Type="http://schemas.openxmlformats.org/officeDocument/2006/relationships/image" Target="../media/image47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g"/><Relationship Id="rId22" Type="http://schemas.openxmlformats.org/officeDocument/2006/relationships/image" Target="../media/image38.jpg"/><Relationship Id="rId27" Type="http://schemas.openxmlformats.org/officeDocument/2006/relationships/image" Target="../media/image43.jpeg"/><Relationship Id="rId30" Type="http://schemas.openxmlformats.org/officeDocument/2006/relationships/image" Target="../media/image46.jpeg"/><Relationship Id="rId35" Type="http://schemas.openxmlformats.org/officeDocument/2006/relationships/image" Target="../media/image51.png"/><Relationship Id="rId8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cuc.org/content/inventory-educational-effectiveness-indicators-ieei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scuc.org/content/review-under-wscuc-standards-and-compliance-federal-requirements" TargetMode="External"/><Relationship Id="rId4" Type="http://schemas.openxmlformats.org/officeDocument/2006/relationships/hyperlink" Target="https://www.wscuc.org/resources/handbook-accreditation-2013/part-ii-core-commitments-and-standards-accreditation/wasc-standards-accreditation-2013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cuc.org/educational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341960"/>
            <a:ext cx="8001000" cy="1752600"/>
          </a:xfrm>
        </p:spPr>
        <p:txBody>
          <a:bodyPr/>
          <a:lstStyle/>
          <a:p>
            <a:r>
              <a:rPr lang="en-US" sz="3000" dirty="0" smtClean="0"/>
              <a:t>California State University Long Beach</a:t>
            </a:r>
            <a:br>
              <a:rPr lang="en-US" sz="3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Thematic Pathway for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Reaffirmation of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Accreditation Review</a:t>
            </a:r>
            <a:b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3, 2018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4292799"/>
            <a:ext cx="6553200" cy="1752600"/>
          </a:xfrm>
        </p:spPr>
        <p:txBody>
          <a:bodyPr/>
          <a:lstStyle/>
          <a:p>
            <a:r>
              <a:rPr lang="en-US" sz="1800" dirty="0" smtClean="0"/>
              <a:t>Lori Williams, PhD, Vice President &amp; </a:t>
            </a:r>
            <a:r>
              <a:rPr lang="en-US" sz="1800" dirty="0"/>
              <a:t>Staff Liaison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WASC Senior College &amp; University Commission</a:t>
            </a:r>
          </a:p>
          <a:p>
            <a:endParaRPr lang="en-US" sz="1800" i="1" dirty="0" smtClean="0"/>
          </a:p>
          <a:p>
            <a:r>
              <a:rPr lang="en-US" sz="1600" dirty="0" smtClean="0">
                <a:hlinkClick r:id="rId3"/>
              </a:rPr>
              <a:t>lwilliams@wscuc.org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510-748-0371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F64D3DD-2E52-442B-BC76-B41229D0F4AE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2" name="AutoShape 2" descr="Northcentral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88267"/>
            <a:ext cx="1538344" cy="1257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Changing Context for 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Greatly increased expectations for institutional accountability and consumer protection</a:t>
            </a:r>
          </a:p>
          <a:p>
            <a:pPr>
              <a:buClr>
                <a:srgbClr val="C00000"/>
              </a:buClr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Demands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for improved academic standards and student performance (as measured by retention, graduation rates and post-graduation job placement)</a:t>
            </a:r>
          </a:p>
          <a:p>
            <a:pPr>
              <a:buClr>
                <a:srgbClr val="C00000"/>
              </a:buClr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New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fiscal realities making cost-effectiveness a paramount issue for WSCUC and its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constituents</a:t>
            </a:r>
          </a:p>
          <a:p>
            <a:pPr>
              <a:buClr>
                <a:srgbClr val="C00000"/>
              </a:buClr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Calls for risk-based assessment, for both low-risk and high-risk institutions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22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Higher Education and 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848600" cy="40386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2500" dirty="0">
                <a:cs typeface="Arial" panose="020B0604020202020204" pitchFamily="34" charset="0"/>
              </a:rPr>
              <a:t>Low graduation rates</a:t>
            </a:r>
          </a:p>
          <a:p>
            <a:pPr>
              <a:buClr>
                <a:srgbClr val="C00000"/>
              </a:buClr>
            </a:pPr>
            <a:r>
              <a:rPr lang="en-US" sz="2500" dirty="0">
                <a:cs typeface="Arial" panose="020B0604020202020204" pitchFamily="34" charset="0"/>
              </a:rPr>
              <a:t>High student debt/high default rates</a:t>
            </a:r>
          </a:p>
          <a:p>
            <a:pPr>
              <a:buClr>
                <a:srgbClr val="C00000"/>
              </a:buClr>
            </a:pPr>
            <a:r>
              <a:rPr lang="en-US" sz="2500" dirty="0">
                <a:cs typeface="Arial" panose="020B0604020202020204" pitchFamily="34" charset="0"/>
              </a:rPr>
              <a:t>Difficulty in transferring credits</a:t>
            </a:r>
          </a:p>
          <a:p>
            <a:pPr>
              <a:buClr>
                <a:srgbClr val="C00000"/>
              </a:buClr>
            </a:pPr>
            <a:r>
              <a:rPr lang="en-US" sz="2500" dirty="0">
                <a:cs typeface="Arial" panose="020B0604020202020204" pitchFamily="34" charset="0"/>
              </a:rPr>
              <a:t>Dissatisfaction with quality of undergraduate education/low levels of learning</a:t>
            </a:r>
          </a:p>
          <a:p>
            <a:pPr>
              <a:buClr>
                <a:srgbClr val="C00000"/>
              </a:buClr>
            </a:pPr>
            <a:r>
              <a:rPr lang="en-US" sz="2500" dirty="0">
                <a:cs typeface="Arial" panose="020B0604020202020204" pitchFamily="34" charset="0"/>
              </a:rPr>
              <a:t>Rapid growth of online education</a:t>
            </a:r>
          </a:p>
          <a:p>
            <a:pPr>
              <a:buClr>
                <a:srgbClr val="C00000"/>
              </a:buClr>
            </a:pPr>
            <a:r>
              <a:rPr lang="en-US" sz="2500" dirty="0">
                <a:cs typeface="Arial" panose="020B0604020202020204" pitchFamily="34" charset="0"/>
              </a:rPr>
              <a:t>Practices of the for-profit industry</a:t>
            </a:r>
          </a:p>
          <a:p>
            <a:pPr>
              <a:buClr>
                <a:srgbClr val="C00000"/>
              </a:buClr>
            </a:pPr>
            <a:r>
              <a:rPr lang="en-US" sz="2500" dirty="0">
                <a:cs typeface="Arial" panose="020B0604020202020204" pitchFamily="34" charset="0"/>
              </a:rPr>
              <a:t>Increased federal </a:t>
            </a:r>
            <a:r>
              <a:rPr lang="en-US" sz="2500" dirty="0" smtClean="0">
                <a:cs typeface="Arial" panose="020B0604020202020204" pitchFamily="34" charset="0"/>
              </a:rPr>
              <a:t>regulation</a:t>
            </a:r>
          </a:p>
          <a:p>
            <a:pPr>
              <a:buClr>
                <a:srgbClr val="C00000"/>
              </a:buClr>
            </a:pPr>
            <a:r>
              <a:rPr lang="en-US" sz="2500" dirty="0" smtClean="0">
                <a:cs typeface="Arial" panose="020B0604020202020204" pitchFamily="34" charset="0"/>
              </a:rPr>
              <a:t>Concern about the value of higher </a:t>
            </a:r>
            <a:r>
              <a:rPr lang="en-US" sz="2500" dirty="0" err="1" smtClean="0">
                <a:cs typeface="Arial" panose="020B0604020202020204" pitchFamily="34" charset="0"/>
              </a:rPr>
              <a:t>ed</a:t>
            </a:r>
            <a:endParaRPr lang="en-US" sz="25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9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Higher Education and </a:t>
            </a:r>
            <a:r>
              <a:rPr lang="en-US" dirty="0" smtClean="0"/>
              <a:t>Accreditation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1219"/>
            <a:ext cx="7848600" cy="3886200"/>
          </a:xfrm>
        </p:spPr>
        <p:txBody>
          <a:bodyPr/>
          <a:lstStyle/>
          <a:p>
            <a:pPr>
              <a:buClr>
                <a:srgbClr val="C11503"/>
              </a:buClr>
            </a:pPr>
            <a:r>
              <a:rPr lang="en-US" sz="2400" dirty="0">
                <a:latin typeface="Arial"/>
              </a:rPr>
              <a:t>Changing demographics, including older, working, more diverse students</a:t>
            </a:r>
          </a:p>
          <a:p>
            <a:pPr>
              <a:buClr>
                <a:srgbClr val="C11503"/>
              </a:buClr>
            </a:pPr>
            <a:r>
              <a:rPr lang="en-US" sz="2400" dirty="0">
                <a:latin typeface="Arial"/>
              </a:rPr>
              <a:t>Swirl: majority of students attend more than one institution</a:t>
            </a:r>
          </a:p>
          <a:p>
            <a:pPr>
              <a:buClr>
                <a:srgbClr val="C11503"/>
              </a:buClr>
            </a:pPr>
            <a:r>
              <a:rPr lang="en-US" sz="2400" dirty="0" smtClean="0">
                <a:latin typeface="Arial"/>
              </a:rPr>
              <a:t>Open </a:t>
            </a:r>
            <a:r>
              <a:rPr lang="en-US" sz="2400" dirty="0">
                <a:latin typeface="Arial"/>
              </a:rPr>
              <a:t>source and Do-It-Yourselfers (DIY) </a:t>
            </a:r>
          </a:p>
          <a:p>
            <a:pPr>
              <a:buClr>
                <a:srgbClr val="C11503"/>
              </a:buClr>
            </a:pPr>
            <a:r>
              <a:rPr lang="en-US" sz="2400" dirty="0" smtClean="0">
                <a:latin typeface="Arial"/>
              </a:rPr>
              <a:t>Momentum </a:t>
            </a:r>
            <a:r>
              <a:rPr lang="en-US" sz="2400" dirty="0">
                <a:latin typeface="Arial"/>
              </a:rPr>
              <a:t>for competency-based programs</a:t>
            </a:r>
          </a:p>
          <a:p>
            <a:pPr>
              <a:buClr>
                <a:srgbClr val="C11503"/>
              </a:buClr>
            </a:pPr>
            <a:r>
              <a:rPr lang="en-US" sz="2400" dirty="0">
                <a:latin typeface="Arial"/>
              </a:rPr>
              <a:t>Shrinking support for public universities and trend to </a:t>
            </a:r>
            <a:r>
              <a:rPr lang="en-US" sz="2400" dirty="0" smtClean="0">
                <a:latin typeface="Arial"/>
              </a:rPr>
              <a:t>privatization</a:t>
            </a:r>
          </a:p>
          <a:p>
            <a:pPr>
              <a:buClr>
                <a:srgbClr val="C11503"/>
              </a:buClr>
            </a:pPr>
            <a:r>
              <a:rPr lang="en-US" sz="2400" dirty="0" smtClean="0">
                <a:latin typeface="Arial"/>
              </a:rPr>
              <a:t>Strong consumer demand for degrees leading to jobs</a:t>
            </a:r>
            <a:endParaRPr lang="en-US" sz="2400" dirty="0"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15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How Accreditation </a:t>
            </a:r>
            <a:r>
              <a:rPr lang="en-US" dirty="0" smtClean="0">
                <a:ea typeface="ＭＳ Ｐゴシック" charset="-128"/>
              </a:rPr>
              <a:t>has Evolved</a:t>
            </a:r>
            <a:r>
              <a:rPr lang="en-US" b="1" i="1" dirty="0">
                <a:ea typeface="ＭＳ Ｐゴシック" charset="-128"/>
              </a:rPr>
              <a:t/>
            </a:r>
            <a:br>
              <a:rPr lang="en-US" b="1" i="1" dirty="0">
                <a:ea typeface="ＭＳ Ｐゴシック" charset="-128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Content Placeholder 5" descr="WASC_2013CompanionGuideFnlSP-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-69"/>
          <a:stretch>
            <a:fillRect/>
          </a:stretch>
        </p:blipFill>
        <p:spPr bwMode="auto">
          <a:xfrm>
            <a:off x="305741" y="1752600"/>
            <a:ext cx="861639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988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35211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/>
              <a:t>Overview of WSCUC regional accreditation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Changing Context of Higher Education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2013 WSCUC Standards and Criteria for Review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Thematic pathway for reaffirmation (TPR) of accreditation institutional review process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The TPR institutional self-study and report 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Commission action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Tools and resources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Presentation Agenda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79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2013 Core Commitments and Standards of Accreditation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7848600" cy="3505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3200" dirty="0"/>
              <a:t>Three Core Commitments</a:t>
            </a:r>
          </a:p>
          <a:p>
            <a:pPr>
              <a:buClr>
                <a:srgbClr val="C00000"/>
              </a:buClr>
            </a:pPr>
            <a:endParaRPr lang="en-US" sz="3200" dirty="0"/>
          </a:p>
          <a:p>
            <a:pPr>
              <a:buClr>
                <a:srgbClr val="C00000"/>
              </a:buClr>
            </a:pPr>
            <a:r>
              <a:rPr lang="en-US" sz="3200" dirty="0"/>
              <a:t>Four Standards</a:t>
            </a:r>
          </a:p>
          <a:p>
            <a:pPr marL="1028700" lvl="1" indent="-571500">
              <a:buClr>
                <a:srgbClr val="C00000"/>
              </a:buClr>
              <a:buFont typeface="Arial"/>
              <a:buChar char="•"/>
            </a:pPr>
            <a:r>
              <a:rPr lang="en-US" sz="2800" dirty="0"/>
              <a:t>Criteria for Review (CFR)</a:t>
            </a:r>
          </a:p>
          <a:p>
            <a:pPr marL="1028700" lvl="1" indent="-571500">
              <a:buClr>
                <a:srgbClr val="C00000"/>
              </a:buClr>
              <a:buFont typeface="Arial"/>
              <a:buChar char="•"/>
            </a:pPr>
            <a:r>
              <a:rPr lang="en-US" sz="2800" dirty="0"/>
              <a:t>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15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2013 Core Commitments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9319"/>
            <a:ext cx="7848600" cy="38100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3200" dirty="0"/>
              <a:t>Student Learning and Success</a:t>
            </a:r>
          </a:p>
          <a:p>
            <a:pPr>
              <a:buClr>
                <a:srgbClr val="C00000"/>
              </a:buClr>
            </a:pPr>
            <a:endParaRPr lang="en-US" sz="3200" dirty="0"/>
          </a:p>
          <a:p>
            <a:pPr>
              <a:buClr>
                <a:srgbClr val="C00000"/>
              </a:buClr>
            </a:pPr>
            <a:r>
              <a:rPr lang="en-US" sz="3200" dirty="0"/>
              <a:t>Quality and Improvement</a:t>
            </a:r>
          </a:p>
          <a:p>
            <a:pPr>
              <a:buClr>
                <a:srgbClr val="C00000"/>
              </a:buClr>
            </a:pPr>
            <a:endParaRPr lang="en-US" sz="3200" dirty="0"/>
          </a:p>
          <a:p>
            <a:pPr>
              <a:buClr>
                <a:srgbClr val="C00000"/>
              </a:buClr>
            </a:pPr>
            <a:r>
              <a:rPr lang="en-US" sz="3200" dirty="0"/>
              <a:t>Institutional Integrity, Sustainability, and Accountability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11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Core Commitment: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Student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Learning and Success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8486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“Institutions have clear educational goals and student learning outcomes….Institutions support the success of all students and seek to understand and improve student success.”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55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Core Commitment: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Quality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Improvement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848600" cy="327660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 “</a:t>
            </a:r>
            <a:r>
              <a:rPr lang="en-US" sz="3200" dirty="0" smtClean="0"/>
              <a:t>Institutions </a:t>
            </a:r>
            <a:r>
              <a:rPr lang="en-US" sz="3200" dirty="0"/>
              <a:t>are committed to </a:t>
            </a:r>
            <a:r>
              <a:rPr lang="en-US" sz="3200" dirty="0" smtClean="0"/>
              <a:t>high standards </a:t>
            </a:r>
            <a:r>
              <a:rPr lang="en-US" sz="3200" dirty="0"/>
              <a:t>of quality in all of their educational activities…. Institutions demonstrate the capacity to fulfill their current commitments and future needs and opportunities.”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43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Core Commitment: 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Institutional Integrity, Sustainability, and Accountability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76600"/>
            <a:ext cx="7848600" cy="2971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/>
              </a:rPr>
              <a:t>“…Institutions engage in sound business practices, demonstrate institutional integrity, operate in a transparent manner, and adapt to changing conditions.”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48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35211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Overview of WSCUC regional accreditation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Changing Context of Higher Education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2013 WSCUC Standards and Criteria for Review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Thematic pathway for reaffirmation (TPR) of accreditation institutional review process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The TPR institutional self-study and report 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Commission action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Tools and resources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Presentation Agenda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7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2013 Standards of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Accreditation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ctr">
              <a:buFont typeface="Arial"/>
              <a:buChar char="•"/>
            </a:pPr>
            <a:endParaRPr lang="en-US" sz="3200" dirty="0" smtClean="0">
              <a:latin typeface="Arial"/>
            </a:endParaRPr>
          </a:p>
          <a:p>
            <a:pPr lvl="5">
              <a:buClr>
                <a:srgbClr val="C00000"/>
              </a:buClr>
            </a:pPr>
            <a:r>
              <a:rPr lang="en-US" sz="3600" dirty="0" smtClean="0">
                <a:latin typeface="Arial"/>
              </a:rPr>
              <a:t>Standard </a:t>
            </a:r>
            <a:r>
              <a:rPr lang="en-US" sz="3600" dirty="0">
                <a:latin typeface="Arial"/>
              </a:rPr>
              <a:t>1</a:t>
            </a:r>
          </a:p>
          <a:p>
            <a:pPr lvl="5">
              <a:buClr>
                <a:srgbClr val="C00000"/>
              </a:buClr>
            </a:pPr>
            <a:r>
              <a:rPr lang="en-US" sz="3600" dirty="0">
                <a:latin typeface="Arial"/>
              </a:rPr>
              <a:t>Standard 2</a:t>
            </a:r>
          </a:p>
          <a:p>
            <a:pPr lvl="5">
              <a:buClr>
                <a:srgbClr val="C00000"/>
              </a:buClr>
            </a:pPr>
            <a:r>
              <a:rPr lang="en-US" sz="3600" dirty="0">
                <a:latin typeface="Arial"/>
              </a:rPr>
              <a:t>Standard 3</a:t>
            </a:r>
          </a:p>
          <a:p>
            <a:pPr lvl="5">
              <a:buClr>
                <a:srgbClr val="C00000"/>
              </a:buClr>
            </a:pPr>
            <a:r>
              <a:rPr lang="en-US" sz="3600" dirty="0">
                <a:latin typeface="Arial"/>
              </a:rPr>
              <a:t>Standard 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7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87E58-A2D5-4B47-89F4-4B03C9F1F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229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1: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Defining Institutional Purposes and Ensuring Educational Objectives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76400" y="22098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Institutional Purpose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Integrity and Transparency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13711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2: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Achieving Educational Objectives Through Core Functions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6400" y="5029200"/>
            <a:ext cx="6319520" cy="109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 and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Scholarship and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 Activity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Learning and Success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57200"/>
            <a:ext cx="8763000" cy="2667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124200"/>
            <a:ext cx="8763000" cy="2971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87E58-A2D5-4B47-89F4-4B03C9F1F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228600" y="-125269"/>
            <a:ext cx="92202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3: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 and Applying Resources and Organizational Structures to Ensure Quality and Sustainability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53233" y="2099612"/>
            <a:ext cx="876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Faculty and Staff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Fiscal, Physical, and Information Resources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Organizational Structures and Decision-making Processes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726736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Standard 4: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Creating an Organization Committed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to Quality Assurance, Institutional Learning, and Improvement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5756186"/>
            <a:ext cx="6781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Quality Assurance Processes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Institutional Learning and Improvement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28600"/>
            <a:ext cx="8991600" cy="3200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3429000"/>
            <a:ext cx="8991600" cy="2667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2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Criteria for Review (CFR)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848600" cy="38100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2800" dirty="0">
                <a:latin typeface="Arial" charset="0"/>
              </a:rPr>
              <a:t>Provide statements about the meaning of the Standard</a:t>
            </a:r>
          </a:p>
          <a:p>
            <a:pPr>
              <a:buClr>
                <a:srgbClr val="C00000"/>
              </a:buClr>
            </a:pPr>
            <a:endParaRPr lang="en-US" sz="2800" dirty="0">
              <a:latin typeface="Arial" charset="0"/>
            </a:endParaRPr>
          </a:p>
          <a:p>
            <a:pPr>
              <a:buClr>
                <a:srgbClr val="C00000"/>
              </a:buClr>
            </a:pPr>
            <a:r>
              <a:rPr lang="en-US" sz="2800" dirty="0">
                <a:latin typeface="Arial" charset="0"/>
              </a:rPr>
              <a:t>Are cited by institutions in their report, by teams in evaluating institutions, and by the Commission in making decisions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986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Guidelines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7848600" cy="3505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3200" dirty="0">
                <a:latin typeface="Arial" charset="0"/>
              </a:rPr>
              <a:t>Offer examples of how an institution can address a particular CFR</a:t>
            </a:r>
          </a:p>
          <a:p>
            <a:pPr>
              <a:buClr>
                <a:srgbClr val="C00000"/>
              </a:buClr>
            </a:pPr>
            <a:endParaRPr lang="en-US" sz="3200" dirty="0">
              <a:latin typeface="Arial" charset="0"/>
            </a:endParaRPr>
          </a:p>
          <a:p>
            <a:pPr>
              <a:buClr>
                <a:srgbClr val="C00000"/>
              </a:buClr>
            </a:pPr>
            <a:r>
              <a:rPr lang="en-US" sz="3200" dirty="0">
                <a:latin typeface="Arial" charset="0"/>
              </a:rPr>
              <a:t>Are not requirements or mandatory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214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35211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/>
              <a:t>Overview of WSCUC regional accreditation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Changing Context of Higher Education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2013 WSCUC Standards and Criteria for Review</a:t>
            </a:r>
          </a:p>
          <a:p>
            <a:pPr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Thematic pathway for reaffirmation (TPR) </a:t>
            </a:r>
            <a:r>
              <a:rPr lang="en-US" dirty="0" smtClean="0">
                <a:solidFill>
                  <a:srgbClr val="C00000"/>
                </a:solidFill>
              </a:rPr>
              <a:t>of </a:t>
            </a:r>
            <a:r>
              <a:rPr lang="en-US" dirty="0">
                <a:solidFill>
                  <a:srgbClr val="C00000"/>
                </a:solidFill>
              </a:rPr>
              <a:t>accreditation </a:t>
            </a:r>
            <a:r>
              <a:rPr lang="en-US" dirty="0" smtClean="0">
                <a:solidFill>
                  <a:srgbClr val="C00000"/>
                </a:solidFill>
              </a:rPr>
              <a:t>institutional </a:t>
            </a:r>
            <a:r>
              <a:rPr lang="en-US" dirty="0">
                <a:solidFill>
                  <a:srgbClr val="C00000"/>
                </a:solidFill>
              </a:rPr>
              <a:t>review process</a:t>
            </a:r>
          </a:p>
          <a:p>
            <a:pPr>
              <a:lnSpc>
                <a:spcPct val="90000"/>
              </a:lnSpc>
              <a:buClrTx/>
            </a:pPr>
            <a:r>
              <a:rPr lang="en-US" dirty="0" smtClean="0"/>
              <a:t>The TPR </a:t>
            </a:r>
            <a:r>
              <a:rPr lang="en-US" dirty="0"/>
              <a:t>institutional self-study and report 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Commission action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Tools and resources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Presentation Agenda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78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35211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 smtClean="0"/>
              <a:t>A review process for reaffirmation that is an alternative to the process described in the </a:t>
            </a:r>
            <a:r>
              <a:rPr lang="en-US" i="1" dirty="0" smtClean="0"/>
              <a:t>2013 Handbook of Accreditation</a:t>
            </a:r>
          </a:p>
          <a:p>
            <a:pPr marL="0" indent="0">
              <a:lnSpc>
                <a:spcPct val="90000"/>
              </a:lnSpc>
              <a:buClrTx/>
              <a:buNone/>
            </a:pPr>
            <a:endParaRPr lang="en-US" dirty="0" smtClean="0"/>
          </a:p>
          <a:p>
            <a:pPr>
              <a:lnSpc>
                <a:spcPct val="90000"/>
              </a:lnSpc>
              <a:buClrTx/>
            </a:pPr>
            <a:r>
              <a:rPr lang="en-US" dirty="0" smtClean="0"/>
              <a:t>Institutions provide evidence of compliance with the Standards and federal requirements and address one or more self-selected themes to demonstrate educational effectiveness</a:t>
            </a:r>
          </a:p>
          <a:p>
            <a:pPr>
              <a:lnSpc>
                <a:spcPct val="90000"/>
              </a:lnSpc>
              <a:buClrTx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Description of TPR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39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35211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sz="2400" dirty="0" smtClean="0"/>
              <a:t>Institutions show consistent evidence of: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smtClean="0"/>
              <a:t>Healthy fiscal condition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smtClean="0"/>
              <a:t>Strong student achievement indicators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smtClean="0"/>
              <a:t>Sustained quality performance</a:t>
            </a:r>
          </a:p>
          <a:p>
            <a:pPr>
              <a:lnSpc>
                <a:spcPct val="90000"/>
              </a:lnSpc>
              <a:buClrTx/>
            </a:pPr>
            <a:r>
              <a:rPr lang="en-US" sz="2400" dirty="0" smtClean="0"/>
              <a:t>Process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smtClean="0"/>
              <a:t>Institutions invited to apply for TPR indicate their interest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smtClean="0"/>
              <a:t>WSCUC staff conducts eligibility review looking at 30 criteria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smtClean="0"/>
              <a:t>Commission makes final determination of eligibility for TPR</a:t>
            </a:r>
          </a:p>
          <a:p>
            <a:pPr lvl="1">
              <a:lnSpc>
                <a:spcPct val="90000"/>
              </a:lnSpc>
              <a:buClrTx/>
            </a:pPr>
            <a:endParaRPr lang="en-US" dirty="0" smtClean="0"/>
          </a:p>
          <a:p>
            <a:pPr marL="0" indent="0">
              <a:lnSpc>
                <a:spcPct val="90000"/>
              </a:lnSpc>
              <a:buClrTx/>
              <a:buNone/>
            </a:pPr>
            <a:endParaRPr lang="en-US" dirty="0" smtClean="0"/>
          </a:p>
          <a:p>
            <a:pPr>
              <a:lnSpc>
                <a:spcPct val="90000"/>
              </a:lnSpc>
              <a:buClrTx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Eligibility for TPR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21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35211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sz="2400" dirty="0" smtClean="0"/>
              <a:t>Cohort 1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smtClean="0"/>
              <a:t>California Institute of Technology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smtClean="0"/>
              <a:t>California State University at Long Beach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/>
              <a:t>Loma Linda University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/>
              <a:t>Naval Postgraduate School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err="1" smtClean="0"/>
              <a:t>Pardee</a:t>
            </a:r>
            <a:r>
              <a:rPr lang="en-US" dirty="0" smtClean="0"/>
              <a:t> RAND Graduate School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err="1" smtClean="0"/>
              <a:t>Ponoma</a:t>
            </a:r>
            <a:r>
              <a:rPr lang="en-US" dirty="0" smtClean="0"/>
              <a:t> College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smtClean="0"/>
              <a:t>Samuel Merritt University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err="1" smtClean="0"/>
              <a:t>Soka</a:t>
            </a:r>
            <a:r>
              <a:rPr lang="en-US" dirty="0" smtClean="0"/>
              <a:t> University of America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 smtClean="0"/>
              <a:t>University of California, San Francisco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Eligible Institutions for TPR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6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sz="2400" dirty="0" smtClean="0"/>
              <a:t>Cohort 2</a:t>
            </a:r>
            <a:endParaRPr lang="en-US" sz="2400" dirty="0"/>
          </a:p>
          <a:p>
            <a:pPr lvl="1">
              <a:lnSpc>
                <a:spcPct val="90000"/>
              </a:lnSpc>
              <a:buClrTx/>
            </a:pPr>
            <a:r>
              <a:rPr lang="en-US" sz="2000" dirty="0"/>
              <a:t>Azusa Pacific University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dirty="0" smtClean="0"/>
              <a:t>California Institute of the Arts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dirty="0"/>
              <a:t>California State University, Northridge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dirty="0"/>
              <a:t>Claremont McKenna College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dirty="0" smtClean="0"/>
              <a:t>Harvey </a:t>
            </a:r>
            <a:r>
              <a:rPr lang="en-US" sz="2000" dirty="0" err="1" smtClean="0"/>
              <a:t>Mudd</a:t>
            </a:r>
            <a:r>
              <a:rPr lang="en-US" sz="2000" dirty="0" smtClean="0"/>
              <a:t> College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dirty="0"/>
              <a:t>Occidental College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dirty="0" smtClean="0"/>
              <a:t>Pepperdine </a:t>
            </a:r>
            <a:r>
              <a:rPr lang="en-US" sz="2000" dirty="0"/>
              <a:t>University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dirty="0" smtClean="0"/>
              <a:t>University of Hawaii, </a:t>
            </a:r>
            <a:r>
              <a:rPr lang="en-US" sz="2000" dirty="0" err="1" smtClean="0"/>
              <a:t>Manoa</a:t>
            </a:r>
            <a:endParaRPr lang="en-US" sz="2000" dirty="0" smtClean="0"/>
          </a:p>
          <a:p>
            <a:pPr lvl="1">
              <a:lnSpc>
                <a:spcPct val="90000"/>
              </a:lnSpc>
              <a:buClrTx/>
            </a:pPr>
            <a:r>
              <a:rPr lang="en-US" sz="2000" dirty="0"/>
              <a:t>University of San Diego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dirty="0" smtClean="0"/>
              <a:t>University of Southern California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dirty="0" smtClean="0"/>
              <a:t>Whittier College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dirty="0" smtClean="0"/>
              <a:t>California Polytechnic State University, San Luis Obispo</a:t>
            </a:r>
          </a:p>
          <a:p>
            <a:pPr lvl="1">
              <a:lnSpc>
                <a:spcPct val="90000"/>
              </a:lnSpc>
              <a:buClrTx/>
            </a:pPr>
            <a:endParaRPr lang="en-US" dirty="0" smtClean="0"/>
          </a:p>
          <a:p>
            <a:pPr marL="0" indent="0">
              <a:lnSpc>
                <a:spcPct val="90000"/>
              </a:lnSpc>
              <a:buClrTx/>
              <a:buNone/>
            </a:pPr>
            <a:endParaRPr lang="en-US" dirty="0" smtClean="0"/>
          </a:p>
          <a:p>
            <a:pPr>
              <a:lnSpc>
                <a:spcPct val="90000"/>
              </a:lnSpc>
              <a:buClrTx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Eligible Institutions for TPR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06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35211"/>
            <a:ext cx="7848600" cy="4419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Public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, Private</a:t>
            </a:r>
          </a:p>
          <a:p>
            <a:pPr eaLnBrk="1" hangingPunct="1">
              <a:lnSpc>
                <a:spcPct val="13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Non-profit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, For profit</a:t>
            </a:r>
          </a:p>
          <a:p>
            <a:pPr eaLnBrk="1" hangingPunct="1">
              <a:lnSpc>
                <a:spcPct val="13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On 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ground, Online</a:t>
            </a:r>
          </a:p>
          <a:p>
            <a:pPr eaLnBrk="1" hangingPunct="1">
              <a:lnSpc>
                <a:spcPct val="13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Secular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, Faith based</a:t>
            </a:r>
          </a:p>
          <a:p>
            <a:pPr eaLnBrk="1" hangingPunct="1">
              <a:lnSpc>
                <a:spcPct val="13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General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, Specialized</a:t>
            </a:r>
          </a:p>
          <a:p>
            <a:pPr eaLnBrk="1" hangingPunct="1">
              <a:lnSpc>
                <a:spcPct val="13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Large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, Small</a:t>
            </a:r>
          </a:p>
          <a:p>
            <a:pPr eaLnBrk="1" hangingPunct="1">
              <a:lnSpc>
                <a:spcPct val="13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Old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, New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WSCUC Institutions</a:t>
            </a:r>
            <a:endParaRPr lang="en-US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81600" y="1272234"/>
            <a:ext cx="3733800" cy="4914254"/>
            <a:chOff x="5181600" y="1272234"/>
            <a:chExt cx="3733800" cy="4914254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72234"/>
              <a:ext cx="2805113" cy="210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181600" y="1272234"/>
              <a:ext cx="3733800" cy="4914254"/>
              <a:chOff x="4724400" y="1257523"/>
              <a:chExt cx="4191000" cy="49289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5181600"/>
                <a:ext cx="1511300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3886200"/>
                <a:ext cx="1443038" cy="1309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76089"/>
                <a:ext cx="1376363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029200"/>
                <a:ext cx="16002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0" y="5158434"/>
                <a:ext cx="1284288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957089"/>
                <a:ext cx="18288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1257523"/>
                <a:ext cx="1371600" cy="132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6200" y="2997847"/>
                <a:ext cx="1219200" cy="1246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3800" y="4267200"/>
                <a:ext cx="1371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4343400"/>
                <a:ext cx="14224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28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Elements of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TPR 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44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Approval of TPR in place of usual Institutional Review Process (IRP)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Identification of themes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Institutional </a:t>
            </a:r>
            <a:r>
              <a:rPr lang="en-US" sz="2000" dirty="0"/>
              <a:t>self-study and report</a:t>
            </a:r>
          </a:p>
          <a:p>
            <a:pPr marL="1028700" lvl="1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Four components (1, 2, 8, 9 of usual components)</a:t>
            </a:r>
            <a:endParaRPr lang="en-US" sz="2000" dirty="0"/>
          </a:p>
          <a:p>
            <a:pPr marL="1028700" lvl="1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“Compliance with WSCUC </a:t>
            </a:r>
            <a:r>
              <a:rPr lang="en-US" sz="2000" dirty="0"/>
              <a:t>Standards and </a:t>
            </a:r>
            <a:r>
              <a:rPr lang="en-US" sz="2000" dirty="0" smtClean="0"/>
              <a:t>Federal Requirements Worksheet and Forms”</a:t>
            </a:r>
            <a:endParaRPr lang="en-US" sz="2000" dirty="0"/>
          </a:p>
          <a:p>
            <a:pPr marL="1028700" lvl="1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“Inventory of Educational Effectiveness Indicators”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Institutional </a:t>
            </a:r>
            <a:r>
              <a:rPr lang="en-US" sz="2000" dirty="0"/>
              <a:t>review process</a:t>
            </a:r>
          </a:p>
          <a:p>
            <a:pPr marL="1028700" lvl="1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Accreditation </a:t>
            </a:r>
            <a:r>
              <a:rPr lang="en-US" sz="2000" dirty="0"/>
              <a:t>Visit</a:t>
            </a:r>
          </a:p>
          <a:p>
            <a:pPr marL="1028700" lvl="1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Team report (posted on WSCUC website)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Commission </a:t>
            </a:r>
            <a:r>
              <a:rPr lang="en-US" sz="2000" dirty="0"/>
              <a:t>action (posted on WSCUC website)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504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82000" cy="685800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Schedule for the </a:t>
            </a:r>
            <a:r>
              <a:rPr lang="en-US" sz="2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CSU Long Beach </a:t>
            </a:r>
            <a:r>
              <a:rPr lang="en-US" sz="2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Review: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3733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Institutional report </a:t>
            </a:r>
            <a:r>
              <a:rPr lang="en-US" dirty="0" smtClean="0"/>
              <a:t>due – </a:t>
            </a:r>
            <a:r>
              <a:rPr lang="en-US" b="1" dirty="0" smtClean="0">
                <a:solidFill>
                  <a:srgbClr val="C11503"/>
                </a:solidFill>
              </a:rPr>
              <a:t>FALL 2020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C11503"/>
              </a:solidFill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Accreditation Visit – </a:t>
            </a:r>
            <a:r>
              <a:rPr lang="en-US" b="1" dirty="0" smtClean="0">
                <a:solidFill>
                  <a:srgbClr val="C11503"/>
                </a:solidFill>
              </a:rPr>
              <a:t>SPRING 2021</a:t>
            </a:r>
            <a:endParaRPr lang="en-US" b="1" dirty="0">
              <a:solidFill>
                <a:srgbClr val="C11503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184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/>
              <a:t>Timelines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96038"/>
            <a:ext cx="2133600" cy="233362"/>
          </a:xfrm>
        </p:spPr>
        <p:txBody>
          <a:bodyPr/>
          <a:lstStyle/>
          <a:p>
            <a:r>
              <a:rPr lang="en-US" altLang="en-US" dirty="0" smtClean="0"/>
              <a:t>30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759527"/>
            <a:ext cx="89154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/>
              <a:t>Timelines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3" y="1524000"/>
            <a:ext cx="8905560" cy="340474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96038"/>
            <a:ext cx="2133600" cy="233362"/>
          </a:xfrm>
        </p:spPr>
        <p:txBody>
          <a:bodyPr/>
          <a:lstStyle/>
          <a:p>
            <a:r>
              <a:rPr lang="en-US" altLang="en-US" dirty="0" smtClean="0"/>
              <a:t>31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83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/>
              <a:t>Themes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dirty="0" smtClean="0"/>
              <a:t>Can identify one or more themes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dirty="0" smtClean="0"/>
              <a:t>May choose multiple sub-themes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dirty="0" smtClean="0"/>
              <a:t>Connect to Standards and Core Commitments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dirty="0" smtClean="0"/>
              <a:t>Sample </a:t>
            </a:r>
            <a:r>
              <a:rPr lang="en-US" dirty="0"/>
              <a:t>themes distributed in TPR Guidelines for </a:t>
            </a:r>
            <a:r>
              <a:rPr lang="en-US" dirty="0" smtClean="0"/>
              <a:t>Submission of Themes</a:t>
            </a:r>
            <a:endParaRPr lang="en-US" dirty="0"/>
          </a:p>
          <a:p>
            <a:pPr>
              <a:lnSpc>
                <a:spcPct val="90000"/>
              </a:lnSpc>
              <a:buClrTx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80F1E-E8F0-4C5B-99E3-29FCEC05CE1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 smtClean="0"/>
              <a:t>Examples of Cohort 1 (Pioneer)Themes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697421"/>
            <a:ext cx="7543800" cy="4419600"/>
          </a:xfrm>
        </p:spPr>
        <p:txBody>
          <a:bodyPr>
            <a:noAutofit/>
          </a:bodyPr>
          <a:lstStyle/>
          <a:p>
            <a:pPr lvl="0">
              <a:buClr>
                <a:srgbClr val="C00000"/>
              </a:buClr>
            </a:pPr>
            <a:r>
              <a:rPr lang="en-US" sz="1800" dirty="0" smtClean="0"/>
              <a:t>Core Curriculum/Competencies</a:t>
            </a:r>
          </a:p>
          <a:p>
            <a:pPr lvl="0">
              <a:buClr>
                <a:srgbClr val="C00000"/>
              </a:buClr>
            </a:pPr>
            <a:r>
              <a:rPr lang="en-US" sz="1800" dirty="0" smtClean="0"/>
              <a:t>Academic and Co-Curricular Support Structures</a:t>
            </a:r>
          </a:p>
          <a:p>
            <a:pPr lvl="0">
              <a:buClr>
                <a:srgbClr val="C00000"/>
              </a:buClr>
            </a:pPr>
            <a:r>
              <a:rPr lang="en-US" sz="1800" dirty="0" smtClean="0"/>
              <a:t>Inclusive Excellence</a:t>
            </a:r>
          </a:p>
          <a:p>
            <a:pPr lvl="0">
              <a:buClr>
                <a:srgbClr val="C00000"/>
              </a:buClr>
            </a:pPr>
            <a:r>
              <a:rPr lang="en-US" sz="1800" smtClean="0"/>
              <a:t>Public Good</a:t>
            </a:r>
            <a:endParaRPr lang="en-US" sz="1800" dirty="0" smtClean="0"/>
          </a:p>
          <a:p>
            <a:pPr lvl="0">
              <a:buClr>
                <a:srgbClr val="C00000"/>
              </a:buClr>
            </a:pPr>
            <a:r>
              <a:rPr lang="en-US" sz="1800" dirty="0" smtClean="0"/>
              <a:t>Intellectual Achievement</a:t>
            </a:r>
          </a:p>
          <a:p>
            <a:pPr lvl="0">
              <a:buClr>
                <a:srgbClr val="C00000"/>
              </a:buClr>
            </a:pPr>
            <a:r>
              <a:rPr lang="en-US" sz="1800" dirty="0" smtClean="0"/>
              <a:t>Strategic Planning</a:t>
            </a:r>
          </a:p>
          <a:p>
            <a:pPr lvl="0">
              <a:buClr>
                <a:srgbClr val="C00000"/>
              </a:buClr>
            </a:pPr>
            <a:r>
              <a:rPr lang="en-US" sz="1800" dirty="0" smtClean="0"/>
              <a:t>Graduate Education Excellence</a:t>
            </a:r>
          </a:p>
          <a:p>
            <a:pPr lvl="0">
              <a:buClr>
                <a:srgbClr val="C00000"/>
              </a:buClr>
            </a:pPr>
            <a:r>
              <a:rPr lang="en-US" sz="1800" dirty="0" smtClean="0"/>
              <a:t>Integrated and Interdisciplinary Learning Environment</a:t>
            </a:r>
          </a:p>
          <a:p>
            <a:pPr lvl="0">
              <a:buClr>
                <a:srgbClr val="C00000"/>
              </a:buClr>
            </a:pPr>
            <a:r>
              <a:rPr lang="en-US" sz="1800" dirty="0" smtClean="0"/>
              <a:t>Expanding Experiential Learning</a:t>
            </a:r>
          </a:p>
          <a:p>
            <a:pPr lvl="0">
              <a:buClr>
                <a:srgbClr val="C00000"/>
              </a:buClr>
            </a:pPr>
            <a:r>
              <a:rPr lang="en-US" sz="1800" dirty="0" smtClean="0"/>
              <a:t>Equity and Inclusion</a:t>
            </a:r>
          </a:p>
          <a:p>
            <a:pPr lvl="0">
              <a:buClr>
                <a:srgbClr val="C00000"/>
              </a:buClr>
            </a:pPr>
            <a:r>
              <a:rPr lang="en-US" sz="1800" dirty="0" smtClean="0"/>
              <a:t>Liberal Arts in the 21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Century</a:t>
            </a:r>
          </a:p>
          <a:p>
            <a:pPr lvl="0">
              <a:buClr>
                <a:srgbClr val="C00000"/>
              </a:buClr>
            </a:pPr>
            <a:r>
              <a:rPr lang="en-US" sz="1800" dirty="0" smtClean="0"/>
              <a:t>Student Success</a:t>
            </a:r>
          </a:p>
          <a:p>
            <a:pPr lvl="0">
              <a:buClr>
                <a:srgbClr val="C00000"/>
              </a:buClr>
            </a:pPr>
            <a:r>
              <a:rPr lang="en-US" sz="1800" dirty="0" smtClean="0"/>
              <a:t>Balancing Growth and Mission</a:t>
            </a:r>
          </a:p>
          <a:p>
            <a:pPr lvl="0">
              <a:buClr>
                <a:srgbClr val="C00000"/>
              </a:buClr>
            </a:pPr>
            <a:r>
              <a:rPr lang="en-US" sz="1800" dirty="0" smtClean="0"/>
              <a:t>Alumni Career Outcomes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80F1E-E8F0-4C5B-99E3-29FCEC05CE1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 smtClean="0"/>
              <a:t>Examples of Themes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C00000"/>
              </a:buClr>
            </a:pPr>
            <a:r>
              <a:rPr lang="en-US" sz="1600" dirty="0"/>
              <a:t>Potential Sources or Examples of </a:t>
            </a:r>
            <a:r>
              <a:rPr lang="en-US" sz="1600" dirty="0" smtClean="0"/>
              <a:t>Themes: 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Meaning, quality and integrity of degrees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Assessing students’ core competencies and standards of performance at graduation</a:t>
            </a:r>
            <a:endParaRPr lang="en-US" sz="1400" dirty="0"/>
          </a:p>
          <a:p>
            <a:pPr lvl="1">
              <a:buClr>
                <a:srgbClr val="C00000"/>
              </a:buClr>
            </a:pPr>
            <a:r>
              <a:rPr lang="en-US" sz="1600" dirty="0"/>
              <a:t>Student success and achievement</a:t>
            </a:r>
            <a:endParaRPr lang="en-US" sz="1400" dirty="0"/>
          </a:p>
          <a:p>
            <a:pPr lvl="1">
              <a:buClr>
                <a:srgbClr val="C00000"/>
              </a:buClr>
            </a:pPr>
            <a:r>
              <a:rPr lang="en-US" sz="1600" dirty="0" smtClean="0"/>
              <a:t>Quality assurance</a:t>
            </a:r>
            <a:endParaRPr lang="en-US" sz="1400" dirty="0"/>
          </a:p>
          <a:p>
            <a:pPr lvl="1">
              <a:buClr>
                <a:srgbClr val="C00000"/>
              </a:buClr>
            </a:pPr>
            <a:r>
              <a:rPr lang="en-US" sz="1600" dirty="0"/>
              <a:t>Use of data and evidence for decision-making</a:t>
            </a:r>
            <a:endParaRPr lang="en-US" sz="1400" dirty="0"/>
          </a:p>
          <a:p>
            <a:pPr lvl="1">
              <a:buClr>
                <a:srgbClr val="C00000"/>
              </a:buClr>
            </a:pPr>
            <a:r>
              <a:rPr lang="en-US" sz="1600" dirty="0"/>
              <a:t>Responding to a changing higher education environment</a:t>
            </a:r>
            <a:endParaRPr lang="en-US" sz="1400" dirty="0"/>
          </a:p>
          <a:p>
            <a:pPr lvl="1">
              <a:buClr>
                <a:srgbClr val="C00000"/>
              </a:buClr>
            </a:pPr>
            <a:r>
              <a:rPr lang="en-US" sz="1600" dirty="0" smtClean="0"/>
              <a:t>Strategic </a:t>
            </a:r>
            <a:r>
              <a:rPr lang="en-US" sz="1600" dirty="0"/>
              <a:t>planning </a:t>
            </a:r>
            <a:endParaRPr lang="en-US" sz="1400" dirty="0"/>
          </a:p>
          <a:p>
            <a:pPr lvl="1">
              <a:buClr>
                <a:srgbClr val="C00000"/>
              </a:buClr>
            </a:pPr>
            <a:r>
              <a:rPr lang="en-US" sz="1600" dirty="0" smtClean="0"/>
              <a:t>Resource </a:t>
            </a:r>
            <a:r>
              <a:rPr lang="en-US" sz="1600" dirty="0"/>
              <a:t>generation and allocation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80F1E-E8F0-4C5B-99E3-29FCEC05CE1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 smtClean="0"/>
              <a:t>Examples of Themes (continued)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C00000"/>
              </a:buClr>
            </a:pPr>
            <a:r>
              <a:rPr lang="en-US" sz="1600" dirty="0" smtClean="0"/>
              <a:t>Curriculum </a:t>
            </a:r>
            <a:endParaRPr lang="en-US" sz="1600" dirty="0"/>
          </a:p>
          <a:p>
            <a:pPr lvl="1">
              <a:buClr>
                <a:srgbClr val="C00000"/>
              </a:buClr>
            </a:pPr>
            <a:r>
              <a:rPr lang="en-US" sz="1600" dirty="0"/>
              <a:t>Revising general education or the core curriculum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Incorporating experiential learning/learning by doing/service learning/capstone courses into the curriculum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Expanding interdisciplinary learning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Adding undergraduate research opportunities into the curriculum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Promoting global awareness and intentional international engagement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Enhancing writing across the curriculum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Evaluating and strengthening the majors</a:t>
            </a:r>
          </a:p>
          <a:p>
            <a:pPr lvl="0">
              <a:buClr>
                <a:srgbClr val="C00000"/>
              </a:buClr>
            </a:pPr>
            <a:r>
              <a:rPr lang="en-US" sz="1600" dirty="0"/>
              <a:t>Diversity, Equity, </a:t>
            </a:r>
            <a:r>
              <a:rPr lang="en-US" sz="1600" dirty="0" smtClean="0"/>
              <a:t>Inclusion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Diversifying leadership, staff, faculty and board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Closing disparities in student achievement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Strengthening support programs</a:t>
            </a:r>
          </a:p>
          <a:p>
            <a:pPr lvl="1">
              <a:buClr>
                <a:srgbClr val="C00000"/>
              </a:buClr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80F1E-E8F0-4C5B-99E3-29FCEC05CE1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 smtClean="0"/>
              <a:t>Examples of Themes (continued)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C00000"/>
              </a:buClr>
            </a:pPr>
            <a:r>
              <a:rPr lang="en-US" sz="1600" dirty="0" smtClean="0"/>
              <a:t>Faculty</a:t>
            </a:r>
            <a:endParaRPr lang="en-US" sz="1600" dirty="0"/>
          </a:p>
          <a:p>
            <a:pPr lvl="1">
              <a:buClr>
                <a:srgbClr val="C00000"/>
              </a:buClr>
            </a:pPr>
            <a:r>
              <a:rPr lang="en-US" sz="1600" dirty="0"/>
              <a:t>Promoting faculty engagement 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Increasing responsiveness to student learners</a:t>
            </a:r>
          </a:p>
          <a:p>
            <a:pPr lvl="0">
              <a:buClr>
                <a:srgbClr val="C00000"/>
              </a:buClr>
            </a:pPr>
            <a:r>
              <a:rPr lang="en-US" sz="1600" dirty="0" smtClean="0"/>
              <a:t>Institutional </a:t>
            </a:r>
            <a:r>
              <a:rPr lang="en-US" sz="1600" dirty="0"/>
              <a:t>Culture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Strengthening the culture of assessment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Infusing assessment results to support strategic planning and continuous improvement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Improving institutional effectiveness and data systems</a:t>
            </a:r>
          </a:p>
          <a:p>
            <a:pPr lvl="1">
              <a:buClr>
                <a:srgbClr val="C00000"/>
              </a:buClr>
            </a:pPr>
            <a:r>
              <a:rPr lang="en-US" sz="1600" dirty="0"/>
              <a:t>Integrating planning, program review and </a:t>
            </a:r>
            <a:r>
              <a:rPr lang="en-US" sz="1600" dirty="0" smtClean="0"/>
              <a:t>budgeting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80F1E-E8F0-4C5B-99E3-29FCEC05CE1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Institutional Report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400" dirty="0"/>
              <a:t>Has the institution responded to previous Commission actions?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400" dirty="0"/>
              <a:t>Has the institution responded to the </a:t>
            </a:r>
            <a:r>
              <a:rPr lang="en-US" sz="2400" dirty="0" smtClean="0"/>
              <a:t>four components</a:t>
            </a:r>
            <a:r>
              <a:rPr lang="en-US" sz="2400" dirty="0"/>
              <a:t>?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400" dirty="0"/>
              <a:t>Has it collected and analyzed data effectively?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400" dirty="0"/>
              <a:t>Are its conclusions supported by evidence?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400" dirty="0"/>
              <a:t>What are the strengths of the institution?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400" dirty="0"/>
              <a:t>Are there problems or potential areas of </a:t>
            </a:r>
            <a:r>
              <a:rPr lang="en-US" sz="2400" dirty="0" smtClean="0"/>
              <a:t>noncompliance?</a:t>
            </a:r>
            <a:endParaRPr lang="en-US" sz="2400" dirty="0"/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400" dirty="0"/>
              <a:t>Does the report contain recommendations for further institutional action?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96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46337"/>
            <a:ext cx="3962400" cy="3968811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196 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accredited institutions</a:t>
            </a:r>
          </a:p>
          <a:p>
            <a:pPr eaLnBrk="1" hangingPunct="1">
              <a:lnSpc>
                <a:spcPct val="13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~ 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1,300,000 students</a:t>
            </a:r>
          </a:p>
          <a:p>
            <a:pPr eaLnBrk="1" hangingPunct="1">
              <a:lnSpc>
                <a:spcPct val="13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Variety 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of </a:t>
            </a: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missions, 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programs </a:t>
            </a: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and institutional 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types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Summary of WSCUC Institutions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10089"/>
            <a:ext cx="5410200" cy="30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TPR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prstClr val="black"/>
                </a:solidFill>
              </a:rPr>
              <a:t>Exact date set 12-18 months before visit</a:t>
            </a: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C00000"/>
              </a:buClr>
            </a:pP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prstClr val="black"/>
                </a:solidFill>
              </a:rPr>
              <a:t>Team </a:t>
            </a:r>
            <a:r>
              <a:rPr lang="en-US" dirty="0">
                <a:solidFill>
                  <a:prstClr val="black"/>
                </a:solidFill>
              </a:rPr>
              <a:t>comes to campus for three days</a:t>
            </a:r>
          </a:p>
          <a:p>
            <a:pPr>
              <a:buClr>
                <a:srgbClr val="C00000"/>
              </a:buClr>
            </a:pP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prstClr val="black"/>
                </a:solidFill>
              </a:rPr>
              <a:t>Team report and </a:t>
            </a:r>
            <a:r>
              <a:rPr lang="en-US" dirty="0" smtClean="0">
                <a:solidFill>
                  <a:prstClr val="black"/>
                </a:solidFill>
              </a:rPr>
              <a:t>confidential recommendation </a:t>
            </a:r>
            <a:r>
              <a:rPr lang="en-US" dirty="0">
                <a:solidFill>
                  <a:prstClr val="black"/>
                </a:solidFill>
              </a:rPr>
              <a:t>sent to WSCUC Commission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2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TPR Teams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dirty="0" smtClean="0"/>
              <a:t>4-6 peer evaluators on a team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dirty="0" smtClean="0"/>
              <a:t>Normal evaluator selection process as other review types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dirty="0" smtClean="0"/>
              <a:t>Peer evaluators will be trained using TPR Evaluator Guide and flipped classroom training</a:t>
            </a:r>
          </a:p>
          <a:p>
            <a:pPr>
              <a:lnSpc>
                <a:spcPct val="90000"/>
              </a:lnSpc>
              <a:buClrTx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38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35211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/>
              <a:t>Overview of WSCUC regional accreditation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Changing Context of Higher Education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2013 WSCUC Standards and Criteria for Review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Thematic pathway for reaffirmation (TPR) of accreditation institutional review process</a:t>
            </a:r>
          </a:p>
          <a:p>
            <a:pPr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The TPR institutional self-study and report 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Commission action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Tools and resources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Presentation Agenda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76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Institutional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7848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prstClr val="black"/>
                </a:solidFill>
                <a:latin typeface="+mj-lt"/>
              </a:rPr>
              <a:t>REFLECT  AND RESEARCH  BEFORE YOU  WRITE</a:t>
            </a:r>
          </a:p>
          <a:p>
            <a:pPr marL="0" indent="0" algn="ctr">
              <a:buNone/>
            </a:pPr>
            <a:endParaRPr lang="en-US" sz="2400" dirty="0" smtClean="0">
              <a:solidFill>
                <a:prstClr val="black"/>
              </a:solidFill>
              <a:latin typeface="+mj-lt"/>
              <a:ea typeface="ＭＳ Ｐゴシック" charset="-128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prstClr val="black"/>
                </a:solidFill>
                <a:latin typeface="+mj-lt"/>
                <a:ea typeface="ＭＳ Ｐゴシック" charset="-128"/>
              </a:rPr>
              <a:t>(Compliance with WSCUC 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ＭＳ Ｐゴシック" charset="-128"/>
              </a:rPr>
              <a:t>Standards and 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ＭＳ Ｐゴシック" charset="-128"/>
              </a:rPr>
              <a:t>Federal Requirements Worksheet and Forms </a:t>
            </a:r>
            <a:r>
              <a:rPr lang="en-US" sz="2400" b="1" dirty="0">
                <a:solidFill>
                  <a:prstClr val="black"/>
                </a:solidFill>
                <a:latin typeface="+mj-lt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372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</a:pPr>
            <a:r>
              <a:rPr lang="en-US" dirty="0" smtClean="0"/>
              <a:t>TPR Self-Study </a:t>
            </a:r>
            <a:r>
              <a:rPr lang="en-US" dirty="0"/>
              <a:t>and </a:t>
            </a:r>
            <a:r>
              <a:rPr lang="en-US" dirty="0" smtClean="0"/>
              <a:t>Report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41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9050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sz="2600" dirty="0" smtClean="0"/>
              <a:t>Institutional self-study and report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 smtClean="0"/>
              <a:t>Four components: 1, 2, 8 &amp; </a:t>
            </a:r>
            <a:r>
              <a:rPr lang="en-US" sz="2600" dirty="0"/>
              <a:t>9</a:t>
            </a:r>
            <a:endParaRPr lang="en-US" sz="2600" dirty="0" smtClean="0"/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 smtClean="0"/>
              <a:t>Compliance with WSCUC Standards and Federal Requirements Worksheet and Forms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 smtClean="0"/>
              <a:t>Inventory of Educational Effectiveness Indicators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>
              <a:buClr>
                <a:srgbClr val="C00000"/>
              </a:buClr>
            </a:pPr>
            <a:r>
              <a:rPr lang="en-US" sz="2600" dirty="0" smtClean="0"/>
              <a:t>Institutional review process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 smtClean="0"/>
              <a:t>TPR Accreditation Visit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 smtClean="0"/>
              <a:t>Team report (posted on WSCUC website)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>
              <a:buClr>
                <a:srgbClr val="C00000"/>
              </a:buClr>
            </a:pPr>
            <a:r>
              <a:rPr lang="en-US" sz="2600" dirty="0" smtClean="0"/>
              <a:t>Commission action (posted on WSCUC website)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The Institutional Report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Clr>
                <a:srgbClr val="C00000"/>
              </a:buClr>
            </a:pPr>
            <a:r>
              <a:rPr lang="en-US" sz="2800" dirty="0">
                <a:solidFill>
                  <a:prstClr val="black"/>
                </a:solidFill>
              </a:rPr>
              <a:t>W</a:t>
            </a:r>
            <a:r>
              <a:rPr lang="en-US" sz="2800" dirty="0" smtClean="0">
                <a:solidFill>
                  <a:prstClr val="black"/>
                </a:solidFill>
              </a:rPr>
              <a:t>rite the four components as outlined</a:t>
            </a:r>
            <a:endParaRPr lang="en-US" sz="2800" dirty="0">
              <a:solidFill>
                <a:prstClr val="black"/>
              </a:solidFill>
            </a:endParaRPr>
          </a:p>
          <a:p>
            <a:pPr marL="914400" lvl="1" indent="-457200">
              <a:buClr>
                <a:srgbClr val="C00000"/>
              </a:buClr>
            </a:pPr>
            <a:r>
              <a:rPr lang="en-US" sz="2800" dirty="0">
                <a:solidFill>
                  <a:prstClr val="black"/>
                </a:solidFill>
              </a:rPr>
              <a:t>You are not expected to respond to prompts </a:t>
            </a:r>
            <a:r>
              <a:rPr lang="en-US" sz="2800" dirty="0" smtClean="0">
                <a:solidFill>
                  <a:prstClr val="black"/>
                </a:solidFill>
              </a:rPr>
              <a:t>literally</a:t>
            </a:r>
            <a:endParaRPr lang="en-US" sz="2800" dirty="0">
              <a:solidFill>
                <a:prstClr val="black"/>
              </a:solidFill>
            </a:endParaRPr>
          </a:p>
          <a:p>
            <a:pPr marL="914400" lvl="1" indent="-457200">
              <a:buClr>
                <a:srgbClr val="C00000"/>
              </a:buClr>
            </a:pPr>
            <a:r>
              <a:rPr lang="en-US" sz="2800" dirty="0">
                <a:solidFill>
                  <a:prstClr val="black"/>
                </a:solidFill>
              </a:rPr>
              <a:t>Define (discuss), measure (assess), analyze, act (plan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  <a:p>
            <a:pPr marL="914400" lvl="1" indent="-457200">
              <a:buClr>
                <a:srgbClr val="C00000"/>
              </a:buClr>
            </a:pPr>
            <a:r>
              <a:rPr lang="en-US" sz="2800" dirty="0">
                <a:solidFill>
                  <a:prstClr val="black"/>
                </a:solidFill>
              </a:rPr>
              <a:t>Be self-reflective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081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</a:t>
            </a:r>
            <a:r>
              <a:rPr lang="en-US" dirty="0" smtClean="0"/>
              <a:t>Report: </a:t>
            </a:r>
            <a:r>
              <a:rPr lang="en-US" dirty="0" smtClean="0">
                <a:solidFill>
                  <a:schemeClr val="tx1"/>
                </a:solidFill>
              </a:rPr>
              <a:t>Four </a:t>
            </a:r>
            <a:r>
              <a:rPr lang="en-US" dirty="0">
                <a:solidFill>
                  <a:schemeClr val="tx1"/>
                </a:solidFill>
              </a:rPr>
              <a:t>Components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latin typeface="+mj-lt"/>
              </a:rPr>
              <a:t>Introduction: Institutional context</a:t>
            </a:r>
          </a:p>
          <a:p>
            <a:pPr marL="514350" indent="-51435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latin typeface="+mj-lt"/>
              </a:rPr>
              <a:t>Compliance</a:t>
            </a:r>
          </a:p>
          <a:p>
            <a:pPr marL="514350" indent="-51435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strike="sngStrike" dirty="0">
                <a:latin typeface="+mj-lt"/>
              </a:rPr>
              <a:t>Meaning, Quality, Integrity of Degree</a:t>
            </a:r>
          </a:p>
          <a:p>
            <a:pPr marL="514350" indent="-51435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strike="sngStrike" dirty="0">
                <a:latin typeface="+mj-lt"/>
              </a:rPr>
              <a:t>Educational Quality</a:t>
            </a:r>
          </a:p>
          <a:p>
            <a:pPr marL="514350" indent="-51435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strike="sngStrike" dirty="0">
                <a:latin typeface="+mj-lt"/>
              </a:rPr>
              <a:t>Student Success</a:t>
            </a:r>
          </a:p>
          <a:p>
            <a:pPr marL="514350" indent="-51435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strike="sngStrike" dirty="0">
                <a:latin typeface="+mj-lt"/>
              </a:rPr>
              <a:t>Quality Assurance</a:t>
            </a:r>
          </a:p>
          <a:p>
            <a:pPr marL="514350" indent="-51435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strike="sngStrike" dirty="0">
                <a:latin typeface="+mj-lt"/>
              </a:rPr>
              <a:t>Sustainability</a:t>
            </a:r>
          </a:p>
          <a:p>
            <a:pPr marL="514350" indent="-51435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latin typeface="+mj-lt"/>
              </a:rPr>
              <a:t>Institution-Specific </a:t>
            </a:r>
            <a:r>
              <a:rPr lang="en-US" sz="2800" dirty="0" smtClean="0">
                <a:latin typeface="+mj-lt"/>
              </a:rPr>
              <a:t>Theme(s)</a:t>
            </a:r>
          </a:p>
          <a:p>
            <a:pPr marL="514350" indent="-51435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794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TPR Institutional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latin typeface="+mj-lt"/>
              </a:rPr>
              <a:t>Introduction: Institutional context</a:t>
            </a:r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latin typeface="+mj-lt"/>
              </a:rPr>
              <a:t>Compliance</a:t>
            </a:r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Institution-Specific Themes</a:t>
            </a:r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Conclusion</a:t>
            </a:r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77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Institutional Report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Component </a:t>
            </a: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1: Introduction: Context, Response to Previous Commission Actions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848600" cy="3733800"/>
          </a:xfrm>
        </p:spPr>
        <p:txBody>
          <a:bodyPr/>
          <a:lstStyle/>
          <a:p>
            <a:pPr lvl="0" eaLnBrk="0" hangingPunct="0">
              <a:buClr>
                <a:srgbClr val="C00000"/>
              </a:buClr>
              <a:defRPr/>
            </a:pPr>
            <a:r>
              <a:rPr lang="en-US" altLang="en-US" sz="2800" dirty="0">
                <a:solidFill>
                  <a:sysClr val="windowText" lastClr="000000"/>
                </a:solidFill>
                <a:latin typeface="Arial"/>
                <a:ea typeface="MS PGothic" pitchFamily="34" charset="-128"/>
              </a:rPr>
              <a:t>Addresses history, mission, core constituencies, recent changes</a:t>
            </a:r>
          </a:p>
          <a:p>
            <a:pPr lvl="0" eaLnBrk="0" hangingPunct="0">
              <a:buClr>
                <a:srgbClr val="C00000"/>
              </a:buClr>
              <a:defRPr/>
            </a:pPr>
            <a:r>
              <a:rPr lang="en-US" altLang="en-US" sz="2800" dirty="0">
                <a:solidFill>
                  <a:sysClr val="windowText" lastClr="000000"/>
                </a:solidFill>
                <a:latin typeface="Arial"/>
                <a:ea typeface="MS PGothic" pitchFamily="34" charset="-128"/>
              </a:rPr>
              <a:t>Gives reviewers a picture of the institution’s distinctive character</a:t>
            </a:r>
          </a:p>
          <a:p>
            <a:pPr lvl="0" eaLnBrk="0" hangingPunct="0">
              <a:buClr>
                <a:srgbClr val="C00000"/>
              </a:buClr>
              <a:defRPr/>
            </a:pPr>
            <a:r>
              <a:rPr lang="en-US" altLang="en-US" sz="2800" dirty="0">
                <a:solidFill>
                  <a:sysClr val="windowText" lastClr="000000"/>
                </a:solidFill>
                <a:latin typeface="Arial"/>
                <a:ea typeface="MS PGothic" pitchFamily="34" charset="-128"/>
              </a:rPr>
              <a:t>Responds to issues identified in previous Commission action letters</a:t>
            </a:r>
          </a:p>
          <a:p>
            <a:pPr lvl="0" eaLnBrk="0" hangingPunct="0">
              <a:buClr>
                <a:srgbClr val="C00000"/>
              </a:buClr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Arial"/>
              </a:rPr>
              <a:t>Use the prompts as discussion-starters for the institution</a:t>
            </a:r>
            <a:endParaRPr lang="en-US" altLang="en-US" sz="2800" dirty="0">
              <a:solidFill>
                <a:sysClr val="windowText" lastClr="000000"/>
              </a:solidFill>
              <a:latin typeface="Arial"/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694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Institutional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Report</a:t>
            </a:r>
            <a:r>
              <a:rPr lang="en-US" altLang="en-US" sz="2800" dirty="0">
                <a:solidFill>
                  <a:schemeClr val="tx1"/>
                </a:solidFill>
              </a:rPr>
              <a:t> Component 1: 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Previous </a:t>
            </a: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Commission Actions for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CSULB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16" y="1981200"/>
            <a:ext cx="7848600" cy="4114800"/>
          </a:xfrm>
        </p:spPr>
        <p:txBody>
          <a:bodyPr/>
          <a:lstStyle/>
          <a:p>
            <a:pPr marL="0" lvl="0" indent="0" eaLnBrk="0" hangingPunct="0">
              <a:buClrTx/>
              <a:buNone/>
              <a:defRPr/>
            </a:pPr>
            <a:r>
              <a:rPr lang="en-US" altLang="en-US" sz="2000" dirty="0" smtClean="0">
                <a:solidFill>
                  <a:sysClr val="windowText" lastClr="000000"/>
                </a:solidFill>
              </a:rPr>
              <a:t>2018 Progress </a:t>
            </a:r>
            <a:r>
              <a:rPr lang="en-US" altLang="en-US" sz="2000" dirty="0">
                <a:solidFill>
                  <a:sysClr val="windowText" lastClr="000000"/>
                </a:solidFill>
              </a:rPr>
              <a:t>Report Recommendations:</a:t>
            </a:r>
          </a:p>
          <a:p>
            <a:pPr lvl="2" indent="-342900">
              <a:buClr>
                <a:srgbClr val="C00000"/>
              </a:buClr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Define student success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lvl="2" indent="-342900">
              <a:buClr>
                <a:srgbClr val="C00000"/>
              </a:buClr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Specific initiative examples that promote student success and learning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marL="0" lvl="0" indent="0" eaLnBrk="0" hangingPunct="0">
              <a:buClrTx/>
              <a:buNone/>
              <a:defRPr/>
            </a:pPr>
            <a:r>
              <a:rPr lang="en-US" altLang="en-US" sz="2000" dirty="0" smtClean="0">
                <a:solidFill>
                  <a:sysClr val="windowText" lastClr="000000"/>
                </a:solidFill>
              </a:rPr>
              <a:t>2016 Interim </a:t>
            </a:r>
            <a:r>
              <a:rPr lang="en-US" altLang="en-US" sz="2000" dirty="0">
                <a:solidFill>
                  <a:sysClr val="windowText" lastClr="000000"/>
                </a:solidFill>
              </a:rPr>
              <a:t>Report Recommendations:</a:t>
            </a:r>
          </a:p>
          <a:p>
            <a:pPr lvl="2" indent="-342900">
              <a:buClr>
                <a:srgbClr val="C00000"/>
              </a:buClr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Review and improve consistency of learning outcomes assessment measures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lvl="2" indent="-342900">
              <a:buClr>
                <a:srgbClr val="C00000"/>
              </a:buClr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Reduce gap in retention and graduation rates among minority students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marL="0" lvl="0" indent="0" eaLnBrk="0" hangingPunct="0">
              <a:buClrTx/>
              <a:buNone/>
              <a:defRPr/>
            </a:pPr>
            <a:r>
              <a:rPr lang="en-US" altLang="en-US" sz="2000" dirty="0" smtClean="0">
                <a:solidFill>
                  <a:sysClr val="windowText" lastClr="000000"/>
                </a:solidFill>
              </a:rPr>
              <a:t>2012 CAL Recommendations</a:t>
            </a:r>
            <a:r>
              <a:rPr lang="en-US" altLang="en-US" sz="2000" dirty="0">
                <a:solidFill>
                  <a:sysClr val="windowText" lastClr="000000"/>
                </a:solidFill>
              </a:rPr>
              <a:t>:</a:t>
            </a:r>
          </a:p>
          <a:p>
            <a:pPr lvl="2" indent="-342900">
              <a:buClr>
                <a:srgbClr val="C00000"/>
              </a:buClr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Demonstrate explicit expectations for student achievement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lvl="2" indent="-342900">
              <a:buClr>
                <a:srgbClr val="C00000"/>
              </a:buClr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Continue to prepare for future (budget)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marL="0" lvl="0" indent="0" eaLnBrk="0" hangingPunct="0">
              <a:buClrTx/>
              <a:buNone/>
              <a:defRPr/>
            </a:pPr>
            <a:r>
              <a:rPr lang="en-US" altLang="en-US" sz="2000" dirty="0" smtClean="0">
                <a:solidFill>
                  <a:sysClr val="windowText" lastClr="000000"/>
                </a:solidFill>
              </a:rPr>
              <a:t>2012 First Doctoral Degree </a:t>
            </a:r>
            <a:r>
              <a:rPr lang="en-US" altLang="en-US" sz="2000" dirty="0">
                <a:solidFill>
                  <a:sysClr val="windowText" lastClr="000000"/>
                </a:solidFill>
              </a:rPr>
              <a:t>Recommendations:</a:t>
            </a:r>
          </a:p>
          <a:p>
            <a:pPr lvl="2" indent="-342900">
              <a:buClr>
                <a:srgbClr val="C00000"/>
              </a:buClr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Continue work to strengthen graduate culture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lvl="2" indent="-342900">
              <a:defRPr/>
            </a:pP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84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196 </a:t>
            </a:r>
            <a:r>
              <a:rPr lang="en-US" sz="1200" b="1" dirty="0"/>
              <a:t>Accredited Institutions</a:t>
            </a:r>
          </a:p>
          <a:p>
            <a:pPr marL="0" indent="0">
              <a:buNone/>
            </a:pPr>
            <a:r>
              <a:rPr lang="en-US" sz="1200" b="1" dirty="0"/>
              <a:t>               </a:t>
            </a:r>
            <a:r>
              <a:rPr lang="en-US" sz="1200" dirty="0"/>
              <a:t> </a:t>
            </a:r>
            <a:r>
              <a:rPr lang="en-US" sz="1200" dirty="0" smtClean="0"/>
              <a:t>27 </a:t>
            </a:r>
            <a:r>
              <a:rPr lang="en-US" sz="1200" dirty="0"/>
              <a:t>for-profit (</a:t>
            </a:r>
            <a:r>
              <a:rPr lang="en-US" sz="1200" dirty="0" smtClean="0"/>
              <a:t>13.8%) </a:t>
            </a:r>
          </a:p>
          <a:p>
            <a:pPr marL="0" indent="0">
              <a:buNone/>
            </a:pPr>
            <a:r>
              <a:rPr lang="en-US" sz="1200" dirty="0" smtClean="0"/>
              <a:t>                125 non-profit (63.8%) 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                </a:t>
            </a:r>
            <a:r>
              <a:rPr lang="en-US" sz="1200" dirty="0" smtClean="0"/>
              <a:t>44 </a:t>
            </a:r>
            <a:r>
              <a:rPr lang="en-US" sz="1200" dirty="0"/>
              <a:t>public (</a:t>
            </a:r>
            <a:r>
              <a:rPr lang="en-US" sz="1200" dirty="0" smtClean="0"/>
              <a:t>22.4%)</a:t>
            </a: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b="1" dirty="0" smtClean="0"/>
              <a:t>11 </a:t>
            </a:r>
            <a:r>
              <a:rPr lang="en-US" sz="1200" b="1" dirty="0"/>
              <a:t>Candidate (already had at least one Seeking Accreditation Visit)</a:t>
            </a:r>
          </a:p>
          <a:p>
            <a:pPr marL="0" indent="0">
              <a:buNone/>
            </a:pPr>
            <a:r>
              <a:rPr lang="en-US" sz="1200" b="1" dirty="0"/>
              <a:t>               </a:t>
            </a:r>
            <a:r>
              <a:rPr lang="en-US" sz="1200" dirty="0" smtClean="0"/>
              <a:t>3 </a:t>
            </a:r>
            <a:r>
              <a:rPr lang="en-US" sz="1200" dirty="0"/>
              <a:t>for-profit </a:t>
            </a:r>
            <a:r>
              <a:rPr lang="en-US" sz="1200" dirty="0" smtClean="0"/>
              <a:t>(27%)</a:t>
            </a: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smtClean="0"/>
              <a:t>               8 non-profit (73%) </a:t>
            </a:r>
          </a:p>
          <a:p>
            <a:pPr marL="0" indent="0">
              <a:buNone/>
            </a:pPr>
            <a:r>
              <a:rPr lang="en-US" sz="1200" b="1" dirty="0" smtClean="0"/>
              <a:t>21 </a:t>
            </a:r>
            <a:r>
              <a:rPr lang="en-US" sz="1200" b="1" dirty="0"/>
              <a:t>Eligible</a:t>
            </a:r>
          </a:p>
          <a:p>
            <a:pPr marL="0" indent="0">
              <a:buNone/>
            </a:pPr>
            <a:r>
              <a:rPr lang="en-US" sz="1200" b="1" dirty="0"/>
              <a:t>                </a:t>
            </a:r>
            <a:r>
              <a:rPr lang="en-US" sz="1200" dirty="0"/>
              <a:t>6 for-profit </a:t>
            </a:r>
            <a:r>
              <a:rPr lang="en-US" sz="1200" dirty="0" smtClean="0"/>
              <a:t>(29%)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                </a:t>
            </a:r>
            <a:r>
              <a:rPr lang="en-US" sz="1200" dirty="0" smtClean="0"/>
              <a:t>15 non-profit (71%)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 smtClean="0"/>
              <a:t>15 </a:t>
            </a:r>
            <a:r>
              <a:rPr lang="en-US" sz="1200" b="1" dirty="0"/>
              <a:t>Applied</a:t>
            </a:r>
          </a:p>
          <a:p>
            <a:pPr marL="0" indent="0">
              <a:buNone/>
            </a:pPr>
            <a:r>
              <a:rPr lang="en-US" sz="1200" b="1" dirty="0"/>
              <a:t>                </a:t>
            </a:r>
            <a:r>
              <a:rPr lang="en-US" sz="1200" dirty="0"/>
              <a:t>9 for-profit </a:t>
            </a:r>
            <a:r>
              <a:rPr lang="en-US" sz="1200" dirty="0" smtClean="0"/>
              <a:t>(60%)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                </a:t>
            </a:r>
            <a:r>
              <a:rPr lang="en-US" sz="1200" dirty="0" smtClean="0"/>
              <a:t>6 non-profit </a:t>
            </a:r>
            <a:r>
              <a:rPr lang="en-US" sz="1200" dirty="0"/>
              <a:t>(</a:t>
            </a:r>
            <a:r>
              <a:rPr lang="en-US" sz="1200" dirty="0" smtClean="0"/>
              <a:t>40%)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 smtClean="0"/>
              <a:t>196 </a:t>
            </a:r>
            <a:r>
              <a:rPr lang="en-US" sz="1200" b="1" dirty="0"/>
              <a:t>accredited, </a:t>
            </a:r>
            <a:r>
              <a:rPr lang="en-US" sz="1200" b="1" dirty="0" smtClean="0"/>
              <a:t>11 </a:t>
            </a:r>
            <a:r>
              <a:rPr lang="en-US" sz="1200" b="1" dirty="0"/>
              <a:t>candidate, and </a:t>
            </a:r>
            <a:r>
              <a:rPr lang="en-US" sz="1200" b="1" dirty="0" smtClean="0"/>
              <a:t>21 </a:t>
            </a:r>
            <a:r>
              <a:rPr lang="en-US" sz="1200" b="1" dirty="0"/>
              <a:t>eligible institutions = </a:t>
            </a:r>
            <a:r>
              <a:rPr lang="en-US" sz="1200" b="1" dirty="0" smtClean="0"/>
              <a:t>228 </a:t>
            </a:r>
            <a:r>
              <a:rPr lang="en-US" sz="1200" b="1" dirty="0"/>
              <a:t>total institutions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Total number of institutions including applied  = </a:t>
            </a:r>
            <a:r>
              <a:rPr lang="en-US" sz="1200" b="1" dirty="0" smtClean="0"/>
              <a:t>244 </a:t>
            </a: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 smtClean="0"/>
              <a:t>243 </a:t>
            </a:r>
            <a:r>
              <a:rPr lang="en-US" sz="1200" b="1" dirty="0"/>
              <a:t>Total Institutions </a:t>
            </a:r>
          </a:p>
          <a:p>
            <a:pPr marL="0" indent="0">
              <a:buNone/>
            </a:pPr>
            <a:endParaRPr lang="en-US" sz="1200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WSCUC Institutions by Category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2005685"/>
            <a:ext cx="2209800" cy="18805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09537" lvl="1">
              <a:buNone/>
            </a:pPr>
            <a:r>
              <a:rPr lang="en-US" altLang="en-US" sz="1100" b="1" dirty="0"/>
              <a:t>Compared to August 2010 </a:t>
            </a:r>
            <a:r>
              <a:rPr lang="en-US" altLang="en-US" sz="1100" b="1" dirty="0" smtClean="0"/>
              <a:t>–</a:t>
            </a:r>
            <a:br>
              <a:rPr lang="en-US" altLang="en-US" sz="1100" b="1" dirty="0" smtClean="0"/>
            </a:br>
            <a:endParaRPr lang="en-US" altLang="en-US" sz="1100" b="1" dirty="0"/>
          </a:p>
          <a:p>
            <a:pPr marL="109537" lvl="1">
              <a:buNone/>
            </a:pPr>
            <a:r>
              <a:rPr lang="en-US" altLang="en-US" sz="1100" b="1" dirty="0"/>
              <a:t>161 Accredited (1 For Profit)</a:t>
            </a:r>
          </a:p>
          <a:p>
            <a:pPr marL="109537" lvl="1">
              <a:buNone/>
            </a:pPr>
            <a:r>
              <a:rPr lang="en-US" altLang="en-US" sz="1100" b="1" dirty="0"/>
              <a:t>20 Eligibility and Candidacy</a:t>
            </a:r>
          </a:p>
          <a:p>
            <a:pPr marL="109537" lvl="1">
              <a:buNone/>
            </a:pPr>
            <a:r>
              <a:rPr lang="en-US" altLang="en-US" sz="1100" b="1" dirty="0"/>
              <a:t>181 Total Institutions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Institutional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Report Component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2: Compliance with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Standards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152" y="1955959"/>
            <a:ext cx="7848600" cy="4267200"/>
          </a:xfrm>
        </p:spPr>
        <p:txBody>
          <a:bodyPr/>
          <a:lstStyle/>
          <a:p>
            <a:pPr marL="342900" lvl="1" indent="-342900">
              <a:buClr>
                <a:srgbClr val="C00000"/>
              </a:buClr>
            </a:pPr>
            <a:r>
              <a:rPr lang="en-US" altLang="en-US" sz="2000" dirty="0">
                <a:cs typeface="Arial" panose="020B0604020202020204" pitchFamily="34" charset="0"/>
              </a:rPr>
              <a:t>“Compliance with WSCUC Standards and </a:t>
            </a:r>
            <a:r>
              <a:rPr lang="en-US" altLang="en-US" sz="2000" dirty="0" smtClean="0">
                <a:cs typeface="Arial" panose="020B0604020202020204" pitchFamily="34" charset="0"/>
              </a:rPr>
              <a:t>Federal Requirements Worksheet and Forms”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marL="342900" lvl="1" indent="-342900">
              <a:buClr>
                <a:srgbClr val="C00000"/>
              </a:buClr>
            </a:pPr>
            <a:r>
              <a:rPr lang="en-US" altLang="en-US" sz="2000" dirty="0" smtClean="0">
                <a:cs typeface="Arial" panose="020B0604020202020204" pitchFamily="34" charset="0"/>
              </a:rPr>
              <a:t>Four Department </a:t>
            </a:r>
            <a:r>
              <a:rPr lang="en-US" altLang="en-US" sz="2000" dirty="0">
                <a:cs typeface="Arial" panose="020B0604020202020204" pitchFamily="34" charset="0"/>
              </a:rPr>
              <a:t>of Education </a:t>
            </a:r>
            <a:r>
              <a:rPr lang="en-US" altLang="en-US" sz="2000" dirty="0" smtClean="0">
                <a:cs typeface="Arial" panose="020B0604020202020204" pitchFamily="34" charset="0"/>
              </a:rPr>
              <a:t>requirements: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marL="800100" lvl="2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Credit hour </a:t>
            </a:r>
            <a:r>
              <a:rPr lang="en-US" altLang="en-US" sz="1800" dirty="0" smtClean="0">
                <a:cs typeface="Arial" panose="020B0604020202020204" pitchFamily="34" charset="0"/>
              </a:rPr>
              <a:t>and program length review</a:t>
            </a:r>
            <a:endParaRPr lang="en-US" altLang="en-US" sz="1800" dirty="0">
              <a:cs typeface="Arial" panose="020B0604020202020204" pitchFamily="34" charset="0"/>
            </a:endParaRPr>
          </a:p>
          <a:p>
            <a:pPr marL="800100" lvl="2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Marketing and </a:t>
            </a:r>
            <a:r>
              <a:rPr lang="en-US" altLang="en-US" sz="1800" dirty="0" smtClean="0">
                <a:cs typeface="Arial" panose="020B0604020202020204" pitchFamily="34" charset="0"/>
              </a:rPr>
              <a:t>recruitment review</a:t>
            </a:r>
            <a:endParaRPr lang="en-US" altLang="en-US" sz="1800" dirty="0">
              <a:cs typeface="Arial" panose="020B0604020202020204" pitchFamily="34" charset="0"/>
            </a:endParaRPr>
          </a:p>
          <a:p>
            <a:pPr marL="800100" lvl="2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Student </a:t>
            </a:r>
            <a:r>
              <a:rPr lang="en-US" altLang="en-US" sz="1800" dirty="0" smtClean="0">
                <a:cs typeface="Arial" panose="020B0604020202020204" pitchFamily="34" charset="0"/>
              </a:rPr>
              <a:t>complaints review</a:t>
            </a:r>
            <a:endParaRPr lang="en-US" altLang="en-US" sz="1800" dirty="0">
              <a:cs typeface="Arial" panose="020B0604020202020204" pitchFamily="34" charset="0"/>
            </a:endParaRPr>
          </a:p>
          <a:p>
            <a:pPr marL="800100" lvl="2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Transfer </a:t>
            </a:r>
            <a:r>
              <a:rPr lang="en-US" altLang="en-US" sz="1800" dirty="0" smtClean="0">
                <a:cs typeface="Arial" panose="020B0604020202020204" pitchFamily="34" charset="0"/>
              </a:rPr>
              <a:t>credit review</a:t>
            </a:r>
          </a:p>
          <a:p>
            <a:pPr marL="447675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“Inventory of Educational Effectiveness Indicators</a:t>
            </a:r>
            <a:r>
              <a:rPr lang="en-US" altLang="en-US" sz="2000" dirty="0" smtClean="0">
                <a:cs typeface="Arial" panose="020B0604020202020204" pitchFamily="34" charset="0"/>
              </a:rPr>
              <a:t>”</a:t>
            </a:r>
          </a:p>
          <a:p>
            <a:pPr marL="447675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cs typeface="Arial" panose="020B0604020202020204" pitchFamily="34" charset="0"/>
            </a:endParaRPr>
          </a:p>
          <a:p>
            <a:pPr marL="447675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panose="020B0604020202020204" pitchFamily="34" charset="0"/>
              </a:rPr>
              <a:t>Additional areas as applicable:  </a:t>
            </a:r>
          </a:p>
          <a:p>
            <a:pPr marL="800100" lvl="2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cs typeface="Arial" panose="020B0604020202020204" pitchFamily="34" charset="0"/>
              </a:rPr>
              <a:t>Distance education </a:t>
            </a:r>
          </a:p>
          <a:p>
            <a:pPr marL="800100" lvl="2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cs typeface="Arial" panose="020B0604020202020204" pitchFamily="34" charset="0"/>
              </a:rPr>
              <a:t>Off campus locations</a:t>
            </a:r>
          </a:p>
          <a:p>
            <a:pPr marL="447675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50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838200" y="5105400"/>
            <a:ext cx="7239000" cy="0"/>
          </a:xfrm>
          <a:prstGeom prst="line">
            <a:avLst/>
          </a:prstGeom>
          <a:ln>
            <a:solidFill>
              <a:srgbClr val="C1150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451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Institutional Report Component 2: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Compliance with Standards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45" y="2057400"/>
            <a:ext cx="7848600" cy="3733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 reviews itself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Standards and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 federal requirements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worksheet is submitted by the institution in advance of the visit with links to documents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 verifies the information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Forms for four federal requirements attached to team report</a:t>
            </a:r>
          </a:p>
          <a:p>
            <a:pPr marL="0" indent="0">
              <a:lnSpc>
                <a:spcPct val="90000"/>
              </a:lnSpc>
              <a:buClr>
                <a:srgbClr val="C00000"/>
              </a:buClr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/>
              <a:t>Off campus sites and distance education reviewed, as appropriate, and forms attached to team report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6188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Institutional Report Component 2: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Compliance: Credit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7955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cs typeface="Arial" charset="0"/>
              </a:rPr>
              <a:t>Questions for the institution:</a:t>
            </a:r>
          </a:p>
          <a:p>
            <a:pPr>
              <a:buClr>
                <a:srgbClr val="C00000"/>
              </a:buClr>
              <a:defRPr/>
            </a:pPr>
            <a:r>
              <a:rPr lang="en-US" sz="2200" dirty="0">
                <a:cs typeface="Arial" charset="0"/>
              </a:rPr>
              <a:t>Does the institution have a policy for assigning credit hours?</a:t>
            </a:r>
          </a:p>
          <a:p>
            <a:pPr>
              <a:buClr>
                <a:srgbClr val="C00000"/>
              </a:buClr>
              <a:defRPr/>
            </a:pPr>
            <a:r>
              <a:rPr lang="en-US" sz="2200" dirty="0">
                <a:cs typeface="Arial" charset="0"/>
              </a:rPr>
              <a:t>How does the policy address non-standard courses (e.g., labs, studios, internships, individual directed studies)?</a:t>
            </a:r>
          </a:p>
          <a:p>
            <a:pPr marL="0" indent="0">
              <a:buNone/>
            </a:pPr>
            <a:r>
              <a:rPr lang="en-US" sz="2200" b="1" dirty="0">
                <a:cs typeface="Arial" charset="0"/>
              </a:rPr>
              <a:t>The team:</a:t>
            </a:r>
          </a:p>
          <a:p>
            <a:pPr eaLnBrk="1" hangingPunct="1">
              <a:buClr>
                <a:srgbClr val="C00000"/>
              </a:buClr>
            </a:pPr>
            <a:r>
              <a:rPr lang="en-US" sz="2200" dirty="0">
                <a:cs typeface="Arial" charset="0"/>
              </a:rPr>
              <a:t>Reviews a sample of syllabi for non-standard courses</a:t>
            </a:r>
          </a:p>
          <a:p>
            <a:pPr eaLnBrk="1" hangingPunct="1">
              <a:buClr>
                <a:srgbClr val="C00000"/>
              </a:buClr>
            </a:pPr>
            <a:r>
              <a:rPr lang="en-US" sz="2200" dirty="0">
                <a:cs typeface="Arial" charset="0"/>
              </a:rPr>
              <a:t>Examines one term’s course schedule</a:t>
            </a:r>
          </a:p>
          <a:p>
            <a:pPr eaLnBrk="1" hangingPunct="1">
              <a:buClr>
                <a:srgbClr val="C00000"/>
              </a:buClr>
            </a:pPr>
            <a:r>
              <a:rPr lang="en-US" sz="2200" dirty="0">
                <a:cs typeface="Arial" charset="0"/>
              </a:rPr>
              <a:t>Completes Credit Hour form as an </a:t>
            </a:r>
            <a:r>
              <a:rPr lang="en-US" sz="2200" dirty="0" smtClean="0">
                <a:cs typeface="Arial" charset="0"/>
              </a:rPr>
              <a:t>attachment </a:t>
            </a:r>
            <a:r>
              <a:rPr lang="en-US" sz="2200" dirty="0">
                <a:cs typeface="Arial" charset="0"/>
              </a:rPr>
              <a:t>to team report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583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Institutional Report Component 2: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Compliance: Student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46" y="2124964"/>
            <a:ext cx="8511654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for the institution:</a:t>
            </a:r>
          </a:p>
          <a:p>
            <a:pPr>
              <a:buClr>
                <a:srgbClr val="C00000"/>
              </a:buClr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the institution have a policy for handling student complaints?</a:t>
            </a:r>
          </a:p>
          <a:p>
            <a:pPr>
              <a:buClr>
                <a:srgbClr val="C00000"/>
              </a:buClr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the institution maintain records of student complaints?</a:t>
            </a:r>
          </a:p>
          <a:p>
            <a:pPr>
              <a:buClr>
                <a:srgbClr val="C00000"/>
              </a:buClr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the institution follow its required policies in handling complaints?</a:t>
            </a:r>
          </a:p>
          <a:p>
            <a:pPr marL="0" indent="0">
              <a:buNone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team: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Verifies that the student complaint policy is readily accessible and adhered to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Completes Student Complaint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- attachment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7273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Institutional Report Component 2: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Compliance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Marketing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and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24" y="1864519"/>
            <a:ext cx="8460475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cs typeface="Arial" charset="0"/>
              </a:rPr>
              <a:t>Questions for the institution:</a:t>
            </a:r>
          </a:p>
          <a:p>
            <a:pPr>
              <a:buClr>
                <a:srgbClr val="C00000"/>
              </a:buClr>
              <a:defRPr/>
            </a:pPr>
            <a:r>
              <a:rPr lang="en-US" sz="2000" dirty="0">
                <a:cs typeface="Arial" charset="0"/>
              </a:rPr>
              <a:t>Does the institution follow federal regulations on recruiting students?</a:t>
            </a:r>
          </a:p>
          <a:p>
            <a:pPr>
              <a:buClr>
                <a:srgbClr val="C00000"/>
              </a:buClr>
              <a:defRPr/>
            </a:pPr>
            <a:r>
              <a:rPr lang="en-US" sz="2000" dirty="0">
                <a:cs typeface="Arial" charset="0"/>
              </a:rPr>
              <a:t>Does the institution provide accurate information about time to degree and overall cost of the degree?</a:t>
            </a:r>
          </a:p>
          <a:p>
            <a:pPr>
              <a:buClr>
                <a:srgbClr val="C00000"/>
              </a:buClr>
              <a:defRPr/>
            </a:pPr>
            <a:r>
              <a:rPr lang="en-US" sz="2000" dirty="0">
                <a:cs typeface="Arial" charset="0"/>
              </a:rPr>
              <a:t>As applicable, does the institution provide accurate information about careers and employment? </a:t>
            </a:r>
          </a:p>
          <a:p>
            <a:pPr marL="0" indent="0">
              <a:buNone/>
              <a:defRPr/>
            </a:pPr>
            <a:r>
              <a:rPr lang="en-US" sz="2000" b="1" dirty="0">
                <a:cs typeface="Arial" charset="0"/>
              </a:rPr>
              <a:t>The team:</a:t>
            </a:r>
          </a:p>
          <a:p>
            <a:pPr>
              <a:buClr>
                <a:srgbClr val="C00000"/>
              </a:buClr>
            </a:pPr>
            <a:r>
              <a:rPr lang="en-US" sz="1800" dirty="0">
                <a:cs typeface="Arial" charset="0"/>
              </a:rPr>
              <a:t>Verifies that the institution provides accurate and truthful information in marketing and recruiting materials and in contacts with potential students</a:t>
            </a:r>
          </a:p>
          <a:p>
            <a:pPr>
              <a:buClr>
                <a:srgbClr val="C00000"/>
              </a:buClr>
            </a:pPr>
            <a:r>
              <a:rPr lang="en-US" sz="1800" dirty="0">
                <a:cs typeface="Arial" charset="0"/>
              </a:rPr>
              <a:t>Confirms that the institution follows federal regulations</a:t>
            </a:r>
          </a:p>
          <a:p>
            <a:pPr>
              <a:buClr>
                <a:srgbClr val="C00000"/>
              </a:buClr>
            </a:pPr>
            <a:r>
              <a:rPr lang="en-US" sz="1800" dirty="0">
                <a:cs typeface="Arial" charset="0"/>
              </a:rPr>
              <a:t>Completes Marketing </a:t>
            </a:r>
            <a:r>
              <a:rPr lang="en-US" sz="1800" dirty="0" smtClean="0">
                <a:cs typeface="Arial" charset="0"/>
              </a:rPr>
              <a:t>&amp; </a:t>
            </a:r>
            <a:r>
              <a:rPr lang="en-US" sz="1800" dirty="0">
                <a:cs typeface="Arial" charset="0"/>
              </a:rPr>
              <a:t>Recruitment form </a:t>
            </a:r>
            <a:r>
              <a:rPr lang="en-US" sz="1800" dirty="0" smtClean="0">
                <a:cs typeface="Arial" charset="0"/>
              </a:rPr>
              <a:t>-attachment </a:t>
            </a:r>
            <a:r>
              <a:rPr lang="en-US" sz="1800" dirty="0">
                <a:cs typeface="Arial" charset="0"/>
              </a:rPr>
              <a:t>to </a:t>
            </a:r>
            <a:r>
              <a:rPr lang="en-US" sz="1800" dirty="0" smtClean="0">
                <a:cs typeface="Arial" charset="0"/>
              </a:rPr>
              <a:t>report</a:t>
            </a:r>
            <a:endParaRPr lang="en-US" sz="1800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0435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Institutional Report Component 2: </a:t>
            </a:r>
            <a:r>
              <a:rPr lang="en-US" dirty="0" smtClean="0">
                <a:solidFill>
                  <a:schemeClr val="tx1"/>
                </a:solidFill>
              </a:rPr>
              <a:t>Compliance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Transfer </a:t>
            </a:r>
            <a:r>
              <a:rPr lang="en-US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3119"/>
            <a:ext cx="7848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cs typeface="Arial" charset="0"/>
              </a:rPr>
              <a:t>Questions for the institution:</a:t>
            </a:r>
          </a:p>
          <a:p>
            <a:pPr>
              <a:buClr>
                <a:srgbClr val="C00000"/>
              </a:buClr>
              <a:defRPr/>
            </a:pPr>
            <a:r>
              <a:rPr lang="en-US" sz="2000" dirty="0">
                <a:cs typeface="Arial" charset="0"/>
              </a:rPr>
              <a:t>Does the institution have a policy or procedure for reviewing and receiving transfer credits?</a:t>
            </a:r>
          </a:p>
          <a:p>
            <a:pPr>
              <a:buClr>
                <a:srgbClr val="C00000"/>
              </a:buClr>
              <a:defRPr/>
            </a:pPr>
            <a:r>
              <a:rPr lang="en-US" sz="2000" dirty="0">
                <a:cs typeface="Arial" charset="0"/>
              </a:rPr>
              <a:t>Is the policy publicly available?</a:t>
            </a:r>
          </a:p>
          <a:p>
            <a:pPr>
              <a:buClr>
                <a:srgbClr val="C00000"/>
              </a:buClr>
              <a:defRPr/>
            </a:pPr>
            <a:r>
              <a:rPr lang="en-US" sz="2000" dirty="0">
                <a:cs typeface="Arial" charset="0"/>
              </a:rPr>
              <a:t>Has the institution established criteria for transfer of credits? </a:t>
            </a:r>
          </a:p>
          <a:p>
            <a:pPr marL="0" indent="0">
              <a:buNone/>
              <a:defRPr/>
            </a:pPr>
            <a:r>
              <a:rPr lang="en-US" sz="2000" b="1" dirty="0" smtClean="0">
                <a:cs typeface="Arial" charset="0"/>
              </a:rPr>
              <a:t>The </a:t>
            </a:r>
            <a:r>
              <a:rPr lang="en-US" sz="2000" b="1" dirty="0">
                <a:cs typeface="Arial" charset="0"/>
              </a:rPr>
              <a:t>team: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Arial" charset="0"/>
              </a:rPr>
              <a:t>Verifies that the transfer policy is readily accessible, includes criteria, and is adhered to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Arial" charset="0"/>
              </a:rPr>
              <a:t>Completes Transfer Policy form as an </a:t>
            </a:r>
            <a:r>
              <a:rPr lang="en-US" sz="2000" dirty="0" smtClean="0">
                <a:cs typeface="Arial" charset="0"/>
              </a:rPr>
              <a:t>attachment </a:t>
            </a:r>
            <a:r>
              <a:rPr lang="en-US" sz="2000" dirty="0">
                <a:cs typeface="Arial" charset="0"/>
              </a:rPr>
              <a:t>to team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103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Institutional Report Component 2: Compliance:  </a:t>
            </a:r>
            <a:r>
              <a:rPr lang="en-US" sz="2800" dirty="0" smtClean="0">
                <a:solidFill>
                  <a:schemeClr val="tx1"/>
                </a:solidFill>
              </a:rPr>
              <a:t>Inventory </a:t>
            </a:r>
            <a:r>
              <a:rPr lang="en-US" sz="2800" dirty="0">
                <a:solidFill>
                  <a:schemeClr val="tx1"/>
                </a:solidFill>
              </a:rPr>
              <a:t>of Educational Effectiveness </a:t>
            </a:r>
            <a:r>
              <a:rPr lang="en-US" sz="2800" dirty="0" smtClean="0">
                <a:solidFill>
                  <a:schemeClr val="tx1"/>
                </a:solidFill>
              </a:rPr>
              <a:t>Indicators (IEEI)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7919"/>
            <a:ext cx="8229600" cy="4114800"/>
          </a:xfrm>
        </p:spPr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en-US" sz="2400" dirty="0">
                <a:cs typeface="Arial" charset="0"/>
              </a:rPr>
              <a:t>Provides an overview of the institution’s assessment processes</a:t>
            </a:r>
          </a:p>
          <a:p>
            <a:pPr>
              <a:buClr>
                <a:srgbClr val="C00000"/>
              </a:buClr>
              <a:defRPr/>
            </a:pPr>
            <a:endParaRPr lang="en-US" sz="2400" dirty="0">
              <a:cs typeface="Arial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US" sz="2400" dirty="0">
                <a:cs typeface="Arial" charset="0"/>
              </a:rPr>
              <a:t>Requests brief narrative information for each degree program</a:t>
            </a:r>
          </a:p>
          <a:p>
            <a:pPr>
              <a:buClr>
                <a:srgbClr val="C00000"/>
              </a:buClr>
              <a:defRPr/>
            </a:pPr>
            <a:endParaRPr lang="en-US" sz="2400" dirty="0">
              <a:cs typeface="Arial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US" sz="2400" dirty="0">
                <a:cs typeface="Arial" charset="0"/>
              </a:rPr>
              <a:t>Ensures that every degree program has in place a quality assurance system for assessing, tracking, and improving the learning of its students</a:t>
            </a:r>
            <a:endParaRPr lang="en-US" sz="2400" b="1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986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A6-9045-44ED-8DA2-42AFC679A121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72068" y="838200"/>
            <a:ext cx="8382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None/>
            </a:pPr>
            <a:r>
              <a:rPr lang="en-US" sz="2800" dirty="0">
                <a:solidFill>
                  <a:schemeClr val="tx1"/>
                </a:solidFill>
              </a:rPr>
              <a:t>Institutional Report Component 2: </a:t>
            </a:r>
            <a:r>
              <a:rPr lang="en-US" sz="2800" dirty="0" smtClean="0">
                <a:solidFill>
                  <a:schemeClr val="tx1"/>
                </a:solidFill>
              </a:rPr>
              <a:t>Compliance: Off-Campus Sites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562969" y="20574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1800" dirty="0" smtClean="0">
                <a:latin typeface="Arial" charset="0"/>
              </a:rPr>
              <a:t>(applies to </a:t>
            </a:r>
            <a:r>
              <a:rPr lang="en-US" sz="1800" dirty="0">
                <a:latin typeface="Arial" charset="0"/>
              </a:rPr>
              <a:t>50% </a:t>
            </a:r>
            <a:r>
              <a:rPr lang="en-US" sz="1800" dirty="0" smtClean="0">
                <a:latin typeface="Arial" charset="0"/>
              </a:rPr>
              <a:t>or more </a:t>
            </a:r>
            <a:r>
              <a:rPr lang="en-US" sz="1800" dirty="0">
                <a:latin typeface="Arial" charset="0"/>
              </a:rPr>
              <a:t>of </a:t>
            </a:r>
            <a:r>
              <a:rPr lang="en-US" sz="1800" dirty="0" smtClean="0">
                <a:latin typeface="Arial" charset="0"/>
              </a:rPr>
              <a:t>a program</a:t>
            </a:r>
            <a:r>
              <a:rPr lang="en-US" sz="1800" dirty="0">
                <a:latin typeface="Arial" charset="0"/>
              </a:rPr>
              <a:t>; 25% of locations will be </a:t>
            </a:r>
            <a:r>
              <a:rPr lang="en-US" sz="1800" dirty="0" smtClean="0">
                <a:latin typeface="Arial" charset="0"/>
              </a:rPr>
              <a:t>visited)</a:t>
            </a:r>
          </a:p>
          <a:p>
            <a:pPr>
              <a:lnSpc>
                <a:spcPct val="90000"/>
              </a:lnSpc>
              <a:buNone/>
            </a:pPr>
            <a:endParaRPr lang="en-US" sz="1800" b="1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charset="0"/>
              </a:rPr>
              <a:t>   </a:t>
            </a:r>
            <a:r>
              <a:rPr lang="en-US" sz="2400" b="1" dirty="0" smtClean="0">
                <a:latin typeface="Arial" charset="0"/>
              </a:rPr>
              <a:t>The team: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Develops plan for review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Interviews faculty, staff, students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Evaluates off site facilities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Documents findings in attachment, using form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Discusses important findings with team for inclusion in report, as appropriate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A6-9045-44ED-8DA2-42AFC679A121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72068" y="838200"/>
            <a:ext cx="8382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None/>
            </a:pPr>
            <a:r>
              <a:rPr lang="en-US" sz="2800" dirty="0">
                <a:solidFill>
                  <a:schemeClr val="tx1"/>
                </a:solidFill>
              </a:rPr>
              <a:t>Institutional Report Component 2: </a:t>
            </a:r>
            <a:r>
              <a:rPr lang="en-US" sz="2800" dirty="0" smtClean="0">
                <a:solidFill>
                  <a:schemeClr val="tx1"/>
                </a:solidFill>
              </a:rPr>
              <a:t>Compliance: Distance Education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562969" y="20574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(degree programs with 50% or more of the courses online)</a:t>
            </a:r>
          </a:p>
          <a:p>
            <a:pPr>
              <a:lnSpc>
                <a:spcPct val="90000"/>
              </a:lnSpc>
              <a:buNone/>
            </a:pPr>
            <a:endParaRPr lang="en-US" sz="1800" b="1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charset="0"/>
              </a:rPr>
              <a:t>   </a:t>
            </a:r>
            <a:r>
              <a:rPr lang="en-US" sz="2400" b="1" dirty="0" smtClean="0">
                <a:latin typeface="Arial" charset="0"/>
              </a:rPr>
              <a:t>The team: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Develops plan for review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Interviews faculty, staff, students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Evaluates online infrastructure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Reviews courses (can be done before institutional visit)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Documents findings in </a:t>
            </a:r>
            <a:r>
              <a:rPr lang="en-US" sz="2400" dirty="0" smtClean="0">
                <a:latin typeface="Arial" charset="0"/>
              </a:rPr>
              <a:t>attachment, </a:t>
            </a:r>
            <a:r>
              <a:rPr lang="en-US" sz="2400" dirty="0">
                <a:latin typeface="Arial" charset="0"/>
              </a:rPr>
              <a:t>using distance education form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Discusses important findings with team for inclusion in report, as appropriate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Institutional </a:t>
            </a:r>
            <a:r>
              <a:rPr lang="en-US" sz="2800" dirty="0" smtClean="0">
                <a:solidFill>
                  <a:schemeClr val="tx1"/>
                </a:solidFill>
              </a:rPr>
              <a:t>Report Component </a:t>
            </a:r>
            <a:r>
              <a:rPr lang="en-US" sz="2800" dirty="0">
                <a:solidFill>
                  <a:schemeClr val="tx1"/>
                </a:solidFill>
              </a:rPr>
              <a:t>8: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Institution-Specific </a:t>
            </a:r>
            <a:r>
              <a:rPr lang="en-US" sz="2800" dirty="0">
                <a:solidFill>
                  <a:schemeClr val="tx1"/>
                </a:solidFill>
              </a:rPr>
              <a:t>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848600" cy="4038600"/>
          </a:xfrm>
        </p:spPr>
        <p:txBody>
          <a:bodyPr/>
          <a:lstStyle/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prstClr val="black"/>
                </a:solidFill>
              </a:rPr>
              <a:t>What has been the design and approach to investigate the theme?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prstClr val="black"/>
                </a:solidFill>
              </a:rPr>
              <a:t>What kinds of evidence have been collected?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prstClr val="black"/>
                </a:solidFill>
              </a:rPr>
              <a:t>How has evidence been used to support further inquiry and improvement?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prstClr val="black"/>
                </a:solidFill>
              </a:rPr>
              <a:t>What has been accomplished? What are the conclusions?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prstClr val="black"/>
                </a:solidFill>
              </a:rPr>
              <a:t>See TPR Guide for more details</a:t>
            </a:r>
          </a:p>
          <a:p>
            <a:pPr marL="344487" lvl="1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458200" cy="685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Characteristics of Regional Accreditation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Non-governmental</a:t>
            </a:r>
            <a:endParaRPr lang="en-US" altLang="en-US" sz="2800" dirty="0">
              <a:ea typeface="MS PGothic" pitchFamily="34" charset="-128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Recognition 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of quality</a:t>
            </a:r>
          </a:p>
          <a:p>
            <a:pPr eaLnBrk="1" hangingPunct="1">
              <a:lnSpc>
                <a:spcPct val="12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Accreditation 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of entire institution</a:t>
            </a:r>
          </a:p>
          <a:p>
            <a:pPr eaLnBrk="1" hangingPunct="1">
              <a:lnSpc>
                <a:spcPct val="120000"/>
              </a:lnSpc>
              <a:buClr>
                <a:srgbClr val="C00000"/>
              </a:buClr>
            </a:pPr>
            <a:r>
              <a:rPr lang="en-US" altLang="en-US" sz="2800" dirty="0" smtClean="0">
                <a:ea typeface="MS PGothic" pitchFamily="34" charset="-128"/>
                <a:cs typeface="Arial" pitchFamily="34" charset="0"/>
              </a:rPr>
              <a:t>Trained </a:t>
            </a: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peer reviewers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496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534400" cy="6858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Institutional 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  <a:t>Report Component </a:t>
            </a:r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9:  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  <a:t>Conclusion</a:t>
            </a:r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: Reflection and Plans for Improvement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848600" cy="3810000"/>
          </a:xfrm>
        </p:spPr>
        <p:txBody>
          <a:bodyPr/>
          <a:lstStyle/>
          <a:p>
            <a:pPr lvl="0">
              <a:buClr>
                <a:srgbClr val="C00000"/>
              </a:buClr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What issues emerged from investigation of the theme?</a:t>
            </a: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  <a:p>
            <a:pPr lvl="0">
              <a:buClr>
                <a:srgbClr val="C00000"/>
              </a:buClr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What </a:t>
            </a:r>
            <a:r>
              <a:rPr lang="en-US" sz="2400" dirty="0">
                <a:solidFill>
                  <a:prstClr val="black"/>
                </a:solidFill>
                <a:ea typeface="ＭＳ Ｐゴシック" charset="-128"/>
              </a:rPr>
              <a:t>did the institution learn through the self-study process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?</a:t>
            </a: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  <a:p>
            <a:pPr lvl="0">
              <a:buClr>
                <a:srgbClr val="C00000"/>
              </a:buClr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-128"/>
              </a:rPr>
              <a:t>What are the plans for the future based on what was learned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?</a:t>
            </a:r>
          </a:p>
          <a:p>
            <a:pPr lvl="0">
              <a:buClr>
                <a:srgbClr val="C00000"/>
              </a:buClr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How will momentum be sustained?</a:t>
            </a: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907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Institutional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Report: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A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ttachments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848600" cy="3962400"/>
          </a:xfrm>
        </p:spPr>
        <p:txBody>
          <a:bodyPr/>
          <a:lstStyle/>
          <a:p>
            <a:pPr lvl="0">
              <a:buClr>
                <a:srgbClr val="C00000"/>
              </a:buClr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-128"/>
              </a:rPr>
              <a:t>“Compliance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with WSCUC </a:t>
            </a:r>
            <a:r>
              <a:rPr lang="en-US" sz="2400" dirty="0">
                <a:solidFill>
                  <a:prstClr val="black"/>
                </a:solidFill>
                <a:ea typeface="ＭＳ Ｐゴシック" charset="-128"/>
              </a:rPr>
              <a:t>Standards and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Federal Requirements Worksheet and Forms”</a:t>
            </a: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  <a:p>
            <a:pPr lvl="0">
              <a:buClr>
                <a:srgbClr val="C00000"/>
              </a:buClr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  <a:p>
            <a:pPr lvl="0">
              <a:buClr>
                <a:srgbClr val="C00000"/>
              </a:buClr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-128"/>
              </a:rPr>
              <a:t>“Inventory of Educational Effectiveness Indicators” </a:t>
            </a:r>
          </a:p>
          <a:p>
            <a:pPr lvl="0">
              <a:buClr>
                <a:srgbClr val="C00000"/>
              </a:buClr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C00000"/>
              </a:buClr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-128"/>
              </a:rPr>
              <a:t>Institution-selected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documents </a:t>
            </a:r>
            <a:r>
              <a:rPr lang="en-US" sz="2400" dirty="0">
                <a:solidFill>
                  <a:prstClr val="black"/>
                </a:solidFill>
                <a:ea typeface="ＭＳ Ｐゴシック" charset="-128"/>
              </a:rPr>
              <a:t>in support of narrative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1526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>Institutional </a:t>
            </a:r>
            <a:r>
              <a:rPr lang="en-US" sz="2400" b="1" dirty="0"/>
              <a:t>Report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Format, Length, and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 smtClean="0">
                <a:solidFill>
                  <a:prstClr val="black"/>
                </a:solidFill>
              </a:rPr>
              <a:t>40 </a:t>
            </a:r>
            <a:r>
              <a:rPr lang="en-US" dirty="0">
                <a:solidFill>
                  <a:prstClr val="black"/>
                </a:solidFill>
              </a:rPr>
              <a:t>– 6</a:t>
            </a:r>
            <a:r>
              <a:rPr lang="en-US" dirty="0" smtClean="0">
                <a:solidFill>
                  <a:prstClr val="black"/>
                </a:solidFill>
              </a:rPr>
              <a:t>0 </a:t>
            </a:r>
            <a:r>
              <a:rPr lang="en-US" dirty="0">
                <a:solidFill>
                  <a:prstClr val="black"/>
                </a:solidFill>
              </a:rPr>
              <a:t>pages, double spaced, 12 point </a:t>
            </a:r>
            <a:r>
              <a:rPr lang="en-US" dirty="0" smtClean="0">
                <a:solidFill>
                  <a:prstClr val="black"/>
                </a:solidFill>
              </a:rPr>
              <a:t>font, excluding attachments</a:t>
            </a:r>
            <a:endParaRPr lang="en-US" dirty="0">
              <a:solidFill>
                <a:prstClr val="black"/>
              </a:solidFill>
            </a:endParaRPr>
          </a:p>
          <a:p>
            <a:pPr marL="514350" indent="-457200"/>
            <a:r>
              <a:rPr lang="en-US" dirty="0">
                <a:solidFill>
                  <a:prstClr val="black"/>
                </a:solidFill>
              </a:rPr>
              <a:t>Name </a:t>
            </a:r>
            <a:r>
              <a:rPr lang="en-US" dirty="0" smtClean="0">
                <a:solidFill>
                  <a:prstClr val="black"/>
                </a:solidFill>
              </a:rPr>
              <a:t>numbered attachments </a:t>
            </a:r>
            <a:r>
              <a:rPr lang="en-US" dirty="0">
                <a:solidFill>
                  <a:prstClr val="black"/>
                </a:solidFill>
              </a:rPr>
              <a:t>so they reference text (Not: </a:t>
            </a:r>
            <a:r>
              <a:rPr lang="en-US" dirty="0" smtClean="0">
                <a:solidFill>
                  <a:prstClr val="black"/>
                </a:solidFill>
              </a:rPr>
              <a:t>“Attachment 1,” but “Attachment 1: Strategic Plan”)</a:t>
            </a:r>
            <a:endParaRPr lang="en-US" dirty="0">
              <a:solidFill>
                <a:prstClr val="black"/>
              </a:solidFill>
            </a:endParaRPr>
          </a:p>
          <a:p>
            <a:pPr marL="514350" indent="-457200"/>
            <a:r>
              <a:rPr lang="en-US" dirty="0">
                <a:solidFill>
                  <a:prstClr val="black"/>
                </a:solidFill>
              </a:rPr>
              <a:t>Will be submitted via the cloud (Box.com)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68365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35211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/>
              <a:t>Overview of WSCUC regional accreditation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Changing Context of Higher Education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2013 WSCUC Standards and Criteria for Review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Thematic pathway for reaffirmation (TPR) of accreditation institutional review process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The TPR institutional self-study and report </a:t>
            </a:r>
          </a:p>
          <a:p>
            <a:pPr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Commission action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Tools and resources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Presentation Agenda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9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WSCUC Commissioners</a:t>
            </a:r>
            <a:endParaRPr lang="en-US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8373" y="1752600"/>
            <a:ext cx="8507427" cy="4601549"/>
            <a:chOff x="488373" y="1752600"/>
            <a:chExt cx="8507427" cy="4601549"/>
          </a:xfrm>
        </p:grpSpPr>
        <p:grpSp>
          <p:nvGrpSpPr>
            <p:cNvPr id="72" name="Group 71"/>
            <p:cNvGrpSpPr/>
            <p:nvPr/>
          </p:nvGrpSpPr>
          <p:grpSpPr>
            <a:xfrm>
              <a:off x="505907" y="1752600"/>
              <a:ext cx="7553070" cy="4561019"/>
              <a:chOff x="626091" y="1758950"/>
              <a:chExt cx="7553070" cy="4561019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9873" y="4036742"/>
                <a:ext cx="964000" cy="1156800"/>
              </a:xfrm>
              <a:prstGeom prst="rect">
                <a:avLst/>
              </a:prstGeom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626091" y="1758950"/>
                <a:ext cx="7553070" cy="4561019"/>
                <a:chOff x="626091" y="1758950"/>
                <a:chExt cx="7553070" cy="4561019"/>
              </a:xfrm>
            </p:grpSpPr>
            <p:pic>
              <p:nvPicPr>
                <p:cNvPr id="78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6533" y="1790843"/>
                  <a:ext cx="952038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9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0191" y="1794094"/>
                  <a:ext cx="952500" cy="1143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1498" y="1791924"/>
                  <a:ext cx="919970" cy="1130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" name="Picture 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0153" y="1767315"/>
                  <a:ext cx="952500" cy="1143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Picture 7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0379" y="1758950"/>
                  <a:ext cx="954015" cy="1143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6" name="Picture 19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3458" y="4038974"/>
                  <a:ext cx="952500" cy="1143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Picture 2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055" y="5119195"/>
                  <a:ext cx="984992" cy="1166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87497" y="2902956"/>
                  <a:ext cx="952500" cy="1143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537619" y="1795681"/>
                  <a:ext cx="949855" cy="1139826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851" b="-19830"/>
                <a:stretch/>
              </p:blipFill>
              <p:spPr>
                <a:xfrm>
                  <a:off x="626091" y="2908300"/>
                  <a:ext cx="949619" cy="1324577"/>
                </a:xfrm>
                <a:prstGeom prst="rect">
                  <a:avLst/>
                </a:prstGeom>
              </p:spPr>
            </p:pic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2742" y="4095580"/>
                  <a:ext cx="955147" cy="1146176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6654" y="4079412"/>
                  <a:ext cx="1013995" cy="1139910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5958" y="5161949"/>
                  <a:ext cx="952942" cy="1143530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02839" y="5189471"/>
                  <a:ext cx="975371" cy="1116008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6354" y="5161949"/>
                  <a:ext cx="947243" cy="1136691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7434" y="5185140"/>
                  <a:ext cx="1030534" cy="1134829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0135" y="2927242"/>
                  <a:ext cx="941917" cy="1179355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73292" y="2940259"/>
                  <a:ext cx="990117" cy="1188140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0807" y="2909591"/>
                  <a:ext cx="946762" cy="1150356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9654" y="2882249"/>
                  <a:ext cx="968314" cy="1204869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57609" y="4045955"/>
                  <a:ext cx="921552" cy="1185644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2802" y="5140997"/>
                  <a:ext cx="968250" cy="11619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26" name="Picture 2" descr="https://www.wscuc.org/sites/default/files/styles/staff_thumbnail_retina/public/ajose200x240.jpg?itok=-bTzS72i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67" y="1790843"/>
              <a:ext cx="931213" cy="1117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www.wscuc.org/sites/default/files/styles/staff_thumbnail_retina/public/castro_0.jpg?itok=S-0PGMC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718" y="1781782"/>
              <a:ext cx="940577" cy="1128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www.wscuc.org/sites/default/files/styles/staff_thumbnail_retina/public/fleming200x240.png?itok=z3q_P1El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528" y="2950948"/>
              <a:ext cx="923782" cy="1108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wscuc.org/sites/default/files/styles/staff_thumbnail_retina/public/franklin200x240.jpg?itok=1spsTRN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336" y="2892431"/>
              <a:ext cx="946248" cy="115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www.wscuc.org/sites/default/files/styles/staff_thumbnail_retina/public/hamill200x240.jpg?itok=syXkUgwb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73" y="3984683"/>
              <a:ext cx="979255" cy="1175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www.wscuc.org/sites/default/files/styles/staff_thumbnail_retina/public/hoey200x240.jpg?itok=0CrftrwO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005" y="4074428"/>
              <a:ext cx="903523" cy="1084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Leanne Neilson image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2442" y="4053365"/>
              <a:ext cx="949785" cy="1139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www.wscuc.org/sites/default/files/styles/staff_thumbnail_retina/public/summit200x240.png?itok=lDQsPS4L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262" y="5212572"/>
              <a:ext cx="913785" cy="109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s://www.wscuc.org/sites/default/files/styles/staff_thumbnail_retina/public/tambascia200x240.png?itok=2p_WJ53O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486" y="5158656"/>
              <a:ext cx="996244" cy="119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s://www.wscuc.org/sites/default/files/styles/staff_thumbnail_retina/public/jane.wellman.png?itok=-ThMRYAA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928" y="5165137"/>
              <a:ext cx="958872" cy="115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79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Commission Review: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419600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 Panel reads report and  documentation including institution’s written response, talks with institutional representatives at Commission meeting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Panel makes recommendation to Commission, and Commission acts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 communicates decision in an action letter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Letter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team report are publicly available on WSCUC website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 provided on WSCUC website, if desired, to institution’s response to team report</a:t>
            </a:r>
            <a:endParaRPr lang="en-US" sz="2400" dirty="0" smtClean="0"/>
          </a:p>
          <a:p>
            <a:endParaRPr lang="en-US" dirty="0" smtClean="0"/>
          </a:p>
          <a:p>
            <a:pPr marL="344487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16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Presentation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848600" cy="41910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/>
              <a:t>The changing context for accreditation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2013 WSCUC Standards and Criteria for Review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Comprehensive review for reaffirmation of accreditation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The institutional review process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The institutional self-study and report 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Commission action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Tools and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9869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TPR </a:t>
            </a:r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TPR Guide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-128"/>
                <a:hlinkClick r:id="rId3"/>
              </a:rPr>
              <a:t>Inventory of Educational Effectiveness Indicators</a:t>
            </a: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  <a:p>
            <a:pPr lvl="0"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hlinkClick r:id="rId4"/>
              </a:rPr>
              <a:t>WSCUC Standards of Accreditation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n-US" sz="900" dirty="0" smtClean="0">
                <a:solidFill>
                  <a:prstClr val="black"/>
                </a:solidFill>
                <a:ea typeface="ＭＳ Ｐゴシック" charset="-128"/>
              </a:rPr>
              <a:t>(on WSCUC website under Documents in 2013 Handbook)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-128"/>
                <a:hlinkClick r:id="rId5"/>
              </a:rPr>
              <a:t>Compliance </a:t>
            </a:r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  <a:ea typeface="ＭＳ Ｐゴシック" charset="-128"/>
              </a:rPr>
              <a:t>with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hlinkClick r:id="rId5"/>
              </a:rPr>
              <a:t>WSCUC </a:t>
            </a:r>
            <a:r>
              <a:rPr lang="en-US" sz="2400" dirty="0">
                <a:solidFill>
                  <a:prstClr val="black"/>
                </a:solidFill>
                <a:ea typeface="ＭＳ Ｐゴシック" charset="-128"/>
                <a:hlinkClick r:id="rId5"/>
              </a:rPr>
              <a:t>Standards and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hlinkClick r:id="rId5"/>
              </a:rPr>
              <a:t>Federal Requirements</a:t>
            </a:r>
            <a:endParaRPr lang="en-US" sz="2400" dirty="0" smtClean="0">
              <a:solidFill>
                <a:prstClr val="black"/>
              </a:solidFill>
              <a:ea typeface="ＭＳ Ｐゴシック" charset="-128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Available January 2019:</a:t>
            </a: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TPR Peer Evaluator Training</a:t>
            </a: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TPR </a:t>
            </a:r>
            <a:r>
              <a:rPr lang="en-US" sz="2400" dirty="0">
                <a:solidFill>
                  <a:prstClr val="black"/>
                </a:solidFill>
                <a:ea typeface="ＭＳ Ｐゴシック" charset="-128"/>
              </a:rPr>
              <a:t>Peer Evaluator Guide 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64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Tools: </a:t>
            </a:r>
            <a:r>
              <a:rPr lang="en-US" sz="2800" dirty="0" smtClean="0">
                <a:solidFill>
                  <a:schemeClr val="tx1"/>
                </a:solidFill>
              </a:rPr>
              <a:t>WSCUC Resources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056" y="1783080"/>
            <a:ext cx="7848600" cy="3950677"/>
          </a:xfrm>
        </p:spPr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Handbook of Accreditation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 on website (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wscuc.org; Documents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ebdings" panose="05030102010509060703" pitchFamily="18" charset="2"/>
              </a:rPr>
              <a:t> Document List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C00000"/>
              </a:buClr>
              <a:defRPr/>
            </a:pPr>
            <a:r>
              <a:rPr lang="en-US" dirty="0" smtClean="0"/>
              <a:t>Organizing </a:t>
            </a:r>
            <a:r>
              <a:rPr lang="en-US" dirty="0"/>
              <a:t>and Uploading Institutional Reports Guide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9725" lvl="1">
              <a:buClr>
                <a:srgbClr val="C00000"/>
              </a:buClr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 on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Box.com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visit)</a:t>
            </a:r>
          </a:p>
          <a:p>
            <a:pPr marL="339725" lvl="1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WSCUC workshops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www.wscuc.org/educational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-programs</a:t>
            </a:r>
          </a:p>
          <a:p>
            <a:pPr marL="339725" lvl="1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ARC- Academic Resource Conference:  April 10-12, Hyatt Regency Orange County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>
                <a:solidFill>
                  <a:srgbClr val="000000"/>
                </a:solidFill>
              </a:rPr>
              <a:pPr/>
              <a:t>68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Tools: </a:t>
            </a:r>
            <a:r>
              <a:rPr lang="en-US" sz="2800" dirty="0" smtClean="0">
                <a:solidFill>
                  <a:schemeClr val="tx1"/>
                </a:solidFill>
              </a:rPr>
              <a:t>WSCUC Staff Liaison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Counselor</a:t>
            </a:r>
          </a:p>
          <a:p>
            <a:pPr>
              <a:buClr>
                <a:srgbClr val="C00000"/>
              </a:buClr>
              <a:defRPr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Coach/Trainer</a:t>
            </a:r>
          </a:p>
          <a:p>
            <a:pPr>
              <a:buClr>
                <a:srgbClr val="C00000"/>
              </a:buClr>
              <a:defRPr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Collaborator</a:t>
            </a:r>
          </a:p>
          <a:p>
            <a:pPr>
              <a:buClr>
                <a:srgbClr val="C00000"/>
              </a:buClr>
              <a:defRPr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Communicator/Interpreter</a:t>
            </a:r>
          </a:p>
          <a:p>
            <a:pPr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And, lastly,</a:t>
            </a:r>
          </a:p>
          <a:p>
            <a:pPr>
              <a:buClr>
                <a:srgbClr val="C00000"/>
              </a:buClr>
              <a:defRPr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Compliance Officer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>
                <a:solidFill>
                  <a:srgbClr val="000000"/>
                </a:solidFill>
              </a:rPr>
              <a:pPr/>
              <a:t>69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8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458200" cy="685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Core Values of Regional Accreditation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Institutional Autonomy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Institutional Diversity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Academic Freedom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Shared Governance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altLang="en-US" sz="2800" dirty="0">
                <a:ea typeface="MS PGothic" pitchFamily="34" charset="-128"/>
                <a:cs typeface="Arial" pitchFamily="34" charset="0"/>
              </a:rPr>
              <a:t>Student Success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5473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Thank you!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evidence_peer_review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r="1300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8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458200" cy="685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Strengths of Regional Accreditation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altLang="en-US" sz="2000" u="sng" dirty="0">
                <a:latin typeface="Arial"/>
              </a:rPr>
              <a:t>Recognized signal of quality</a:t>
            </a:r>
            <a:r>
              <a:rPr lang="en-US" altLang="en-US" sz="2000" dirty="0">
                <a:latin typeface="Arial"/>
              </a:rPr>
              <a:t>: By using agreed-upon standards and </a:t>
            </a:r>
            <a:r>
              <a:rPr lang="en-US" altLang="en-US" sz="2000">
                <a:latin typeface="Arial"/>
              </a:rPr>
              <a:t>review </a:t>
            </a:r>
            <a:r>
              <a:rPr lang="en-US" altLang="en-US" sz="2000" smtClean="0">
                <a:latin typeface="Arial"/>
              </a:rPr>
              <a:t>processes</a:t>
            </a:r>
            <a:r>
              <a:rPr lang="en-US" altLang="en-US" sz="2000" dirty="0">
                <a:latin typeface="Arial"/>
              </a:rPr>
              <a:t>, based on quality principles, it carries great credibility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endParaRPr lang="en-US" altLang="en-US" sz="2000" dirty="0">
              <a:latin typeface="Arial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altLang="en-US" sz="2000" u="sng" dirty="0">
                <a:latin typeface="Arial"/>
              </a:rPr>
              <a:t>Opportunity for self-improvement</a:t>
            </a:r>
            <a:r>
              <a:rPr lang="en-US" altLang="en-US" sz="2000" dirty="0">
                <a:latin typeface="Arial"/>
              </a:rPr>
              <a:t>: Provides both quality assurance (QA) to the public </a:t>
            </a:r>
            <a:r>
              <a:rPr lang="en-US" altLang="en-US" sz="2000" i="1" dirty="0">
                <a:latin typeface="Arial"/>
              </a:rPr>
              <a:t>and</a:t>
            </a:r>
            <a:r>
              <a:rPr lang="en-US" altLang="en-US" sz="2000" dirty="0">
                <a:latin typeface="Arial"/>
              </a:rPr>
              <a:t> urges continuous quality improvement (CQI) to the institution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endParaRPr lang="en-US" altLang="en-US" sz="2000" dirty="0">
              <a:latin typeface="Arial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altLang="en-US" sz="2000" u="sng" dirty="0">
                <a:latin typeface="Arial"/>
              </a:rPr>
              <a:t>Learning across institutions</a:t>
            </a:r>
            <a:r>
              <a:rPr lang="en-US" altLang="en-US" sz="2000" dirty="0">
                <a:latin typeface="Arial"/>
              </a:rPr>
              <a:t>: Creation of a “learning community” among educators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endParaRPr lang="en-US" altLang="en-US" sz="2000" dirty="0">
              <a:latin typeface="Arial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altLang="en-US" sz="2000" u="sng" dirty="0">
                <a:latin typeface="Arial"/>
              </a:rPr>
              <a:t>Alternative to government regulation</a:t>
            </a:r>
            <a:r>
              <a:rPr lang="en-US" altLang="en-US" sz="2000" dirty="0">
                <a:latin typeface="Arial"/>
              </a:rPr>
              <a:t>: Avoiding the political interventions and government bureaucracies of a federal agency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endParaRPr lang="en-US" altLang="en-US" sz="2000" dirty="0">
              <a:latin typeface="Arial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altLang="en-US" sz="2000" u="sng" dirty="0">
                <a:latin typeface="Arial"/>
              </a:rPr>
              <a:t>Transfer of credit:</a:t>
            </a:r>
            <a:r>
              <a:rPr lang="en-US" altLang="en-US" sz="2000" dirty="0">
                <a:latin typeface="Arial"/>
              </a:rPr>
              <a:t> Ease of transferring credits between institutions</a:t>
            </a:r>
            <a:endParaRPr lang="en-US" altLang="en-US" sz="2000" u="sng" dirty="0"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B74F-C97C-468D-AA1D-9711F4D662B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87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35211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/>
              <a:t>Overview of WSCUC regional accreditation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Changing Context of Higher Education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2013 WSCUC Standards and Criteria for Review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Thematic pathway for reaffirmation (TPR) of accreditation institutional review process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The TPR institutional self-study and report 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Commission action</a:t>
            </a:r>
          </a:p>
          <a:p>
            <a:pPr>
              <a:lnSpc>
                <a:spcPct val="90000"/>
              </a:lnSpc>
              <a:buClrTx/>
            </a:pPr>
            <a:r>
              <a:rPr lang="en-US" dirty="0"/>
              <a:t>Tools and resources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80F1E-E8F0-4C5B-99E3-29FCEC05CE1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Presentation Agenda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5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lph Powerpoint Template">
  <a:themeElements>
    <a:clrScheme name="Ralph Powerpoint Templat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Custom 1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A1A04"/>
          </a:buClr>
          <a:buSzTx/>
          <a:buFont typeface="Wingdings" panose="05000000000000000000" pitchFamily="2" charset="2"/>
          <a:buChar char="§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A1A04"/>
          </a:buClr>
          <a:buSzTx/>
          <a:buFont typeface="Wingdings" panose="05000000000000000000" pitchFamily="2" charset="2"/>
          <a:buChar char="§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Ralph Powerpoint Templa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ph Powerpoint Templa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ph Powerpoint Templa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ph Powerpoint Templa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ph Powerpoint Templa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ph Powerpoint Templa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ph Powerpoint Templa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ph Powerpoint Templa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ph Powerpoint Templa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SCUC Template.potx" id="{57053537-9443-443D-86D5-CD2BF22949E2}" vid="{EF52ADC2-86BC-4504-956B-68E128C19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8468</TotalTime>
  <Words>3202</Words>
  <Application>Microsoft Office PowerPoint</Application>
  <PresentationFormat>On-screen Show (4:3)</PresentationFormat>
  <Paragraphs>659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ＭＳ Ｐゴシック</vt:lpstr>
      <vt:lpstr>ＭＳ Ｐゴシック</vt:lpstr>
      <vt:lpstr>Arial</vt:lpstr>
      <vt:lpstr>Calibri</vt:lpstr>
      <vt:lpstr>Garamond</vt:lpstr>
      <vt:lpstr>Verdana</vt:lpstr>
      <vt:lpstr>Webdings</vt:lpstr>
      <vt:lpstr>Wingdings</vt:lpstr>
      <vt:lpstr>Ralph Powerpoint Template</vt:lpstr>
      <vt:lpstr>Office Theme</vt:lpstr>
      <vt:lpstr>California State University Long Beach  Thematic Pathway for Reaffirmation of Accreditation Review October 3, 2018     </vt:lpstr>
      <vt:lpstr>Presentation Agenda</vt:lpstr>
      <vt:lpstr>WSCUC Institutions</vt:lpstr>
      <vt:lpstr>Summary of WSCUC Institutions</vt:lpstr>
      <vt:lpstr>WSCUC Institutions by Category</vt:lpstr>
      <vt:lpstr>Characteristics of Regional Accreditation</vt:lpstr>
      <vt:lpstr>Core Values of Regional Accreditation</vt:lpstr>
      <vt:lpstr>Strengths of Regional Accreditation</vt:lpstr>
      <vt:lpstr>Presentation Agenda</vt:lpstr>
      <vt:lpstr>Changing Context for Accreditation</vt:lpstr>
      <vt:lpstr>Challenges for Higher Education and Accreditation</vt:lpstr>
      <vt:lpstr>Challenges for Higher Education and Accreditation - continued</vt:lpstr>
      <vt:lpstr>How Accreditation has Evolved </vt:lpstr>
      <vt:lpstr>Presentation Agenda</vt:lpstr>
      <vt:lpstr>2013 Core Commitments and Standards of Accreditation </vt:lpstr>
      <vt:lpstr>2013 Core Commitments</vt:lpstr>
      <vt:lpstr>Core Commitment:  Student Learning and Success</vt:lpstr>
      <vt:lpstr>Core Commitment:  Quality and Improvement</vt:lpstr>
      <vt:lpstr>Core Commitment:  Institutional Integrity, Sustainability, and Accountability</vt:lpstr>
      <vt:lpstr>2013 Standards of Accreditation</vt:lpstr>
      <vt:lpstr>PowerPoint Presentation</vt:lpstr>
      <vt:lpstr>PowerPoint Presentation</vt:lpstr>
      <vt:lpstr>Criteria for Review (CFR)</vt:lpstr>
      <vt:lpstr>Guidelines</vt:lpstr>
      <vt:lpstr>Presentation Agenda</vt:lpstr>
      <vt:lpstr>Description of TPR</vt:lpstr>
      <vt:lpstr>Eligibility for TPR</vt:lpstr>
      <vt:lpstr>Eligible Institutions for TPR</vt:lpstr>
      <vt:lpstr>Eligible Institutions for TPR</vt:lpstr>
      <vt:lpstr>Key Elements of TPR Review</vt:lpstr>
      <vt:lpstr>The Schedule for the CSU Long Beach Review:</vt:lpstr>
      <vt:lpstr>Timelines </vt:lpstr>
      <vt:lpstr>Timelines </vt:lpstr>
      <vt:lpstr>Themes</vt:lpstr>
      <vt:lpstr>Examples of Cohort 1 (Pioneer)Themes</vt:lpstr>
      <vt:lpstr>Examples of Themes</vt:lpstr>
      <vt:lpstr>Examples of Themes (continued)</vt:lpstr>
      <vt:lpstr>Examples of Themes (continued)</vt:lpstr>
      <vt:lpstr>The Institutional Report </vt:lpstr>
      <vt:lpstr>The TPR Visit</vt:lpstr>
      <vt:lpstr>TPR Teams</vt:lpstr>
      <vt:lpstr>Presentation Agenda</vt:lpstr>
      <vt:lpstr>The Institutional Report</vt:lpstr>
      <vt:lpstr>TPR Self-Study and Report </vt:lpstr>
      <vt:lpstr>The Institutional Report</vt:lpstr>
      <vt:lpstr>Institutional Report: Four Components </vt:lpstr>
      <vt:lpstr>TPR Institutional Report</vt:lpstr>
      <vt:lpstr>Institutional Report Component 1: Introduction: Context, Response to Previous Commission Actions</vt:lpstr>
      <vt:lpstr>Institutional Report Component 1:  Previous Commission Actions for CSULB</vt:lpstr>
      <vt:lpstr>Institutional Report Component 2: Compliance with Standards</vt:lpstr>
      <vt:lpstr>Institutional Report Component 2: Compliance with Standards</vt:lpstr>
      <vt:lpstr>Institutional Report Component 2: Compliance: Credit Hours</vt:lpstr>
      <vt:lpstr>Institutional Report Component 2: Compliance: Student Complaints</vt:lpstr>
      <vt:lpstr>Institutional Report Component 2: Compliance: Marketing and Recruitment</vt:lpstr>
      <vt:lpstr>Institutional Report Component 2: Compliance: Transfer Policy</vt:lpstr>
      <vt:lpstr>Institutional Report Component 2: Compliance:  Inventory of Educational Effectiveness Indicators (IEEI)</vt:lpstr>
      <vt:lpstr>PowerPoint Presentation</vt:lpstr>
      <vt:lpstr>PowerPoint Presentation</vt:lpstr>
      <vt:lpstr>Institutional Report Component 8:  Institution-Specific Themes</vt:lpstr>
      <vt:lpstr>Institutional Report Component 9:   Conclusion: Reflection and Plans for Improvement</vt:lpstr>
      <vt:lpstr>Institutional Report: Attachments</vt:lpstr>
      <vt:lpstr>Institutional Report: Format, Length, and Submission</vt:lpstr>
      <vt:lpstr>Presentation Agenda</vt:lpstr>
      <vt:lpstr>WSCUC Commissioners</vt:lpstr>
      <vt:lpstr>Commission Review:</vt:lpstr>
      <vt:lpstr>Presentation Agenda</vt:lpstr>
      <vt:lpstr>TPR Resources</vt:lpstr>
      <vt:lpstr>Tools: WSCUC Resources</vt:lpstr>
      <vt:lpstr>Tools: WSCUC Staff Liaison</vt:lpstr>
      <vt:lpstr>Thank you!</vt:lpstr>
    </vt:vector>
  </TitlesOfParts>
  <Company>WASC Senior College and University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Hernandez</dc:creator>
  <cp:lastModifiedBy>Sharlene Sayegh</cp:lastModifiedBy>
  <cp:revision>284</cp:revision>
  <cp:lastPrinted>2018-06-19T21:38:32Z</cp:lastPrinted>
  <dcterms:created xsi:type="dcterms:W3CDTF">2010-11-19T01:01:11Z</dcterms:created>
  <dcterms:modified xsi:type="dcterms:W3CDTF">2019-07-30T18:45:03Z</dcterms:modified>
</cp:coreProperties>
</file>