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1" r:id="rId3"/>
    <p:sldId id="269" r:id="rId4"/>
    <p:sldId id="270" r:id="rId5"/>
    <p:sldId id="271" r:id="rId6"/>
    <p:sldId id="259" r:id="rId7"/>
    <p:sldId id="262" r:id="rId8"/>
    <p:sldId id="263" r:id="rId9"/>
    <p:sldId id="264" r:id="rId10"/>
    <p:sldId id="257" r:id="rId11"/>
    <p:sldId id="266" r:id="rId12"/>
    <p:sldId id="272" r:id="rId13"/>
    <p:sldId id="258" r:id="rId14"/>
    <p:sldId id="268" r:id="rId15"/>
    <p:sldId id="26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mpus.ad.csulb.edu\chhs\chhs-share\deans\Academics\Data%20Coordinator\Data%20Fellows\Pre-Nursing%20Grad%20Rates%20WI%20University%20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Degrees</a:t>
            </a:r>
            <a:r>
              <a:rPr lang="en-US" baseline="0" dirty="0" smtClean="0"/>
              <a:t> </a:t>
            </a:r>
            <a:r>
              <a:rPr lang="en-US" baseline="0" dirty="0"/>
              <a:t>Awarded to </a:t>
            </a:r>
            <a:r>
              <a:rPr lang="en-US" baseline="0" dirty="0" smtClean="0"/>
              <a:t>Pre-Nurses </a:t>
            </a:r>
          </a:p>
          <a:p>
            <a:pPr>
              <a:defRPr/>
            </a:pPr>
            <a:r>
              <a:rPr lang="en-US" baseline="0" dirty="0" smtClean="0"/>
              <a:t>(Annotated List) 2011-2013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explosion val="3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9E-428B-9328-859E25A414B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9E-428B-9328-859E25A414B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89E-428B-9328-859E25A414B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89E-428B-9328-859E25A414B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Sheet1!$D$19:$D$22</c:f>
              <c:strCache>
                <c:ptCount val="4"/>
                <c:pt idx="0">
                  <c:v>FCS Child Dev Family Stds BA</c:v>
                </c:pt>
                <c:pt idx="1">
                  <c:v>Health Care Administration BS</c:v>
                </c:pt>
                <c:pt idx="2">
                  <c:v>Health Science BS</c:v>
                </c:pt>
                <c:pt idx="3">
                  <c:v>Nursing Basic BS </c:v>
                </c:pt>
              </c:strCache>
            </c:strRef>
          </c:cat>
          <c:val>
            <c:numRef>
              <c:f>Sheet1!$E$19:$E$22</c:f>
              <c:numCache>
                <c:formatCode>General</c:formatCode>
                <c:ptCount val="4"/>
                <c:pt idx="0">
                  <c:v>44</c:v>
                </c:pt>
                <c:pt idx="1">
                  <c:v>113</c:v>
                </c:pt>
                <c:pt idx="2">
                  <c:v>69</c:v>
                </c:pt>
                <c:pt idx="3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9E-428B-9328-859E25A414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B7A711-2D53-45FA-A700-1B880FC781F9}" type="doc">
      <dgm:prSet loTypeId="urn:microsoft.com/office/officeart/2005/8/layout/hProcess6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7C572CA-C486-462F-9954-2C9F8802B163}">
      <dgm:prSet phldrT="[Text]"/>
      <dgm:spPr/>
      <dgm:t>
        <a:bodyPr/>
        <a:lstStyle/>
        <a:p>
          <a:r>
            <a:rPr lang="en-US" dirty="0" smtClean="0"/>
            <a:t>Admitted</a:t>
          </a:r>
          <a:endParaRPr lang="en-US" dirty="0"/>
        </a:p>
      </dgm:t>
    </dgm:pt>
    <dgm:pt modelId="{0437514F-4CAF-463A-A3B3-AAC974C7067B}" type="parTrans" cxnId="{5B5A5AFE-320E-4302-A176-5C5A403D22CA}">
      <dgm:prSet/>
      <dgm:spPr/>
      <dgm:t>
        <a:bodyPr/>
        <a:lstStyle/>
        <a:p>
          <a:endParaRPr lang="en-US"/>
        </a:p>
      </dgm:t>
    </dgm:pt>
    <dgm:pt modelId="{EB732F8D-185F-46EE-B1AD-073883A48770}" type="sibTrans" cxnId="{5B5A5AFE-320E-4302-A176-5C5A403D22CA}">
      <dgm:prSet/>
      <dgm:spPr/>
      <dgm:t>
        <a:bodyPr/>
        <a:lstStyle/>
        <a:p>
          <a:endParaRPr lang="en-US"/>
        </a:p>
      </dgm:t>
    </dgm:pt>
    <dgm:pt modelId="{460388AE-DD5E-4D88-998C-971100F691CE}">
      <dgm:prSet phldrT="[Text]"/>
      <dgm:spPr/>
      <dgm:t>
        <a:bodyPr/>
        <a:lstStyle/>
        <a:p>
          <a:r>
            <a:rPr lang="en-US" dirty="0" smtClean="0"/>
            <a:t>Department = No Control</a:t>
          </a:r>
          <a:endParaRPr lang="en-US" dirty="0"/>
        </a:p>
      </dgm:t>
    </dgm:pt>
    <dgm:pt modelId="{2B67AA26-117C-4B88-8837-69DD249957C2}" type="parTrans" cxnId="{A0FDA037-4D31-4AB4-AB85-C0E344803361}">
      <dgm:prSet/>
      <dgm:spPr/>
      <dgm:t>
        <a:bodyPr/>
        <a:lstStyle/>
        <a:p>
          <a:endParaRPr lang="en-US"/>
        </a:p>
      </dgm:t>
    </dgm:pt>
    <dgm:pt modelId="{B793495D-00D7-40C9-BDDD-C2A6D2E50B21}" type="sibTrans" cxnId="{A0FDA037-4D31-4AB4-AB85-C0E344803361}">
      <dgm:prSet/>
      <dgm:spPr/>
      <dgm:t>
        <a:bodyPr/>
        <a:lstStyle/>
        <a:p>
          <a:endParaRPr lang="en-US"/>
        </a:p>
      </dgm:t>
    </dgm:pt>
    <dgm:pt modelId="{0F62D0CF-0D5E-4C1A-BFC7-BDE1222EAD3A}">
      <dgm:prSet phldrT="[Text]"/>
      <dgm:spPr/>
      <dgm:t>
        <a:bodyPr/>
        <a:lstStyle/>
        <a:p>
          <a:r>
            <a:rPr lang="en-US" dirty="0" smtClean="0"/>
            <a:t>Readiness Varies</a:t>
          </a:r>
          <a:endParaRPr lang="en-US" dirty="0"/>
        </a:p>
      </dgm:t>
    </dgm:pt>
    <dgm:pt modelId="{BFA5B077-AB90-4265-97A9-997761253C60}" type="parTrans" cxnId="{2C2A6C1B-0DB9-4ECD-8EA1-33036B46DD89}">
      <dgm:prSet/>
      <dgm:spPr/>
      <dgm:t>
        <a:bodyPr/>
        <a:lstStyle/>
        <a:p>
          <a:endParaRPr lang="en-US"/>
        </a:p>
      </dgm:t>
    </dgm:pt>
    <dgm:pt modelId="{E6456FF7-DE5A-4734-98DB-CC35C3D7434F}" type="sibTrans" cxnId="{2C2A6C1B-0DB9-4ECD-8EA1-33036B46DD89}">
      <dgm:prSet/>
      <dgm:spPr/>
      <dgm:t>
        <a:bodyPr/>
        <a:lstStyle/>
        <a:p>
          <a:endParaRPr lang="en-US"/>
        </a:p>
      </dgm:t>
    </dgm:pt>
    <dgm:pt modelId="{3C78E9A3-9351-462F-B2F7-72F4C5DA4B3E}">
      <dgm:prSet phldrT="[Text]"/>
      <dgm:spPr/>
      <dgm:t>
        <a:bodyPr/>
        <a:lstStyle/>
        <a:p>
          <a:r>
            <a:rPr lang="en-US" dirty="0" smtClean="0"/>
            <a:t>Pre Major</a:t>
          </a:r>
          <a:endParaRPr lang="en-US" dirty="0"/>
        </a:p>
      </dgm:t>
    </dgm:pt>
    <dgm:pt modelId="{9E39450F-97B3-4AB0-BFDD-B518096FED41}" type="parTrans" cxnId="{16B4ECAC-878C-41CF-ACD5-86522CF2C378}">
      <dgm:prSet/>
      <dgm:spPr/>
      <dgm:t>
        <a:bodyPr/>
        <a:lstStyle/>
        <a:p>
          <a:endParaRPr lang="en-US"/>
        </a:p>
      </dgm:t>
    </dgm:pt>
    <dgm:pt modelId="{2E4A766E-D8D0-4E4D-9357-A35F23A30082}" type="sibTrans" cxnId="{16B4ECAC-878C-41CF-ACD5-86522CF2C378}">
      <dgm:prSet/>
      <dgm:spPr/>
      <dgm:t>
        <a:bodyPr/>
        <a:lstStyle/>
        <a:p>
          <a:endParaRPr lang="en-US"/>
        </a:p>
      </dgm:t>
    </dgm:pt>
    <dgm:pt modelId="{D5A4AF7D-5F67-4461-B95F-7742768B8E10}">
      <dgm:prSet phldrT="[Text]"/>
      <dgm:spPr/>
      <dgm:t>
        <a:bodyPr/>
        <a:lstStyle/>
        <a:p>
          <a:r>
            <a:rPr lang="en-US" dirty="0" smtClean="0"/>
            <a:t>Unknown to Department</a:t>
          </a:r>
          <a:endParaRPr lang="en-US" dirty="0"/>
        </a:p>
      </dgm:t>
    </dgm:pt>
    <dgm:pt modelId="{216C3154-9891-455D-842D-803393C51DB5}" type="parTrans" cxnId="{77FBA764-044F-45A0-8A80-3BFE927F5405}">
      <dgm:prSet/>
      <dgm:spPr/>
      <dgm:t>
        <a:bodyPr/>
        <a:lstStyle/>
        <a:p>
          <a:endParaRPr lang="en-US"/>
        </a:p>
      </dgm:t>
    </dgm:pt>
    <dgm:pt modelId="{294A0008-F7EB-4431-92C7-710E9F4827D6}" type="sibTrans" cxnId="{77FBA764-044F-45A0-8A80-3BFE927F5405}">
      <dgm:prSet/>
      <dgm:spPr/>
      <dgm:t>
        <a:bodyPr/>
        <a:lstStyle/>
        <a:p>
          <a:endParaRPr lang="en-US"/>
        </a:p>
      </dgm:t>
    </dgm:pt>
    <dgm:pt modelId="{83BC5B1B-067D-4B11-9BEF-74C5C6F40F86}">
      <dgm:prSet phldrT="[Text]"/>
      <dgm:spPr/>
      <dgm:t>
        <a:bodyPr/>
        <a:lstStyle/>
        <a:p>
          <a:r>
            <a:rPr lang="en-US" dirty="0" smtClean="0"/>
            <a:t>Course Choice = Wild Wild West</a:t>
          </a:r>
          <a:endParaRPr lang="en-US" dirty="0"/>
        </a:p>
      </dgm:t>
    </dgm:pt>
    <dgm:pt modelId="{BC4B9A16-E94B-4729-8B59-6481B0C74FDF}" type="parTrans" cxnId="{3D73C171-DA56-4EDE-B100-20D0132573A2}">
      <dgm:prSet/>
      <dgm:spPr/>
      <dgm:t>
        <a:bodyPr/>
        <a:lstStyle/>
        <a:p>
          <a:endParaRPr lang="en-US"/>
        </a:p>
      </dgm:t>
    </dgm:pt>
    <dgm:pt modelId="{6E109233-259A-4D0C-9FAA-D65CEB4DDB96}" type="sibTrans" cxnId="{3D73C171-DA56-4EDE-B100-20D0132573A2}">
      <dgm:prSet/>
      <dgm:spPr/>
      <dgm:t>
        <a:bodyPr/>
        <a:lstStyle/>
        <a:p>
          <a:endParaRPr lang="en-US"/>
        </a:p>
      </dgm:t>
    </dgm:pt>
    <dgm:pt modelId="{F547D923-E044-4DC6-BEC5-BCE8B166CBAF}">
      <dgm:prSet phldrT="[Text]"/>
      <dgm:spPr/>
      <dgm:t>
        <a:bodyPr/>
        <a:lstStyle/>
        <a:p>
          <a:r>
            <a:rPr lang="en-US" dirty="0" smtClean="0"/>
            <a:t>Declared Major</a:t>
          </a:r>
          <a:endParaRPr lang="en-US" dirty="0"/>
        </a:p>
      </dgm:t>
    </dgm:pt>
    <dgm:pt modelId="{DDA6681B-54FC-4B8D-8CF7-76223EC219B7}" type="parTrans" cxnId="{8074672B-7F59-4734-9845-2FDD2F54FD35}">
      <dgm:prSet/>
      <dgm:spPr/>
      <dgm:t>
        <a:bodyPr/>
        <a:lstStyle/>
        <a:p>
          <a:endParaRPr lang="en-US"/>
        </a:p>
      </dgm:t>
    </dgm:pt>
    <dgm:pt modelId="{C5D4E6BA-B530-4504-9974-70859B2554C3}" type="sibTrans" cxnId="{8074672B-7F59-4734-9845-2FDD2F54FD35}">
      <dgm:prSet/>
      <dgm:spPr/>
      <dgm:t>
        <a:bodyPr/>
        <a:lstStyle/>
        <a:p>
          <a:endParaRPr lang="en-US"/>
        </a:p>
      </dgm:t>
    </dgm:pt>
    <dgm:pt modelId="{A098D480-EF96-4B2B-B313-F43253BEF104}">
      <dgm:prSet phldrT="[Text]"/>
      <dgm:spPr/>
      <dgm:t>
        <a:bodyPr/>
        <a:lstStyle/>
        <a:p>
          <a:r>
            <a:rPr lang="en-US" dirty="0" smtClean="0"/>
            <a:t> Known to Department</a:t>
          </a:r>
          <a:endParaRPr lang="en-US" dirty="0"/>
        </a:p>
      </dgm:t>
    </dgm:pt>
    <dgm:pt modelId="{5FC57E24-DF18-4BDC-9CCF-C1E56A6B1D1E}" type="parTrans" cxnId="{6024BC99-C9D0-41B0-958D-84BDA51BA7D0}">
      <dgm:prSet/>
      <dgm:spPr/>
      <dgm:t>
        <a:bodyPr/>
        <a:lstStyle/>
        <a:p>
          <a:endParaRPr lang="en-US"/>
        </a:p>
      </dgm:t>
    </dgm:pt>
    <dgm:pt modelId="{2F1E7026-1B59-4336-A4ED-3B21417EDAE9}" type="sibTrans" cxnId="{6024BC99-C9D0-41B0-958D-84BDA51BA7D0}">
      <dgm:prSet/>
      <dgm:spPr/>
      <dgm:t>
        <a:bodyPr/>
        <a:lstStyle/>
        <a:p>
          <a:endParaRPr lang="en-US"/>
        </a:p>
      </dgm:t>
    </dgm:pt>
    <dgm:pt modelId="{96AFB16A-5BE3-4091-8F07-67F354CF08F6}">
      <dgm:prSet phldrT="[Text]"/>
      <dgm:spPr/>
      <dgm:t>
        <a:bodyPr/>
        <a:lstStyle/>
        <a:p>
          <a:r>
            <a:rPr lang="en-US" dirty="0" smtClean="0"/>
            <a:t>Controlled Curriculum</a:t>
          </a:r>
          <a:endParaRPr lang="en-US" dirty="0"/>
        </a:p>
      </dgm:t>
    </dgm:pt>
    <dgm:pt modelId="{0EE3B549-F5C5-498A-AC9D-559047FA97F5}" type="parTrans" cxnId="{1BD52A0F-B054-41EA-9F9D-CB5ED8F380AC}">
      <dgm:prSet/>
      <dgm:spPr/>
      <dgm:t>
        <a:bodyPr/>
        <a:lstStyle/>
        <a:p>
          <a:endParaRPr lang="en-US"/>
        </a:p>
      </dgm:t>
    </dgm:pt>
    <dgm:pt modelId="{347DB521-EED4-4361-9A2D-F0D4E8B6EDBE}" type="sibTrans" cxnId="{1BD52A0F-B054-41EA-9F9D-CB5ED8F380AC}">
      <dgm:prSet/>
      <dgm:spPr/>
      <dgm:t>
        <a:bodyPr/>
        <a:lstStyle/>
        <a:p>
          <a:endParaRPr lang="en-US"/>
        </a:p>
      </dgm:t>
    </dgm:pt>
    <dgm:pt modelId="{E50DA2E2-3DC2-482B-8161-624376FD3C3D}" type="pres">
      <dgm:prSet presAssocID="{21B7A711-2D53-45FA-A700-1B880FC781F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58BF78-D760-4D35-82D6-DCE6F69CF6D3}" type="pres">
      <dgm:prSet presAssocID="{07C572CA-C486-462F-9954-2C9F8802B163}" presName="compNode" presStyleCnt="0"/>
      <dgm:spPr/>
    </dgm:pt>
    <dgm:pt modelId="{E53B8C1E-513B-4B6D-920D-7B352D55919E}" type="pres">
      <dgm:prSet presAssocID="{07C572CA-C486-462F-9954-2C9F8802B163}" presName="noGeometry" presStyleCnt="0"/>
      <dgm:spPr/>
    </dgm:pt>
    <dgm:pt modelId="{B20E8186-C7BA-47D6-A287-B2550CD76A52}" type="pres">
      <dgm:prSet presAssocID="{07C572CA-C486-462F-9954-2C9F8802B163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1BED2-17D9-4B42-83A0-9852D9C294BD}" type="pres">
      <dgm:prSet presAssocID="{07C572CA-C486-462F-9954-2C9F8802B163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5979D5F8-C00E-41C7-AF56-CFEE1213036A}" type="pres">
      <dgm:prSet presAssocID="{07C572CA-C486-462F-9954-2C9F8802B16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72CA2B-FF0F-4852-9A86-5A523FB4EC4B}" type="pres">
      <dgm:prSet presAssocID="{07C572CA-C486-462F-9954-2C9F8802B163}" presName="aSpace" presStyleCnt="0"/>
      <dgm:spPr/>
    </dgm:pt>
    <dgm:pt modelId="{CB9B9278-A7BF-4A99-A13D-A0E717588FB3}" type="pres">
      <dgm:prSet presAssocID="{3C78E9A3-9351-462F-B2F7-72F4C5DA4B3E}" presName="compNode" presStyleCnt="0"/>
      <dgm:spPr/>
    </dgm:pt>
    <dgm:pt modelId="{497D94D3-7E62-4F66-849D-CE97683E3769}" type="pres">
      <dgm:prSet presAssocID="{3C78E9A3-9351-462F-B2F7-72F4C5DA4B3E}" presName="noGeometry" presStyleCnt="0"/>
      <dgm:spPr/>
    </dgm:pt>
    <dgm:pt modelId="{6E8A18A3-8D1D-4224-AC04-FB81907D72B4}" type="pres">
      <dgm:prSet presAssocID="{3C78E9A3-9351-462F-B2F7-72F4C5DA4B3E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A15C63-E0FF-464B-B666-A1B61B1FD0F7}" type="pres">
      <dgm:prSet presAssocID="{3C78E9A3-9351-462F-B2F7-72F4C5DA4B3E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2B4F2AE5-4D64-412D-9DCE-95700CFD89B3}" type="pres">
      <dgm:prSet presAssocID="{3C78E9A3-9351-462F-B2F7-72F4C5DA4B3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6A696E-C4F6-4A2C-A3FD-96653320709C}" type="pres">
      <dgm:prSet presAssocID="{3C78E9A3-9351-462F-B2F7-72F4C5DA4B3E}" presName="aSpace" presStyleCnt="0"/>
      <dgm:spPr/>
    </dgm:pt>
    <dgm:pt modelId="{42303343-47DE-42A6-8890-2A6BC3E383BB}" type="pres">
      <dgm:prSet presAssocID="{F547D923-E044-4DC6-BEC5-BCE8B166CBAF}" presName="compNode" presStyleCnt="0"/>
      <dgm:spPr/>
    </dgm:pt>
    <dgm:pt modelId="{32499DC4-1129-40A6-8879-603804FAB988}" type="pres">
      <dgm:prSet presAssocID="{F547D923-E044-4DC6-BEC5-BCE8B166CBAF}" presName="noGeometry" presStyleCnt="0"/>
      <dgm:spPr/>
    </dgm:pt>
    <dgm:pt modelId="{B6992C87-3EE8-4EC9-B3A6-CEEA947A0C0B}" type="pres">
      <dgm:prSet presAssocID="{F547D923-E044-4DC6-BEC5-BCE8B166CBAF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71C808-F789-40C3-80FE-3DC7DFC356CF}" type="pres">
      <dgm:prSet presAssocID="{F547D923-E044-4DC6-BEC5-BCE8B166CBAF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F52CA2E6-0C2B-4F68-89ED-E26C127F5BA2}" type="pres">
      <dgm:prSet presAssocID="{F547D923-E044-4DC6-BEC5-BCE8B166CBA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73C171-DA56-4EDE-B100-20D0132573A2}" srcId="{3C78E9A3-9351-462F-B2F7-72F4C5DA4B3E}" destId="{83BC5B1B-067D-4B11-9BEF-74C5C6F40F86}" srcOrd="1" destOrd="0" parTransId="{BC4B9A16-E94B-4729-8B59-6481B0C74FDF}" sibTransId="{6E109233-259A-4D0C-9FAA-D65CEB4DDB96}"/>
    <dgm:cxn modelId="{AA6EA635-344E-4914-BF11-A195B18395DA}" type="presOf" srcId="{D5A4AF7D-5F67-4461-B95F-7742768B8E10}" destId="{88A15C63-E0FF-464B-B666-A1B61B1FD0F7}" srcOrd="1" destOrd="0" presId="urn:microsoft.com/office/officeart/2005/8/layout/hProcess6"/>
    <dgm:cxn modelId="{5B5A5AFE-320E-4302-A176-5C5A403D22CA}" srcId="{21B7A711-2D53-45FA-A700-1B880FC781F9}" destId="{07C572CA-C486-462F-9954-2C9F8802B163}" srcOrd="0" destOrd="0" parTransId="{0437514F-4CAF-463A-A3B3-AAC974C7067B}" sibTransId="{EB732F8D-185F-46EE-B1AD-073883A48770}"/>
    <dgm:cxn modelId="{8074672B-7F59-4734-9845-2FDD2F54FD35}" srcId="{21B7A711-2D53-45FA-A700-1B880FC781F9}" destId="{F547D923-E044-4DC6-BEC5-BCE8B166CBAF}" srcOrd="2" destOrd="0" parTransId="{DDA6681B-54FC-4B8D-8CF7-76223EC219B7}" sibTransId="{C5D4E6BA-B530-4504-9974-70859B2554C3}"/>
    <dgm:cxn modelId="{1BD52A0F-B054-41EA-9F9D-CB5ED8F380AC}" srcId="{F547D923-E044-4DC6-BEC5-BCE8B166CBAF}" destId="{96AFB16A-5BE3-4091-8F07-67F354CF08F6}" srcOrd="1" destOrd="0" parTransId="{0EE3B549-F5C5-498A-AC9D-559047FA97F5}" sibTransId="{347DB521-EED4-4361-9A2D-F0D4E8B6EDBE}"/>
    <dgm:cxn modelId="{6F9AEC41-5A1B-4D8C-9811-0DE703487C8E}" type="presOf" srcId="{0F62D0CF-0D5E-4C1A-BFC7-BDE1222EAD3A}" destId="{D391BED2-17D9-4B42-83A0-9852D9C294BD}" srcOrd="1" destOrd="1" presId="urn:microsoft.com/office/officeart/2005/8/layout/hProcess6"/>
    <dgm:cxn modelId="{FE52CD67-1C25-4C95-9ADE-ED2522E34FC9}" type="presOf" srcId="{A098D480-EF96-4B2B-B313-F43253BEF104}" destId="{0171C808-F789-40C3-80FE-3DC7DFC356CF}" srcOrd="1" destOrd="0" presId="urn:microsoft.com/office/officeart/2005/8/layout/hProcess6"/>
    <dgm:cxn modelId="{3994D62D-47F8-484F-BE91-75AA3BBA80B4}" type="presOf" srcId="{D5A4AF7D-5F67-4461-B95F-7742768B8E10}" destId="{6E8A18A3-8D1D-4224-AC04-FB81907D72B4}" srcOrd="0" destOrd="0" presId="urn:microsoft.com/office/officeart/2005/8/layout/hProcess6"/>
    <dgm:cxn modelId="{5B919775-A8C0-42BB-A491-DCD42ED6648B}" type="presOf" srcId="{07C572CA-C486-462F-9954-2C9F8802B163}" destId="{5979D5F8-C00E-41C7-AF56-CFEE1213036A}" srcOrd="0" destOrd="0" presId="urn:microsoft.com/office/officeart/2005/8/layout/hProcess6"/>
    <dgm:cxn modelId="{E6CAED8E-94DF-421B-A9A6-64E7E2AF70D0}" type="presOf" srcId="{96AFB16A-5BE3-4091-8F07-67F354CF08F6}" destId="{B6992C87-3EE8-4EC9-B3A6-CEEA947A0C0B}" srcOrd="0" destOrd="1" presId="urn:microsoft.com/office/officeart/2005/8/layout/hProcess6"/>
    <dgm:cxn modelId="{6024BC99-C9D0-41B0-958D-84BDA51BA7D0}" srcId="{F547D923-E044-4DC6-BEC5-BCE8B166CBAF}" destId="{A098D480-EF96-4B2B-B313-F43253BEF104}" srcOrd="0" destOrd="0" parTransId="{5FC57E24-DF18-4BDC-9CCF-C1E56A6B1D1E}" sibTransId="{2F1E7026-1B59-4336-A4ED-3B21417EDAE9}"/>
    <dgm:cxn modelId="{2C2A6C1B-0DB9-4ECD-8EA1-33036B46DD89}" srcId="{07C572CA-C486-462F-9954-2C9F8802B163}" destId="{0F62D0CF-0D5E-4C1A-BFC7-BDE1222EAD3A}" srcOrd="1" destOrd="0" parTransId="{BFA5B077-AB90-4265-97A9-997761253C60}" sibTransId="{E6456FF7-DE5A-4734-98DB-CC35C3D7434F}"/>
    <dgm:cxn modelId="{710EA4A3-571C-412C-B3F2-751F058D9CB6}" type="presOf" srcId="{96AFB16A-5BE3-4091-8F07-67F354CF08F6}" destId="{0171C808-F789-40C3-80FE-3DC7DFC356CF}" srcOrd="1" destOrd="1" presId="urn:microsoft.com/office/officeart/2005/8/layout/hProcess6"/>
    <dgm:cxn modelId="{C67C0704-1293-48DC-9249-305E1A557588}" type="presOf" srcId="{21B7A711-2D53-45FA-A700-1B880FC781F9}" destId="{E50DA2E2-3DC2-482B-8161-624376FD3C3D}" srcOrd="0" destOrd="0" presId="urn:microsoft.com/office/officeart/2005/8/layout/hProcess6"/>
    <dgm:cxn modelId="{128CD019-18DD-4E80-B87F-4493383F032E}" type="presOf" srcId="{3C78E9A3-9351-462F-B2F7-72F4C5DA4B3E}" destId="{2B4F2AE5-4D64-412D-9DCE-95700CFD89B3}" srcOrd="0" destOrd="0" presId="urn:microsoft.com/office/officeart/2005/8/layout/hProcess6"/>
    <dgm:cxn modelId="{A0FDA037-4D31-4AB4-AB85-C0E344803361}" srcId="{07C572CA-C486-462F-9954-2C9F8802B163}" destId="{460388AE-DD5E-4D88-998C-971100F691CE}" srcOrd="0" destOrd="0" parTransId="{2B67AA26-117C-4B88-8837-69DD249957C2}" sibTransId="{B793495D-00D7-40C9-BDDD-C2A6D2E50B21}"/>
    <dgm:cxn modelId="{0979267A-BEE2-4CC4-8F0C-68F6FAA6E743}" type="presOf" srcId="{A098D480-EF96-4B2B-B313-F43253BEF104}" destId="{B6992C87-3EE8-4EC9-B3A6-CEEA947A0C0B}" srcOrd="0" destOrd="0" presId="urn:microsoft.com/office/officeart/2005/8/layout/hProcess6"/>
    <dgm:cxn modelId="{16B4ECAC-878C-41CF-ACD5-86522CF2C378}" srcId="{21B7A711-2D53-45FA-A700-1B880FC781F9}" destId="{3C78E9A3-9351-462F-B2F7-72F4C5DA4B3E}" srcOrd="1" destOrd="0" parTransId="{9E39450F-97B3-4AB0-BFDD-B518096FED41}" sibTransId="{2E4A766E-D8D0-4E4D-9357-A35F23A30082}"/>
    <dgm:cxn modelId="{CD8F3E3E-50EE-46CB-B79C-76812D101966}" type="presOf" srcId="{460388AE-DD5E-4D88-998C-971100F691CE}" destId="{B20E8186-C7BA-47D6-A287-B2550CD76A52}" srcOrd="0" destOrd="0" presId="urn:microsoft.com/office/officeart/2005/8/layout/hProcess6"/>
    <dgm:cxn modelId="{36B63894-B3DD-4A9B-BD7C-3FD118DBC978}" type="presOf" srcId="{83BC5B1B-067D-4B11-9BEF-74C5C6F40F86}" destId="{6E8A18A3-8D1D-4224-AC04-FB81907D72B4}" srcOrd="0" destOrd="1" presId="urn:microsoft.com/office/officeart/2005/8/layout/hProcess6"/>
    <dgm:cxn modelId="{990F9BD8-AF09-44DF-88EA-162855BEB1F7}" type="presOf" srcId="{83BC5B1B-067D-4B11-9BEF-74C5C6F40F86}" destId="{88A15C63-E0FF-464B-B666-A1B61B1FD0F7}" srcOrd="1" destOrd="1" presId="urn:microsoft.com/office/officeart/2005/8/layout/hProcess6"/>
    <dgm:cxn modelId="{77FBA764-044F-45A0-8A80-3BFE927F5405}" srcId="{3C78E9A3-9351-462F-B2F7-72F4C5DA4B3E}" destId="{D5A4AF7D-5F67-4461-B95F-7742768B8E10}" srcOrd="0" destOrd="0" parTransId="{216C3154-9891-455D-842D-803393C51DB5}" sibTransId="{294A0008-F7EB-4431-92C7-710E9F4827D6}"/>
    <dgm:cxn modelId="{A20DDC7E-684E-4A78-83B1-5F4D1EFC0E23}" type="presOf" srcId="{0F62D0CF-0D5E-4C1A-BFC7-BDE1222EAD3A}" destId="{B20E8186-C7BA-47D6-A287-B2550CD76A52}" srcOrd="0" destOrd="1" presId="urn:microsoft.com/office/officeart/2005/8/layout/hProcess6"/>
    <dgm:cxn modelId="{7498EB60-1730-450E-9FA4-F5CD94798A90}" type="presOf" srcId="{460388AE-DD5E-4D88-998C-971100F691CE}" destId="{D391BED2-17D9-4B42-83A0-9852D9C294BD}" srcOrd="1" destOrd="0" presId="urn:microsoft.com/office/officeart/2005/8/layout/hProcess6"/>
    <dgm:cxn modelId="{3AF6E7EF-3E4C-43BB-9938-ADCAD62CBA6E}" type="presOf" srcId="{F547D923-E044-4DC6-BEC5-BCE8B166CBAF}" destId="{F52CA2E6-0C2B-4F68-89ED-E26C127F5BA2}" srcOrd="0" destOrd="0" presId="urn:microsoft.com/office/officeart/2005/8/layout/hProcess6"/>
    <dgm:cxn modelId="{C224222E-037A-4662-894B-2EBC0DD6AF19}" type="presParOf" srcId="{E50DA2E2-3DC2-482B-8161-624376FD3C3D}" destId="{E258BF78-D760-4D35-82D6-DCE6F69CF6D3}" srcOrd="0" destOrd="0" presId="urn:microsoft.com/office/officeart/2005/8/layout/hProcess6"/>
    <dgm:cxn modelId="{C432BED2-EA3A-4D61-8EC1-39D7596794CA}" type="presParOf" srcId="{E258BF78-D760-4D35-82D6-DCE6F69CF6D3}" destId="{E53B8C1E-513B-4B6D-920D-7B352D55919E}" srcOrd="0" destOrd="0" presId="urn:microsoft.com/office/officeart/2005/8/layout/hProcess6"/>
    <dgm:cxn modelId="{BE8EEA8D-DB7B-4F0E-B860-D132F8DD9AB0}" type="presParOf" srcId="{E258BF78-D760-4D35-82D6-DCE6F69CF6D3}" destId="{B20E8186-C7BA-47D6-A287-B2550CD76A52}" srcOrd="1" destOrd="0" presId="urn:microsoft.com/office/officeart/2005/8/layout/hProcess6"/>
    <dgm:cxn modelId="{D2390FFB-242E-4F72-8346-49345CE80E64}" type="presParOf" srcId="{E258BF78-D760-4D35-82D6-DCE6F69CF6D3}" destId="{D391BED2-17D9-4B42-83A0-9852D9C294BD}" srcOrd="2" destOrd="0" presId="urn:microsoft.com/office/officeart/2005/8/layout/hProcess6"/>
    <dgm:cxn modelId="{2939A20E-4526-40D1-8BA9-5BD46EE424C4}" type="presParOf" srcId="{E258BF78-D760-4D35-82D6-DCE6F69CF6D3}" destId="{5979D5F8-C00E-41C7-AF56-CFEE1213036A}" srcOrd="3" destOrd="0" presId="urn:microsoft.com/office/officeart/2005/8/layout/hProcess6"/>
    <dgm:cxn modelId="{D07716D6-193C-4E0F-AD02-A12788AF6A4A}" type="presParOf" srcId="{E50DA2E2-3DC2-482B-8161-624376FD3C3D}" destId="{9072CA2B-FF0F-4852-9A86-5A523FB4EC4B}" srcOrd="1" destOrd="0" presId="urn:microsoft.com/office/officeart/2005/8/layout/hProcess6"/>
    <dgm:cxn modelId="{A4D95693-7955-4E20-AE6F-49C791D8A2AC}" type="presParOf" srcId="{E50DA2E2-3DC2-482B-8161-624376FD3C3D}" destId="{CB9B9278-A7BF-4A99-A13D-A0E717588FB3}" srcOrd="2" destOrd="0" presId="urn:microsoft.com/office/officeart/2005/8/layout/hProcess6"/>
    <dgm:cxn modelId="{1E555A69-3CC7-4BAF-A306-4BA1E8F334CB}" type="presParOf" srcId="{CB9B9278-A7BF-4A99-A13D-A0E717588FB3}" destId="{497D94D3-7E62-4F66-849D-CE97683E3769}" srcOrd="0" destOrd="0" presId="urn:microsoft.com/office/officeart/2005/8/layout/hProcess6"/>
    <dgm:cxn modelId="{04CE56DB-6C51-4DDF-9B1A-3FACAD5EE683}" type="presParOf" srcId="{CB9B9278-A7BF-4A99-A13D-A0E717588FB3}" destId="{6E8A18A3-8D1D-4224-AC04-FB81907D72B4}" srcOrd="1" destOrd="0" presId="urn:microsoft.com/office/officeart/2005/8/layout/hProcess6"/>
    <dgm:cxn modelId="{BE54DCCE-9E89-4BE7-8DB1-DFE13325A49E}" type="presParOf" srcId="{CB9B9278-A7BF-4A99-A13D-A0E717588FB3}" destId="{88A15C63-E0FF-464B-B666-A1B61B1FD0F7}" srcOrd="2" destOrd="0" presId="urn:microsoft.com/office/officeart/2005/8/layout/hProcess6"/>
    <dgm:cxn modelId="{DDB1B5E2-8737-42A3-ABA2-D57A130B1F1E}" type="presParOf" srcId="{CB9B9278-A7BF-4A99-A13D-A0E717588FB3}" destId="{2B4F2AE5-4D64-412D-9DCE-95700CFD89B3}" srcOrd="3" destOrd="0" presId="urn:microsoft.com/office/officeart/2005/8/layout/hProcess6"/>
    <dgm:cxn modelId="{7EB65ABE-706C-4EB8-9171-C598AB233031}" type="presParOf" srcId="{E50DA2E2-3DC2-482B-8161-624376FD3C3D}" destId="{AB6A696E-C4F6-4A2C-A3FD-96653320709C}" srcOrd="3" destOrd="0" presId="urn:microsoft.com/office/officeart/2005/8/layout/hProcess6"/>
    <dgm:cxn modelId="{0E744C76-981F-429A-AEC4-5F82FB6688C0}" type="presParOf" srcId="{E50DA2E2-3DC2-482B-8161-624376FD3C3D}" destId="{42303343-47DE-42A6-8890-2A6BC3E383BB}" srcOrd="4" destOrd="0" presId="urn:microsoft.com/office/officeart/2005/8/layout/hProcess6"/>
    <dgm:cxn modelId="{ABB8411D-6D7B-4AA5-9F5B-188272A14E84}" type="presParOf" srcId="{42303343-47DE-42A6-8890-2A6BC3E383BB}" destId="{32499DC4-1129-40A6-8879-603804FAB988}" srcOrd="0" destOrd="0" presId="urn:microsoft.com/office/officeart/2005/8/layout/hProcess6"/>
    <dgm:cxn modelId="{4ACB64DB-909E-433E-B211-2BD037CB3EBF}" type="presParOf" srcId="{42303343-47DE-42A6-8890-2A6BC3E383BB}" destId="{B6992C87-3EE8-4EC9-B3A6-CEEA947A0C0B}" srcOrd="1" destOrd="0" presId="urn:microsoft.com/office/officeart/2005/8/layout/hProcess6"/>
    <dgm:cxn modelId="{4DF695AA-F896-40FB-B05D-1C250BF77F82}" type="presParOf" srcId="{42303343-47DE-42A6-8890-2A6BC3E383BB}" destId="{0171C808-F789-40C3-80FE-3DC7DFC356CF}" srcOrd="2" destOrd="0" presId="urn:microsoft.com/office/officeart/2005/8/layout/hProcess6"/>
    <dgm:cxn modelId="{BA0736A6-C705-4F5E-8942-7AC5B8C0D472}" type="presParOf" srcId="{42303343-47DE-42A6-8890-2A6BC3E383BB}" destId="{F52CA2E6-0C2B-4F68-89ED-E26C127F5BA2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D10068-33C0-4007-9160-D491710E3759}" type="doc">
      <dgm:prSet loTypeId="urn:microsoft.com/office/officeart/2011/layout/ConvergingText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7907F40-EE3B-4CFB-BF58-46E32A7031F6}">
      <dgm:prSet phldrT="[Text]"/>
      <dgm:spPr/>
      <dgm:t>
        <a:bodyPr/>
        <a:lstStyle/>
        <a:p>
          <a:r>
            <a:rPr lang="en-US" dirty="0" smtClean="0"/>
            <a:t>NRSG Pool</a:t>
          </a:r>
          <a:endParaRPr lang="en-US" dirty="0"/>
        </a:p>
      </dgm:t>
    </dgm:pt>
    <dgm:pt modelId="{631F16AE-9E50-4012-90FC-F1AC96A32A72}" type="parTrans" cxnId="{7A523CD6-E6CE-44B4-9192-7047E86187EF}">
      <dgm:prSet/>
      <dgm:spPr/>
      <dgm:t>
        <a:bodyPr/>
        <a:lstStyle/>
        <a:p>
          <a:endParaRPr lang="en-US"/>
        </a:p>
      </dgm:t>
    </dgm:pt>
    <dgm:pt modelId="{76B7B7A8-600D-4234-8DB9-AC63A7FE55C9}" type="sibTrans" cxnId="{7A523CD6-E6CE-44B4-9192-7047E86187EF}">
      <dgm:prSet/>
      <dgm:spPr/>
      <dgm:t>
        <a:bodyPr/>
        <a:lstStyle/>
        <a:p>
          <a:endParaRPr lang="en-US"/>
        </a:p>
      </dgm:t>
    </dgm:pt>
    <dgm:pt modelId="{12FC7B09-C8D3-4D31-874B-649569307B63}">
      <dgm:prSet phldrT="[Text]"/>
      <dgm:spPr/>
      <dgm:t>
        <a:bodyPr/>
        <a:lstStyle/>
        <a:p>
          <a:r>
            <a:rPr lang="en-US" dirty="0" smtClean="0"/>
            <a:t>CSULB FTF</a:t>
          </a:r>
          <a:endParaRPr lang="en-US" dirty="0"/>
        </a:p>
      </dgm:t>
    </dgm:pt>
    <dgm:pt modelId="{3D26EF41-B3AE-49B0-AF55-024130604020}" type="parTrans" cxnId="{655AEF01-51F0-482C-A725-D75F8F489C6C}">
      <dgm:prSet/>
      <dgm:spPr/>
      <dgm:t>
        <a:bodyPr/>
        <a:lstStyle/>
        <a:p>
          <a:endParaRPr lang="en-US"/>
        </a:p>
      </dgm:t>
    </dgm:pt>
    <dgm:pt modelId="{BFB8ACDF-9EA1-4C72-8108-3BB8C9583D4D}" type="sibTrans" cxnId="{655AEF01-51F0-482C-A725-D75F8F489C6C}">
      <dgm:prSet/>
      <dgm:spPr/>
      <dgm:t>
        <a:bodyPr/>
        <a:lstStyle/>
        <a:p>
          <a:endParaRPr lang="en-US"/>
        </a:p>
      </dgm:t>
    </dgm:pt>
    <dgm:pt modelId="{3445B3FE-7CB3-49D6-A59B-78CD1E8F0C66}">
      <dgm:prSet phldrT="[Text]"/>
      <dgm:spPr/>
      <dgm:t>
        <a:bodyPr/>
        <a:lstStyle/>
        <a:p>
          <a:r>
            <a:rPr lang="en-US" dirty="0" smtClean="0"/>
            <a:t>CC Transfers</a:t>
          </a:r>
          <a:endParaRPr lang="en-US" dirty="0"/>
        </a:p>
      </dgm:t>
    </dgm:pt>
    <dgm:pt modelId="{EA580186-06A2-477A-BD87-40B97A45589D}" type="parTrans" cxnId="{2264FE8D-1E07-45DA-8DA3-07850649847B}">
      <dgm:prSet/>
      <dgm:spPr/>
      <dgm:t>
        <a:bodyPr/>
        <a:lstStyle/>
        <a:p>
          <a:endParaRPr lang="en-US"/>
        </a:p>
      </dgm:t>
    </dgm:pt>
    <dgm:pt modelId="{62347684-4A5D-4247-9A08-6F78390D3A80}" type="sibTrans" cxnId="{2264FE8D-1E07-45DA-8DA3-07850649847B}">
      <dgm:prSet/>
      <dgm:spPr/>
      <dgm:t>
        <a:bodyPr/>
        <a:lstStyle/>
        <a:p>
          <a:endParaRPr lang="en-US"/>
        </a:p>
      </dgm:t>
    </dgm:pt>
    <dgm:pt modelId="{8649BA12-ECCA-4D07-BE3F-A86161BC42A4}">
      <dgm:prSet phldrT="[Text]"/>
      <dgm:spPr/>
      <dgm:t>
        <a:bodyPr/>
        <a:lstStyle/>
        <a:p>
          <a:r>
            <a:rPr lang="en-US" dirty="0" smtClean="0"/>
            <a:t>400-600 Total Applications</a:t>
          </a:r>
          <a:endParaRPr lang="en-US" dirty="0"/>
        </a:p>
      </dgm:t>
    </dgm:pt>
    <dgm:pt modelId="{DA1819B6-4BF6-47C4-BC56-035181D843AB}" type="parTrans" cxnId="{B810D95B-265A-4B72-B3F2-477ADB886482}">
      <dgm:prSet/>
      <dgm:spPr/>
      <dgm:t>
        <a:bodyPr/>
        <a:lstStyle/>
        <a:p>
          <a:endParaRPr lang="en-US"/>
        </a:p>
      </dgm:t>
    </dgm:pt>
    <dgm:pt modelId="{3B0FC0AE-A861-4914-9FEE-2976F803F625}" type="sibTrans" cxnId="{B810D95B-265A-4B72-B3F2-477ADB886482}">
      <dgm:prSet/>
      <dgm:spPr/>
      <dgm:t>
        <a:bodyPr/>
        <a:lstStyle/>
        <a:p>
          <a:endParaRPr lang="en-US"/>
        </a:p>
      </dgm:t>
    </dgm:pt>
    <dgm:pt modelId="{AE7D5BC6-D7F4-4939-B36A-1070BB967E0C}" type="pres">
      <dgm:prSet presAssocID="{CBD10068-33C0-4007-9160-D491710E3759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FFD5C7D-E6EE-4EDF-BAE8-7C2D582CCBFE}" type="pres">
      <dgm:prSet presAssocID="{17907F40-EE3B-4CFB-BF58-46E32A7031F6}" presName="composite" presStyleCnt="0"/>
      <dgm:spPr/>
    </dgm:pt>
    <dgm:pt modelId="{7404F1F3-21EB-4AFE-94FC-962526E14C7F}" type="pres">
      <dgm:prSet presAssocID="{17907F40-EE3B-4CFB-BF58-46E32A7031F6}" presName="ParentAccent1" presStyleLbl="alignNode1" presStyleIdx="0" presStyleCnt="34"/>
      <dgm:spPr/>
    </dgm:pt>
    <dgm:pt modelId="{50A309D8-E7EC-4560-9604-C55EFAEF6B11}" type="pres">
      <dgm:prSet presAssocID="{17907F40-EE3B-4CFB-BF58-46E32A7031F6}" presName="ParentAccent2" presStyleLbl="alignNode1" presStyleIdx="1" presStyleCnt="34"/>
      <dgm:spPr/>
    </dgm:pt>
    <dgm:pt modelId="{F84A79D7-2DBE-47CF-9DF0-5A28D9B1F8FB}" type="pres">
      <dgm:prSet presAssocID="{17907F40-EE3B-4CFB-BF58-46E32A7031F6}" presName="ParentAccent3" presStyleLbl="alignNode1" presStyleIdx="2" presStyleCnt="34"/>
      <dgm:spPr/>
    </dgm:pt>
    <dgm:pt modelId="{DD2D9EC0-D432-4FCB-B261-9F8D106F3494}" type="pres">
      <dgm:prSet presAssocID="{17907F40-EE3B-4CFB-BF58-46E32A7031F6}" presName="ParentAccent4" presStyleLbl="alignNode1" presStyleIdx="3" presStyleCnt="34"/>
      <dgm:spPr/>
    </dgm:pt>
    <dgm:pt modelId="{381CEDBE-6372-42D5-8FC6-861E2EC1279C}" type="pres">
      <dgm:prSet presAssocID="{17907F40-EE3B-4CFB-BF58-46E32A7031F6}" presName="ParentAccent5" presStyleLbl="alignNode1" presStyleIdx="4" presStyleCnt="34"/>
      <dgm:spPr/>
    </dgm:pt>
    <dgm:pt modelId="{F7A402B2-FBB2-474A-8DA1-D60FC474AB5D}" type="pres">
      <dgm:prSet presAssocID="{17907F40-EE3B-4CFB-BF58-46E32A7031F6}" presName="ParentAccent6" presStyleLbl="alignNode1" presStyleIdx="5" presStyleCnt="34"/>
      <dgm:spPr/>
    </dgm:pt>
    <dgm:pt modelId="{778DF012-9DE9-4627-9D45-E4E75ACC8C07}" type="pres">
      <dgm:prSet presAssocID="{17907F40-EE3B-4CFB-BF58-46E32A7031F6}" presName="ParentAccent7" presStyleLbl="alignNode1" presStyleIdx="6" presStyleCnt="34"/>
      <dgm:spPr/>
    </dgm:pt>
    <dgm:pt modelId="{8C537717-59A0-44EA-8604-8BA8F05FE336}" type="pres">
      <dgm:prSet presAssocID="{17907F40-EE3B-4CFB-BF58-46E32A7031F6}" presName="ParentAccent8" presStyleLbl="alignNode1" presStyleIdx="7" presStyleCnt="34"/>
      <dgm:spPr/>
    </dgm:pt>
    <dgm:pt modelId="{E0A9B43B-07A6-4565-A2DC-D66CCE3BFBF9}" type="pres">
      <dgm:prSet presAssocID="{17907F40-EE3B-4CFB-BF58-46E32A7031F6}" presName="ParentAccent9" presStyleLbl="alignNode1" presStyleIdx="8" presStyleCnt="34"/>
      <dgm:spPr/>
    </dgm:pt>
    <dgm:pt modelId="{C23814A8-D41F-4A5A-B9BB-4F46E4CC1420}" type="pres">
      <dgm:prSet presAssocID="{17907F40-EE3B-4CFB-BF58-46E32A7031F6}" presName="ParentAccent10" presStyleLbl="alignNode1" presStyleIdx="9" presStyleCnt="34"/>
      <dgm:spPr/>
    </dgm:pt>
    <dgm:pt modelId="{DD0F9F32-A932-4F10-AC87-93411B35FB96}" type="pres">
      <dgm:prSet presAssocID="{17907F40-EE3B-4CFB-BF58-46E32A7031F6}" presName="Parent" presStyleLbl="alignNode1" presStyleIdx="10" presStyleCnt="34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D6532F-733E-4458-A356-8D93B4BBE17C}" type="pres">
      <dgm:prSet presAssocID="{12FC7B09-C8D3-4D31-874B-649569307B63}" presName="Child1Accent1" presStyleLbl="alignNode1" presStyleIdx="11" presStyleCnt="34"/>
      <dgm:spPr/>
    </dgm:pt>
    <dgm:pt modelId="{A417BA77-EBEF-462C-8928-0262758E982A}" type="pres">
      <dgm:prSet presAssocID="{12FC7B09-C8D3-4D31-874B-649569307B63}" presName="Child1Accent2" presStyleLbl="alignNode1" presStyleIdx="12" presStyleCnt="34"/>
      <dgm:spPr/>
    </dgm:pt>
    <dgm:pt modelId="{5FCF4577-AFCA-4FF4-8FD7-E87F14E4805F}" type="pres">
      <dgm:prSet presAssocID="{12FC7B09-C8D3-4D31-874B-649569307B63}" presName="Child1Accent3" presStyleLbl="alignNode1" presStyleIdx="13" presStyleCnt="34"/>
      <dgm:spPr/>
    </dgm:pt>
    <dgm:pt modelId="{594DABA5-44D8-4FBC-96ED-5C9C4A6B50B5}" type="pres">
      <dgm:prSet presAssocID="{12FC7B09-C8D3-4D31-874B-649569307B63}" presName="Child1Accent4" presStyleLbl="alignNode1" presStyleIdx="14" presStyleCnt="34"/>
      <dgm:spPr/>
    </dgm:pt>
    <dgm:pt modelId="{4CF2B9DE-A9AF-468C-B0B3-B0EFB8A5DBBB}" type="pres">
      <dgm:prSet presAssocID="{12FC7B09-C8D3-4D31-874B-649569307B63}" presName="Child1Accent5" presStyleLbl="alignNode1" presStyleIdx="15" presStyleCnt="34"/>
      <dgm:spPr/>
    </dgm:pt>
    <dgm:pt modelId="{31557537-6B77-4B12-9605-A35AA0263BCD}" type="pres">
      <dgm:prSet presAssocID="{12FC7B09-C8D3-4D31-874B-649569307B63}" presName="Child1Accent6" presStyleLbl="alignNode1" presStyleIdx="16" presStyleCnt="34"/>
      <dgm:spPr/>
    </dgm:pt>
    <dgm:pt modelId="{A748269E-6B9D-4C26-B787-DAEEE21FBAF5}" type="pres">
      <dgm:prSet presAssocID="{12FC7B09-C8D3-4D31-874B-649569307B63}" presName="Child1Accent7" presStyleLbl="alignNode1" presStyleIdx="17" presStyleCnt="34"/>
      <dgm:spPr/>
    </dgm:pt>
    <dgm:pt modelId="{D9062CAE-BBF3-4DB1-B25F-7371E23B679F}" type="pres">
      <dgm:prSet presAssocID="{12FC7B09-C8D3-4D31-874B-649569307B63}" presName="Child1Accent8" presStyleLbl="alignNode1" presStyleIdx="18" presStyleCnt="34"/>
      <dgm:spPr/>
    </dgm:pt>
    <dgm:pt modelId="{0D667B47-6825-4A20-B6F1-DDEDA4B3FCF8}" type="pres">
      <dgm:prSet presAssocID="{12FC7B09-C8D3-4D31-874B-649569307B63}" presName="Child1Accent9" presStyleLbl="alignNode1" presStyleIdx="19" presStyleCnt="34"/>
      <dgm:spPr/>
    </dgm:pt>
    <dgm:pt modelId="{C7D7C90B-6E7F-43D3-9582-FFECC7FBC203}" type="pres">
      <dgm:prSet presAssocID="{12FC7B09-C8D3-4D31-874B-649569307B63}" presName="Child1" presStyleLbl="revTx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0C6F0-FA2D-4853-BC68-939C56D9592D}" type="pres">
      <dgm:prSet presAssocID="{3445B3FE-7CB3-49D6-A59B-78CD1E8F0C66}" presName="Child2Accent1" presStyleLbl="alignNode1" presStyleIdx="20" presStyleCnt="34"/>
      <dgm:spPr/>
    </dgm:pt>
    <dgm:pt modelId="{280B33D0-ACE9-41C1-BE07-2AC40765B9BF}" type="pres">
      <dgm:prSet presAssocID="{3445B3FE-7CB3-49D6-A59B-78CD1E8F0C66}" presName="Child2Accent2" presStyleLbl="alignNode1" presStyleIdx="21" presStyleCnt="34"/>
      <dgm:spPr/>
    </dgm:pt>
    <dgm:pt modelId="{C07D1B56-9A65-493C-8D46-6BD843229C5A}" type="pres">
      <dgm:prSet presAssocID="{3445B3FE-7CB3-49D6-A59B-78CD1E8F0C66}" presName="Child2Accent3" presStyleLbl="alignNode1" presStyleIdx="22" presStyleCnt="34"/>
      <dgm:spPr/>
    </dgm:pt>
    <dgm:pt modelId="{BAAAE2C4-57AC-4062-A3FF-0BD69C331E25}" type="pres">
      <dgm:prSet presAssocID="{3445B3FE-7CB3-49D6-A59B-78CD1E8F0C66}" presName="Child2Accent4" presStyleLbl="alignNode1" presStyleIdx="23" presStyleCnt="34"/>
      <dgm:spPr/>
    </dgm:pt>
    <dgm:pt modelId="{BA18B087-53ED-40B9-A5C8-333310B6C83A}" type="pres">
      <dgm:prSet presAssocID="{3445B3FE-7CB3-49D6-A59B-78CD1E8F0C66}" presName="Child2Accent5" presStyleLbl="alignNode1" presStyleIdx="24" presStyleCnt="34"/>
      <dgm:spPr/>
    </dgm:pt>
    <dgm:pt modelId="{72AAFCD9-4A4D-4ACB-B650-019AD2A9FA8D}" type="pres">
      <dgm:prSet presAssocID="{3445B3FE-7CB3-49D6-A59B-78CD1E8F0C66}" presName="Child2Accent6" presStyleLbl="alignNode1" presStyleIdx="25" presStyleCnt="34"/>
      <dgm:spPr/>
    </dgm:pt>
    <dgm:pt modelId="{0D12A78B-C9A5-40EC-9601-1065962F0718}" type="pres">
      <dgm:prSet presAssocID="{3445B3FE-7CB3-49D6-A59B-78CD1E8F0C66}" presName="Child2Accent7" presStyleLbl="alignNode1" presStyleIdx="26" presStyleCnt="34"/>
      <dgm:spPr/>
    </dgm:pt>
    <dgm:pt modelId="{A3579C1B-D360-4C94-9F54-D55351050E90}" type="pres">
      <dgm:prSet presAssocID="{3445B3FE-7CB3-49D6-A59B-78CD1E8F0C66}" presName="Child2" presStyleLbl="revTx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A4305E-692C-4618-BDD3-C04E2073C49A}" type="pres">
      <dgm:prSet presAssocID="{8649BA12-ECCA-4D07-BE3F-A86161BC42A4}" presName="Child3Accent1" presStyleLbl="alignNode1" presStyleIdx="27" presStyleCnt="34"/>
      <dgm:spPr/>
    </dgm:pt>
    <dgm:pt modelId="{2B8AAA26-000E-4A75-AF7A-46C91E7957D1}" type="pres">
      <dgm:prSet presAssocID="{8649BA12-ECCA-4D07-BE3F-A86161BC42A4}" presName="Child3Accent2" presStyleLbl="alignNode1" presStyleIdx="28" presStyleCnt="34"/>
      <dgm:spPr/>
    </dgm:pt>
    <dgm:pt modelId="{2D58F005-6976-42BF-B26B-3045F58BC45A}" type="pres">
      <dgm:prSet presAssocID="{8649BA12-ECCA-4D07-BE3F-A86161BC42A4}" presName="Child3Accent3" presStyleLbl="alignNode1" presStyleIdx="29" presStyleCnt="34"/>
      <dgm:spPr/>
    </dgm:pt>
    <dgm:pt modelId="{41E69C67-7707-4150-93C0-FE19C72167C8}" type="pres">
      <dgm:prSet presAssocID="{8649BA12-ECCA-4D07-BE3F-A86161BC42A4}" presName="Child3Accent4" presStyleLbl="alignNode1" presStyleIdx="30" presStyleCnt="34"/>
      <dgm:spPr/>
    </dgm:pt>
    <dgm:pt modelId="{881EB89C-70E4-4B37-9AB5-B8BFDE184243}" type="pres">
      <dgm:prSet presAssocID="{8649BA12-ECCA-4D07-BE3F-A86161BC42A4}" presName="Child3Accent5" presStyleLbl="alignNode1" presStyleIdx="31" presStyleCnt="34"/>
      <dgm:spPr/>
    </dgm:pt>
    <dgm:pt modelId="{77F1B8C6-A889-40BA-9684-077281873991}" type="pres">
      <dgm:prSet presAssocID="{8649BA12-ECCA-4D07-BE3F-A86161BC42A4}" presName="Child3Accent6" presStyleLbl="alignNode1" presStyleIdx="32" presStyleCnt="34"/>
      <dgm:spPr/>
    </dgm:pt>
    <dgm:pt modelId="{82A1891C-98D5-4AFB-AF22-8174011AA050}" type="pres">
      <dgm:prSet presAssocID="{8649BA12-ECCA-4D07-BE3F-A86161BC42A4}" presName="Child3Accent7" presStyleLbl="alignNode1" presStyleIdx="33" presStyleCnt="34"/>
      <dgm:spPr/>
    </dgm:pt>
    <dgm:pt modelId="{804B2D32-E1E1-4319-9239-BD5BD691B396}" type="pres">
      <dgm:prSet presAssocID="{8649BA12-ECCA-4D07-BE3F-A86161BC42A4}" presName="Child3" presStyleLbl="revTx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5AEF01-51F0-482C-A725-D75F8F489C6C}" srcId="{17907F40-EE3B-4CFB-BF58-46E32A7031F6}" destId="{12FC7B09-C8D3-4D31-874B-649569307B63}" srcOrd="0" destOrd="0" parTransId="{3D26EF41-B3AE-49B0-AF55-024130604020}" sibTransId="{BFB8ACDF-9EA1-4C72-8108-3BB8C9583D4D}"/>
    <dgm:cxn modelId="{1D2581C0-3D45-48A1-9B4A-512E20A597F6}" type="presOf" srcId="{CBD10068-33C0-4007-9160-D491710E3759}" destId="{AE7D5BC6-D7F4-4939-B36A-1070BB967E0C}" srcOrd="0" destOrd="0" presId="urn:microsoft.com/office/officeart/2011/layout/ConvergingText"/>
    <dgm:cxn modelId="{07AF61E5-F9A1-4676-9A5F-B0DAC103810F}" type="presOf" srcId="{12FC7B09-C8D3-4D31-874B-649569307B63}" destId="{C7D7C90B-6E7F-43D3-9582-FFECC7FBC203}" srcOrd="0" destOrd="0" presId="urn:microsoft.com/office/officeart/2011/layout/ConvergingText"/>
    <dgm:cxn modelId="{7A523CD6-E6CE-44B4-9192-7047E86187EF}" srcId="{CBD10068-33C0-4007-9160-D491710E3759}" destId="{17907F40-EE3B-4CFB-BF58-46E32A7031F6}" srcOrd="0" destOrd="0" parTransId="{631F16AE-9E50-4012-90FC-F1AC96A32A72}" sibTransId="{76B7B7A8-600D-4234-8DB9-AC63A7FE55C9}"/>
    <dgm:cxn modelId="{7C1585C9-D270-49BE-AEAD-2B6AF8FAA17D}" type="presOf" srcId="{17907F40-EE3B-4CFB-BF58-46E32A7031F6}" destId="{DD0F9F32-A932-4F10-AC87-93411B35FB96}" srcOrd="0" destOrd="0" presId="urn:microsoft.com/office/officeart/2011/layout/ConvergingText"/>
    <dgm:cxn modelId="{B810D95B-265A-4B72-B3F2-477ADB886482}" srcId="{17907F40-EE3B-4CFB-BF58-46E32A7031F6}" destId="{8649BA12-ECCA-4D07-BE3F-A86161BC42A4}" srcOrd="2" destOrd="0" parTransId="{DA1819B6-4BF6-47C4-BC56-035181D843AB}" sibTransId="{3B0FC0AE-A861-4914-9FEE-2976F803F625}"/>
    <dgm:cxn modelId="{EF5DAF73-D9FA-4339-9643-4F6B91339D9E}" type="presOf" srcId="{8649BA12-ECCA-4D07-BE3F-A86161BC42A4}" destId="{804B2D32-E1E1-4319-9239-BD5BD691B396}" srcOrd="0" destOrd="0" presId="urn:microsoft.com/office/officeart/2011/layout/ConvergingText"/>
    <dgm:cxn modelId="{2264FE8D-1E07-45DA-8DA3-07850649847B}" srcId="{17907F40-EE3B-4CFB-BF58-46E32A7031F6}" destId="{3445B3FE-7CB3-49D6-A59B-78CD1E8F0C66}" srcOrd="1" destOrd="0" parTransId="{EA580186-06A2-477A-BD87-40B97A45589D}" sibTransId="{62347684-4A5D-4247-9A08-6F78390D3A80}"/>
    <dgm:cxn modelId="{9239D2D6-999F-44AA-9AF0-874587BC1347}" type="presOf" srcId="{3445B3FE-7CB3-49D6-A59B-78CD1E8F0C66}" destId="{A3579C1B-D360-4C94-9F54-D55351050E90}" srcOrd="0" destOrd="0" presId="urn:microsoft.com/office/officeart/2011/layout/ConvergingText"/>
    <dgm:cxn modelId="{9A885555-5BA4-4AFF-8FC6-99486C2FA23E}" type="presParOf" srcId="{AE7D5BC6-D7F4-4939-B36A-1070BB967E0C}" destId="{5FFD5C7D-E6EE-4EDF-BAE8-7C2D582CCBFE}" srcOrd="0" destOrd="0" presId="urn:microsoft.com/office/officeart/2011/layout/ConvergingText"/>
    <dgm:cxn modelId="{849832B1-E974-4FD3-A8A3-36B36DEEBDDC}" type="presParOf" srcId="{5FFD5C7D-E6EE-4EDF-BAE8-7C2D582CCBFE}" destId="{7404F1F3-21EB-4AFE-94FC-962526E14C7F}" srcOrd="0" destOrd="0" presId="urn:microsoft.com/office/officeart/2011/layout/ConvergingText"/>
    <dgm:cxn modelId="{673CCF18-B5B0-482E-A833-700A2A0E5CD4}" type="presParOf" srcId="{5FFD5C7D-E6EE-4EDF-BAE8-7C2D582CCBFE}" destId="{50A309D8-E7EC-4560-9604-C55EFAEF6B11}" srcOrd="1" destOrd="0" presId="urn:microsoft.com/office/officeart/2011/layout/ConvergingText"/>
    <dgm:cxn modelId="{EF0231A8-B72D-4500-B290-952D5B8C099A}" type="presParOf" srcId="{5FFD5C7D-E6EE-4EDF-BAE8-7C2D582CCBFE}" destId="{F84A79D7-2DBE-47CF-9DF0-5A28D9B1F8FB}" srcOrd="2" destOrd="0" presId="urn:microsoft.com/office/officeart/2011/layout/ConvergingText"/>
    <dgm:cxn modelId="{92699D5F-0186-49FD-925C-480612DA9A30}" type="presParOf" srcId="{5FFD5C7D-E6EE-4EDF-BAE8-7C2D582CCBFE}" destId="{DD2D9EC0-D432-4FCB-B261-9F8D106F3494}" srcOrd="3" destOrd="0" presId="urn:microsoft.com/office/officeart/2011/layout/ConvergingText"/>
    <dgm:cxn modelId="{8D43E0A6-3C03-40EE-8A35-A97F11330F1E}" type="presParOf" srcId="{5FFD5C7D-E6EE-4EDF-BAE8-7C2D582CCBFE}" destId="{381CEDBE-6372-42D5-8FC6-861E2EC1279C}" srcOrd="4" destOrd="0" presId="urn:microsoft.com/office/officeart/2011/layout/ConvergingText"/>
    <dgm:cxn modelId="{CA64C4FF-FC3F-44B5-8DCE-28405A53B11F}" type="presParOf" srcId="{5FFD5C7D-E6EE-4EDF-BAE8-7C2D582CCBFE}" destId="{F7A402B2-FBB2-474A-8DA1-D60FC474AB5D}" srcOrd="5" destOrd="0" presId="urn:microsoft.com/office/officeart/2011/layout/ConvergingText"/>
    <dgm:cxn modelId="{3B5663B9-F579-4786-B1D4-5004E26AD518}" type="presParOf" srcId="{5FFD5C7D-E6EE-4EDF-BAE8-7C2D582CCBFE}" destId="{778DF012-9DE9-4627-9D45-E4E75ACC8C07}" srcOrd="6" destOrd="0" presId="urn:microsoft.com/office/officeart/2011/layout/ConvergingText"/>
    <dgm:cxn modelId="{B8DADF28-C194-4544-812E-A2928B588997}" type="presParOf" srcId="{5FFD5C7D-E6EE-4EDF-BAE8-7C2D582CCBFE}" destId="{8C537717-59A0-44EA-8604-8BA8F05FE336}" srcOrd="7" destOrd="0" presId="urn:microsoft.com/office/officeart/2011/layout/ConvergingText"/>
    <dgm:cxn modelId="{88DC0949-6E3D-43D9-936B-301C5C876F1A}" type="presParOf" srcId="{5FFD5C7D-E6EE-4EDF-BAE8-7C2D582CCBFE}" destId="{E0A9B43B-07A6-4565-A2DC-D66CCE3BFBF9}" srcOrd="8" destOrd="0" presId="urn:microsoft.com/office/officeart/2011/layout/ConvergingText"/>
    <dgm:cxn modelId="{71E596AA-8989-40D8-AD79-293C626322FC}" type="presParOf" srcId="{5FFD5C7D-E6EE-4EDF-BAE8-7C2D582CCBFE}" destId="{C23814A8-D41F-4A5A-B9BB-4F46E4CC1420}" srcOrd="9" destOrd="0" presId="urn:microsoft.com/office/officeart/2011/layout/ConvergingText"/>
    <dgm:cxn modelId="{004E5F89-F541-4DC2-B33C-E81817586218}" type="presParOf" srcId="{5FFD5C7D-E6EE-4EDF-BAE8-7C2D582CCBFE}" destId="{DD0F9F32-A932-4F10-AC87-93411B35FB96}" srcOrd="10" destOrd="0" presId="urn:microsoft.com/office/officeart/2011/layout/ConvergingText"/>
    <dgm:cxn modelId="{0E07E001-C988-4663-A34D-41572767DDA0}" type="presParOf" srcId="{5FFD5C7D-E6EE-4EDF-BAE8-7C2D582CCBFE}" destId="{15D6532F-733E-4458-A356-8D93B4BBE17C}" srcOrd="11" destOrd="0" presId="urn:microsoft.com/office/officeart/2011/layout/ConvergingText"/>
    <dgm:cxn modelId="{60BBD139-024A-45DD-BD8A-85E86D7C7BDA}" type="presParOf" srcId="{5FFD5C7D-E6EE-4EDF-BAE8-7C2D582CCBFE}" destId="{A417BA77-EBEF-462C-8928-0262758E982A}" srcOrd="12" destOrd="0" presId="urn:microsoft.com/office/officeart/2011/layout/ConvergingText"/>
    <dgm:cxn modelId="{9ADB9003-3E1E-4FB9-BAEB-AEABC06A78FD}" type="presParOf" srcId="{5FFD5C7D-E6EE-4EDF-BAE8-7C2D582CCBFE}" destId="{5FCF4577-AFCA-4FF4-8FD7-E87F14E4805F}" srcOrd="13" destOrd="0" presId="urn:microsoft.com/office/officeart/2011/layout/ConvergingText"/>
    <dgm:cxn modelId="{68B7122F-6565-464D-A45F-D6479916434A}" type="presParOf" srcId="{5FFD5C7D-E6EE-4EDF-BAE8-7C2D582CCBFE}" destId="{594DABA5-44D8-4FBC-96ED-5C9C4A6B50B5}" srcOrd="14" destOrd="0" presId="urn:microsoft.com/office/officeart/2011/layout/ConvergingText"/>
    <dgm:cxn modelId="{B139A7AA-F006-410A-B037-4D5FAB8F1B79}" type="presParOf" srcId="{5FFD5C7D-E6EE-4EDF-BAE8-7C2D582CCBFE}" destId="{4CF2B9DE-A9AF-468C-B0B3-B0EFB8A5DBBB}" srcOrd="15" destOrd="0" presId="urn:microsoft.com/office/officeart/2011/layout/ConvergingText"/>
    <dgm:cxn modelId="{DEA31EEB-AECB-4F35-B125-E5483AB0287F}" type="presParOf" srcId="{5FFD5C7D-E6EE-4EDF-BAE8-7C2D582CCBFE}" destId="{31557537-6B77-4B12-9605-A35AA0263BCD}" srcOrd="16" destOrd="0" presId="urn:microsoft.com/office/officeart/2011/layout/ConvergingText"/>
    <dgm:cxn modelId="{FAA9CBEC-3305-4594-9E2D-36872183A83C}" type="presParOf" srcId="{5FFD5C7D-E6EE-4EDF-BAE8-7C2D582CCBFE}" destId="{A748269E-6B9D-4C26-B787-DAEEE21FBAF5}" srcOrd="17" destOrd="0" presId="urn:microsoft.com/office/officeart/2011/layout/ConvergingText"/>
    <dgm:cxn modelId="{BEE2AE28-BD0F-47E4-B302-3695D2C7AD44}" type="presParOf" srcId="{5FFD5C7D-E6EE-4EDF-BAE8-7C2D582CCBFE}" destId="{D9062CAE-BBF3-4DB1-B25F-7371E23B679F}" srcOrd="18" destOrd="0" presId="urn:microsoft.com/office/officeart/2011/layout/ConvergingText"/>
    <dgm:cxn modelId="{79004938-C5D9-4851-B4B3-E462B31A2FE5}" type="presParOf" srcId="{5FFD5C7D-E6EE-4EDF-BAE8-7C2D582CCBFE}" destId="{0D667B47-6825-4A20-B6F1-DDEDA4B3FCF8}" srcOrd="19" destOrd="0" presId="urn:microsoft.com/office/officeart/2011/layout/ConvergingText"/>
    <dgm:cxn modelId="{DE226BB9-C12A-4906-8135-630487819641}" type="presParOf" srcId="{5FFD5C7D-E6EE-4EDF-BAE8-7C2D582CCBFE}" destId="{C7D7C90B-6E7F-43D3-9582-FFECC7FBC203}" srcOrd="20" destOrd="0" presId="urn:microsoft.com/office/officeart/2011/layout/ConvergingText"/>
    <dgm:cxn modelId="{7B421F1F-4A64-4274-8D3E-4AABBAE59AFC}" type="presParOf" srcId="{5FFD5C7D-E6EE-4EDF-BAE8-7C2D582CCBFE}" destId="{AC60C6F0-FA2D-4853-BC68-939C56D9592D}" srcOrd="21" destOrd="0" presId="urn:microsoft.com/office/officeart/2011/layout/ConvergingText"/>
    <dgm:cxn modelId="{CD8F8D3E-A377-401E-8161-944B73A3C911}" type="presParOf" srcId="{5FFD5C7D-E6EE-4EDF-BAE8-7C2D582CCBFE}" destId="{280B33D0-ACE9-41C1-BE07-2AC40765B9BF}" srcOrd="22" destOrd="0" presId="urn:microsoft.com/office/officeart/2011/layout/ConvergingText"/>
    <dgm:cxn modelId="{770F6DBC-77FC-4FF8-BDAC-AF764964607C}" type="presParOf" srcId="{5FFD5C7D-E6EE-4EDF-BAE8-7C2D582CCBFE}" destId="{C07D1B56-9A65-493C-8D46-6BD843229C5A}" srcOrd="23" destOrd="0" presId="urn:microsoft.com/office/officeart/2011/layout/ConvergingText"/>
    <dgm:cxn modelId="{49A3FF15-F947-478C-AF48-1E810BB2BDEB}" type="presParOf" srcId="{5FFD5C7D-E6EE-4EDF-BAE8-7C2D582CCBFE}" destId="{BAAAE2C4-57AC-4062-A3FF-0BD69C331E25}" srcOrd="24" destOrd="0" presId="urn:microsoft.com/office/officeart/2011/layout/ConvergingText"/>
    <dgm:cxn modelId="{B4577A33-1561-4AA4-ABB3-87679C92E36C}" type="presParOf" srcId="{5FFD5C7D-E6EE-4EDF-BAE8-7C2D582CCBFE}" destId="{BA18B087-53ED-40B9-A5C8-333310B6C83A}" srcOrd="25" destOrd="0" presId="urn:microsoft.com/office/officeart/2011/layout/ConvergingText"/>
    <dgm:cxn modelId="{B765C9C4-35E8-495E-8ECA-EBDCD394837F}" type="presParOf" srcId="{5FFD5C7D-E6EE-4EDF-BAE8-7C2D582CCBFE}" destId="{72AAFCD9-4A4D-4ACB-B650-019AD2A9FA8D}" srcOrd="26" destOrd="0" presId="urn:microsoft.com/office/officeart/2011/layout/ConvergingText"/>
    <dgm:cxn modelId="{2840284C-1394-497D-883C-0FB0ACCB074E}" type="presParOf" srcId="{5FFD5C7D-E6EE-4EDF-BAE8-7C2D582CCBFE}" destId="{0D12A78B-C9A5-40EC-9601-1065962F0718}" srcOrd="27" destOrd="0" presId="urn:microsoft.com/office/officeart/2011/layout/ConvergingText"/>
    <dgm:cxn modelId="{BB9F720B-1210-47CC-924B-51B6A391794D}" type="presParOf" srcId="{5FFD5C7D-E6EE-4EDF-BAE8-7C2D582CCBFE}" destId="{A3579C1B-D360-4C94-9F54-D55351050E90}" srcOrd="28" destOrd="0" presId="urn:microsoft.com/office/officeart/2011/layout/ConvergingText"/>
    <dgm:cxn modelId="{6EB7C091-7D61-4A13-9483-9E25356CC534}" type="presParOf" srcId="{5FFD5C7D-E6EE-4EDF-BAE8-7C2D582CCBFE}" destId="{D1A4305E-692C-4618-BDD3-C04E2073C49A}" srcOrd="29" destOrd="0" presId="urn:microsoft.com/office/officeart/2011/layout/ConvergingText"/>
    <dgm:cxn modelId="{F1EB8BB2-6C8C-44BC-B632-D2B6855E0362}" type="presParOf" srcId="{5FFD5C7D-E6EE-4EDF-BAE8-7C2D582CCBFE}" destId="{2B8AAA26-000E-4A75-AF7A-46C91E7957D1}" srcOrd="30" destOrd="0" presId="urn:microsoft.com/office/officeart/2011/layout/ConvergingText"/>
    <dgm:cxn modelId="{77A8A9C8-8A2A-416B-9D01-D959D5BBADF3}" type="presParOf" srcId="{5FFD5C7D-E6EE-4EDF-BAE8-7C2D582CCBFE}" destId="{2D58F005-6976-42BF-B26B-3045F58BC45A}" srcOrd="31" destOrd="0" presId="urn:microsoft.com/office/officeart/2011/layout/ConvergingText"/>
    <dgm:cxn modelId="{C8C62B7C-F2D5-449F-B6AE-9609CEBF81DE}" type="presParOf" srcId="{5FFD5C7D-E6EE-4EDF-BAE8-7C2D582CCBFE}" destId="{41E69C67-7707-4150-93C0-FE19C72167C8}" srcOrd="32" destOrd="0" presId="urn:microsoft.com/office/officeart/2011/layout/ConvergingText"/>
    <dgm:cxn modelId="{E9B0BA5D-9A95-4B52-92A3-5ED80AB4DBED}" type="presParOf" srcId="{5FFD5C7D-E6EE-4EDF-BAE8-7C2D582CCBFE}" destId="{881EB89C-70E4-4B37-9AB5-B8BFDE184243}" srcOrd="33" destOrd="0" presId="urn:microsoft.com/office/officeart/2011/layout/ConvergingText"/>
    <dgm:cxn modelId="{179793E3-B2D3-41A6-8667-A5FB84D56ADE}" type="presParOf" srcId="{5FFD5C7D-E6EE-4EDF-BAE8-7C2D582CCBFE}" destId="{77F1B8C6-A889-40BA-9684-077281873991}" srcOrd="34" destOrd="0" presId="urn:microsoft.com/office/officeart/2011/layout/ConvergingText"/>
    <dgm:cxn modelId="{F325573D-1665-484F-BAF3-9D8AA5CF8631}" type="presParOf" srcId="{5FFD5C7D-E6EE-4EDF-BAE8-7C2D582CCBFE}" destId="{82A1891C-98D5-4AFB-AF22-8174011AA050}" srcOrd="35" destOrd="0" presId="urn:microsoft.com/office/officeart/2011/layout/ConvergingText"/>
    <dgm:cxn modelId="{25C37097-A214-4F0B-B1D9-18E3048CFCE9}" type="presParOf" srcId="{5FFD5C7D-E6EE-4EDF-BAE8-7C2D582CCBFE}" destId="{804B2D32-E1E1-4319-9239-BD5BD691B396}" srcOrd="36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E8186-C7BA-47D6-A287-B2550CD76A52}">
      <dsp:nvSpPr>
        <dsp:cNvPr id="0" name=""/>
        <dsp:cNvSpPr/>
      </dsp:nvSpPr>
      <dsp:spPr>
        <a:xfrm>
          <a:off x="682252" y="913375"/>
          <a:ext cx="2708490" cy="2367561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"/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Department = No Control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Readiness Varies</a:t>
          </a:r>
          <a:endParaRPr lang="en-US" sz="1500" kern="1200" dirty="0"/>
        </a:p>
      </dsp:txBody>
      <dsp:txXfrm>
        <a:off x="1359375" y="1268509"/>
        <a:ext cx="1320389" cy="1657293"/>
      </dsp:txXfrm>
    </dsp:sp>
    <dsp:sp modelId="{5979D5F8-C00E-41C7-AF56-CFEE1213036A}">
      <dsp:nvSpPr>
        <dsp:cNvPr id="0" name=""/>
        <dsp:cNvSpPr/>
      </dsp:nvSpPr>
      <dsp:spPr>
        <a:xfrm>
          <a:off x="5129" y="1420033"/>
          <a:ext cx="1354245" cy="1354245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4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Admitted</a:t>
          </a:r>
          <a:endParaRPr lang="en-US" sz="1700" kern="1200" dirty="0"/>
        </a:p>
      </dsp:txBody>
      <dsp:txXfrm>
        <a:off x="203454" y="1618358"/>
        <a:ext cx="957595" cy="957595"/>
      </dsp:txXfrm>
    </dsp:sp>
    <dsp:sp modelId="{6E8A18A3-8D1D-4224-AC04-FB81907D72B4}">
      <dsp:nvSpPr>
        <dsp:cNvPr id="0" name=""/>
        <dsp:cNvSpPr/>
      </dsp:nvSpPr>
      <dsp:spPr>
        <a:xfrm>
          <a:off x="4237146" y="913375"/>
          <a:ext cx="2708490" cy="2367561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10329230"/>
            <a:satOff val="-5624"/>
            <a:lumOff val="737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0329230"/>
              <a:satOff val="-5624"/>
              <a:lumOff val="737"/>
              <a:alphaOff val="0"/>
            </a:schemeClr>
          </a:solidFill>
          <a:prstDash val="solid"/>
        </a:ln>
        <a:effectLst>
          <a:softEdge rad="12700"/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Unknown to Department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Course Choice = Wild Wild West</a:t>
          </a:r>
          <a:endParaRPr lang="en-US" sz="1500" kern="1200" dirty="0"/>
        </a:p>
      </dsp:txBody>
      <dsp:txXfrm>
        <a:off x="4914269" y="1268509"/>
        <a:ext cx="1320389" cy="1657293"/>
      </dsp:txXfrm>
    </dsp:sp>
    <dsp:sp modelId="{2B4F2AE5-4D64-412D-9DCE-95700CFD89B3}">
      <dsp:nvSpPr>
        <dsp:cNvPr id="0" name=""/>
        <dsp:cNvSpPr/>
      </dsp:nvSpPr>
      <dsp:spPr>
        <a:xfrm>
          <a:off x="3560023" y="1420033"/>
          <a:ext cx="1354245" cy="1354245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10211516"/>
                <a:satOff val="-11993"/>
                <a:lumOff val="4608"/>
                <a:alphaOff val="0"/>
                <a:shade val="36000"/>
                <a:satMod val="120000"/>
              </a:schemeClr>
              <a:schemeClr val="accent4">
                <a:hueOff val="10211516"/>
                <a:satOff val="-11993"/>
                <a:lumOff val="4608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Pre Major</a:t>
          </a:r>
          <a:endParaRPr lang="en-US" sz="1700" kern="1200" dirty="0"/>
        </a:p>
      </dsp:txBody>
      <dsp:txXfrm>
        <a:off x="3758348" y="1618358"/>
        <a:ext cx="957595" cy="957595"/>
      </dsp:txXfrm>
    </dsp:sp>
    <dsp:sp modelId="{B6992C87-3EE8-4EC9-B3A6-CEEA947A0C0B}">
      <dsp:nvSpPr>
        <dsp:cNvPr id="0" name=""/>
        <dsp:cNvSpPr/>
      </dsp:nvSpPr>
      <dsp:spPr>
        <a:xfrm>
          <a:off x="7792040" y="913375"/>
          <a:ext cx="2708490" cy="2367561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20658461"/>
            <a:satOff val="-11248"/>
            <a:lumOff val="1474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20658461"/>
              <a:satOff val="-11248"/>
              <a:lumOff val="1474"/>
              <a:alphaOff val="0"/>
            </a:schemeClr>
          </a:solidFill>
          <a:prstDash val="solid"/>
        </a:ln>
        <a:effectLst>
          <a:softEdge rad="12700"/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Known to Department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Controlled Curriculum</a:t>
          </a:r>
          <a:endParaRPr lang="en-US" sz="1500" kern="1200" dirty="0"/>
        </a:p>
      </dsp:txBody>
      <dsp:txXfrm>
        <a:off x="8469163" y="1268509"/>
        <a:ext cx="1320389" cy="1657293"/>
      </dsp:txXfrm>
    </dsp:sp>
    <dsp:sp modelId="{F52CA2E6-0C2B-4F68-89ED-E26C127F5BA2}">
      <dsp:nvSpPr>
        <dsp:cNvPr id="0" name=""/>
        <dsp:cNvSpPr/>
      </dsp:nvSpPr>
      <dsp:spPr>
        <a:xfrm>
          <a:off x="7114917" y="1420033"/>
          <a:ext cx="1354245" cy="1354245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20423033"/>
                <a:satOff val="-23986"/>
                <a:lumOff val="9216"/>
                <a:alphaOff val="0"/>
                <a:shade val="36000"/>
                <a:satMod val="120000"/>
              </a:schemeClr>
              <a:schemeClr val="accent4">
                <a:hueOff val="20423033"/>
                <a:satOff val="-23986"/>
                <a:lumOff val="9216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Declared Major</a:t>
          </a:r>
          <a:endParaRPr lang="en-US" sz="1700" kern="1200" dirty="0"/>
        </a:p>
      </dsp:txBody>
      <dsp:txXfrm>
        <a:off x="7313242" y="1618358"/>
        <a:ext cx="957595" cy="9575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4F1F3-21EB-4AFE-94FC-962526E14C7F}">
      <dsp:nvSpPr>
        <dsp:cNvPr id="0" name=""/>
        <dsp:cNvSpPr/>
      </dsp:nvSpPr>
      <dsp:spPr>
        <a:xfrm>
          <a:off x="7191570" y="1594071"/>
          <a:ext cx="175868" cy="17586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A309D8-E7EC-4560-9604-C55EFAEF6B11}">
      <dsp:nvSpPr>
        <dsp:cNvPr id="0" name=""/>
        <dsp:cNvSpPr/>
      </dsp:nvSpPr>
      <dsp:spPr>
        <a:xfrm>
          <a:off x="6869247" y="1594071"/>
          <a:ext cx="175868" cy="175865"/>
        </a:xfrm>
        <a:prstGeom prst="ellipse">
          <a:avLst/>
        </a:prstGeom>
        <a:solidFill>
          <a:schemeClr val="accent5">
            <a:hueOff val="-646155"/>
            <a:satOff val="367"/>
            <a:lumOff val="-303"/>
            <a:alphaOff val="0"/>
          </a:schemeClr>
        </a:solidFill>
        <a:ln w="12700" cap="flat" cmpd="sng" algn="ctr">
          <a:solidFill>
            <a:schemeClr val="accent5">
              <a:hueOff val="-646155"/>
              <a:satOff val="367"/>
              <a:lumOff val="-3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4A79D7-2DBE-47CF-9DF0-5A28D9B1F8FB}">
      <dsp:nvSpPr>
        <dsp:cNvPr id="0" name=""/>
        <dsp:cNvSpPr/>
      </dsp:nvSpPr>
      <dsp:spPr>
        <a:xfrm>
          <a:off x="6546924" y="1594071"/>
          <a:ext cx="175868" cy="175865"/>
        </a:xfrm>
        <a:prstGeom prst="ellipse">
          <a:avLst/>
        </a:prstGeom>
        <a:solidFill>
          <a:schemeClr val="accent5">
            <a:hueOff val="-1292310"/>
            <a:satOff val="734"/>
            <a:lumOff val="-606"/>
            <a:alphaOff val="0"/>
          </a:schemeClr>
        </a:solidFill>
        <a:ln w="12700" cap="flat" cmpd="sng" algn="ctr">
          <a:solidFill>
            <a:schemeClr val="accent5">
              <a:hueOff val="-1292310"/>
              <a:satOff val="734"/>
              <a:lumOff val="-6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D9EC0-D432-4FCB-B261-9F8D106F3494}">
      <dsp:nvSpPr>
        <dsp:cNvPr id="0" name=""/>
        <dsp:cNvSpPr/>
      </dsp:nvSpPr>
      <dsp:spPr>
        <a:xfrm>
          <a:off x="6225213" y="1594071"/>
          <a:ext cx="175868" cy="175865"/>
        </a:xfrm>
        <a:prstGeom prst="ellipse">
          <a:avLst/>
        </a:prstGeom>
        <a:solidFill>
          <a:schemeClr val="accent5">
            <a:hueOff val="-1938465"/>
            <a:satOff val="1102"/>
            <a:lumOff val="-909"/>
            <a:alphaOff val="0"/>
          </a:schemeClr>
        </a:solidFill>
        <a:ln w="12700" cap="flat" cmpd="sng" algn="ctr">
          <a:solidFill>
            <a:schemeClr val="accent5">
              <a:hueOff val="-1938465"/>
              <a:satOff val="1102"/>
              <a:lumOff val="-9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1CEDBE-6372-42D5-8FC6-861E2EC1279C}">
      <dsp:nvSpPr>
        <dsp:cNvPr id="0" name=""/>
        <dsp:cNvSpPr/>
      </dsp:nvSpPr>
      <dsp:spPr>
        <a:xfrm>
          <a:off x="5902890" y="1594071"/>
          <a:ext cx="175868" cy="175865"/>
        </a:xfrm>
        <a:prstGeom prst="ellipse">
          <a:avLst/>
        </a:prstGeom>
        <a:solidFill>
          <a:schemeClr val="accent5">
            <a:hueOff val="-2584621"/>
            <a:satOff val="1469"/>
            <a:lumOff val="-1212"/>
            <a:alphaOff val="0"/>
          </a:schemeClr>
        </a:solidFill>
        <a:ln w="12700" cap="flat" cmpd="sng" algn="ctr">
          <a:solidFill>
            <a:schemeClr val="accent5">
              <a:hueOff val="-2584621"/>
              <a:satOff val="1469"/>
              <a:lumOff val="-12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402B2-FBB2-474A-8DA1-D60FC474AB5D}">
      <dsp:nvSpPr>
        <dsp:cNvPr id="0" name=""/>
        <dsp:cNvSpPr/>
      </dsp:nvSpPr>
      <dsp:spPr>
        <a:xfrm>
          <a:off x="5404698" y="1506138"/>
          <a:ext cx="351736" cy="352020"/>
        </a:xfrm>
        <a:prstGeom prst="ellipse">
          <a:avLst/>
        </a:prstGeom>
        <a:solidFill>
          <a:schemeClr val="accent5">
            <a:hueOff val="-3230776"/>
            <a:satOff val="1836"/>
            <a:lumOff val="-1515"/>
            <a:alphaOff val="0"/>
          </a:schemeClr>
        </a:solidFill>
        <a:ln w="12700" cap="flat" cmpd="sng" algn="ctr">
          <a:solidFill>
            <a:schemeClr val="accent5">
              <a:hueOff val="-3230776"/>
              <a:satOff val="1836"/>
              <a:lumOff val="-15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DF012-9DE9-4627-9D45-E4E75ACC8C07}">
      <dsp:nvSpPr>
        <dsp:cNvPr id="0" name=""/>
        <dsp:cNvSpPr/>
      </dsp:nvSpPr>
      <dsp:spPr>
        <a:xfrm>
          <a:off x="6904788" y="1230770"/>
          <a:ext cx="175868" cy="175865"/>
        </a:xfrm>
        <a:prstGeom prst="ellipse">
          <a:avLst/>
        </a:prstGeom>
        <a:solidFill>
          <a:schemeClr val="accent5">
            <a:hueOff val="-3876931"/>
            <a:satOff val="2203"/>
            <a:lumOff val="-1818"/>
            <a:alphaOff val="0"/>
          </a:schemeClr>
        </a:solidFill>
        <a:ln w="12700" cap="flat" cmpd="sng" algn="ctr">
          <a:solidFill>
            <a:schemeClr val="accent5">
              <a:hueOff val="-3876931"/>
              <a:satOff val="2203"/>
              <a:lumOff val="-18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537717-59A0-44EA-8604-8BA8F05FE336}">
      <dsp:nvSpPr>
        <dsp:cNvPr id="0" name=""/>
        <dsp:cNvSpPr/>
      </dsp:nvSpPr>
      <dsp:spPr>
        <a:xfrm>
          <a:off x="6904788" y="1959976"/>
          <a:ext cx="175868" cy="175865"/>
        </a:xfrm>
        <a:prstGeom prst="ellipse">
          <a:avLst/>
        </a:prstGeom>
        <a:solidFill>
          <a:schemeClr val="accent5">
            <a:hueOff val="-4523086"/>
            <a:satOff val="2571"/>
            <a:lumOff val="-2121"/>
            <a:alphaOff val="0"/>
          </a:schemeClr>
        </a:solidFill>
        <a:ln w="12700" cap="flat" cmpd="sng" algn="ctr">
          <a:solidFill>
            <a:schemeClr val="accent5">
              <a:hueOff val="-4523086"/>
              <a:satOff val="2571"/>
              <a:lumOff val="-21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A9B43B-07A6-4565-A2DC-D66CCE3BFBF9}">
      <dsp:nvSpPr>
        <dsp:cNvPr id="0" name=""/>
        <dsp:cNvSpPr/>
      </dsp:nvSpPr>
      <dsp:spPr>
        <a:xfrm>
          <a:off x="7061661" y="1388702"/>
          <a:ext cx="175868" cy="175865"/>
        </a:xfrm>
        <a:prstGeom prst="ellipse">
          <a:avLst/>
        </a:prstGeom>
        <a:solidFill>
          <a:schemeClr val="accent5">
            <a:hueOff val="-5169241"/>
            <a:satOff val="2938"/>
            <a:lumOff val="-2424"/>
            <a:alphaOff val="0"/>
          </a:schemeClr>
        </a:solidFill>
        <a:ln w="12700" cap="flat" cmpd="sng" algn="ctr">
          <a:solidFill>
            <a:schemeClr val="accent5">
              <a:hueOff val="-5169241"/>
              <a:satOff val="2938"/>
              <a:lumOff val="-24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3814A8-D41F-4A5A-B9BB-4F46E4CC1420}">
      <dsp:nvSpPr>
        <dsp:cNvPr id="0" name=""/>
        <dsp:cNvSpPr/>
      </dsp:nvSpPr>
      <dsp:spPr>
        <a:xfrm>
          <a:off x="7072078" y="1802912"/>
          <a:ext cx="175868" cy="175865"/>
        </a:xfrm>
        <a:prstGeom prst="ellipse">
          <a:avLst/>
        </a:prstGeom>
        <a:solidFill>
          <a:schemeClr val="accent5">
            <a:hueOff val="-5815397"/>
            <a:satOff val="3305"/>
            <a:lumOff val="-2727"/>
            <a:alphaOff val="0"/>
          </a:schemeClr>
        </a:solidFill>
        <a:ln w="12700" cap="flat" cmpd="sng" algn="ctr">
          <a:solidFill>
            <a:schemeClr val="accent5">
              <a:hueOff val="-5815397"/>
              <a:satOff val="3305"/>
              <a:lumOff val="-27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F9F32-A932-4F10-AC87-93411B35FB96}">
      <dsp:nvSpPr>
        <dsp:cNvPr id="0" name=""/>
        <dsp:cNvSpPr/>
      </dsp:nvSpPr>
      <dsp:spPr>
        <a:xfrm>
          <a:off x="3478112" y="791684"/>
          <a:ext cx="1780744" cy="1780928"/>
        </a:xfrm>
        <a:prstGeom prst="ellipse">
          <a:avLst/>
        </a:prstGeom>
        <a:solidFill>
          <a:schemeClr val="accent5">
            <a:hueOff val="-6461552"/>
            <a:satOff val="3672"/>
            <a:lumOff val="-3030"/>
            <a:alphaOff val="0"/>
          </a:schemeClr>
        </a:solidFill>
        <a:ln w="12700" cap="flat" cmpd="sng" algn="ctr">
          <a:solidFill>
            <a:schemeClr val="accent5">
              <a:hueOff val="-6461552"/>
              <a:satOff val="3672"/>
              <a:lumOff val="-3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NRSG Pool</a:t>
          </a:r>
          <a:endParaRPr lang="en-US" sz="3400" kern="1200" dirty="0"/>
        </a:p>
      </dsp:txBody>
      <dsp:txXfrm>
        <a:off x="3738896" y="1052495"/>
        <a:ext cx="1259176" cy="1259306"/>
      </dsp:txXfrm>
    </dsp:sp>
    <dsp:sp modelId="{15D6532F-733E-4458-A356-8D93B4BBE17C}">
      <dsp:nvSpPr>
        <dsp:cNvPr id="0" name=""/>
        <dsp:cNvSpPr/>
      </dsp:nvSpPr>
      <dsp:spPr>
        <a:xfrm>
          <a:off x="3345139" y="639537"/>
          <a:ext cx="351736" cy="352020"/>
        </a:xfrm>
        <a:prstGeom prst="ellipse">
          <a:avLst/>
        </a:prstGeom>
        <a:solidFill>
          <a:schemeClr val="accent5">
            <a:hueOff val="-7107707"/>
            <a:satOff val="4040"/>
            <a:lumOff val="-3333"/>
            <a:alphaOff val="0"/>
          </a:schemeClr>
        </a:solidFill>
        <a:ln w="12700" cap="flat" cmpd="sng" algn="ctr">
          <a:solidFill>
            <a:schemeClr val="accent5">
              <a:hueOff val="-7107707"/>
              <a:satOff val="4040"/>
              <a:lumOff val="-3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7BA77-EBEF-462C-8928-0262758E982A}">
      <dsp:nvSpPr>
        <dsp:cNvPr id="0" name=""/>
        <dsp:cNvSpPr/>
      </dsp:nvSpPr>
      <dsp:spPr>
        <a:xfrm>
          <a:off x="3119635" y="453837"/>
          <a:ext cx="175868" cy="175865"/>
        </a:xfrm>
        <a:prstGeom prst="ellipse">
          <a:avLst/>
        </a:prstGeom>
        <a:solidFill>
          <a:schemeClr val="accent5">
            <a:hueOff val="-7753862"/>
            <a:satOff val="4407"/>
            <a:lumOff val="-3636"/>
            <a:alphaOff val="0"/>
          </a:schemeClr>
        </a:solidFill>
        <a:ln w="12700" cap="flat" cmpd="sng" algn="ctr">
          <a:solidFill>
            <a:schemeClr val="accent5">
              <a:hueOff val="-7753862"/>
              <a:satOff val="4407"/>
              <a:lumOff val="-36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CF4577-AFCA-4FF4-8FD7-E87F14E4805F}">
      <dsp:nvSpPr>
        <dsp:cNvPr id="0" name=""/>
        <dsp:cNvSpPr/>
      </dsp:nvSpPr>
      <dsp:spPr>
        <a:xfrm>
          <a:off x="2744000" y="453837"/>
          <a:ext cx="175868" cy="175865"/>
        </a:xfrm>
        <a:prstGeom prst="ellipse">
          <a:avLst/>
        </a:prstGeom>
        <a:solidFill>
          <a:schemeClr val="accent5">
            <a:hueOff val="-8400017"/>
            <a:satOff val="4774"/>
            <a:lumOff val="-3939"/>
            <a:alphaOff val="0"/>
          </a:schemeClr>
        </a:solidFill>
        <a:ln w="12700" cap="flat" cmpd="sng" algn="ctr">
          <a:solidFill>
            <a:schemeClr val="accent5">
              <a:hueOff val="-8400017"/>
              <a:satOff val="4774"/>
              <a:lumOff val="-39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4DABA5-44D8-4FBC-96ED-5C9C4A6B50B5}">
      <dsp:nvSpPr>
        <dsp:cNvPr id="0" name=""/>
        <dsp:cNvSpPr/>
      </dsp:nvSpPr>
      <dsp:spPr>
        <a:xfrm>
          <a:off x="2368364" y="453837"/>
          <a:ext cx="175868" cy="175865"/>
        </a:xfrm>
        <a:prstGeom prst="ellipse">
          <a:avLst/>
        </a:prstGeom>
        <a:solidFill>
          <a:schemeClr val="accent5">
            <a:hueOff val="-9046173"/>
            <a:satOff val="5141"/>
            <a:lumOff val="-4242"/>
            <a:alphaOff val="0"/>
          </a:schemeClr>
        </a:solidFill>
        <a:ln w="12700" cap="flat" cmpd="sng" algn="ctr">
          <a:solidFill>
            <a:schemeClr val="accent5">
              <a:hueOff val="-9046173"/>
              <a:satOff val="5141"/>
              <a:lumOff val="-4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2B9DE-A9AF-468C-B0B3-B0EFB8A5DBBB}">
      <dsp:nvSpPr>
        <dsp:cNvPr id="0" name=""/>
        <dsp:cNvSpPr/>
      </dsp:nvSpPr>
      <dsp:spPr>
        <a:xfrm>
          <a:off x="1992729" y="453837"/>
          <a:ext cx="175868" cy="175865"/>
        </a:xfrm>
        <a:prstGeom prst="ellipse">
          <a:avLst/>
        </a:prstGeom>
        <a:solidFill>
          <a:schemeClr val="accent5">
            <a:hueOff val="-9692328"/>
            <a:satOff val="5509"/>
            <a:lumOff val="-4545"/>
            <a:alphaOff val="0"/>
          </a:schemeClr>
        </a:solidFill>
        <a:ln w="12700" cap="flat" cmpd="sng" algn="ctr">
          <a:solidFill>
            <a:schemeClr val="accent5">
              <a:hueOff val="-9692328"/>
              <a:satOff val="5509"/>
              <a:lumOff val="-45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557537-6B77-4B12-9605-A35AA0263BCD}">
      <dsp:nvSpPr>
        <dsp:cNvPr id="0" name=""/>
        <dsp:cNvSpPr/>
      </dsp:nvSpPr>
      <dsp:spPr>
        <a:xfrm>
          <a:off x="1616481" y="453837"/>
          <a:ext cx="175868" cy="175865"/>
        </a:xfrm>
        <a:prstGeom prst="ellipse">
          <a:avLst/>
        </a:prstGeom>
        <a:solidFill>
          <a:schemeClr val="accent5">
            <a:hueOff val="-10338483"/>
            <a:satOff val="5876"/>
            <a:lumOff val="-4848"/>
            <a:alphaOff val="0"/>
          </a:schemeClr>
        </a:solidFill>
        <a:ln w="12700" cap="flat" cmpd="sng" algn="ctr">
          <a:solidFill>
            <a:schemeClr val="accent5">
              <a:hueOff val="-10338483"/>
              <a:satOff val="5876"/>
              <a:lumOff val="-48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48269E-6B9D-4C26-B787-DAEEE21FBAF5}">
      <dsp:nvSpPr>
        <dsp:cNvPr id="0" name=""/>
        <dsp:cNvSpPr/>
      </dsp:nvSpPr>
      <dsp:spPr>
        <a:xfrm>
          <a:off x="1240846" y="453837"/>
          <a:ext cx="175868" cy="175865"/>
        </a:xfrm>
        <a:prstGeom prst="ellipse">
          <a:avLst/>
        </a:prstGeom>
        <a:solidFill>
          <a:schemeClr val="accent5">
            <a:hueOff val="-10984638"/>
            <a:satOff val="6243"/>
            <a:lumOff val="-5152"/>
            <a:alphaOff val="0"/>
          </a:schemeClr>
        </a:solidFill>
        <a:ln w="12700" cap="flat" cmpd="sng" algn="ctr">
          <a:solidFill>
            <a:schemeClr val="accent5">
              <a:hueOff val="-10984638"/>
              <a:satOff val="6243"/>
              <a:lumOff val="-51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D7C90B-6E7F-43D3-9582-FFECC7FBC203}">
      <dsp:nvSpPr>
        <dsp:cNvPr id="0" name=""/>
        <dsp:cNvSpPr/>
      </dsp:nvSpPr>
      <dsp:spPr>
        <a:xfrm>
          <a:off x="1239620" y="0"/>
          <a:ext cx="2061398" cy="452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CSULB FTF</a:t>
          </a:r>
          <a:endParaRPr lang="en-US" sz="1600" kern="1200" dirty="0"/>
        </a:p>
      </dsp:txBody>
      <dsp:txXfrm>
        <a:off x="1239620" y="0"/>
        <a:ext cx="2061398" cy="452391"/>
      </dsp:txXfrm>
    </dsp:sp>
    <dsp:sp modelId="{AC60C6F0-FA2D-4853-BC68-939C56D9592D}">
      <dsp:nvSpPr>
        <dsp:cNvPr id="0" name=""/>
        <dsp:cNvSpPr/>
      </dsp:nvSpPr>
      <dsp:spPr>
        <a:xfrm>
          <a:off x="2979921" y="1506138"/>
          <a:ext cx="351736" cy="352020"/>
        </a:xfrm>
        <a:prstGeom prst="ellipse">
          <a:avLst/>
        </a:prstGeom>
        <a:solidFill>
          <a:schemeClr val="accent5">
            <a:hueOff val="-12923104"/>
            <a:satOff val="7345"/>
            <a:lumOff val="-6061"/>
            <a:alphaOff val="0"/>
          </a:schemeClr>
        </a:solidFill>
        <a:ln w="12700" cap="flat" cmpd="sng" algn="ctr">
          <a:solidFill>
            <a:schemeClr val="accent5">
              <a:hueOff val="-12923104"/>
              <a:satOff val="7345"/>
              <a:lumOff val="-60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B33D0-ACE9-41C1-BE07-2AC40765B9BF}">
      <dsp:nvSpPr>
        <dsp:cNvPr id="0" name=""/>
        <dsp:cNvSpPr/>
      </dsp:nvSpPr>
      <dsp:spPr>
        <a:xfrm>
          <a:off x="2631861" y="1594071"/>
          <a:ext cx="175868" cy="175865"/>
        </a:xfrm>
        <a:prstGeom prst="ellipse">
          <a:avLst/>
        </a:prstGeom>
        <a:solidFill>
          <a:schemeClr val="accent5">
            <a:hueOff val="-13569259"/>
            <a:satOff val="7712"/>
            <a:lumOff val="-6364"/>
            <a:alphaOff val="0"/>
          </a:schemeClr>
        </a:solidFill>
        <a:ln w="12700" cap="flat" cmpd="sng" algn="ctr">
          <a:solidFill>
            <a:schemeClr val="accent5">
              <a:hueOff val="-13569259"/>
              <a:satOff val="7712"/>
              <a:lumOff val="-63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D1B56-9A65-493C-8D46-6BD843229C5A}">
      <dsp:nvSpPr>
        <dsp:cNvPr id="0" name=""/>
        <dsp:cNvSpPr/>
      </dsp:nvSpPr>
      <dsp:spPr>
        <a:xfrm>
          <a:off x="2284413" y="1594071"/>
          <a:ext cx="175868" cy="175865"/>
        </a:xfrm>
        <a:prstGeom prst="ellipse">
          <a:avLst/>
        </a:prstGeom>
        <a:solidFill>
          <a:schemeClr val="accent5">
            <a:hueOff val="-14215414"/>
            <a:satOff val="8079"/>
            <a:lumOff val="-6667"/>
            <a:alphaOff val="0"/>
          </a:schemeClr>
        </a:solidFill>
        <a:ln w="12700" cap="flat" cmpd="sng" algn="ctr">
          <a:solidFill>
            <a:schemeClr val="accent5">
              <a:hueOff val="-14215414"/>
              <a:satOff val="8079"/>
              <a:lumOff val="-66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AAE2C4-57AC-4062-A3FF-0BD69C331E25}">
      <dsp:nvSpPr>
        <dsp:cNvPr id="0" name=""/>
        <dsp:cNvSpPr/>
      </dsp:nvSpPr>
      <dsp:spPr>
        <a:xfrm>
          <a:off x="1936353" y="1594071"/>
          <a:ext cx="175868" cy="175865"/>
        </a:xfrm>
        <a:prstGeom prst="ellipse">
          <a:avLst/>
        </a:prstGeom>
        <a:solidFill>
          <a:schemeClr val="accent5">
            <a:hueOff val="-14861569"/>
            <a:satOff val="8447"/>
            <a:lumOff val="-6970"/>
            <a:alphaOff val="0"/>
          </a:schemeClr>
        </a:solidFill>
        <a:ln w="12700" cap="flat" cmpd="sng" algn="ctr">
          <a:solidFill>
            <a:schemeClr val="accent5">
              <a:hueOff val="-14861569"/>
              <a:satOff val="8447"/>
              <a:lumOff val="-69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18B087-53ED-40B9-A5C8-333310B6C83A}">
      <dsp:nvSpPr>
        <dsp:cNvPr id="0" name=""/>
        <dsp:cNvSpPr/>
      </dsp:nvSpPr>
      <dsp:spPr>
        <a:xfrm>
          <a:off x="1588906" y="1594071"/>
          <a:ext cx="175868" cy="175865"/>
        </a:xfrm>
        <a:prstGeom prst="ellipse">
          <a:avLst/>
        </a:prstGeom>
        <a:solidFill>
          <a:schemeClr val="accent5">
            <a:hueOff val="-15507724"/>
            <a:satOff val="8814"/>
            <a:lumOff val="-7273"/>
            <a:alphaOff val="0"/>
          </a:schemeClr>
        </a:solidFill>
        <a:ln w="12700" cap="flat" cmpd="sng" algn="ctr">
          <a:solidFill>
            <a:schemeClr val="accent5">
              <a:hueOff val="-15507724"/>
              <a:satOff val="8814"/>
              <a:lumOff val="-72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AAFCD9-4A4D-4ACB-B650-019AD2A9FA8D}">
      <dsp:nvSpPr>
        <dsp:cNvPr id="0" name=""/>
        <dsp:cNvSpPr/>
      </dsp:nvSpPr>
      <dsp:spPr>
        <a:xfrm>
          <a:off x="1240846" y="1594071"/>
          <a:ext cx="175868" cy="175865"/>
        </a:xfrm>
        <a:prstGeom prst="ellipse">
          <a:avLst/>
        </a:prstGeom>
        <a:solidFill>
          <a:schemeClr val="accent5">
            <a:hueOff val="-16153879"/>
            <a:satOff val="9181"/>
            <a:lumOff val="-7576"/>
            <a:alphaOff val="0"/>
          </a:schemeClr>
        </a:solidFill>
        <a:ln w="12700" cap="flat" cmpd="sng" algn="ctr">
          <a:solidFill>
            <a:schemeClr val="accent5">
              <a:hueOff val="-16153879"/>
              <a:satOff val="9181"/>
              <a:lumOff val="-75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579C1B-D360-4C94-9F54-D55351050E90}">
      <dsp:nvSpPr>
        <dsp:cNvPr id="0" name=""/>
        <dsp:cNvSpPr/>
      </dsp:nvSpPr>
      <dsp:spPr>
        <a:xfrm>
          <a:off x="1239620" y="1143994"/>
          <a:ext cx="1558917" cy="452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CC Transfers</a:t>
          </a:r>
          <a:endParaRPr lang="en-US" sz="1600" kern="1200" dirty="0"/>
        </a:p>
      </dsp:txBody>
      <dsp:txXfrm>
        <a:off x="1239620" y="1143994"/>
        <a:ext cx="1558917" cy="452391"/>
      </dsp:txXfrm>
    </dsp:sp>
    <dsp:sp modelId="{D1A4305E-692C-4618-BDD3-C04E2073C49A}">
      <dsp:nvSpPr>
        <dsp:cNvPr id="0" name=""/>
        <dsp:cNvSpPr/>
      </dsp:nvSpPr>
      <dsp:spPr>
        <a:xfrm>
          <a:off x="3345139" y="2358277"/>
          <a:ext cx="351736" cy="352020"/>
        </a:xfrm>
        <a:prstGeom prst="ellipse">
          <a:avLst/>
        </a:prstGeom>
        <a:solidFill>
          <a:schemeClr val="accent5">
            <a:hueOff val="-17446190"/>
            <a:satOff val="9916"/>
            <a:lumOff val="-8182"/>
            <a:alphaOff val="0"/>
          </a:schemeClr>
        </a:solidFill>
        <a:ln w="12700" cap="flat" cmpd="sng" algn="ctr">
          <a:solidFill>
            <a:schemeClr val="accent5">
              <a:hueOff val="-17446190"/>
              <a:satOff val="9916"/>
              <a:lumOff val="-81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AAA26-000E-4A75-AF7A-46C91E7957D1}">
      <dsp:nvSpPr>
        <dsp:cNvPr id="0" name=""/>
        <dsp:cNvSpPr/>
      </dsp:nvSpPr>
      <dsp:spPr>
        <a:xfrm>
          <a:off x="3119635" y="2716661"/>
          <a:ext cx="175868" cy="175865"/>
        </a:xfrm>
        <a:prstGeom prst="ellipse">
          <a:avLst/>
        </a:prstGeom>
        <a:solidFill>
          <a:schemeClr val="accent5">
            <a:hueOff val="-18092346"/>
            <a:satOff val="10283"/>
            <a:lumOff val="-8485"/>
            <a:alphaOff val="0"/>
          </a:schemeClr>
        </a:solidFill>
        <a:ln w="12700" cap="flat" cmpd="sng" algn="ctr">
          <a:solidFill>
            <a:schemeClr val="accent5">
              <a:hueOff val="-18092346"/>
              <a:satOff val="10283"/>
              <a:lumOff val="-84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8F005-6976-42BF-B26B-3045F58BC45A}">
      <dsp:nvSpPr>
        <dsp:cNvPr id="0" name=""/>
        <dsp:cNvSpPr/>
      </dsp:nvSpPr>
      <dsp:spPr>
        <a:xfrm>
          <a:off x="2744000" y="2716661"/>
          <a:ext cx="175868" cy="175865"/>
        </a:xfrm>
        <a:prstGeom prst="ellipse">
          <a:avLst/>
        </a:prstGeom>
        <a:solidFill>
          <a:schemeClr val="accent5">
            <a:hueOff val="-18738499"/>
            <a:satOff val="10650"/>
            <a:lumOff val="-8788"/>
            <a:alphaOff val="0"/>
          </a:schemeClr>
        </a:solidFill>
        <a:ln w="12700" cap="flat" cmpd="sng" algn="ctr">
          <a:solidFill>
            <a:schemeClr val="accent5">
              <a:hueOff val="-18738499"/>
              <a:satOff val="10650"/>
              <a:lumOff val="-87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69C67-7707-4150-93C0-FE19C72167C8}">
      <dsp:nvSpPr>
        <dsp:cNvPr id="0" name=""/>
        <dsp:cNvSpPr/>
      </dsp:nvSpPr>
      <dsp:spPr>
        <a:xfrm>
          <a:off x="2368364" y="2716661"/>
          <a:ext cx="175868" cy="175865"/>
        </a:xfrm>
        <a:prstGeom prst="ellipse">
          <a:avLst/>
        </a:prstGeom>
        <a:solidFill>
          <a:schemeClr val="accent5">
            <a:hueOff val="-19384656"/>
            <a:satOff val="11017"/>
            <a:lumOff val="-9091"/>
            <a:alphaOff val="0"/>
          </a:schemeClr>
        </a:solidFill>
        <a:ln w="12700" cap="flat" cmpd="sng" algn="ctr">
          <a:solidFill>
            <a:schemeClr val="accent5">
              <a:hueOff val="-19384656"/>
              <a:satOff val="11017"/>
              <a:lumOff val="-90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EB89C-70E4-4B37-9AB5-B8BFDE184243}">
      <dsp:nvSpPr>
        <dsp:cNvPr id="0" name=""/>
        <dsp:cNvSpPr/>
      </dsp:nvSpPr>
      <dsp:spPr>
        <a:xfrm>
          <a:off x="1992729" y="2716661"/>
          <a:ext cx="175868" cy="175865"/>
        </a:xfrm>
        <a:prstGeom prst="ellipse">
          <a:avLst/>
        </a:prstGeom>
        <a:solidFill>
          <a:schemeClr val="accent5">
            <a:hueOff val="-20030810"/>
            <a:satOff val="11385"/>
            <a:lumOff val="-9394"/>
            <a:alphaOff val="0"/>
          </a:schemeClr>
        </a:solidFill>
        <a:ln w="12700" cap="flat" cmpd="sng" algn="ctr">
          <a:solidFill>
            <a:schemeClr val="accent5">
              <a:hueOff val="-20030810"/>
              <a:satOff val="11385"/>
              <a:lumOff val="-93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F1B8C6-A889-40BA-9684-077281873991}">
      <dsp:nvSpPr>
        <dsp:cNvPr id="0" name=""/>
        <dsp:cNvSpPr/>
      </dsp:nvSpPr>
      <dsp:spPr>
        <a:xfrm>
          <a:off x="1616481" y="2716661"/>
          <a:ext cx="175868" cy="175865"/>
        </a:xfrm>
        <a:prstGeom prst="ellipse">
          <a:avLst/>
        </a:prstGeom>
        <a:solidFill>
          <a:schemeClr val="accent5">
            <a:hueOff val="-20676965"/>
            <a:satOff val="11752"/>
            <a:lumOff val="-9697"/>
            <a:alphaOff val="0"/>
          </a:schemeClr>
        </a:solidFill>
        <a:ln w="12700" cap="flat" cmpd="sng" algn="ctr">
          <a:solidFill>
            <a:schemeClr val="accent5">
              <a:hueOff val="-20676965"/>
              <a:satOff val="11752"/>
              <a:lumOff val="-96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A1891C-98D5-4AFB-AF22-8174011AA050}">
      <dsp:nvSpPr>
        <dsp:cNvPr id="0" name=""/>
        <dsp:cNvSpPr/>
      </dsp:nvSpPr>
      <dsp:spPr>
        <a:xfrm>
          <a:off x="1240846" y="2716661"/>
          <a:ext cx="175868" cy="175865"/>
        </a:xfrm>
        <a:prstGeom prst="ellipse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2700" cap="flat" cmpd="sng" algn="ctr">
          <a:solidFill>
            <a:schemeClr val="accent5">
              <a:hueOff val="-21323121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B2D32-E1E1-4319-9239-BD5BD691B396}">
      <dsp:nvSpPr>
        <dsp:cNvPr id="0" name=""/>
        <dsp:cNvSpPr/>
      </dsp:nvSpPr>
      <dsp:spPr>
        <a:xfrm>
          <a:off x="1239620" y="2262534"/>
          <a:ext cx="2061398" cy="452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400-600 Total Applications</a:t>
          </a:r>
          <a:endParaRPr lang="en-US" sz="1600" kern="1200" dirty="0"/>
        </a:p>
      </dsp:txBody>
      <dsp:txXfrm>
        <a:off x="1239620" y="2262534"/>
        <a:ext cx="2061398" cy="452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4/29/2019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/>
              <a:t>College of health and human services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2248" y="4737463"/>
            <a:ext cx="7891272" cy="1069848"/>
          </a:xfrm>
        </p:spPr>
        <p:txBody>
          <a:bodyPr/>
          <a:lstStyle/>
          <a:p>
            <a:r>
              <a:rPr lang="en-US" dirty="0" smtClean="0"/>
              <a:t>Natalie McGlocklin – CHHS Data Coordinator </a:t>
            </a:r>
          </a:p>
          <a:p>
            <a:r>
              <a:rPr lang="en-US" dirty="0" smtClean="0"/>
              <a:t>Wendy Nomura &amp; Becky Nash – Student Success Committee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87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69847" y="484632"/>
            <a:ext cx="10353889" cy="1609344"/>
          </a:xfrm>
        </p:spPr>
        <p:txBody>
          <a:bodyPr>
            <a:normAutofit/>
          </a:bodyPr>
          <a:lstStyle/>
          <a:p>
            <a:r>
              <a:rPr lang="en-US" sz="4800" dirty="0" smtClean="0"/>
              <a:t>But we are not in the dream crushing business</a:t>
            </a:r>
            <a:endParaRPr lang="en-US" sz="4800" dirty="0"/>
          </a:p>
        </p:txBody>
      </p:sp>
      <p:pic>
        <p:nvPicPr>
          <p:cNvPr id="2" name="Content Placeholder 1" descr="jlax - &lt;strong&gt;College&lt;/strong&gt; Seminar Class Grades and update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39" y="2256815"/>
            <a:ext cx="5562097" cy="4051300"/>
          </a:xfrm>
        </p:spPr>
      </p:pic>
      <p:sp>
        <p:nvSpPr>
          <p:cNvPr id="3" name="TextBox 2"/>
          <p:cNvSpPr txBox="1"/>
          <p:nvPr/>
        </p:nvSpPr>
        <p:spPr>
          <a:xfrm>
            <a:off x="6907695" y="2256815"/>
            <a:ext cx="38365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So how can we help students navigate a change in direction without chastising them, while being realistic, but while being mindful of their individual needs, wants, barriers, and personal strengths?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065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 and attrition</a:t>
            </a:r>
            <a:br>
              <a:rPr lang="en-US" dirty="0" smtClean="0"/>
            </a:br>
            <a:r>
              <a:rPr lang="en-US" sz="3600" dirty="0" smtClean="0"/>
              <a:t>Within University – Pre-NRSG vs. CHHS</a:t>
            </a:r>
            <a:endParaRPr lang="en-US" sz="3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75" b="29022"/>
          <a:stretch/>
        </p:blipFill>
        <p:spPr>
          <a:xfrm>
            <a:off x="1069848" y="2093976"/>
            <a:ext cx="10121613" cy="2039854"/>
          </a:xfrm>
        </p:spPr>
      </p:pic>
      <p:sp>
        <p:nvSpPr>
          <p:cNvPr id="5" name="Rectangle 4"/>
          <p:cNvSpPr/>
          <p:nvPr/>
        </p:nvSpPr>
        <p:spPr>
          <a:xfrm>
            <a:off x="7374835" y="1980842"/>
            <a:ext cx="2623930" cy="226612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061" y="4494793"/>
            <a:ext cx="10058400" cy="199673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374835" y="4360098"/>
            <a:ext cx="2623930" cy="226612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Graduation rates </a:t>
            </a:r>
            <a:br>
              <a:rPr lang="en-US" dirty="0" smtClean="0"/>
            </a:br>
            <a:r>
              <a:rPr lang="en-US" sz="3600" dirty="0" smtClean="0"/>
              <a:t>Within University</a:t>
            </a:r>
            <a:endParaRPr lang="en-US" sz="3600" dirty="0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28" b="30089"/>
          <a:stretch/>
        </p:blipFill>
        <p:spPr>
          <a:xfrm>
            <a:off x="1189116" y="2014463"/>
            <a:ext cx="8640684" cy="22199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472" y="4396905"/>
            <a:ext cx="8203362" cy="2124694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 rot="5400000">
            <a:off x="7056780" y="1124652"/>
            <a:ext cx="824948" cy="128214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02116" y="2225205"/>
            <a:ext cx="934279" cy="434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08711" y="2225205"/>
            <a:ext cx="934279" cy="434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5400000">
            <a:off x="5163375" y="1106043"/>
            <a:ext cx="824948" cy="128214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6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103" y="484632"/>
            <a:ext cx="10559145" cy="1148225"/>
          </a:xfrm>
        </p:spPr>
        <p:txBody>
          <a:bodyPr>
            <a:noAutofit/>
          </a:bodyPr>
          <a:lstStyle/>
          <a:p>
            <a:r>
              <a:rPr lang="en-US" sz="4000" dirty="0" smtClean="0"/>
              <a:t>COMPARE MSDR Nursing &amp; health Science</a:t>
            </a:r>
            <a:br>
              <a:rPr lang="en-US" sz="4000" dirty="0" smtClean="0"/>
            </a:br>
            <a:r>
              <a:rPr lang="en-US" sz="4000" dirty="0" smtClean="0"/>
              <a:t>“Alternative Pathways”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343326"/>
              </p:ext>
            </p:extLst>
          </p:nvPr>
        </p:nvGraphicFramePr>
        <p:xfrm>
          <a:off x="394931" y="2731103"/>
          <a:ext cx="4841098" cy="2219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0549">
                  <a:extLst>
                    <a:ext uri="{9D8B030D-6E8A-4147-A177-3AD203B41FA5}">
                      <a16:colId xmlns:a16="http://schemas.microsoft.com/office/drawing/2014/main" val="2998699295"/>
                    </a:ext>
                  </a:extLst>
                </a:gridCol>
                <a:gridCol w="2420549">
                  <a:extLst>
                    <a:ext uri="{9D8B030D-6E8A-4147-A177-3AD203B41FA5}">
                      <a16:colId xmlns:a16="http://schemas.microsoft.com/office/drawing/2014/main" val="24214109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936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 Second 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 108 or</a:t>
                      </a:r>
                      <a:r>
                        <a:rPr lang="en-US" baseline="0" dirty="0" smtClean="0"/>
                        <a:t> 118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330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CHEM 140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58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By Fourth Semester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BIOL 201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43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BIOL 207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798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BIOL 208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0512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836438"/>
              </p:ext>
            </p:extLst>
          </p:nvPr>
        </p:nvGraphicFramePr>
        <p:xfrm>
          <a:off x="5783358" y="1240369"/>
          <a:ext cx="5344890" cy="25823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72445">
                  <a:extLst>
                    <a:ext uri="{9D8B030D-6E8A-4147-A177-3AD203B41FA5}">
                      <a16:colId xmlns:a16="http://schemas.microsoft.com/office/drawing/2014/main" val="2998699295"/>
                    </a:ext>
                  </a:extLst>
                </a:gridCol>
                <a:gridCol w="2672445">
                  <a:extLst>
                    <a:ext uri="{9D8B030D-6E8A-4147-A177-3AD203B41FA5}">
                      <a16:colId xmlns:a16="http://schemas.microsoft.com/office/drawing/2014/main" val="2421410958"/>
                    </a:ext>
                  </a:extLst>
                </a:gridCol>
              </a:tblGrid>
              <a:tr h="326128"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936431"/>
                  </a:ext>
                </a:extLst>
              </a:tr>
              <a:tr h="387816">
                <a:tc>
                  <a:txBody>
                    <a:bodyPr/>
                    <a:lstStyle/>
                    <a:p>
                      <a:r>
                        <a:rPr lang="en-US" dirty="0" smtClean="0"/>
                        <a:t>After First 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 108 or 118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330822"/>
                  </a:ext>
                </a:extLst>
              </a:tr>
              <a:tr h="330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CHEM</a:t>
                      </a:r>
                      <a:r>
                        <a:rPr lang="en-US" baseline="0" dirty="0" smtClean="0"/>
                        <a:t> 140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58026"/>
                  </a:ext>
                </a:extLst>
              </a:tr>
              <a:tr h="330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BIOL 207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436504"/>
                  </a:ext>
                </a:extLst>
              </a:tr>
              <a:tr h="3306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BIOL 208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798782"/>
                  </a:ext>
                </a:extLst>
              </a:tr>
              <a:tr h="3306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HSC 210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051201"/>
                  </a:ext>
                </a:extLst>
              </a:tr>
              <a:tr h="3306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NUTR 132</a:t>
                      </a:r>
                      <a:r>
                        <a:rPr lang="en-US" baseline="0" dirty="0" smtClean="0"/>
                        <a:t> or RSCH 207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48228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549374"/>
              </p:ext>
            </p:extLst>
          </p:nvPr>
        </p:nvGraphicFramePr>
        <p:xfrm>
          <a:off x="5783358" y="4215233"/>
          <a:ext cx="5344890" cy="25823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72445">
                  <a:extLst>
                    <a:ext uri="{9D8B030D-6E8A-4147-A177-3AD203B41FA5}">
                      <a16:colId xmlns:a16="http://schemas.microsoft.com/office/drawing/2014/main" val="2998699295"/>
                    </a:ext>
                  </a:extLst>
                </a:gridCol>
                <a:gridCol w="2672445">
                  <a:extLst>
                    <a:ext uri="{9D8B030D-6E8A-4147-A177-3AD203B41FA5}">
                      <a16:colId xmlns:a16="http://schemas.microsoft.com/office/drawing/2014/main" val="2421410958"/>
                    </a:ext>
                  </a:extLst>
                </a:gridCol>
              </a:tblGrid>
              <a:tr h="326128"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936431"/>
                  </a:ext>
                </a:extLst>
              </a:tr>
              <a:tr h="387816">
                <a:tc>
                  <a:txBody>
                    <a:bodyPr/>
                    <a:lstStyle/>
                    <a:p>
                      <a:r>
                        <a:rPr lang="en-US" dirty="0" smtClean="0"/>
                        <a:t>After First Semester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 108 or 118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330822"/>
                  </a:ext>
                </a:extLst>
              </a:tr>
              <a:tr h="330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BIOL 207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58026"/>
                  </a:ext>
                </a:extLst>
              </a:tr>
              <a:tr h="330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BIOL 208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436504"/>
                  </a:ext>
                </a:extLst>
              </a:tr>
              <a:tr h="3306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ACCT 201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798782"/>
                  </a:ext>
                </a:extLst>
              </a:tr>
              <a:tr h="3306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ECON 101 or</a:t>
                      </a:r>
                      <a:r>
                        <a:rPr lang="en-US" baseline="0" dirty="0" smtClean="0"/>
                        <a:t> 300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051201"/>
                  </a:ext>
                </a:extLst>
              </a:tr>
              <a:tr h="3306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MATH 115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482280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flipV="1">
            <a:off x="4245429" y="2438400"/>
            <a:ext cx="3897085" cy="1219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984171" y="4735286"/>
            <a:ext cx="4278086" cy="7711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88778" y="2341211"/>
            <a:ext cx="3595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Nursing – Basic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24387" y="874078"/>
            <a:ext cx="3067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Health Science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42514" y="3865422"/>
            <a:ext cx="3067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Health Care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6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degree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7" y="4277636"/>
            <a:ext cx="8859344" cy="1878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7" y="2093976"/>
            <a:ext cx="8859344" cy="18783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207487" y="3170583"/>
            <a:ext cx="16399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Higher 4-YR Grad Rates than overall for CHHS within University!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810540" y="1570383"/>
            <a:ext cx="2312240" cy="5068957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2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101: meet them where they “live”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663686"/>
            <a:ext cx="10058400" cy="3508513"/>
          </a:xfrm>
        </p:spPr>
        <p:txBody>
          <a:bodyPr/>
          <a:lstStyle/>
          <a:p>
            <a:r>
              <a:rPr lang="en-US" dirty="0" smtClean="0"/>
              <a:t>Who is responsible for pre-majors? </a:t>
            </a:r>
          </a:p>
          <a:p>
            <a:pPr lvl="1"/>
            <a:r>
              <a:rPr lang="en-US" dirty="0" smtClean="0"/>
              <a:t>The CHHS Advising Center currently has a 1:1000 advisor to student ratio </a:t>
            </a:r>
          </a:p>
          <a:p>
            <a:pPr lvl="1"/>
            <a:r>
              <a:rPr lang="en-US" dirty="0" smtClean="0"/>
              <a:t>The School of Nursing is not permitted to advise pre-nursing students </a:t>
            </a:r>
          </a:p>
          <a:p>
            <a:r>
              <a:rPr lang="en-US" dirty="0" smtClean="0"/>
              <a:t>How can we intervene effectively?</a:t>
            </a:r>
          </a:p>
          <a:p>
            <a:pPr lvl="1"/>
            <a:r>
              <a:rPr lang="en-US" dirty="0" smtClean="0"/>
              <a:t>SOAR</a:t>
            </a:r>
          </a:p>
          <a:p>
            <a:pPr lvl="1"/>
            <a:r>
              <a:rPr lang="en-US" dirty="0" smtClean="0"/>
              <a:t>Freshman Advising</a:t>
            </a:r>
          </a:p>
          <a:p>
            <a:pPr lvl="1"/>
            <a:r>
              <a:rPr lang="en-US" dirty="0" smtClean="0"/>
              <a:t>Social Media </a:t>
            </a:r>
          </a:p>
          <a:p>
            <a:pPr lvl="1"/>
            <a:r>
              <a:rPr lang="en-US" dirty="0" smtClean="0"/>
              <a:t>Brochures/flyers</a:t>
            </a:r>
          </a:p>
          <a:p>
            <a:pPr lvl="1"/>
            <a:r>
              <a:rPr lang="en-US" dirty="0" smtClean="0"/>
              <a:t>Faculty Advisors </a:t>
            </a:r>
          </a:p>
          <a:p>
            <a:pPr lvl="1"/>
            <a:r>
              <a:rPr lang="en-US" dirty="0" smtClean="0"/>
              <a:t>Creating a non-punitive culture or conversation around major switching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08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data fellows &amp; CHHS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396134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Remove barriers to timely graduation for students </a:t>
            </a:r>
            <a:endParaRPr lang="en-US" sz="2800" dirty="0" smtClean="0"/>
          </a:p>
          <a:p>
            <a:pPr>
              <a:spcAft>
                <a:spcPts val="1200"/>
              </a:spcAft>
            </a:pPr>
            <a:r>
              <a:rPr lang="en-US" sz="2800" dirty="0" smtClean="0"/>
              <a:t>To understand the synergies in our curriculum across departments and colleges so that we may be able to: </a:t>
            </a:r>
            <a:endParaRPr lang="en-US" sz="2400" dirty="0" smtClean="0"/>
          </a:p>
          <a:p>
            <a:pPr lvl="1"/>
            <a:r>
              <a:rPr lang="en-US" sz="2400" dirty="0" smtClean="0"/>
              <a:t>Help students navigate the many degree options</a:t>
            </a:r>
          </a:p>
          <a:p>
            <a:pPr lvl="1"/>
            <a:r>
              <a:rPr lang="en-US" sz="2400" dirty="0" smtClean="0"/>
              <a:t>Find ways to mitigate the negative effects of major switching </a:t>
            </a:r>
          </a:p>
          <a:p>
            <a:pPr lvl="1"/>
            <a:r>
              <a:rPr lang="en-US" sz="2400" dirty="0" smtClean="0"/>
              <a:t>Increase 4-year graduation rates </a:t>
            </a:r>
          </a:p>
          <a:p>
            <a:r>
              <a:rPr lang="en-US" sz="2800" dirty="0" smtClean="0"/>
              <a:t>Be realistic about what we can and cannot control as a college</a:t>
            </a:r>
          </a:p>
        </p:txBody>
      </p:sp>
    </p:spTree>
    <p:extLst>
      <p:ext uri="{BB962C8B-B14F-4D97-AF65-F5344CB8AC3E}">
        <p14:creationId xmlns:p14="http://schemas.microsoft.com/office/powerpoint/2010/main" val="168995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6" y="368542"/>
            <a:ext cx="11261034" cy="1609344"/>
          </a:xfrm>
        </p:spPr>
        <p:txBody>
          <a:bodyPr/>
          <a:lstStyle/>
          <a:p>
            <a:r>
              <a:rPr lang="en-US" dirty="0" smtClean="0"/>
              <a:t>The anxiety of the 4-Year grad initiative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909602"/>
              </p:ext>
            </p:extLst>
          </p:nvPr>
        </p:nvGraphicFramePr>
        <p:xfrm>
          <a:off x="834884" y="1679713"/>
          <a:ext cx="10505661" cy="419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4278792" y="1977886"/>
            <a:ext cx="3617843" cy="3597966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52330" y="5849033"/>
            <a:ext cx="9398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Underlying Factors: impaction, forced declaration, major readiness, clear major options, maturity, career choices, accreditation, the pre-major experience, local preference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56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 success survey</a:t>
            </a:r>
            <a:br>
              <a:rPr lang="en-US" dirty="0" smtClean="0"/>
            </a:br>
            <a:r>
              <a:rPr lang="en-US" sz="3600" dirty="0" smtClean="0"/>
              <a:t>Understanding the different needs for majors vs. pre-majors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299270"/>
          </a:xfrm>
        </p:spPr>
        <p:txBody>
          <a:bodyPr>
            <a:normAutofit/>
          </a:bodyPr>
          <a:lstStyle/>
          <a:p>
            <a:r>
              <a:rPr lang="en-US" dirty="0"/>
              <a:t>Pre-majors were more likely to </a:t>
            </a:r>
            <a:r>
              <a:rPr lang="en-US" dirty="0">
                <a:solidFill>
                  <a:schemeClr val="accent2"/>
                </a:solidFill>
              </a:rPr>
              <a:t>report failing a course </a:t>
            </a:r>
            <a:r>
              <a:rPr lang="en-US" dirty="0"/>
              <a:t>and heavy course load as barriers.</a:t>
            </a:r>
          </a:p>
          <a:p>
            <a:r>
              <a:rPr lang="en-US" dirty="0" smtClean="0"/>
              <a:t>Declared majors </a:t>
            </a:r>
            <a:r>
              <a:rPr lang="en-US" dirty="0"/>
              <a:t>needed more advising on graduate school, where pre-majors wanted more </a:t>
            </a:r>
            <a:r>
              <a:rPr lang="en-US" dirty="0">
                <a:solidFill>
                  <a:schemeClr val="accent2"/>
                </a:solidFill>
              </a:rPr>
              <a:t>major course selection advising </a:t>
            </a:r>
            <a:r>
              <a:rPr lang="en-US" dirty="0"/>
              <a:t>and GE advising.</a:t>
            </a:r>
          </a:p>
          <a:p>
            <a:r>
              <a:rPr lang="en-US" dirty="0" smtClean="0"/>
              <a:t>Pre-majors (33.1</a:t>
            </a:r>
            <a:r>
              <a:rPr lang="en-US" dirty="0"/>
              <a:t>%) were less likely than declared majors (42.7%) to plan to use summer </a:t>
            </a:r>
            <a:r>
              <a:rPr lang="en-US" dirty="0" smtClean="0"/>
              <a:t>school</a:t>
            </a:r>
          </a:p>
          <a:p>
            <a:r>
              <a:rPr lang="en-US" dirty="0" smtClean="0"/>
              <a:t>Difference in </a:t>
            </a:r>
            <a:r>
              <a:rPr lang="en-US" dirty="0"/>
              <a:t>the </a:t>
            </a:r>
            <a:r>
              <a:rPr lang="en-US" dirty="0">
                <a:solidFill>
                  <a:schemeClr val="accent2"/>
                </a:solidFill>
              </a:rPr>
              <a:t>number of units taken </a:t>
            </a:r>
            <a:r>
              <a:rPr lang="en-US" dirty="0"/>
              <a:t>with 46.5% of pre-majors and 32.0% of majors typically taking 15 or more units per semester </a:t>
            </a:r>
          </a:p>
          <a:p>
            <a:r>
              <a:rPr lang="en-US" dirty="0" smtClean="0"/>
              <a:t>Pre-majors </a:t>
            </a:r>
            <a:r>
              <a:rPr lang="en-US" dirty="0"/>
              <a:t>were </a:t>
            </a:r>
            <a:r>
              <a:rPr lang="en-US" dirty="0">
                <a:solidFill>
                  <a:schemeClr val="accent2"/>
                </a:solidFill>
              </a:rPr>
              <a:t>more likely to feel isolated </a:t>
            </a:r>
            <a:r>
              <a:rPr lang="en-US" dirty="0"/>
              <a:t>and less likely to feel </a:t>
            </a:r>
            <a:r>
              <a:rPr lang="en-US" dirty="0" smtClean="0"/>
              <a:t>supported </a:t>
            </a:r>
            <a:r>
              <a:rPr lang="en-US" dirty="0"/>
              <a:t>by a network of students, that their program helped meet their career goals, that their job and family interfered with school, and that their family fully supported their academic aspiration than </a:t>
            </a:r>
            <a:r>
              <a:rPr lang="en-US" dirty="0" smtClean="0"/>
              <a:t>declared majors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44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our pre-nurses and where do they go?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3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with a real student </a:t>
            </a:r>
            <a:br>
              <a:rPr lang="en-US" dirty="0" smtClean="0"/>
            </a:br>
            <a:r>
              <a:rPr lang="en-US" sz="2800" dirty="0" smtClean="0"/>
              <a:t>From nursing </a:t>
            </a:r>
            <a:r>
              <a:rPr lang="en-US" sz="2800" dirty="0" smtClean="0">
                <a:sym typeface="Wingdings" panose="05000000000000000000" pitchFamily="2" charset="2"/>
              </a:rPr>
              <a:t> health science </a:t>
            </a:r>
            <a:endParaRPr lang="en-US" sz="6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Biggest Challenges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notice for acceptance/non-acceptance for NRSG was late (between Fall and Spring semesters)</a:t>
            </a:r>
          </a:p>
          <a:p>
            <a:r>
              <a:rPr lang="en-US" dirty="0" smtClean="0"/>
              <a:t>Had misconceptions about transferring to another CSU, and differing prerequisites made it impossible </a:t>
            </a:r>
          </a:p>
          <a:p>
            <a:r>
              <a:rPr lang="en-US" dirty="0" smtClean="0"/>
              <a:t>Did not receive good advice on how to transfer, such as which majors lined up best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Things That Helped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They had already taken NUTR 132 &amp; this allowed them to declare the HSC major immediately after notification of non-acceptance to NRSG</a:t>
            </a:r>
          </a:p>
          <a:p>
            <a:r>
              <a:rPr lang="en-US" dirty="0" smtClean="0"/>
              <a:t>Friends who didn’t take NUTR 132 had trouble getting into some pre-HSC courses </a:t>
            </a:r>
          </a:p>
          <a:p>
            <a:r>
              <a:rPr lang="en-US" dirty="0" smtClean="0"/>
              <a:t>Did have a clear idea that they might not get into the Nursing program from the beginning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16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ight Arrow 11"/>
          <p:cNvSpPr/>
          <p:nvPr/>
        </p:nvSpPr>
        <p:spPr>
          <a:xfrm>
            <a:off x="257646" y="4078903"/>
            <a:ext cx="1012371" cy="272143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70560" y="3287821"/>
            <a:ext cx="11865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CSULB Declares Impaction</a:t>
            </a:r>
            <a:endParaRPr lang="en-US" sz="1600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we can’t control</a:t>
            </a:r>
            <a:endParaRPr lang="en-US" dirty="0"/>
          </a:p>
        </p:txBody>
      </p:sp>
      <p:pic>
        <p:nvPicPr>
          <p:cNvPr id="20" name="Content Placeholder 1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103" y="2093976"/>
            <a:ext cx="10139295" cy="3700629"/>
          </a:xfrm>
        </p:spPr>
      </p:pic>
    </p:spTree>
    <p:extLst>
      <p:ext uri="{BB962C8B-B14F-4D97-AF65-F5344CB8AC3E}">
        <p14:creationId xmlns:p14="http://schemas.microsoft.com/office/powerpoint/2010/main" val="90276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08806798"/>
              </p:ext>
            </p:extLst>
          </p:nvPr>
        </p:nvGraphicFramePr>
        <p:xfrm>
          <a:off x="424544" y="1730828"/>
          <a:ext cx="8607060" cy="2892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 3"/>
          <p:cNvSpPr/>
          <p:nvPr/>
        </p:nvSpPr>
        <p:spPr>
          <a:xfrm>
            <a:off x="8114105" y="3066056"/>
            <a:ext cx="598714" cy="58521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70</a:t>
            </a:r>
            <a:endParaRPr lang="en-US" sz="1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realistic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15400" y="2435336"/>
            <a:ext cx="269965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About </a:t>
            </a:r>
            <a:r>
              <a:rPr lang="en-US" sz="2400" dirty="0" smtClean="0">
                <a:solidFill>
                  <a:schemeClr val="accent2"/>
                </a:solidFill>
              </a:rPr>
              <a:t>70-80</a:t>
            </a:r>
            <a:r>
              <a:rPr lang="en-US" dirty="0" smtClean="0"/>
              <a:t> students total are accepted into the Nursing undergraduate program every semester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6429" y="5344886"/>
            <a:ext cx="10646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Between 2005-2012, on average 15-20% of students who enter CSULB as Pre-Nursing </a:t>
            </a:r>
          </a:p>
          <a:p>
            <a:pPr algn="ctr"/>
            <a:r>
              <a:rPr lang="en-US" dirty="0" smtClean="0"/>
              <a:t>are accepted into the program </a:t>
            </a:r>
            <a:r>
              <a:rPr lang="en-US" dirty="0" smtClean="0">
                <a:sym typeface="Wingdings" panose="05000000000000000000" pitchFamily="2" charset="2"/>
              </a:rPr>
              <a:t>  about 30-45 students per Fall Cohort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09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about the other 80%?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00" y="1925580"/>
            <a:ext cx="9753600" cy="2152650"/>
          </a:xfrm>
          <a:prstGeom prst="rect">
            <a:avLst/>
          </a:prstGeom>
        </p:spPr>
      </p:pic>
      <p:pic>
        <p:nvPicPr>
          <p:cNvPr id="5" name="Picture 4" descr="What I Did When I Found Emojis in Strings Always Lost the Last Byte • Christian Tietz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700" y="2259300"/>
            <a:ext cx="1219202" cy="1219202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222821"/>
              </p:ext>
            </p:extLst>
          </p:nvPr>
        </p:nvGraphicFramePr>
        <p:xfrm>
          <a:off x="38217" y="3329354"/>
          <a:ext cx="6060830" cy="3384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17322" y="4795671"/>
            <a:ext cx="41851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More students went on to receive a degree in Health Care Administration or Health Science than were accepted and persisted in the Nursing Program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8909" y="1865467"/>
            <a:ext cx="4560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CSU Student Success Dashboard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7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1989</TotalTime>
  <Words>704</Words>
  <Application>Microsoft Office PowerPoint</Application>
  <PresentationFormat>Widescreen</PresentationFormat>
  <Paragraphs>101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Rockwell</vt:lpstr>
      <vt:lpstr>Rockwell Condensed</vt:lpstr>
      <vt:lpstr>Wingdings</vt:lpstr>
      <vt:lpstr>Wood Type</vt:lpstr>
      <vt:lpstr>College of health and human services</vt:lpstr>
      <vt:lpstr>Goals for data fellows &amp; CHHS</vt:lpstr>
      <vt:lpstr>The anxiety of the 4-Year grad initiative</vt:lpstr>
      <vt:lpstr>Student success survey Understanding the different needs for majors vs. pre-majors</vt:lpstr>
      <vt:lpstr>Who are our pre-nurses and where do they go?</vt:lpstr>
      <vt:lpstr>Interview with a real student  From nursing  health science </vt:lpstr>
      <vt:lpstr>Things we can’t control</vt:lpstr>
      <vt:lpstr>Being realistic </vt:lpstr>
      <vt:lpstr>So what about the other 80%?</vt:lpstr>
      <vt:lpstr>But we are not in the dream crushing business</vt:lpstr>
      <vt:lpstr>Persistence and attrition Within University – Pre-NRSG vs. CHHS</vt:lpstr>
      <vt:lpstr>Graduation rates  Within University</vt:lpstr>
      <vt:lpstr>COMPARE MSDR Nursing &amp; health Science “Alternative Pathways”</vt:lpstr>
      <vt:lpstr>Time to degree</vt:lpstr>
      <vt:lpstr>Communication 101: meet them where they “live”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Are Our pre-nurses and where do they go: a case study</dc:title>
  <dc:creator>Natalie McGlocklin</dc:creator>
  <cp:lastModifiedBy>Lizzet Rojas</cp:lastModifiedBy>
  <cp:revision>63</cp:revision>
  <dcterms:created xsi:type="dcterms:W3CDTF">2018-04-26T17:15:40Z</dcterms:created>
  <dcterms:modified xsi:type="dcterms:W3CDTF">2019-04-29T23:52:56Z</dcterms:modified>
</cp:coreProperties>
</file>