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40233600" cy="3291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0891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630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28054" y="3695700"/>
            <a:ext cx="32186880" cy="800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9004" tIns="209004" rIns="209004" bIns="209004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456775" y="11704319"/>
            <a:ext cx="15758161" cy="2121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9004" tIns="209004" rIns="209004" bIns="209004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083479" y="30829089"/>
            <a:ext cx="1138759" cy="1114747"/>
          </a:xfrm>
          <a:prstGeom prst="rect">
            <a:avLst/>
          </a:prstGeom>
          <a:ln w="12700">
            <a:miter lim="400000"/>
          </a:ln>
        </p:spPr>
        <p:txBody>
          <a:bodyPr wrap="none" lIns="209004" tIns="209004" rIns="209004" bIns="209004" anchor="ctr">
            <a:spAutoFit/>
          </a:bodyPr>
          <a:lstStyle>
            <a:lvl1pPr algn="r">
              <a:defRPr sz="55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1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566862" marR="0" indent="-1566862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»"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579167" marR="0" indent="-1488430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–"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5566323" marR="0" indent="-1386435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•"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7944949" marR="0" indent="-1675910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–"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832439" marR="0" indent="-8472664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 typeface="Arial"/>
        <a:buChar char="»"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8816975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274175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9731375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0188575" algn="l" defTabSz="2089150" rtl="0" latinLnBrk="0">
        <a:lnSpc>
          <a:spcPct val="100000"/>
        </a:lnSpc>
        <a:spcBef>
          <a:spcPts val="3500"/>
        </a:spcBef>
        <a:spcAft>
          <a:spcPts val="0"/>
        </a:spcAft>
        <a:buClrTx/>
        <a:buSzTx/>
        <a:buFont typeface="Arial"/>
        <a:buNone/>
        <a:tabLst/>
        <a:defRPr sz="14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20891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creasing numbers of older learners entering college due to the increase in life expectancy.…"/>
          <p:cNvSpPr txBox="1"/>
          <p:nvPr/>
        </p:nvSpPr>
        <p:spPr>
          <a:xfrm>
            <a:off x="1189036" y="7120349"/>
            <a:ext cx="9007477" cy="741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258" tIns="352258" rIns="352258" bIns="352258">
            <a:spAutoFit/>
          </a:bodyPr>
          <a:lstStyle/>
          <a:p>
            <a:pPr marL="228599" indent="-228599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Increasing numbers of older learners entering college due to increase in life expectancy.</a:t>
            </a:r>
          </a:p>
          <a:p>
            <a:pPr marL="228599" indent="-228599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Lifelong Learning necessary to improve employment outcomes among workers  facing rising demands for new and improved skills to remain in workplace.</a:t>
            </a:r>
          </a:p>
          <a:p>
            <a:pPr marL="228599" indent="-228599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 Age Friendly Universities (AFU); a global initiative to address needs of older learners’ need to obtain higher education by encouraging inclusivity for older adults on college campuses.</a:t>
            </a:r>
          </a:p>
        </p:txBody>
      </p:sp>
      <p:sp>
        <p:nvSpPr>
          <p:cNvPr id="21" name="Job security…"/>
          <p:cNvSpPr txBox="1"/>
          <p:nvPr/>
        </p:nvSpPr>
        <p:spPr>
          <a:xfrm>
            <a:off x="10835381" y="7120349"/>
            <a:ext cx="8915146" cy="710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258" tIns="352258" rIns="352258" bIns="352258">
            <a:spAutoFit/>
          </a:bodyPr>
          <a:lstStyle/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Job security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Career advancement/preparation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Life long love for learning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Personal achievement/enrichment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Social engagement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Brain fitness/stimulation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Strengthen cognition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Goal achievement/knowledge validation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Family legacy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2" name="Ally Sensitivity Training For Instruction Of Older/ Non-traditional Learners…"/>
          <p:cNvSpPr txBox="1"/>
          <p:nvPr/>
        </p:nvSpPr>
        <p:spPr>
          <a:xfrm>
            <a:off x="0" y="176128"/>
            <a:ext cx="40233598" cy="561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8389" tIns="528389" rIns="528389" bIns="528389">
            <a:spAutoFit/>
          </a:bodyPr>
          <a:lstStyle/>
          <a:p>
            <a:pPr algn="ctr">
              <a:defRPr sz="6500" b="1">
                <a:latin typeface="+mn-lt"/>
                <a:ea typeface="+mn-ea"/>
                <a:cs typeface="+mn-cs"/>
                <a:sym typeface="Helvetica"/>
              </a:defRPr>
            </a:pPr>
            <a:r>
              <a:t>Ally Sensitivity Training For Instruction Of Older/ Non-traditional Learners </a:t>
            </a:r>
          </a:p>
          <a:p>
            <a:pPr algn="ctr">
              <a:defRPr sz="6500" b="1">
                <a:latin typeface="+mn-lt"/>
                <a:ea typeface="+mn-ea"/>
                <a:cs typeface="+mn-cs"/>
                <a:sym typeface="Helvetica"/>
              </a:defRPr>
            </a:pPr>
            <a:r>
              <a:t>In Post Secondary Education </a:t>
            </a:r>
          </a:p>
          <a:p>
            <a:pPr algn="ctr">
              <a:spcBef>
                <a:spcPts val="1200"/>
              </a:spcBef>
              <a:defRPr sz="5400" b="1">
                <a:latin typeface="+mn-lt"/>
                <a:ea typeface="+mn-ea"/>
                <a:cs typeface="+mn-cs"/>
                <a:sym typeface="Helvetica"/>
              </a:defRPr>
            </a:pPr>
            <a:r>
              <a:t>Nicole M. Smith, MSG</a:t>
            </a:r>
          </a:p>
          <a:p>
            <a:pPr algn="ctr">
              <a:spcBef>
                <a:spcPts val="1000"/>
              </a:spcBef>
              <a:defRPr sz="4400" b="1">
                <a:latin typeface="+mn-lt"/>
                <a:ea typeface="+mn-ea"/>
                <a:cs typeface="+mn-cs"/>
                <a:sym typeface="Helvetica"/>
              </a:defRPr>
            </a:pPr>
            <a:r>
              <a:t>Gerontology Program</a:t>
            </a:r>
          </a:p>
          <a:p>
            <a:pPr algn="ctr">
              <a:spcBef>
                <a:spcPts val="1000"/>
              </a:spcBef>
              <a:defRPr sz="4400" b="1">
                <a:latin typeface="+mn-lt"/>
                <a:ea typeface="+mn-ea"/>
                <a:cs typeface="+mn-cs"/>
                <a:sym typeface="Helvetica"/>
              </a:defRPr>
            </a:pPr>
            <a:r>
              <a:t>Department of Family &amp; Consumer Sciences, California State University Long Beach</a:t>
            </a:r>
          </a:p>
        </p:txBody>
      </p:sp>
      <p:sp>
        <p:nvSpPr>
          <p:cNvPr id="23" name="Review current literature and compare that to what was found during this research project.…"/>
          <p:cNvSpPr txBox="1"/>
          <p:nvPr/>
        </p:nvSpPr>
        <p:spPr>
          <a:xfrm>
            <a:off x="1197991" y="23432978"/>
            <a:ext cx="9007476" cy="8553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258" tIns="352258" rIns="352258" bIns="352258">
            <a:spAutoFit/>
          </a:bodyPr>
          <a:lstStyle/>
          <a:p>
            <a:pPr marL="727363" lvl="1" indent="-228600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Review current literature and compare to research findings.</a:t>
            </a:r>
          </a:p>
          <a:p>
            <a:pPr marL="727363" lvl="1" indent="-228600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Identify why older learners pursue post secondary education</a:t>
            </a:r>
          </a:p>
          <a:p>
            <a:pPr marL="727363" lvl="1" indent="-228600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Identify challenges of older learners </a:t>
            </a:r>
          </a:p>
          <a:p>
            <a:pPr marL="727363" lvl="1" indent="-228600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Identify educator’s role </a:t>
            </a:r>
          </a:p>
          <a:p>
            <a:pPr marL="727363" lvl="1" indent="-228600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Find solutions to address challenges of older learners.</a:t>
            </a:r>
          </a:p>
          <a:p>
            <a:pPr marL="727363" lvl="1" indent="-228600" defTabSz="457200">
              <a:spcBef>
                <a:spcPts val="1200"/>
              </a:spcBef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Develop ally training based on AFU Principles to start conversations amongst faculty and staff to raise awareness and possible solutions.</a:t>
            </a:r>
          </a:p>
        </p:txBody>
      </p:sp>
      <p:sp>
        <p:nvSpPr>
          <p:cNvPr id="24" name="Rectangle"/>
          <p:cNvSpPr/>
          <p:nvPr/>
        </p:nvSpPr>
        <p:spPr>
          <a:xfrm>
            <a:off x="965" y="5408214"/>
            <a:ext cx="40233598" cy="244476"/>
          </a:xfrm>
          <a:prstGeom prst="rect">
            <a:avLst/>
          </a:prstGeom>
          <a:gradFill>
            <a:gsLst>
              <a:gs pos="0">
                <a:srgbClr val="286CBC"/>
              </a:gs>
              <a:gs pos="51058">
                <a:srgbClr val="3451F1"/>
              </a:gs>
              <a:gs pos="100000">
                <a:srgbClr val="1D4CBC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Introduction"/>
          <p:cNvSpPr txBox="1"/>
          <p:nvPr/>
        </p:nvSpPr>
        <p:spPr>
          <a:xfrm>
            <a:off x="1187449" y="6008687"/>
            <a:ext cx="9010651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Introduction</a:t>
            </a:r>
          </a:p>
        </p:txBody>
      </p:sp>
      <p:sp>
        <p:nvSpPr>
          <p:cNvPr id="26" name="Why Higher Education?"/>
          <p:cNvSpPr txBox="1"/>
          <p:nvPr/>
        </p:nvSpPr>
        <p:spPr>
          <a:xfrm>
            <a:off x="10896600" y="6008687"/>
            <a:ext cx="9010650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Why Higher Education?</a:t>
            </a:r>
          </a:p>
        </p:txBody>
      </p:sp>
      <p:sp>
        <p:nvSpPr>
          <p:cNvPr id="27" name="Aim"/>
          <p:cNvSpPr txBox="1"/>
          <p:nvPr/>
        </p:nvSpPr>
        <p:spPr>
          <a:xfrm>
            <a:off x="1190053" y="22527161"/>
            <a:ext cx="9010652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Aim</a:t>
            </a:r>
          </a:p>
        </p:txBody>
      </p:sp>
      <p:sp>
        <p:nvSpPr>
          <p:cNvPr id="28" name="Conclusion"/>
          <p:cNvSpPr txBox="1"/>
          <p:nvPr/>
        </p:nvSpPr>
        <p:spPr>
          <a:xfrm>
            <a:off x="29892011" y="16376048"/>
            <a:ext cx="9010651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Conclusion</a:t>
            </a:r>
          </a:p>
        </p:txBody>
      </p:sp>
      <p:sp>
        <p:nvSpPr>
          <p:cNvPr id="29" name="For more information"/>
          <p:cNvSpPr txBox="1"/>
          <p:nvPr/>
        </p:nvSpPr>
        <p:spPr>
          <a:xfrm>
            <a:off x="30163690" y="29055959"/>
            <a:ext cx="9010652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For more information</a:t>
            </a:r>
          </a:p>
        </p:txBody>
      </p:sp>
      <p:pic>
        <p:nvPicPr>
          <p:cNvPr id="30" name="SealGoldBlk.jpg" descr="SealGoldBl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12250" y="304800"/>
            <a:ext cx="5087938" cy="473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SealGoldBlk.jpg" descr="SealGoldBl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750" y="304800"/>
            <a:ext cx="5087938" cy="473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59279" y="27420921"/>
            <a:ext cx="8143245" cy="51219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hallenges To Lifelong Learning"/>
          <p:cNvSpPr txBox="1"/>
          <p:nvPr/>
        </p:nvSpPr>
        <p:spPr>
          <a:xfrm>
            <a:off x="10896600" y="12973449"/>
            <a:ext cx="9010650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Challenges To Lifelong Learning</a:t>
            </a:r>
          </a:p>
        </p:txBody>
      </p:sp>
      <p:sp>
        <p:nvSpPr>
          <p:cNvPr id="34" name="The Educator’s Role In Educating Older Learners"/>
          <p:cNvSpPr txBox="1"/>
          <p:nvPr/>
        </p:nvSpPr>
        <p:spPr>
          <a:xfrm>
            <a:off x="10857527" y="21028193"/>
            <a:ext cx="18744056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The Educator’s Role In Educating Older Learners</a:t>
            </a:r>
          </a:p>
        </p:txBody>
      </p:sp>
      <p:pic>
        <p:nvPicPr>
          <p:cNvPr id="35" name="senior-workforce-1024x554.png" descr="senior-workforce-1024x55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89395" y="5982001"/>
            <a:ext cx="18753582" cy="1014598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Methods"/>
          <p:cNvSpPr txBox="1"/>
          <p:nvPr/>
        </p:nvSpPr>
        <p:spPr>
          <a:xfrm>
            <a:off x="20394158" y="16376048"/>
            <a:ext cx="9010652" cy="895184"/>
          </a:xfrm>
          <a:prstGeom prst="rect">
            <a:avLst/>
          </a:prstGeom>
          <a:solidFill>
            <a:srgbClr val="003399"/>
          </a:solidFill>
          <a:ln>
            <a:solidFill>
              <a:srgbClr val="6600CC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6129" tIns="176129" rIns="176129" bIns="176129">
            <a:spAutoFit/>
          </a:bodyPr>
          <a:lstStyle>
            <a:lvl1pPr>
              <a:spcBef>
                <a:spcPts val="2300"/>
              </a:spcBef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Methods</a:t>
            </a:r>
          </a:p>
        </p:txBody>
      </p:sp>
      <p:sp>
        <p:nvSpPr>
          <p:cNvPr id="37" name="Computer and technological literacy…"/>
          <p:cNvSpPr txBox="1"/>
          <p:nvPr/>
        </p:nvSpPr>
        <p:spPr>
          <a:xfrm>
            <a:off x="10891837" y="14162454"/>
            <a:ext cx="9007477" cy="657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258" tIns="352258" rIns="352258" bIns="352258">
            <a:spAutoFit/>
          </a:bodyPr>
          <a:lstStyle/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Computer/technological literacy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Cognitive/memory impairment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Physical/mobility limitations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Fear/lack of confidence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Outside work, family and caregiving responsibilities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Ageism, bias, social norms, and stereotypes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Financial limitations</a:t>
            </a:r>
          </a:p>
          <a:p>
            <a:pPr marL="228600" indent="-228600" defTabSz="457200">
              <a:buSzPct val="100000"/>
              <a:buChar char="•"/>
              <a:defRPr sz="3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Outdated skills necessary to be a successful student</a:t>
            </a:r>
          </a:p>
        </p:txBody>
      </p:sp>
      <p:sp>
        <p:nvSpPr>
          <p:cNvPr id="38" name="https://www.collegeconsensus.com/resources/career/best-online-degrees-for-seniors/"/>
          <p:cNvSpPr txBox="1"/>
          <p:nvPr/>
        </p:nvSpPr>
        <p:spPr>
          <a:xfrm>
            <a:off x="28101357" y="15469658"/>
            <a:ext cx="10955422" cy="433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https://www.collegeconsensus.com/resources/career/best-online-degrees-for-seniors/</a:t>
            </a:r>
          </a:p>
        </p:txBody>
      </p:sp>
      <p:sp>
        <p:nvSpPr>
          <p:cNvPr id="39" name="Chart new pathways for older learners to participate in lifelong learning.…"/>
          <p:cNvSpPr txBox="1"/>
          <p:nvPr/>
        </p:nvSpPr>
        <p:spPr>
          <a:xfrm>
            <a:off x="10682850" y="22058616"/>
            <a:ext cx="9096103" cy="489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Chart new pathways for older learners to participate in lifelong learning.</a:t>
            </a:r>
          </a:p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Encourage flexibility in the classroom.</a:t>
            </a:r>
          </a:p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Make appropriate accommodations for older learners.</a:t>
            </a:r>
          </a:p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Start conversations to alter views about older learners in higher education.</a:t>
            </a:r>
          </a:p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Apply and adhere to the AFU principles (most importantly principles 1-5)</a:t>
            </a:r>
          </a:p>
        </p:txBody>
      </p:sp>
      <p:sp>
        <p:nvSpPr>
          <p:cNvPr id="40" name="Methods of gathering information;…"/>
          <p:cNvSpPr txBox="1"/>
          <p:nvPr/>
        </p:nvSpPr>
        <p:spPr>
          <a:xfrm>
            <a:off x="20389688" y="17503793"/>
            <a:ext cx="9020177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Methods of gathering information;</a:t>
            </a:r>
          </a:p>
          <a:p>
            <a:pPr marL="1143000" lvl="2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Reviewed literature</a:t>
            </a:r>
          </a:p>
          <a:p>
            <a:pPr marL="1143000" lvl="2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Conducted focus group of older learners</a:t>
            </a:r>
          </a:p>
          <a:p>
            <a:pPr marL="1143000" lvl="2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Expert Panel Survey to review Older Learner Ally training material </a:t>
            </a:r>
          </a:p>
        </p:txBody>
      </p:sp>
      <p:sp>
        <p:nvSpPr>
          <p:cNvPr id="41" name="With increasing numbers of older learners in higher education colleges must move at a rapid pace to be prepared.…"/>
          <p:cNvSpPr txBox="1"/>
          <p:nvPr/>
        </p:nvSpPr>
        <p:spPr>
          <a:xfrm>
            <a:off x="29698481" y="17519298"/>
            <a:ext cx="9007477" cy="54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With increasing numbers of older learners in higher education colleges must rapidly prepare.</a:t>
            </a:r>
          </a:p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Older Learner Ally (OLA) training raises awareness, helps find solutions, and starts conversations about how to meet the needs of older learners in higher education. </a:t>
            </a:r>
          </a:p>
          <a:p>
            <a:pPr marL="685800" lvl="1" indent="-228600">
              <a:buSzPct val="100000"/>
              <a:buChar char="•"/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Adhering to the AFU principles promotes more age inclusive learning environment.</a:t>
            </a:r>
          </a:p>
        </p:txBody>
      </p:sp>
      <p:sp>
        <p:nvSpPr>
          <p:cNvPr id="42" name="Please contact Nicole M. Smith, MSG, California State University, Long Beach, at nicole.smith@student.csulb.edu."/>
          <p:cNvSpPr txBox="1"/>
          <p:nvPr/>
        </p:nvSpPr>
        <p:spPr>
          <a:xfrm>
            <a:off x="30158928" y="29901719"/>
            <a:ext cx="9005890" cy="230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2258" tIns="352258" rIns="352258" bIns="352258">
            <a:spAutoFit/>
          </a:bodyPr>
          <a:lstStyle/>
          <a:p>
            <a:pPr algn="ctr">
              <a:spcBef>
                <a:spcPts val="300"/>
              </a:spcBef>
              <a:defRPr sz="3500">
                <a:latin typeface="+mn-lt"/>
                <a:ea typeface="+mn-ea"/>
                <a:cs typeface="+mn-cs"/>
                <a:sym typeface="Helvetica"/>
              </a:defRPr>
            </a:pPr>
            <a:r>
              <a:t>Please contact Nicole M. Smith, MSG, California State University, Long Beach, at nicolesmithmsg</a:t>
            </a:r>
            <a:r>
              <a:rPr i="1"/>
              <a:t>@gmail.com</a:t>
            </a:r>
          </a:p>
        </p:txBody>
      </p:sp>
      <p:pic>
        <p:nvPicPr>
          <p:cNvPr id="43" name="Aging-Labor-Force-FINAL-600x375.png" descr="Aging-Labor-Force-FINAL-600x3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5711" y="14960071"/>
            <a:ext cx="9096044" cy="56850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https://blog.dol.gov/2016/11/18/why-more-people-ages-55-are-working"/>
          <p:cNvSpPr txBox="1"/>
          <p:nvPr/>
        </p:nvSpPr>
        <p:spPr>
          <a:xfrm>
            <a:off x="1414210" y="21074701"/>
            <a:ext cx="9355255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5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https://blog.dol.gov/2016/11/18/why-more-people-ages-55-are-working</a:t>
            </a:r>
          </a:p>
        </p:txBody>
      </p:sp>
      <p:pic>
        <p:nvPicPr>
          <p:cNvPr id="45" name="images.jpeg" descr="images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949599" y="23741257"/>
            <a:ext cx="7424547" cy="494069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https://www.debate.org/opinions/should-adults-go-to-college"/>
          <p:cNvSpPr txBox="1"/>
          <p:nvPr/>
        </p:nvSpPr>
        <p:spPr>
          <a:xfrm>
            <a:off x="13348629" y="32226262"/>
            <a:ext cx="5828968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825500">
              <a:defRPr sz="170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https://www.debate.org/opinions/should-adults-go-to-college</a:t>
            </a:r>
          </a:p>
        </p:txBody>
      </p:sp>
      <p:pic>
        <p:nvPicPr>
          <p:cNvPr id="47" name="DKpQlcAXUAIdu5e.jpg" descr="DKpQlcAXUAIdu5e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217860" y="22920270"/>
            <a:ext cx="9020177" cy="8072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08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08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08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208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Claver</dc:creator>
  <cp:lastModifiedBy>Maria Claver</cp:lastModifiedBy>
  <cp:revision>1</cp:revision>
  <dcterms:modified xsi:type="dcterms:W3CDTF">2020-12-18T21:38:48Z</dcterms:modified>
</cp:coreProperties>
</file>