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2" r:id="rId4"/>
    <p:sldMasterId id="2147483714" r:id="rId5"/>
    <p:sldMasterId id="2147483726" r:id="rId6"/>
    <p:sldMasterId id="2147483738" r:id="rId7"/>
  </p:sldMasterIdLst>
  <p:notesMasterIdLst>
    <p:notesMasterId r:id="rId23"/>
  </p:notesMasterIdLst>
  <p:sldIdLst>
    <p:sldId id="260" r:id="rId8"/>
    <p:sldId id="258" r:id="rId9"/>
    <p:sldId id="262" r:id="rId10"/>
    <p:sldId id="261" r:id="rId11"/>
    <p:sldId id="263" r:id="rId12"/>
    <p:sldId id="268" r:id="rId13"/>
    <p:sldId id="277" r:id="rId14"/>
    <p:sldId id="267" r:id="rId15"/>
    <p:sldId id="265" r:id="rId16"/>
    <p:sldId id="270" r:id="rId17"/>
    <p:sldId id="266" r:id="rId18"/>
    <p:sldId id="271" r:id="rId19"/>
    <p:sldId id="273" r:id="rId20"/>
    <p:sldId id="275"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41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v>Campus</c:v>
          </c:tx>
          <c:spPr>
            <a:solidFill>
              <a:srgbClr val="4F81BD">
                <a:lumMod val="75000"/>
              </a:srgbClr>
            </a:solidFill>
            <a:ln>
              <a:noFill/>
            </a:ln>
            <a:effectLst/>
          </c:spPr>
          <c:invertIfNegative val="0"/>
          <c:cat>
            <c:numRef>
              <c:f>'[Chart in Microsoft PowerPoint]Sheet1'!$B$3:$F$3</c:f>
              <c:numCache>
                <c:formatCode>General</c:formatCode>
                <c:ptCount val="5"/>
                <c:pt idx="0">
                  <c:v>2014</c:v>
                </c:pt>
                <c:pt idx="1">
                  <c:v>2015</c:v>
                </c:pt>
                <c:pt idx="2">
                  <c:v>2016</c:v>
                </c:pt>
                <c:pt idx="3">
                  <c:v>2017</c:v>
                </c:pt>
                <c:pt idx="4">
                  <c:v>2018</c:v>
                </c:pt>
              </c:numCache>
            </c:numRef>
          </c:cat>
          <c:val>
            <c:numRef>
              <c:f>'[Chart in Microsoft PowerPoint]Sheet1'!$B$4:$F$4</c:f>
              <c:numCache>
                <c:formatCode>General</c:formatCode>
                <c:ptCount val="5"/>
                <c:pt idx="0">
                  <c:v>67</c:v>
                </c:pt>
                <c:pt idx="1">
                  <c:v>53</c:v>
                </c:pt>
                <c:pt idx="2">
                  <c:v>37</c:v>
                </c:pt>
                <c:pt idx="3">
                  <c:v>41</c:v>
                </c:pt>
                <c:pt idx="4">
                  <c:v>45</c:v>
                </c:pt>
              </c:numCache>
            </c:numRef>
          </c:val>
          <c:extLst xmlns:c16r2="http://schemas.microsoft.com/office/drawing/2015/06/chart">
            <c:ext xmlns:c16="http://schemas.microsoft.com/office/drawing/2014/chart" uri="{C3380CC4-5D6E-409C-BE32-E72D297353CC}">
              <c16:uniqueId val="{00000000-C8E6-45E5-A77E-2618DC6D291F}"/>
            </c:ext>
          </c:extLst>
        </c:ser>
        <c:ser>
          <c:idx val="1"/>
          <c:order val="1"/>
          <c:tx>
            <c:v>BBS</c:v>
          </c:tx>
          <c:spPr>
            <a:solidFill>
              <a:srgbClr val="C0504D">
                <a:lumMod val="75000"/>
              </a:srgbClr>
            </a:solidFill>
            <a:ln>
              <a:noFill/>
            </a:ln>
            <a:effectLst/>
          </c:spPr>
          <c:invertIfNegative val="0"/>
          <c:cat>
            <c:numRef>
              <c:f>'[Chart in Microsoft PowerPoint]Sheet1'!$B$3:$F$3</c:f>
              <c:numCache>
                <c:formatCode>General</c:formatCode>
                <c:ptCount val="5"/>
                <c:pt idx="0">
                  <c:v>2014</c:v>
                </c:pt>
                <c:pt idx="1">
                  <c:v>2015</c:v>
                </c:pt>
                <c:pt idx="2">
                  <c:v>2016</c:v>
                </c:pt>
                <c:pt idx="3">
                  <c:v>2017</c:v>
                </c:pt>
                <c:pt idx="4">
                  <c:v>2018</c:v>
                </c:pt>
              </c:numCache>
            </c:numRef>
          </c:cat>
          <c:val>
            <c:numRef>
              <c:f>'[Chart in Microsoft PowerPoint]Sheet1'!$B$5:$F$5</c:f>
              <c:numCache>
                <c:formatCode>General</c:formatCode>
                <c:ptCount val="5"/>
                <c:pt idx="0">
                  <c:v>31</c:v>
                </c:pt>
                <c:pt idx="1">
                  <c:v>27</c:v>
                </c:pt>
                <c:pt idx="2">
                  <c:v>21</c:v>
                </c:pt>
                <c:pt idx="3">
                  <c:v>17</c:v>
                </c:pt>
                <c:pt idx="4">
                  <c:v>17</c:v>
                </c:pt>
              </c:numCache>
            </c:numRef>
          </c:val>
          <c:extLst xmlns:c16r2="http://schemas.microsoft.com/office/drawing/2015/06/chart">
            <c:ext xmlns:c16="http://schemas.microsoft.com/office/drawing/2014/chart" uri="{C3380CC4-5D6E-409C-BE32-E72D297353CC}">
              <c16:uniqueId val="{00000001-C8E6-45E5-A77E-2618DC6D291F}"/>
            </c:ext>
          </c:extLst>
        </c:ser>
        <c:dLbls>
          <c:showLegendKey val="0"/>
          <c:showVal val="0"/>
          <c:showCatName val="0"/>
          <c:showSerName val="0"/>
          <c:showPercent val="0"/>
          <c:showBubbleSize val="0"/>
        </c:dLbls>
        <c:gapWidth val="150"/>
        <c:overlap val="100"/>
        <c:axId val="274010240"/>
        <c:axId val="274010800"/>
      </c:barChart>
      <c:catAx>
        <c:axId val="27401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4010800"/>
        <c:crosses val="autoZero"/>
        <c:auto val="1"/>
        <c:lblAlgn val="ctr"/>
        <c:lblOffset val="100"/>
        <c:noMultiLvlLbl val="0"/>
      </c:catAx>
      <c:valAx>
        <c:axId val="274010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401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853AFD-44C3-403F-8521-83A6D38EEDF1}" type="datetimeFigureOut">
              <a:rPr lang="en-US" smtClean="0"/>
              <a:t>8/23/2019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F0AF3-EAC8-42E8-8DED-8BBDD61582E4}" type="slidenum">
              <a:rPr lang="en-US" smtClean="0"/>
              <a:t>‹#›</a:t>
            </a:fld>
            <a:endParaRPr lang="en-US"/>
          </a:p>
        </p:txBody>
      </p:sp>
    </p:spTree>
    <p:extLst>
      <p:ext uri="{BB962C8B-B14F-4D97-AF65-F5344CB8AC3E}">
        <p14:creationId xmlns:p14="http://schemas.microsoft.com/office/powerpoint/2010/main" val="1601405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CD5F2B-5A80-4D35-BEFF-AD62EDF7E94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991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28742-67AE-4A85-A831-7D5D855FF1D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0209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028742-67AE-4A85-A831-7D5D855FF1D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86013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FF0AF3-EAC8-42E8-8DED-8BBDD61582E4}" type="slidenum">
              <a:rPr lang="en-US" smtClean="0"/>
              <a:t>12</a:t>
            </a:fld>
            <a:endParaRPr lang="en-US"/>
          </a:p>
        </p:txBody>
      </p:sp>
    </p:spTree>
    <p:extLst>
      <p:ext uri="{BB962C8B-B14F-4D97-AF65-F5344CB8AC3E}">
        <p14:creationId xmlns:p14="http://schemas.microsoft.com/office/powerpoint/2010/main" val="290681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FF0AF3-EAC8-42E8-8DED-8BBDD61582E4}" type="slidenum">
              <a:rPr lang="en-US" smtClean="0"/>
              <a:t>13</a:t>
            </a:fld>
            <a:endParaRPr lang="en-US"/>
          </a:p>
        </p:txBody>
      </p:sp>
    </p:spTree>
    <p:extLst>
      <p:ext uri="{BB962C8B-B14F-4D97-AF65-F5344CB8AC3E}">
        <p14:creationId xmlns:p14="http://schemas.microsoft.com/office/powerpoint/2010/main" val="2906810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FF0AF3-EAC8-42E8-8DED-8BBDD61582E4}" type="slidenum">
              <a:rPr lang="en-US" smtClean="0"/>
              <a:t>14</a:t>
            </a:fld>
            <a:endParaRPr lang="en-US"/>
          </a:p>
        </p:txBody>
      </p:sp>
    </p:spTree>
    <p:extLst>
      <p:ext uri="{BB962C8B-B14F-4D97-AF65-F5344CB8AC3E}">
        <p14:creationId xmlns:p14="http://schemas.microsoft.com/office/powerpoint/2010/main" val="2906810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FF0AF3-EAC8-42E8-8DED-8BBDD61582E4}" type="slidenum">
              <a:rPr lang="en-US" smtClean="0"/>
              <a:t>15</a:t>
            </a:fld>
            <a:endParaRPr lang="en-US"/>
          </a:p>
        </p:txBody>
      </p:sp>
    </p:spTree>
    <p:extLst>
      <p:ext uri="{BB962C8B-B14F-4D97-AF65-F5344CB8AC3E}">
        <p14:creationId xmlns:p14="http://schemas.microsoft.com/office/powerpoint/2010/main" val="100731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Started</a:t>
            </a:r>
            <a:r>
              <a:rPr lang="en-US" baseline="0" dirty="0" smtClean="0"/>
              <a:t> in 1949 by then Governor Earl Warren, the university was then called Los Angeles/Orange County State College.  There were 160 students and 13 faculty that operated our of converted apartment buildings at the corner of Anaheim and Bellflower.  Today, there are over 36,000 students and 3,600 staff and faculty over 87 buildings on a 323 acre parcel.</a:t>
            </a:r>
          </a:p>
          <a:p>
            <a:r>
              <a:rPr lang="en-US" baseline="0" dirty="0" smtClean="0"/>
              <a:t>SWRC - $37/mo.</a:t>
            </a:r>
            <a:endParaRPr lang="en-US" dirty="0"/>
          </a:p>
        </p:txBody>
      </p:sp>
      <p:sp>
        <p:nvSpPr>
          <p:cNvPr id="4" name="Slide Number Placeholder 3"/>
          <p:cNvSpPr>
            <a:spLocks noGrp="1"/>
          </p:cNvSpPr>
          <p:nvPr>
            <p:ph type="sldNum" sz="quarter" idx="10"/>
          </p:nvPr>
        </p:nvSpPr>
        <p:spPr/>
        <p:txBody>
          <a:bodyPr/>
          <a:lstStyle/>
          <a:p>
            <a:fld id="{C1028742-67AE-4A85-A831-7D5D855FF1D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4486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028742-67AE-4A85-A831-7D5D855FF1D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010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028742-67AE-4A85-A831-7D5D855FF1D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2118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28742-67AE-4A85-A831-7D5D855FF1D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32508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FF0AF3-EAC8-42E8-8DED-8BBDD61582E4}" type="slidenum">
              <a:rPr lang="en-US" smtClean="0"/>
              <a:t>6</a:t>
            </a:fld>
            <a:endParaRPr lang="en-US"/>
          </a:p>
        </p:txBody>
      </p:sp>
    </p:spTree>
    <p:extLst>
      <p:ext uri="{BB962C8B-B14F-4D97-AF65-F5344CB8AC3E}">
        <p14:creationId xmlns:p14="http://schemas.microsoft.com/office/powerpoint/2010/main" val="1993952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235DD-1385-4333-B068-45978195183A}" type="slidenum">
              <a:rPr lang="en-US" smtClean="0"/>
              <a:t>7</a:t>
            </a:fld>
            <a:endParaRPr lang="en-US"/>
          </a:p>
        </p:txBody>
      </p:sp>
    </p:spTree>
    <p:extLst>
      <p:ext uri="{BB962C8B-B14F-4D97-AF65-F5344CB8AC3E}">
        <p14:creationId xmlns:p14="http://schemas.microsoft.com/office/powerpoint/2010/main" val="2644285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FF0AF3-EAC8-42E8-8DED-8BBDD61582E4}" type="slidenum">
              <a:rPr lang="en-US" smtClean="0"/>
              <a:t>8</a:t>
            </a:fld>
            <a:endParaRPr lang="en-US"/>
          </a:p>
        </p:txBody>
      </p:sp>
    </p:spTree>
    <p:extLst>
      <p:ext uri="{BB962C8B-B14F-4D97-AF65-F5344CB8AC3E}">
        <p14:creationId xmlns:p14="http://schemas.microsoft.com/office/powerpoint/2010/main" val="217116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028742-67AE-4A85-A831-7D5D855FF1D7}"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94054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97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4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34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FFB644-7102-4C5D-8C1C-4C43940CCCD5}" type="datetimeFigureOut">
              <a:rPr lang="en-US" smtClean="0">
                <a:solidFill>
                  <a:prstClr val="black"/>
                </a:solidFill>
              </a:rPr>
              <a:pPr/>
              <a:t>8/23/2019</a:t>
            </a:fld>
            <a:endParaRPr lang="en-US">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A0B0D36-97A0-45B2-BA0B-1E53EDC9E4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74979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FFB644-7102-4C5D-8C1C-4C43940CCCD5}" type="datetimeFigureOut">
              <a:rPr lang="en-US" smtClean="0">
                <a:solidFill>
                  <a:prstClr val="black"/>
                </a:solidFill>
              </a:rPr>
              <a:pPr/>
              <a:t>8/23/2019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fld id="{2A0B0D36-97A0-45B2-BA0B-1E53EDC9E4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18123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FFB644-7102-4C5D-8C1C-4C43940CCCD5}" type="datetimeFigureOut">
              <a:rPr lang="en-US" smtClean="0">
                <a:solidFill>
                  <a:prstClr val="black"/>
                </a:solidFill>
              </a:rPr>
              <a:pPr/>
              <a:t>8/23/2019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A0B0D36-97A0-45B2-BA0B-1E53EDC9E4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8533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FFB644-7102-4C5D-8C1C-4C43940CCCD5}" type="datetimeFigureOut">
              <a:rPr lang="en-US" smtClean="0">
                <a:solidFill>
                  <a:prstClr val="black"/>
                </a:solidFill>
              </a:rPr>
              <a:pPr/>
              <a:t>8/23/2019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2A0B0D36-97A0-45B2-BA0B-1E53EDC9E4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96772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233" y="3335337"/>
            <a:ext cx="3671292"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FFB644-7102-4C5D-8C1C-4C43940CCCD5}" type="datetimeFigureOut">
              <a:rPr lang="en-US" smtClean="0">
                <a:solidFill>
                  <a:prstClr val="black"/>
                </a:solidFill>
              </a:rPr>
              <a:pPr/>
              <a:t>8/23/2019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2A0B0D36-97A0-45B2-BA0B-1E53EDC9E4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7116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FFB644-7102-4C5D-8C1C-4C43940CCCD5}" type="datetimeFigureOut">
              <a:rPr lang="en-US" smtClean="0">
                <a:solidFill>
                  <a:prstClr val="black"/>
                </a:solidFill>
              </a:rPr>
              <a:pPr/>
              <a:t>8/23/2019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2A0B0D36-97A0-45B2-BA0B-1E53EDC9E4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3665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FB644-7102-4C5D-8C1C-4C43940CCCD5}" type="datetimeFigureOut">
              <a:rPr lang="en-US" smtClean="0">
                <a:solidFill>
                  <a:prstClr val="black"/>
                </a:solidFill>
              </a:rPr>
              <a:pPr/>
              <a:t>8/23/2019</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2A0B0D36-97A0-45B2-BA0B-1E53EDC9E4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7260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1FFB644-7102-4C5D-8C1C-4C43940CCCD5}" type="datetimeFigureOut">
              <a:rPr lang="en-US" smtClean="0">
                <a:solidFill>
                  <a:prstClr val="black"/>
                </a:solidFill>
              </a:rPr>
              <a:pPr/>
              <a:t>8/23/2019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2A0B0D36-97A0-45B2-BA0B-1E53EDC9E4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795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278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1FFB644-7102-4C5D-8C1C-4C43940CCCD5}" type="datetimeFigureOut">
              <a:rPr lang="en-US" smtClean="0">
                <a:solidFill>
                  <a:prstClr val="black"/>
                </a:solidFill>
              </a:rPr>
              <a:pPr/>
              <a:t>8/23/2019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2A0B0D36-97A0-45B2-BA0B-1E53EDC9E4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08045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1FFB644-7102-4C5D-8C1C-4C43940CCCD5}" type="datetimeFigureOut">
              <a:rPr lang="en-US" smtClean="0">
                <a:solidFill>
                  <a:prstClr val="black"/>
                </a:solidFill>
              </a:rPr>
              <a:pPr/>
              <a:t>8/23/2019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2A0B0D36-97A0-45B2-BA0B-1E53EDC9E4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95780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FFB644-7102-4C5D-8C1C-4C43940CCCD5}" type="datetimeFigureOut">
              <a:rPr lang="en-US" smtClean="0">
                <a:solidFill>
                  <a:prstClr val="black"/>
                </a:solidFill>
              </a:rPr>
              <a:pPr/>
              <a:t>8/23/2019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A0B0D36-97A0-45B2-BA0B-1E53EDC9E4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15694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FFB644-7102-4C5D-8C1C-4C43940CCCD5}" type="datetimeFigureOut">
              <a:rPr lang="en-US" smtClean="0">
                <a:solidFill>
                  <a:prstClr val="black"/>
                </a:solidFill>
              </a:rPr>
              <a:pPr/>
              <a:t>8/23/2019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A0B0D36-97A0-45B2-BA0B-1E53EDC9E4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9663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FFB644-7102-4C5D-8C1C-4C43940CCCD5}" type="datetimeFigureOut">
              <a:rPr lang="en-US" smtClean="0">
                <a:solidFill>
                  <a:prstClr val="black"/>
                </a:solidFill>
              </a:rPr>
              <a:pPr/>
              <a:t>8/23/2019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A0B0D36-97A0-45B2-BA0B-1E53EDC9E4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36606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FFB644-7102-4C5D-8C1C-4C43940CCCD5}" type="datetimeFigureOut">
              <a:rPr lang="en-US" smtClean="0">
                <a:solidFill>
                  <a:prstClr val="black"/>
                </a:solidFill>
              </a:rPr>
              <a:pPr/>
              <a:t>8/23/2019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A0B0D36-97A0-45B2-BA0B-1E53EDC9E4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668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FFB644-7102-4C5D-8C1C-4C43940CCCD5}" type="datetimeFigureOut">
              <a:rPr lang="en-US" smtClean="0">
                <a:solidFill>
                  <a:prstClr val="black"/>
                </a:solidFill>
              </a:rPr>
              <a:pPr/>
              <a:t>8/23/2019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A0B0D36-97A0-45B2-BA0B-1E53EDC9E4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46719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FFB644-7102-4C5D-8C1C-4C43940CCCD5}" type="datetimeFigureOut">
              <a:rPr lang="en-US" smtClean="0">
                <a:solidFill>
                  <a:prstClr val="black"/>
                </a:solidFill>
              </a:rPr>
              <a:pPr/>
              <a:t>8/23/2019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A0B0D36-97A0-45B2-BA0B-1E53EDC9E4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3397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FFB644-7102-4C5D-8C1C-4C43940CCCD5}" type="datetimeFigureOut">
              <a:rPr lang="en-US" smtClean="0">
                <a:solidFill>
                  <a:prstClr val="black"/>
                </a:solidFill>
              </a:rPr>
              <a:pPr/>
              <a:t>8/23/2019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A0B0D36-97A0-45B2-BA0B-1E53EDC9E4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79114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41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986" indent="0">
              <a:buNone/>
              <a:defRPr sz="1800">
                <a:solidFill>
                  <a:schemeClr val="tx1">
                    <a:tint val="75000"/>
                  </a:schemeClr>
                </a:solidFill>
              </a:defRPr>
            </a:lvl2pPr>
            <a:lvl3pPr marL="913972" indent="0">
              <a:buNone/>
              <a:defRPr sz="1600">
                <a:solidFill>
                  <a:schemeClr val="tx1">
                    <a:tint val="75000"/>
                  </a:schemeClr>
                </a:solidFill>
              </a:defRPr>
            </a:lvl3pPr>
            <a:lvl4pPr marL="1370959" indent="0">
              <a:buNone/>
              <a:defRPr sz="1400">
                <a:solidFill>
                  <a:schemeClr val="tx1">
                    <a:tint val="75000"/>
                  </a:schemeClr>
                </a:solidFill>
              </a:defRPr>
            </a:lvl4pPr>
            <a:lvl5pPr marL="1827945" indent="0">
              <a:buNone/>
              <a:defRPr sz="1400">
                <a:solidFill>
                  <a:schemeClr val="tx1">
                    <a:tint val="75000"/>
                  </a:schemeClr>
                </a:solidFill>
              </a:defRPr>
            </a:lvl5pPr>
            <a:lvl6pPr marL="2284932" indent="0">
              <a:buNone/>
              <a:defRPr sz="1400">
                <a:solidFill>
                  <a:schemeClr val="tx1">
                    <a:tint val="75000"/>
                  </a:schemeClr>
                </a:solidFill>
              </a:defRPr>
            </a:lvl6pPr>
            <a:lvl7pPr marL="2741916" indent="0">
              <a:buNone/>
              <a:defRPr sz="1400">
                <a:solidFill>
                  <a:schemeClr val="tx1">
                    <a:tint val="75000"/>
                  </a:schemeClr>
                </a:solidFill>
              </a:defRPr>
            </a:lvl7pPr>
            <a:lvl8pPr marL="3198904" indent="0">
              <a:buNone/>
              <a:defRPr sz="1400">
                <a:solidFill>
                  <a:schemeClr val="tx1">
                    <a:tint val="75000"/>
                  </a:schemeClr>
                </a:solidFill>
              </a:defRPr>
            </a:lvl8pPr>
            <a:lvl9pPr marL="365588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596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919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986" indent="0">
              <a:buNone/>
              <a:defRPr sz="1800">
                <a:solidFill>
                  <a:schemeClr val="tx1">
                    <a:tint val="75000"/>
                  </a:schemeClr>
                </a:solidFill>
              </a:defRPr>
            </a:lvl2pPr>
            <a:lvl3pPr marL="913972" indent="0">
              <a:buNone/>
              <a:defRPr sz="1600">
                <a:solidFill>
                  <a:schemeClr val="tx1">
                    <a:tint val="75000"/>
                  </a:schemeClr>
                </a:solidFill>
              </a:defRPr>
            </a:lvl3pPr>
            <a:lvl4pPr marL="1370959" indent="0">
              <a:buNone/>
              <a:defRPr sz="1400">
                <a:solidFill>
                  <a:schemeClr val="tx1">
                    <a:tint val="75000"/>
                  </a:schemeClr>
                </a:solidFill>
              </a:defRPr>
            </a:lvl4pPr>
            <a:lvl5pPr marL="1827945" indent="0">
              <a:buNone/>
              <a:defRPr sz="1400">
                <a:solidFill>
                  <a:schemeClr val="tx1">
                    <a:tint val="75000"/>
                  </a:schemeClr>
                </a:solidFill>
              </a:defRPr>
            </a:lvl5pPr>
            <a:lvl6pPr marL="2284932" indent="0">
              <a:buNone/>
              <a:defRPr sz="1400">
                <a:solidFill>
                  <a:schemeClr val="tx1">
                    <a:tint val="75000"/>
                  </a:schemeClr>
                </a:solidFill>
              </a:defRPr>
            </a:lvl6pPr>
            <a:lvl7pPr marL="2741916" indent="0">
              <a:buNone/>
              <a:defRPr sz="1400">
                <a:solidFill>
                  <a:schemeClr val="tx1">
                    <a:tint val="75000"/>
                  </a:schemeClr>
                </a:solidFill>
              </a:defRPr>
            </a:lvl7pPr>
            <a:lvl8pPr marL="3198904" indent="0">
              <a:buNone/>
              <a:defRPr sz="1400">
                <a:solidFill>
                  <a:schemeClr val="tx1">
                    <a:tint val="75000"/>
                  </a:schemeClr>
                </a:solidFill>
              </a:defRPr>
            </a:lvl8pPr>
            <a:lvl9pPr marL="365588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359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706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5"/>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5"/>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666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07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047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2"/>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800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endParaRPr lang="en-US"/>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336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7082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18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9525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553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672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986" indent="0">
              <a:buNone/>
              <a:defRPr sz="1800">
                <a:solidFill>
                  <a:schemeClr val="tx1">
                    <a:tint val="75000"/>
                  </a:schemeClr>
                </a:solidFill>
              </a:defRPr>
            </a:lvl2pPr>
            <a:lvl3pPr marL="913972" indent="0">
              <a:buNone/>
              <a:defRPr sz="1600">
                <a:solidFill>
                  <a:schemeClr val="tx1">
                    <a:tint val="75000"/>
                  </a:schemeClr>
                </a:solidFill>
              </a:defRPr>
            </a:lvl3pPr>
            <a:lvl4pPr marL="1370959" indent="0">
              <a:buNone/>
              <a:defRPr sz="1400">
                <a:solidFill>
                  <a:schemeClr val="tx1">
                    <a:tint val="75000"/>
                  </a:schemeClr>
                </a:solidFill>
              </a:defRPr>
            </a:lvl4pPr>
            <a:lvl5pPr marL="1827945" indent="0">
              <a:buNone/>
              <a:defRPr sz="1400">
                <a:solidFill>
                  <a:schemeClr val="tx1">
                    <a:tint val="75000"/>
                  </a:schemeClr>
                </a:solidFill>
              </a:defRPr>
            </a:lvl5pPr>
            <a:lvl6pPr marL="2284932" indent="0">
              <a:buNone/>
              <a:defRPr sz="1400">
                <a:solidFill>
                  <a:schemeClr val="tx1">
                    <a:tint val="75000"/>
                  </a:schemeClr>
                </a:solidFill>
              </a:defRPr>
            </a:lvl6pPr>
            <a:lvl7pPr marL="2741916" indent="0">
              <a:buNone/>
              <a:defRPr sz="1400">
                <a:solidFill>
                  <a:schemeClr val="tx1">
                    <a:tint val="75000"/>
                  </a:schemeClr>
                </a:solidFill>
              </a:defRPr>
            </a:lvl7pPr>
            <a:lvl8pPr marL="3198904" indent="0">
              <a:buNone/>
              <a:defRPr sz="1400">
                <a:solidFill>
                  <a:schemeClr val="tx1">
                    <a:tint val="75000"/>
                  </a:schemeClr>
                </a:solidFill>
              </a:defRPr>
            </a:lvl8pPr>
            <a:lvl9pPr marL="365588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676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202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5"/>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5"/>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92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192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750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2"/>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0268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endParaRPr lang="en-US"/>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158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5"/>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5"/>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5041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3354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7003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0788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986" indent="0">
              <a:buNone/>
              <a:defRPr sz="1800">
                <a:solidFill>
                  <a:schemeClr val="tx1">
                    <a:tint val="75000"/>
                  </a:schemeClr>
                </a:solidFill>
              </a:defRPr>
            </a:lvl2pPr>
            <a:lvl3pPr marL="913972" indent="0">
              <a:buNone/>
              <a:defRPr sz="1600">
                <a:solidFill>
                  <a:schemeClr val="tx1">
                    <a:tint val="75000"/>
                  </a:schemeClr>
                </a:solidFill>
              </a:defRPr>
            </a:lvl3pPr>
            <a:lvl4pPr marL="1370959" indent="0">
              <a:buNone/>
              <a:defRPr sz="1400">
                <a:solidFill>
                  <a:schemeClr val="tx1">
                    <a:tint val="75000"/>
                  </a:schemeClr>
                </a:solidFill>
              </a:defRPr>
            </a:lvl4pPr>
            <a:lvl5pPr marL="1827945" indent="0">
              <a:buNone/>
              <a:defRPr sz="1400">
                <a:solidFill>
                  <a:schemeClr val="tx1">
                    <a:tint val="75000"/>
                  </a:schemeClr>
                </a:solidFill>
              </a:defRPr>
            </a:lvl5pPr>
            <a:lvl6pPr marL="2284932" indent="0">
              <a:buNone/>
              <a:defRPr sz="1400">
                <a:solidFill>
                  <a:schemeClr val="tx1">
                    <a:tint val="75000"/>
                  </a:schemeClr>
                </a:solidFill>
              </a:defRPr>
            </a:lvl6pPr>
            <a:lvl7pPr marL="2741916" indent="0">
              <a:buNone/>
              <a:defRPr sz="1400">
                <a:solidFill>
                  <a:schemeClr val="tx1">
                    <a:tint val="75000"/>
                  </a:schemeClr>
                </a:solidFill>
              </a:defRPr>
            </a:lvl7pPr>
            <a:lvl8pPr marL="3198904" indent="0">
              <a:buNone/>
              <a:defRPr sz="1400">
                <a:solidFill>
                  <a:schemeClr val="tx1">
                    <a:tint val="75000"/>
                  </a:schemeClr>
                </a:solidFill>
              </a:defRPr>
            </a:lvl8pPr>
            <a:lvl9pPr marL="365588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0367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1411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5"/>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5"/>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7135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4412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953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2"/>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867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endParaRPr lang="en-US"/>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50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0487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8977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1175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8795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78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986" indent="0">
              <a:buNone/>
              <a:defRPr sz="1800">
                <a:solidFill>
                  <a:schemeClr val="tx1">
                    <a:tint val="75000"/>
                  </a:schemeClr>
                </a:solidFill>
              </a:defRPr>
            </a:lvl2pPr>
            <a:lvl3pPr marL="913972" indent="0">
              <a:buNone/>
              <a:defRPr sz="1600">
                <a:solidFill>
                  <a:schemeClr val="tx1">
                    <a:tint val="75000"/>
                  </a:schemeClr>
                </a:solidFill>
              </a:defRPr>
            </a:lvl3pPr>
            <a:lvl4pPr marL="1370959" indent="0">
              <a:buNone/>
              <a:defRPr sz="1400">
                <a:solidFill>
                  <a:schemeClr val="tx1">
                    <a:tint val="75000"/>
                  </a:schemeClr>
                </a:solidFill>
              </a:defRPr>
            </a:lvl4pPr>
            <a:lvl5pPr marL="1827945" indent="0">
              <a:buNone/>
              <a:defRPr sz="1400">
                <a:solidFill>
                  <a:schemeClr val="tx1">
                    <a:tint val="75000"/>
                  </a:schemeClr>
                </a:solidFill>
              </a:defRPr>
            </a:lvl5pPr>
            <a:lvl6pPr marL="2284932" indent="0">
              <a:buNone/>
              <a:defRPr sz="1400">
                <a:solidFill>
                  <a:schemeClr val="tx1">
                    <a:tint val="75000"/>
                  </a:schemeClr>
                </a:solidFill>
              </a:defRPr>
            </a:lvl6pPr>
            <a:lvl7pPr marL="2741916" indent="0">
              <a:buNone/>
              <a:defRPr sz="1400">
                <a:solidFill>
                  <a:schemeClr val="tx1">
                    <a:tint val="75000"/>
                  </a:schemeClr>
                </a:solidFill>
              </a:defRPr>
            </a:lvl7pPr>
            <a:lvl8pPr marL="3198904" indent="0">
              <a:buNone/>
              <a:defRPr sz="1400">
                <a:solidFill>
                  <a:schemeClr val="tx1">
                    <a:tint val="75000"/>
                  </a:schemeClr>
                </a:solidFill>
              </a:defRPr>
            </a:lvl8pPr>
            <a:lvl9pPr marL="365588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8492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6911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5"/>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5"/>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8451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8828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3561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2"/>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63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9091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endParaRPr lang="en-US"/>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2653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7479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5043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4308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7974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986" indent="0">
              <a:buNone/>
              <a:defRPr sz="1800">
                <a:solidFill>
                  <a:schemeClr val="tx1">
                    <a:tint val="75000"/>
                  </a:schemeClr>
                </a:solidFill>
              </a:defRPr>
            </a:lvl2pPr>
            <a:lvl3pPr marL="913972" indent="0">
              <a:buNone/>
              <a:defRPr sz="1600">
                <a:solidFill>
                  <a:schemeClr val="tx1">
                    <a:tint val="75000"/>
                  </a:schemeClr>
                </a:solidFill>
              </a:defRPr>
            </a:lvl3pPr>
            <a:lvl4pPr marL="1370959" indent="0">
              <a:buNone/>
              <a:defRPr sz="1400">
                <a:solidFill>
                  <a:schemeClr val="tx1">
                    <a:tint val="75000"/>
                  </a:schemeClr>
                </a:solidFill>
              </a:defRPr>
            </a:lvl4pPr>
            <a:lvl5pPr marL="1827945" indent="0">
              <a:buNone/>
              <a:defRPr sz="1400">
                <a:solidFill>
                  <a:schemeClr val="tx1">
                    <a:tint val="75000"/>
                  </a:schemeClr>
                </a:solidFill>
              </a:defRPr>
            </a:lvl5pPr>
            <a:lvl6pPr marL="2284932" indent="0">
              <a:buNone/>
              <a:defRPr sz="1400">
                <a:solidFill>
                  <a:schemeClr val="tx1">
                    <a:tint val="75000"/>
                  </a:schemeClr>
                </a:solidFill>
              </a:defRPr>
            </a:lvl6pPr>
            <a:lvl7pPr marL="2741916" indent="0">
              <a:buNone/>
              <a:defRPr sz="1400">
                <a:solidFill>
                  <a:schemeClr val="tx1">
                    <a:tint val="75000"/>
                  </a:schemeClr>
                </a:solidFill>
              </a:defRPr>
            </a:lvl7pPr>
            <a:lvl8pPr marL="3198904" indent="0">
              <a:buNone/>
              <a:defRPr sz="1400">
                <a:solidFill>
                  <a:schemeClr val="tx1">
                    <a:tint val="75000"/>
                  </a:schemeClr>
                </a:solidFill>
              </a:defRPr>
            </a:lvl8pPr>
            <a:lvl9pPr marL="365588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9782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399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5"/>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5"/>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0208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9198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020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2"/>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426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2"/>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965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endParaRPr lang="en-US"/>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2110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8586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327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endParaRPr lang="en-US"/>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3F960-9A5D-45CC-8F09-66798AB98EA6}"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9E28C9-E7FD-4370-AC54-E432ED8CA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71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7" tIns="45698" rIns="91397" bIns="4569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97" tIns="45698" rIns="91397" bIns="456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397" tIns="45698" rIns="91397" bIns="45698" rtlCol="0" anchor="ctr"/>
          <a:lstStyle>
            <a:lvl1pPr algn="l">
              <a:defRPr sz="1200">
                <a:solidFill>
                  <a:schemeClr val="tx1">
                    <a:tint val="75000"/>
                  </a:schemeClr>
                </a:solidFill>
              </a:defRPr>
            </a:lvl1pPr>
          </a:lstStyle>
          <a:p>
            <a:pPr defTabSz="913972"/>
            <a:fld id="{6893F960-9A5D-45CC-8F09-66798AB98EA6}" type="datetimeFigureOut">
              <a:rPr lang="en-US" smtClean="0">
                <a:solidFill>
                  <a:prstClr val="black">
                    <a:tint val="75000"/>
                  </a:prstClr>
                </a:solidFill>
              </a:rPr>
              <a:pPr defTabSz="913972"/>
              <a:t>8/23/2019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397" tIns="45698" rIns="91397" bIns="45698" rtlCol="0" anchor="ctr"/>
          <a:lstStyle>
            <a:lvl1pPr algn="ctr">
              <a:defRPr sz="1200">
                <a:solidFill>
                  <a:schemeClr val="tx1">
                    <a:tint val="75000"/>
                  </a:schemeClr>
                </a:solidFill>
              </a:defRPr>
            </a:lvl1pPr>
          </a:lstStyle>
          <a:p>
            <a:pPr defTabSz="91397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397" tIns="45698" rIns="91397" bIns="45698" rtlCol="0" anchor="ctr"/>
          <a:lstStyle>
            <a:lvl1pPr algn="r">
              <a:defRPr sz="1200">
                <a:solidFill>
                  <a:schemeClr val="tx1">
                    <a:tint val="75000"/>
                  </a:schemeClr>
                </a:solidFill>
              </a:defRPr>
            </a:lvl1pPr>
          </a:lstStyle>
          <a:p>
            <a:pPr defTabSz="913972"/>
            <a:fld id="{879E28C9-E7FD-4370-AC54-E432ED8CAD1E}" type="slidenum">
              <a:rPr lang="en-US" smtClean="0">
                <a:solidFill>
                  <a:prstClr val="black">
                    <a:tint val="75000"/>
                  </a:prstClr>
                </a:solidFill>
              </a:rPr>
              <a:pPr defTabSz="913972"/>
              <a:t>‹#›</a:t>
            </a:fld>
            <a:endParaRPr lang="en-US">
              <a:solidFill>
                <a:prstClr val="black">
                  <a:tint val="75000"/>
                </a:prstClr>
              </a:solidFill>
            </a:endParaRPr>
          </a:p>
        </p:txBody>
      </p:sp>
    </p:spTree>
    <p:extLst>
      <p:ext uri="{BB962C8B-B14F-4D97-AF65-F5344CB8AC3E}">
        <p14:creationId xmlns:p14="http://schemas.microsoft.com/office/powerpoint/2010/main" val="2253798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3972" rtl="0" eaLnBrk="1" latinLnBrk="0" hangingPunct="1">
        <a:spcBef>
          <a:spcPct val="0"/>
        </a:spcBef>
        <a:buNone/>
        <a:defRPr sz="4400" kern="1200">
          <a:solidFill>
            <a:schemeClr val="tx1"/>
          </a:solidFill>
          <a:latin typeface="+mj-lt"/>
          <a:ea typeface="+mj-ea"/>
          <a:cs typeface="+mj-cs"/>
        </a:defRPr>
      </a:lvl1pPr>
    </p:titleStyle>
    <p:bodyStyle>
      <a:lvl1pPr marL="342739" indent="-342739" algn="l" defTabSz="9139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2" indent="-285616" algn="l" defTabSz="9139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66" indent="-228492" algn="l" defTabSz="9139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5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8"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1FFB644-7102-4C5D-8C1C-4C43940CCCD5}" type="datetimeFigureOut">
              <a:rPr lang="en-US" smtClean="0">
                <a:solidFill>
                  <a:prstClr val="black"/>
                </a:solidFill>
              </a:rPr>
              <a:pPr defTabSz="457200"/>
              <a:t>8/23/2019</a:t>
            </a:fld>
            <a:endParaRPr lang="en-US">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2A0B0D36-97A0-45B2-BA0B-1E53EDC9E47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829744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7" tIns="45698" rIns="91397" bIns="4569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97" tIns="45698" rIns="91397" bIns="456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397" tIns="45698" rIns="91397" bIns="45698" rtlCol="0" anchor="ctr"/>
          <a:lstStyle>
            <a:lvl1pPr algn="l">
              <a:defRPr sz="1200">
                <a:solidFill>
                  <a:schemeClr val="tx1">
                    <a:tint val="75000"/>
                  </a:schemeClr>
                </a:solidFill>
              </a:defRPr>
            </a:lvl1pPr>
          </a:lstStyle>
          <a:p>
            <a:pPr defTabSz="913972"/>
            <a:fld id="{6893F960-9A5D-45CC-8F09-66798AB98EA6}" type="datetimeFigureOut">
              <a:rPr lang="en-US" smtClean="0">
                <a:solidFill>
                  <a:prstClr val="black">
                    <a:tint val="75000"/>
                  </a:prstClr>
                </a:solidFill>
              </a:rPr>
              <a:pPr defTabSz="913972"/>
              <a:t>8/23/2019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397" tIns="45698" rIns="91397" bIns="45698" rtlCol="0" anchor="ctr"/>
          <a:lstStyle>
            <a:lvl1pPr algn="ctr">
              <a:defRPr sz="1200">
                <a:solidFill>
                  <a:schemeClr val="tx1">
                    <a:tint val="75000"/>
                  </a:schemeClr>
                </a:solidFill>
              </a:defRPr>
            </a:lvl1pPr>
          </a:lstStyle>
          <a:p>
            <a:pPr defTabSz="91397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397" tIns="45698" rIns="91397" bIns="45698" rtlCol="0" anchor="ctr"/>
          <a:lstStyle>
            <a:lvl1pPr algn="r">
              <a:defRPr sz="1200">
                <a:solidFill>
                  <a:schemeClr val="tx1">
                    <a:tint val="75000"/>
                  </a:schemeClr>
                </a:solidFill>
              </a:defRPr>
            </a:lvl1pPr>
          </a:lstStyle>
          <a:p>
            <a:pPr defTabSz="913972"/>
            <a:fld id="{879E28C9-E7FD-4370-AC54-E432ED8CAD1E}" type="slidenum">
              <a:rPr lang="en-US" smtClean="0">
                <a:solidFill>
                  <a:prstClr val="black">
                    <a:tint val="75000"/>
                  </a:prstClr>
                </a:solidFill>
              </a:rPr>
              <a:pPr defTabSz="913972"/>
              <a:t>‹#›</a:t>
            </a:fld>
            <a:endParaRPr lang="en-US">
              <a:solidFill>
                <a:prstClr val="black">
                  <a:tint val="75000"/>
                </a:prstClr>
              </a:solidFill>
            </a:endParaRPr>
          </a:p>
        </p:txBody>
      </p:sp>
    </p:spTree>
    <p:extLst>
      <p:ext uri="{BB962C8B-B14F-4D97-AF65-F5344CB8AC3E}">
        <p14:creationId xmlns:p14="http://schemas.microsoft.com/office/powerpoint/2010/main" val="2663756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3972" rtl="0" eaLnBrk="1" latinLnBrk="0" hangingPunct="1">
        <a:spcBef>
          <a:spcPct val="0"/>
        </a:spcBef>
        <a:buNone/>
        <a:defRPr sz="4400" kern="1200">
          <a:solidFill>
            <a:schemeClr val="tx1"/>
          </a:solidFill>
          <a:latin typeface="+mj-lt"/>
          <a:ea typeface="+mj-ea"/>
          <a:cs typeface="+mj-cs"/>
        </a:defRPr>
      </a:lvl1pPr>
    </p:titleStyle>
    <p:bodyStyle>
      <a:lvl1pPr marL="342739" indent="-342739" algn="l" defTabSz="9139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2" indent="-285616" algn="l" defTabSz="9139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66" indent="-228492" algn="l" defTabSz="9139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5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8"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7" tIns="45698" rIns="91397" bIns="4569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97" tIns="45698" rIns="91397" bIns="456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397" tIns="45698" rIns="91397" bIns="45698" rtlCol="0" anchor="ctr"/>
          <a:lstStyle>
            <a:lvl1pPr algn="l">
              <a:defRPr sz="1200">
                <a:solidFill>
                  <a:schemeClr val="tx1">
                    <a:tint val="75000"/>
                  </a:schemeClr>
                </a:solidFill>
              </a:defRPr>
            </a:lvl1pPr>
          </a:lstStyle>
          <a:p>
            <a:pPr defTabSz="913972"/>
            <a:fld id="{6893F960-9A5D-45CC-8F09-66798AB98EA6}" type="datetimeFigureOut">
              <a:rPr lang="en-US" smtClean="0">
                <a:solidFill>
                  <a:prstClr val="black">
                    <a:tint val="75000"/>
                  </a:prstClr>
                </a:solidFill>
              </a:rPr>
              <a:pPr defTabSz="913972"/>
              <a:t>8/23/2019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397" tIns="45698" rIns="91397" bIns="45698" rtlCol="0" anchor="ctr"/>
          <a:lstStyle>
            <a:lvl1pPr algn="ctr">
              <a:defRPr sz="1200">
                <a:solidFill>
                  <a:schemeClr val="tx1">
                    <a:tint val="75000"/>
                  </a:schemeClr>
                </a:solidFill>
              </a:defRPr>
            </a:lvl1pPr>
          </a:lstStyle>
          <a:p>
            <a:pPr defTabSz="91397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397" tIns="45698" rIns="91397" bIns="45698" rtlCol="0" anchor="ctr"/>
          <a:lstStyle>
            <a:lvl1pPr algn="r">
              <a:defRPr sz="1200">
                <a:solidFill>
                  <a:schemeClr val="tx1">
                    <a:tint val="75000"/>
                  </a:schemeClr>
                </a:solidFill>
              </a:defRPr>
            </a:lvl1pPr>
          </a:lstStyle>
          <a:p>
            <a:pPr defTabSz="913972"/>
            <a:fld id="{879E28C9-E7FD-4370-AC54-E432ED8CAD1E}" type="slidenum">
              <a:rPr lang="en-US" smtClean="0">
                <a:solidFill>
                  <a:prstClr val="black">
                    <a:tint val="75000"/>
                  </a:prstClr>
                </a:solidFill>
              </a:rPr>
              <a:pPr defTabSz="913972"/>
              <a:t>‹#›</a:t>
            </a:fld>
            <a:endParaRPr lang="en-US">
              <a:solidFill>
                <a:prstClr val="black">
                  <a:tint val="75000"/>
                </a:prstClr>
              </a:solidFill>
            </a:endParaRPr>
          </a:p>
        </p:txBody>
      </p:sp>
    </p:spTree>
    <p:extLst>
      <p:ext uri="{BB962C8B-B14F-4D97-AF65-F5344CB8AC3E}">
        <p14:creationId xmlns:p14="http://schemas.microsoft.com/office/powerpoint/2010/main" val="260546328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3972" rtl="0" eaLnBrk="1" latinLnBrk="0" hangingPunct="1">
        <a:spcBef>
          <a:spcPct val="0"/>
        </a:spcBef>
        <a:buNone/>
        <a:defRPr sz="4400" kern="1200">
          <a:solidFill>
            <a:schemeClr val="tx1"/>
          </a:solidFill>
          <a:latin typeface="+mj-lt"/>
          <a:ea typeface="+mj-ea"/>
          <a:cs typeface="+mj-cs"/>
        </a:defRPr>
      </a:lvl1pPr>
    </p:titleStyle>
    <p:bodyStyle>
      <a:lvl1pPr marL="342739" indent="-342739" algn="l" defTabSz="9139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2" indent="-285616" algn="l" defTabSz="9139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66" indent="-228492" algn="l" defTabSz="9139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5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8"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7" tIns="45698" rIns="91397" bIns="4569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97" tIns="45698" rIns="91397" bIns="456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397" tIns="45698" rIns="91397" bIns="45698" rtlCol="0" anchor="ctr"/>
          <a:lstStyle>
            <a:lvl1pPr algn="l">
              <a:defRPr sz="1200">
                <a:solidFill>
                  <a:schemeClr val="tx1">
                    <a:tint val="75000"/>
                  </a:schemeClr>
                </a:solidFill>
              </a:defRPr>
            </a:lvl1pPr>
          </a:lstStyle>
          <a:p>
            <a:pPr defTabSz="913972"/>
            <a:fld id="{6893F960-9A5D-45CC-8F09-66798AB98EA6}" type="datetimeFigureOut">
              <a:rPr lang="en-US" smtClean="0">
                <a:solidFill>
                  <a:prstClr val="black">
                    <a:tint val="75000"/>
                  </a:prstClr>
                </a:solidFill>
              </a:rPr>
              <a:pPr defTabSz="913972"/>
              <a:t>8/23/2019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397" tIns="45698" rIns="91397" bIns="45698" rtlCol="0" anchor="ctr"/>
          <a:lstStyle>
            <a:lvl1pPr algn="ctr">
              <a:defRPr sz="1200">
                <a:solidFill>
                  <a:schemeClr val="tx1">
                    <a:tint val="75000"/>
                  </a:schemeClr>
                </a:solidFill>
              </a:defRPr>
            </a:lvl1pPr>
          </a:lstStyle>
          <a:p>
            <a:pPr defTabSz="91397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397" tIns="45698" rIns="91397" bIns="45698" rtlCol="0" anchor="ctr"/>
          <a:lstStyle>
            <a:lvl1pPr algn="r">
              <a:defRPr sz="1200">
                <a:solidFill>
                  <a:schemeClr val="tx1">
                    <a:tint val="75000"/>
                  </a:schemeClr>
                </a:solidFill>
              </a:defRPr>
            </a:lvl1pPr>
          </a:lstStyle>
          <a:p>
            <a:pPr defTabSz="913972"/>
            <a:fld id="{879E28C9-E7FD-4370-AC54-E432ED8CAD1E}" type="slidenum">
              <a:rPr lang="en-US" smtClean="0">
                <a:solidFill>
                  <a:prstClr val="black">
                    <a:tint val="75000"/>
                  </a:prstClr>
                </a:solidFill>
              </a:rPr>
              <a:pPr defTabSz="913972"/>
              <a:t>‹#›</a:t>
            </a:fld>
            <a:endParaRPr lang="en-US">
              <a:solidFill>
                <a:prstClr val="black">
                  <a:tint val="75000"/>
                </a:prstClr>
              </a:solidFill>
            </a:endParaRPr>
          </a:p>
        </p:txBody>
      </p:sp>
    </p:spTree>
    <p:extLst>
      <p:ext uri="{BB962C8B-B14F-4D97-AF65-F5344CB8AC3E}">
        <p14:creationId xmlns:p14="http://schemas.microsoft.com/office/powerpoint/2010/main" val="178848079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3972" rtl="0" eaLnBrk="1" latinLnBrk="0" hangingPunct="1">
        <a:spcBef>
          <a:spcPct val="0"/>
        </a:spcBef>
        <a:buNone/>
        <a:defRPr sz="4400" kern="1200">
          <a:solidFill>
            <a:schemeClr val="tx1"/>
          </a:solidFill>
          <a:latin typeface="+mj-lt"/>
          <a:ea typeface="+mj-ea"/>
          <a:cs typeface="+mj-cs"/>
        </a:defRPr>
      </a:lvl1pPr>
    </p:titleStyle>
    <p:bodyStyle>
      <a:lvl1pPr marL="342739" indent="-342739" algn="l" defTabSz="9139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2" indent="-285616" algn="l" defTabSz="9139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66" indent="-228492" algn="l" defTabSz="9139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5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8"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7" tIns="45698" rIns="91397" bIns="4569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97" tIns="45698" rIns="91397" bIns="456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397" tIns="45698" rIns="91397" bIns="45698" rtlCol="0" anchor="ctr"/>
          <a:lstStyle>
            <a:lvl1pPr algn="l">
              <a:defRPr sz="1200">
                <a:solidFill>
                  <a:schemeClr val="tx1">
                    <a:tint val="75000"/>
                  </a:schemeClr>
                </a:solidFill>
              </a:defRPr>
            </a:lvl1pPr>
          </a:lstStyle>
          <a:p>
            <a:pPr defTabSz="913972"/>
            <a:fld id="{6893F960-9A5D-45CC-8F09-66798AB98EA6}" type="datetimeFigureOut">
              <a:rPr lang="en-US" smtClean="0">
                <a:solidFill>
                  <a:prstClr val="black">
                    <a:tint val="75000"/>
                  </a:prstClr>
                </a:solidFill>
              </a:rPr>
              <a:pPr defTabSz="913972"/>
              <a:t>8/23/2019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397" tIns="45698" rIns="91397" bIns="45698" rtlCol="0" anchor="ctr"/>
          <a:lstStyle>
            <a:lvl1pPr algn="ctr">
              <a:defRPr sz="1200">
                <a:solidFill>
                  <a:schemeClr val="tx1">
                    <a:tint val="75000"/>
                  </a:schemeClr>
                </a:solidFill>
              </a:defRPr>
            </a:lvl1pPr>
          </a:lstStyle>
          <a:p>
            <a:pPr defTabSz="91397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397" tIns="45698" rIns="91397" bIns="45698" rtlCol="0" anchor="ctr"/>
          <a:lstStyle>
            <a:lvl1pPr algn="r">
              <a:defRPr sz="1200">
                <a:solidFill>
                  <a:schemeClr val="tx1">
                    <a:tint val="75000"/>
                  </a:schemeClr>
                </a:solidFill>
              </a:defRPr>
            </a:lvl1pPr>
          </a:lstStyle>
          <a:p>
            <a:pPr defTabSz="913972"/>
            <a:fld id="{879E28C9-E7FD-4370-AC54-E432ED8CAD1E}" type="slidenum">
              <a:rPr lang="en-US" smtClean="0">
                <a:solidFill>
                  <a:prstClr val="black">
                    <a:tint val="75000"/>
                  </a:prstClr>
                </a:solidFill>
              </a:rPr>
              <a:pPr defTabSz="913972"/>
              <a:t>‹#›</a:t>
            </a:fld>
            <a:endParaRPr lang="en-US">
              <a:solidFill>
                <a:prstClr val="black">
                  <a:tint val="75000"/>
                </a:prstClr>
              </a:solidFill>
            </a:endParaRPr>
          </a:p>
        </p:txBody>
      </p:sp>
    </p:spTree>
    <p:extLst>
      <p:ext uri="{BB962C8B-B14F-4D97-AF65-F5344CB8AC3E}">
        <p14:creationId xmlns:p14="http://schemas.microsoft.com/office/powerpoint/2010/main" val="317843170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3972" rtl="0" eaLnBrk="1" latinLnBrk="0" hangingPunct="1">
        <a:spcBef>
          <a:spcPct val="0"/>
        </a:spcBef>
        <a:buNone/>
        <a:defRPr sz="4400" kern="1200">
          <a:solidFill>
            <a:schemeClr val="tx1"/>
          </a:solidFill>
          <a:latin typeface="+mj-lt"/>
          <a:ea typeface="+mj-ea"/>
          <a:cs typeface="+mj-cs"/>
        </a:defRPr>
      </a:lvl1pPr>
    </p:titleStyle>
    <p:bodyStyle>
      <a:lvl1pPr marL="342739" indent="-342739" algn="l" defTabSz="9139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2" indent="-285616" algn="l" defTabSz="9139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66" indent="-228492" algn="l" defTabSz="9139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5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8"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7" tIns="45698" rIns="91397" bIns="4569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97" tIns="45698" rIns="91397" bIns="456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397" tIns="45698" rIns="91397" bIns="45698" rtlCol="0" anchor="ctr"/>
          <a:lstStyle>
            <a:lvl1pPr algn="l">
              <a:defRPr sz="1200">
                <a:solidFill>
                  <a:schemeClr val="tx1">
                    <a:tint val="75000"/>
                  </a:schemeClr>
                </a:solidFill>
              </a:defRPr>
            </a:lvl1pPr>
          </a:lstStyle>
          <a:p>
            <a:pPr defTabSz="913972"/>
            <a:fld id="{6893F960-9A5D-45CC-8F09-66798AB98EA6}" type="datetimeFigureOut">
              <a:rPr lang="en-US" smtClean="0">
                <a:solidFill>
                  <a:prstClr val="black">
                    <a:tint val="75000"/>
                  </a:prstClr>
                </a:solidFill>
              </a:rPr>
              <a:pPr defTabSz="913972"/>
              <a:t>8/23/2019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397" tIns="45698" rIns="91397" bIns="45698" rtlCol="0" anchor="ctr"/>
          <a:lstStyle>
            <a:lvl1pPr algn="ctr">
              <a:defRPr sz="1200">
                <a:solidFill>
                  <a:schemeClr val="tx1">
                    <a:tint val="75000"/>
                  </a:schemeClr>
                </a:solidFill>
              </a:defRPr>
            </a:lvl1pPr>
          </a:lstStyle>
          <a:p>
            <a:pPr defTabSz="91397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397" tIns="45698" rIns="91397" bIns="45698" rtlCol="0" anchor="ctr"/>
          <a:lstStyle>
            <a:lvl1pPr algn="r">
              <a:defRPr sz="1200">
                <a:solidFill>
                  <a:schemeClr val="tx1">
                    <a:tint val="75000"/>
                  </a:schemeClr>
                </a:solidFill>
              </a:defRPr>
            </a:lvl1pPr>
          </a:lstStyle>
          <a:p>
            <a:pPr defTabSz="913972"/>
            <a:fld id="{879E28C9-E7FD-4370-AC54-E432ED8CAD1E}" type="slidenum">
              <a:rPr lang="en-US" smtClean="0">
                <a:solidFill>
                  <a:prstClr val="black">
                    <a:tint val="75000"/>
                  </a:prstClr>
                </a:solidFill>
              </a:rPr>
              <a:pPr defTabSz="913972"/>
              <a:t>‹#›</a:t>
            </a:fld>
            <a:endParaRPr lang="en-US">
              <a:solidFill>
                <a:prstClr val="black">
                  <a:tint val="75000"/>
                </a:prstClr>
              </a:solidFill>
            </a:endParaRPr>
          </a:p>
        </p:txBody>
      </p:sp>
    </p:spTree>
    <p:extLst>
      <p:ext uri="{BB962C8B-B14F-4D97-AF65-F5344CB8AC3E}">
        <p14:creationId xmlns:p14="http://schemas.microsoft.com/office/powerpoint/2010/main" val="221256051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3972" rtl="0" eaLnBrk="1" latinLnBrk="0" hangingPunct="1">
        <a:spcBef>
          <a:spcPct val="0"/>
        </a:spcBef>
        <a:buNone/>
        <a:defRPr sz="4400" kern="1200">
          <a:solidFill>
            <a:schemeClr val="tx1"/>
          </a:solidFill>
          <a:latin typeface="+mj-lt"/>
          <a:ea typeface="+mj-ea"/>
          <a:cs typeface="+mj-cs"/>
        </a:defRPr>
      </a:lvl1pPr>
    </p:titleStyle>
    <p:bodyStyle>
      <a:lvl1pPr marL="342739" indent="-342739" algn="l" defTabSz="9139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2" indent="-285616" algn="l" defTabSz="9139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66" indent="-228492" algn="l" defTabSz="9139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5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8"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4.xml"/><Relationship Id="rId5" Type="http://schemas.openxmlformats.org/officeDocument/2006/relationships/image" Target="../media/image2.jpe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3.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3.xml"/><Relationship Id="rId6" Type="http://schemas.openxmlformats.org/officeDocument/2006/relationships/image" Target="../media/image2.jpeg"/><Relationship Id="rId5" Type="http://schemas.openxmlformats.org/officeDocument/2006/relationships/image" Target="../media/image30.jpe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image" Target="../media/image30.jpeg"/><Relationship Id="rId5" Type="http://schemas.openxmlformats.org/officeDocument/2006/relationships/image" Target="../media/image33.png"/><Relationship Id="rId10" Type="http://schemas.openxmlformats.org/officeDocument/2006/relationships/image" Target="../media/image2.jpeg"/><Relationship Id="rId4" Type="http://schemas.openxmlformats.org/officeDocument/2006/relationships/image" Target="../media/image32.png"/><Relationship Id="rId9" Type="http://schemas.openxmlformats.org/officeDocument/2006/relationships/image" Target="../media/image36.jpeg"/></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7.jpe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3.xml"/><Relationship Id="rId6" Type="http://schemas.openxmlformats.org/officeDocument/2006/relationships/image" Target="../media/image39.jpeg"/><Relationship Id="rId5" Type="http://schemas.openxmlformats.org/officeDocument/2006/relationships/image" Target="../media/image30.jpeg"/><Relationship Id="rId4" Type="http://schemas.openxmlformats.org/officeDocument/2006/relationships/image" Target="../media/image38.png"/><Relationship Id="rId9"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63.xml"/><Relationship Id="rId6" Type="http://schemas.openxmlformats.org/officeDocument/2006/relationships/image" Target="../media/image2.jpeg"/><Relationship Id="rId5" Type="http://schemas.openxmlformats.org/officeDocument/2006/relationships/image" Target="../media/image42.emf"/><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jpe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2.xml"/><Relationship Id="rId6" Type="http://schemas.openxmlformats.org/officeDocument/2006/relationships/image" Target="../media/image14.gif"/><Relationship Id="rId11" Type="http://schemas.openxmlformats.org/officeDocument/2006/relationships/image" Target="../media/image19.jpeg"/><Relationship Id="rId5" Type="http://schemas.openxmlformats.org/officeDocument/2006/relationships/image" Target="../media/image13.JP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g"/><Relationship Id="rId1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6903" y="1044984"/>
            <a:ext cx="6430967" cy="2616199"/>
          </a:xfrm>
        </p:spPr>
        <p:txBody>
          <a:bodyPr/>
          <a:lstStyle/>
          <a:p>
            <a:r>
              <a:rPr lang="en-US" dirty="0" smtClean="0"/>
              <a:t>College of Engineering</a:t>
            </a:r>
            <a:endParaRPr lang="en-US" dirty="0"/>
          </a:p>
        </p:txBody>
      </p:sp>
      <p:sp>
        <p:nvSpPr>
          <p:cNvPr id="3" name="Subtitle 2"/>
          <p:cNvSpPr>
            <a:spLocks noGrp="1"/>
          </p:cNvSpPr>
          <p:nvPr>
            <p:ph type="subTitle" idx="1"/>
          </p:nvPr>
        </p:nvSpPr>
        <p:spPr>
          <a:xfrm>
            <a:off x="3352800" y="3657600"/>
            <a:ext cx="5240734" cy="1388534"/>
          </a:xfrm>
        </p:spPr>
        <p:txBody>
          <a:bodyPr/>
          <a:lstStyle/>
          <a:p>
            <a:r>
              <a:rPr lang="en-US" dirty="0" smtClean="0"/>
              <a:t>EHS PRESENTATION</a:t>
            </a:r>
          </a:p>
          <a:p>
            <a:r>
              <a:rPr lang="en-US" dirty="0" smtClean="0"/>
              <a:t>August 2019</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
            <a:ext cx="1044920" cy="627980"/>
          </a:xfrm>
          <a:prstGeom prst="roundRect">
            <a:avLst>
              <a:gd name="adj" fmla="val 8594"/>
            </a:avLst>
          </a:prstGeom>
          <a:solidFill>
            <a:srgbClr val="FFFFFF">
              <a:shade val="85000"/>
            </a:srgbClr>
          </a:solidFill>
          <a:ln>
            <a:noFill/>
          </a:ln>
          <a:effectLst>
            <a:outerShdw blurRad="50800" dist="50800" algn="ctr" rotWithShape="0">
              <a:srgbClr val="000000">
                <a:alpha val="43137"/>
              </a:srgbClr>
            </a:outerShdw>
            <a:reflection blurRad="12700" stA="38000" endPos="28000" dist="5000" dir="5400000" sy="-100000" algn="bl" rotWithShape="0"/>
          </a:effectLst>
          <a:scene3d>
            <a:camera prst="orthographicFront"/>
            <a:lightRig rig="threePt" dir="t"/>
          </a:scene3d>
          <a:sp3d>
            <a:bevelT h="31750"/>
          </a:sp3d>
        </p:spPr>
      </p:pic>
      <p:pic>
        <p:nvPicPr>
          <p:cNvPr id="1026" name="Picture 2" descr="The College of Engineering offers four-year curricula leading to Bachelor of Science degrees in the disciplines of engineering, computer science, and engineering technology as well as master's and PhD degree progra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91" y="277230"/>
            <a:ext cx="2446634" cy="24466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sulb engineer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6325" y="5029200"/>
            <a:ext cx="4286250" cy="120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592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b="1" dirty="0"/>
          </a:p>
        </p:txBody>
      </p:sp>
      <p:pic>
        <p:nvPicPr>
          <p:cNvPr id="5" name="Picture 4" descr="shooter_graphic-1114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703" y="1295400"/>
            <a:ext cx="6172200" cy="2564296"/>
          </a:xfrm>
          <a:prstGeom prst="rect">
            <a:avLst/>
          </a:prstGeom>
        </p:spPr>
      </p:pic>
      <p:pic>
        <p:nvPicPr>
          <p:cNvPr id="6" name="Picture 5" descr="DropCoverHold-for-blog-bigg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2204" y="4572000"/>
            <a:ext cx="5867400" cy="1930908"/>
          </a:xfrm>
          <a:prstGeom prst="rect">
            <a:avLst/>
          </a:prstGeom>
        </p:spPr>
      </p:pic>
      <p:sp>
        <p:nvSpPr>
          <p:cNvPr id="7" name="TextBox 6"/>
          <p:cNvSpPr txBox="1"/>
          <p:nvPr/>
        </p:nvSpPr>
        <p:spPr>
          <a:xfrm>
            <a:off x="270637" y="1546496"/>
            <a:ext cx="2186624" cy="2062103"/>
          </a:xfrm>
          <a:prstGeom prst="rect">
            <a:avLst/>
          </a:prstGeom>
          <a:noFill/>
        </p:spPr>
        <p:txBody>
          <a:bodyPr wrap="none" rtlCol="0">
            <a:spAutoFit/>
          </a:bodyPr>
          <a:lstStyle/>
          <a:p>
            <a:r>
              <a:rPr lang="en-US" sz="3200" dirty="0" smtClean="0"/>
              <a:t>In the event</a:t>
            </a:r>
          </a:p>
          <a:p>
            <a:r>
              <a:rPr lang="en-US" sz="3200" dirty="0" smtClean="0"/>
              <a:t>of an</a:t>
            </a:r>
            <a:endParaRPr lang="en-US" sz="3200" dirty="0"/>
          </a:p>
          <a:p>
            <a:r>
              <a:rPr lang="en-US" sz="3200" dirty="0" smtClean="0">
                <a:solidFill>
                  <a:srgbClr val="FF0000"/>
                </a:solidFill>
              </a:rPr>
              <a:t>ACTIVE </a:t>
            </a:r>
          </a:p>
          <a:p>
            <a:r>
              <a:rPr lang="en-US" sz="3200" dirty="0" smtClean="0">
                <a:solidFill>
                  <a:srgbClr val="FF0000"/>
                </a:solidFill>
              </a:rPr>
              <a:t>SHOOTER</a:t>
            </a:r>
            <a:r>
              <a:rPr lang="en-US" sz="3200" dirty="0" smtClean="0"/>
              <a:t>: </a:t>
            </a:r>
            <a:endParaRPr lang="en-US" sz="3200" dirty="0"/>
          </a:p>
        </p:txBody>
      </p:sp>
      <p:sp>
        <p:nvSpPr>
          <p:cNvPr id="10" name="TextBox 9"/>
          <p:cNvSpPr txBox="1"/>
          <p:nvPr/>
        </p:nvSpPr>
        <p:spPr>
          <a:xfrm>
            <a:off x="128257" y="4752624"/>
            <a:ext cx="3766131" cy="1569660"/>
          </a:xfrm>
          <a:prstGeom prst="rect">
            <a:avLst/>
          </a:prstGeom>
          <a:noFill/>
        </p:spPr>
        <p:txBody>
          <a:bodyPr wrap="square" rtlCol="0">
            <a:spAutoFit/>
          </a:bodyPr>
          <a:lstStyle/>
          <a:p>
            <a:pPr lvl="0"/>
            <a:r>
              <a:rPr lang="en-US" sz="3200" dirty="0">
                <a:solidFill>
                  <a:prstClr val="black"/>
                </a:solidFill>
              </a:rPr>
              <a:t>In the event</a:t>
            </a:r>
          </a:p>
          <a:p>
            <a:pPr lvl="0"/>
            <a:r>
              <a:rPr lang="en-US" sz="3200" dirty="0" smtClean="0">
                <a:solidFill>
                  <a:prstClr val="black"/>
                </a:solidFill>
              </a:rPr>
              <a:t>of </a:t>
            </a:r>
            <a:r>
              <a:rPr lang="en-US" sz="3200" dirty="0">
                <a:solidFill>
                  <a:prstClr val="black"/>
                </a:solidFill>
              </a:rPr>
              <a:t>an</a:t>
            </a:r>
          </a:p>
          <a:p>
            <a:pPr lvl="0"/>
            <a:r>
              <a:rPr lang="en-US" sz="3200" dirty="0" smtClean="0">
                <a:solidFill>
                  <a:srgbClr val="FF0000"/>
                </a:solidFill>
              </a:rPr>
              <a:t>EARTHQUAKE</a:t>
            </a:r>
            <a:r>
              <a:rPr lang="en-US" sz="3200" dirty="0" smtClean="0">
                <a:solidFill>
                  <a:prstClr val="black"/>
                </a:solidFill>
              </a:rPr>
              <a:t>: </a:t>
            </a:r>
            <a:endParaRPr lang="en-US" sz="3200" dirty="0">
              <a:solidFill>
                <a:prstClr val="black"/>
              </a:solidFill>
            </a:endParaRPr>
          </a:p>
        </p:txBody>
      </p:sp>
      <p:sp>
        <p:nvSpPr>
          <p:cNvPr id="12" name="Rectangle 11"/>
          <p:cNvSpPr/>
          <p:nvPr/>
        </p:nvSpPr>
        <p:spPr>
          <a:xfrm>
            <a:off x="1363949" y="69479"/>
            <a:ext cx="7391400" cy="584775"/>
          </a:xfrm>
          <a:prstGeom prst="rect">
            <a:avLst/>
          </a:prstGeom>
        </p:spPr>
        <p:txBody>
          <a:bodyPr wrap="square">
            <a:spAutoFit/>
          </a:bodyPr>
          <a:lstStyle/>
          <a:p>
            <a:r>
              <a:rPr lang="en-US" sz="3200" b="1" dirty="0">
                <a:solidFill>
                  <a:prstClr val="black"/>
                </a:solidFill>
                <a:latin typeface="Corbel" panose="020B0503020204020204" pitchFamily="34" charset="0"/>
                <a:ea typeface="+mj-ea"/>
                <a:cs typeface="+mj-cs"/>
              </a:rPr>
              <a:t>Life Safety/Emergency Preparedness</a:t>
            </a:r>
            <a:endParaRPr lang="en-US" dirty="0">
              <a:latin typeface="Corbel" panose="020B0503020204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4"/>
            <a:ext cx="1044920" cy="627980"/>
          </a:xfrm>
          <a:prstGeom prst="roundRect">
            <a:avLst>
              <a:gd name="adj" fmla="val 8594"/>
            </a:avLst>
          </a:prstGeom>
          <a:solidFill>
            <a:srgbClr val="FFFFFF">
              <a:shade val="85000"/>
            </a:srgbClr>
          </a:solidFill>
          <a:ln>
            <a:noFill/>
          </a:ln>
          <a:effectLst>
            <a:outerShdw blurRad="50800" dist="50800" algn="ctr" rotWithShape="0">
              <a:srgbClr val="000000">
                <a:alpha val="43137"/>
              </a:srgbClr>
            </a:outerShdw>
            <a:reflection blurRad="12700" stA="38000" endPos="28000" dist="5000" dir="5400000" sy="-100000" algn="bl" rotWithShape="0"/>
          </a:effectLst>
          <a:scene3d>
            <a:camera prst="orthographicFront"/>
            <a:lightRig rig="threePt" dir="t"/>
          </a:scene3d>
          <a:sp3d>
            <a:bevelT h="31750"/>
          </a:sp3d>
        </p:spPr>
      </p:pic>
    </p:spTree>
    <p:extLst>
      <p:ext uri="{BB962C8B-B14F-4D97-AF65-F5344CB8AC3E}">
        <p14:creationId xmlns:p14="http://schemas.microsoft.com/office/powerpoint/2010/main" val="1665509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88"/>
            <a:ext cx="8229600" cy="1143000"/>
          </a:xfrm>
        </p:spPr>
        <p:txBody>
          <a:bodyPr>
            <a:normAutofit/>
          </a:bodyPr>
          <a:lstStyle/>
          <a:p>
            <a:r>
              <a:rPr lang="en-US" sz="3200" b="1" dirty="0"/>
              <a:t>Life Safety/Emergency Preparedness</a:t>
            </a:r>
            <a:endParaRPr lang="en-US" sz="3200" dirty="0"/>
          </a:p>
        </p:txBody>
      </p:sp>
      <p:sp>
        <p:nvSpPr>
          <p:cNvPr id="3" name="Content Placeholder 2"/>
          <p:cNvSpPr>
            <a:spLocks noGrp="1"/>
          </p:cNvSpPr>
          <p:nvPr>
            <p:ph idx="1"/>
          </p:nvPr>
        </p:nvSpPr>
        <p:spPr>
          <a:xfrm>
            <a:off x="609600" y="1295400"/>
            <a:ext cx="9144000" cy="5156200"/>
          </a:xfrm>
        </p:spPr>
        <p:txBody>
          <a:bodyPr>
            <a:normAutofit fontScale="92500" lnSpcReduction="20000"/>
          </a:bodyPr>
          <a:lstStyle/>
          <a:p>
            <a:pPr marL="0" indent="0">
              <a:buNone/>
            </a:pPr>
            <a:r>
              <a:rPr lang="en-US" sz="2800" u="sng" dirty="0">
                <a:latin typeface="+mj-lt"/>
              </a:rPr>
              <a:t>In the next 24 hours:</a:t>
            </a:r>
          </a:p>
          <a:p>
            <a:pPr lvl="1">
              <a:buFont typeface="Wingdings" charset="0"/>
              <a:buChar char="§"/>
            </a:pPr>
            <a:endParaRPr lang="en-US" sz="1000" dirty="0">
              <a:latin typeface="+mj-lt"/>
            </a:endParaRPr>
          </a:p>
          <a:p>
            <a:pPr lvl="1">
              <a:buFont typeface="Wingdings" charset="0"/>
              <a:buChar char="§"/>
            </a:pPr>
            <a:endParaRPr lang="en-US" dirty="0" smtClean="0">
              <a:latin typeface="+mj-lt"/>
            </a:endParaRPr>
          </a:p>
          <a:p>
            <a:pPr lvl="1">
              <a:buFont typeface="Wingdings" charset="0"/>
              <a:buChar char="§"/>
            </a:pPr>
            <a:r>
              <a:rPr lang="en-US" dirty="0" smtClean="0">
                <a:latin typeface="+mj-lt"/>
              </a:rPr>
              <a:t>Find </a:t>
            </a:r>
            <a:r>
              <a:rPr lang="en-US" dirty="0">
                <a:latin typeface="+mj-lt"/>
              </a:rPr>
              <a:t>the nearest fire </a:t>
            </a:r>
            <a:r>
              <a:rPr lang="en-US" dirty="0" smtClean="0">
                <a:latin typeface="+mj-lt"/>
              </a:rPr>
              <a:t>extinguisher </a:t>
            </a:r>
          </a:p>
          <a:p>
            <a:pPr marL="456986" lvl="1" indent="0">
              <a:buNone/>
            </a:pPr>
            <a:r>
              <a:rPr lang="en-US" dirty="0" smtClean="0">
                <a:latin typeface="+mj-lt"/>
              </a:rPr>
              <a:t>    to </a:t>
            </a:r>
            <a:r>
              <a:rPr lang="en-US" dirty="0">
                <a:latin typeface="+mj-lt"/>
              </a:rPr>
              <a:t>your work </a:t>
            </a:r>
            <a:r>
              <a:rPr lang="en-US" dirty="0" smtClean="0">
                <a:latin typeface="+mj-lt"/>
              </a:rPr>
              <a:t>station</a:t>
            </a:r>
          </a:p>
          <a:p>
            <a:pPr lvl="1">
              <a:buFont typeface="Wingdings" charset="0"/>
              <a:buChar char="§"/>
            </a:pPr>
            <a:endParaRPr lang="en-US" sz="1000" dirty="0">
              <a:latin typeface="+mj-lt"/>
            </a:endParaRPr>
          </a:p>
          <a:p>
            <a:pPr lvl="1">
              <a:buFont typeface="Wingdings" charset="0"/>
              <a:buChar char="§"/>
            </a:pPr>
            <a:endParaRPr lang="en-US" dirty="0" smtClean="0">
              <a:latin typeface="+mj-lt"/>
            </a:endParaRPr>
          </a:p>
          <a:p>
            <a:pPr lvl="1">
              <a:buFont typeface="Wingdings" charset="0"/>
              <a:buChar char="§"/>
            </a:pPr>
            <a:r>
              <a:rPr lang="en-US" dirty="0" smtClean="0">
                <a:latin typeface="+mj-lt"/>
              </a:rPr>
              <a:t>Find </a:t>
            </a:r>
            <a:r>
              <a:rPr lang="en-US" dirty="0">
                <a:latin typeface="+mj-lt"/>
              </a:rPr>
              <a:t>the nearest fire alarm pull </a:t>
            </a:r>
            <a:r>
              <a:rPr lang="en-US" dirty="0" smtClean="0">
                <a:latin typeface="+mj-lt"/>
              </a:rPr>
              <a:t>station</a:t>
            </a:r>
          </a:p>
          <a:p>
            <a:pPr lvl="1">
              <a:buFont typeface="Wingdings" charset="0"/>
              <a:buChar char="§"/>
            </a:pPr>
            <a:endParaRPr lang="en-US" sz="1000" dirty="0">
              <a:latin typeface="+mj-lt"/>
            </a:endParaRPr>
          </a:p>
          <a:p>
            <a:pPr lvl="1">
              <a:buFont typeface="Wingdings" charset="0"/>
              <a:buChar char="§"/>
            </a:pPr>
            <a:endParaRPr lang="en-US" dirty="0" smtClean="0">
              <a:latin typeface="+mj-lt"/>
            </a:endParaRPr>
          </a:p>
          <a:p>
            <a:pPr lvl="1">
              <a:buFont typeface="Wingdings" charset="0"/>
              <a:buChar char="§"/>
            </a:pPr>
            <a:r>
              <a:rPr lang="en-US" dirty="0" smtClean="0">
                <a:latin typeface="+mj-lt"/>
              </a:rPr>
              <a:t>Identify your Building Marshal</a:t>
            </a:r>
          </a:p>
          <a:p>
            <a:pPr lvl="1">
              <a:buFont typeface="Wingdings" charset="0"/>
              <a:buChar char="§"/>
            </a:pPr>
            <a:endParaRPr lang="en-US" sz="1000" dirty="0" smtClean="0">
              <a:latin typeface="+mj-lt"/>
            </a:endParaRPr>
          </a:p>
          <a:p>
            <a:pPr lvl="1">
              <a:buFont typeface="Wingdings" charset="0"/>
              <a:buChar char="§"/>
            </a:pPr>
            <a:endParaRPr lang="en-US" sz="1000" dirty="0">
              <a:latin typeface="+mj-lt"/>
            </a:endParaRPr>
          </a:p>
          <a:p>
            <a:pPr lvl="1">
              <a:buFont typeface="Wingdings" charset="0"/>
              <a:buChar char="§"/>
            </a:pPr>
            <a:endParaRPr lang="en-US" sz="1000" dirty="0">
              <a:latin typeface="+mj-lt"/>
            </a:endParaRPr>
          </a:p>
          <a:p>
            <a:pPr lvl="1">
              <a:buFont typeface="Wingdings" charset="0"/>
              <a:buChar char="§"/>
            </a:pPr>
            <a:r>
              <a:rPr lang="en-US" dirty="0" smtClean="0">
                <a:latin typeface="+mj-lt"/>
              </a:rPr>
              <a:t>Begin </a:t>
            </a:r>
            <a:r>
              <a:rPr lang="en-US" dirty="0">
                <a:latin typeface="+mj-lt"/>
              </a:rPr>
              <a:t>to assemble </a:t>
            </a:r>
            <a:r>
              <a:rPr lang="en-US" dirty="0" smtClean="0">
                <a:latin typeface="+mj-lt"/>
              </a:rPr>
              <a:t>a </a:t>
            </a:r>
            <a:r>
              <a:rPr lang="en-US" dirty="0">
                <a:latin typeface="+mj-lt"/>
              </a:rPr>
              <a:t>basic </a:t>
            </a:r>
            <a:endParaRPr lang="en-US" dirty="0" smtClean="0">
              <a:latin typeface="+mj-lt"/>
            </a:endParaRPr>
          </a:p>
          <a:p>
            <a:pPr marL="456986" lvl="1" indent="0">
              <a:buNone/>
            </a:pPr>
            <a:r>
              <a:rPr lang="en-US" dirty="0" smtClean="0">
                <a:latin typeface="+mj-lt"/>
              </a:rPr>
              <a:t>    emergency kit</a:t>
            </a:r>
            <a:endParaRPr lang="en-US" dirty="0">
              <a:latin typeface="+mj-lt"/>
            </a:endParaRPr>
          </a:p>
          <a:p>
            <a:endParaRPr lang="en-US" dirty="0"/>
          </a:p>
        </p:txBody>
      </p:sp>
      <p:pic>
        <p:nvPicPr>
          <p:cNvPr id="4" name="Picture 3" descr="abc_10l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5071" y="914400"/>
            <a:ext cx="1066800" cy="1066800"/>
          </a:xfrm>
          <a:prstGeom prst="rect">
            <a:avLst/>
          </a:prstGeom>
          <a:ln>
            <a:solidFill>
              <a:schemeClr val="tx1"/>
            </a:solidFill>
          </a:ln>
        </p:spPr>
      </p:pic>
      <p:pic>
        <p:nvPicPr>
          <p:cNvPr id="5" name="Picture 4" descr="media.nl.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6971" y="2362200"/>
            <a:ext cx="1143000" cy="1100137"/>
          </a:xfrm>
          <a:prstGeom prst="rect">
            <a:avLst/>
          </a:prstGeom>
          <a:ln>
            <a:solidFill>
              <a:schemeClr val="tx1"/>
            </a:solidFill>
          </a:ln>
        </p:spPr>
      </p:pic>
      <p:pic>
        <p:nvPicPr>
          <p:cNvPr id="6" name="Picture 5" descr="ki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1829" y="5257800"/>
            <a:ext cx="1117600" cy="1117600"/>
          </a:xfrm>
          <a:prstGeom prst="rect">
            <a:avLst/>
          </a:prstGeom>
          <a:ln>
            <a:solidFill>
              <a:schemeClr val="tx1"/>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8943" y="3824335"/>
            <a:ext cx="1523371" cy="1024467"/>
          </a:xfrm>
          <a:prstGeom prst="rect">
            <a:avLst/>
          </a:prstGeom>
          <a:ln>
            <a:solidFill>
              <a:schemeClr val="tx1"/>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77200" y="4"/>
            <a:ext cx="1044920" cy="627980"/>
          </a:xfrm>
          <a:prstGeom prst="roundRect">
            <a:avLst>
              <a:gd name="adj" fmla="val 8594"/>
            </a:avLst>
          </a:prstGeom>
          <a:solidFill>
            <a:srgbClr val="FFFFFF">
              <a:shade val="85000"/>
            </a:srgbClr>
          </a:solidFill>
          <a:ln>
            <a:noFill/>
          </a:ln>
          <a:effectLst>
            <a:outerShdw blurRad="50800" dist="50800" algn="ctr" rotWithShape="0">
              <a:srgbClr val="000000">
                <a:alpha val="43137"/>
              </a:srgbClr>
            </a:outerShdw>
            <a:reflection blurRad="12700" stA="38000" endPos="28000" dist="5000" dir="5400000" sy="-100000" algn="bl" rotWithShape="0"/>
          </a:effectLst>
          <a:scene3d>
            <a:camera prst="orthographicFront"/>
            <a:lightRig rig="threePt" dir="t"/>
          </a:scene3d>
          <a:sp3d>
            <a:bevelT h="31750"/>
          </a:sp3d>
        </p:spPr>
      </p:pic>
    </p:spTree>
    <p:extLst>
      <p:ext uri="{BB962C8B-B14F-4D97-AF65-F5344CB8AC3E}">
        <p14:creationId xmlns:p14="http://schemas.microsoft.com/office/powerpoint/2010/main" val="3715544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795"/>
            <a:ext cx="6553200" cy="411162"/>
          </a:xfrm>
        </p:spPr>
        <p:txBody>
          <a:bodyPr>
            <a:noAutofit/>
          </a:bodyPr>
          <a:lstStyle/>
          <a:p>
            <a:r>
              <a:rPr lang="en-US" sz="2800" dirty="0" smtClean="0"/>
              <a:t>Lab Safety – Food Storage and Consumption</a:t>
            </a:r>
            <a:endParaRPr lang="en-US" sz="2800" dirty="0"/>
          </a:p>
        </p:txBody>
      </p:sp>
      <p:sp>
        <p:nvSpPr>
          <p:cNvPr id="3" name="TextBox 2"/>
          <p:cNvSpPr txBox="1"/>
          <p:nvPr/>
        </p:nvSpPr>
        <p:spPr>
          <a:xfrm>
            <a:off x="283121" y="914400"/>
            <a:ext cx="8403679" cy="923330"/>
          </a:xfrm>
          <a:prstGeom prst="rect">
            <a:avLst/>
          </a:prstGeom>
          <a:noFill/>
        </p:spPr>
        <p:txBody>
          <a:bodyPr wrap="square" rtlCol="0">
            <a:spAutoFit/>
          </a:bodyPr>
          <a:lstStyle/>
          <a:p>
            <a:r>
              <a:rPr lang="en-US" dirty="0" smtClean="0"/>
              <a:t>2019 Chancellor’s Office Audit Findings identified numerous areas in need of improvement.  Random EHS audits have identified health and safety issues in non-laboratory settings as well.</a:t>
            </a:r>
            <a:endParaRPr lang="en-US" dirty="0"/>
          </a:p>
        </p:txBody>
      </p:sp>
      <p:pic>
        <p:nvPicPr>
          <p:cNvPr id="4" name="Picture 3" descr="SC450-FACIL1609121503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59994" y="1566116"/>
            <a:ext cx="3342037" cy="4324989"/>
          </a:xfrm>
          <a:prstGeom prst="rect">
            <a:avLst/>
          </a:prstGeom>
        </p:spPr>
      </p:pic>
      <p:pic>
        <p:nvPicPr>
          <p:cNvPr id="5" name="Picture 4" descr="Untitl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560" y="2035894"/>
            <a:ext cx="4456049" cy="3342037"/>
          </a:xfrm>
          <a:prstGeom prst="rect">
            <a:avLst/>
          </a:prstGeom>
        </p:spPr>
      </p:pic>
      <p:sp>
        <p:nvSpPr>
          <p:cNvPr id="6" name="Rectangle 5"/>
          <p:cNvSpPr/>
          <p:nvPr/>
        </p:nvSpPr>
        <p:spPr>
          <a:xfrm>
            <a:off x="1219200" y="5486400"/>
            <a:ext cx="8534400" cy="369332"/>
          </a:xfrm>
          <a:prstGeom prst="rect">
            <a:avLst/>
          </a:prstGeom>
        </p:spPr>
        <p:txBody>
          <a:bodyPr wrap="square">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prstClr val="black"/>
                </a:solidFill>
                <a:effectLst/>
                <a:uLnTx/>
                <a:uFillTx/>
              </a:rPr>
              <a:t>Food is not to be stored in laboratories [29CFR1910.141(g)(2)]</a:t>
            </a:r>
          </a:p>
        </p:txBody>
      </p:sp>
      <p:sp>
        <p:nvSpPr>
          <p:cNvPr id="7" name="Rectangle 6"/>
          <p:cNvSpPr/>
          <p:nvPr/>
        </p:nvSpPr>
        <p:spPr>
          <a:xfrm>
            <a:off x="1219200" y="5943600"/>
            <a:ext cx="6172200" cy="646331"/>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prstClr val="black"/>
                </a:solidFill>
                <a:effectLst/>
                <a:uLnTx/>
                <a:uFillTx/>
              </a:rPr>
              <a:t>Food and liquids should </a:t>
            </a:r>
            <a:r>
              <a:rPr kumimoji="0" lang="en-US" sz="1800" b="0" i="1" u="none" strike="noStrike" kern="0" cap="none" spc="0" normalizeH="0" baseline="0" noProof="0" dirty="0" smtClean="0">
                <a:ln>
                  <a:noFill/>
                </a:ln>
                <a:solidFill>
                  <a:prstClr val="black"/>
                </a:solidFill>
                <a:effectLst/>
                <a:uLnTx/>
                <a:uFillTx/>
              </a:rPr>
              <a:t>NEVER</a:t>
            </a:r>
            <a:r>
              <a:rPr kumimoji="0" lang="en-US" sz="1800" b="0" i="0" u="none" strike="noStrike" kern="0" cap="none" spc="0" normalizeH="0" baseline="0" noProof="0" dirty="0" smtClean="0">
                <a:ln>
                  <a:noFill/>
                </a:ln>
                <a:solidFill>
                  <a:prstClr val="black"/>
                </a:solidFill>
                <a:effectLst/>
                <a:uLnTx/>
                <a:uFillTx/>
              </a:rPr>
              <a:t> be consumed in</a:t>
            </a:r>
            <a:r>
              <a:rPr kumimoji="0" lang="en-US" sz="1800" b="0" i="0" u="none" strike="noStrike" kern="0" cap="none" spc="0" normalizeH="0" noProof="0" dirty="0" smtClean="0">
                <a:ln>
                  <a:noFill/>
                </a:ln>
                <a:solidFill>
                  <a:prstClr val="black"/>
                </a:solidFill>
                <a:effectLst/>
                <a:uLnTx/>
                <a:uFillTx/>
              </a:rPr>
              <a:t> laboratories or work areas.</a:t>
            </a:r>
            <a:endParaRPr kumimoji="0" lang="en-US" sz="1800" b="0" i="0" u="none" strike="noStrike" kern="0" cap="none" spc="0" normalizeH="0" baseline="0" noProof="0" dirty="0" smtClean="0">
              <a:ln>
                <a:noFill/>
              </a:ln>
              <a:solidFill>
                <a:sysClr val="windowText" lastClr="000000"/>
              </a:solidFill>
              <a:effectLst/>
              <a:uLnTx/>
              <a:uFillTx/>
            </a:endParaRPr>
          </a:p>
        </p:txBody>
      </p:sp>
      <p:pic>
        <p:nvPicPr>
          <p:cNvPr id="2050" name="Picture 2" descr="Image result for not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1234" y="2095692"/>
            <a:ext cx="666751" cy="5334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not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5175" y="2038985"/>
            <a:ext cx="666751" cy="5334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4"/>
            <a:ext cx="1044920" cy="627980"/>
          </a:xfrm>
          <a:prstGeom prst="roundRect">
            <a:avLst>
              <a:gd name="adj" fmla="val 8594"/>
            </a:avLst>
          </a:prstGeom>
          <a:solidFill>
            <a:srgbClr val="FFFFFF">
              <a:shade val="85000"/>
            </a:srgbClr>
          </a:solidFill>
          <a:ln>
            <a:noFill/>
          </a:ln>
          <a:effectLst>
            <a:outerShdw blurRad="50800" dist="50800" algn="ctr" rotWithShape="0">
              <a:srgbClr val="000000">
                <a:alpha val="43137"/>
              </a:srgbClr>
            </a:outerShdw>
            <a:reflection blurRad="12700" stA="38000" endPos="28000" dist="5000" dir="5400000" sy="-100000" algn="bl" rotWithShape="0"/>
          </a:effectLst>
          <a:scene3d>
            <a:camera prst="orthographicFront"/>
            <a:lightRig rig="threePt" dir="t"/>
          </a:scene3d>
          <a:sp3d>
            <a:bevelT h="31750"/>
          </a:sp3d>
        </p:spPr>
      </p:pic>
    </p:spTree>
    <p:extLst>
      <p:ext uri="{BB962C8B-B14F-4D97-AF65-F5344CB8AC3E}">
        <p14:creationId xmlns:p14="http://schemas.microsoft.com/office/powerpoint/2010/main" val="3661245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55" y="303289"/>
            <a:ext cx="7342146" cy="411162"/>
          </a:xfrm>
        </p:spPr>
        <p:txBody>
          <a:bodyPr>
            <a:noAutofit/>
          </a:bodyPr>
          <a:lstStyle/>
          <a:p>
            <a:r>
              <a:rPr lang="en-US" sz="2800" dirty="0" smtClean="0"/>
              <a:t>Lab Safety – Container Labeling and Cylinders Storage</a:t>
            </a:r>
            <a:endParaRPr lang="en-US" sz="280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4299" t="24772" r="25053" b="9349"/>
          <a:stretch/>
        </p:blipFill>
        <p:spPr>
          <a:xfrm>
            <a:off x="374246" y="1144460"/>
            <a:ext cx="2960254" cy="208922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500" y="1128294"/>
            <a:ext cx="2925763"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32513" y="3352800"/>
            <a:ext cx="6322565" cy="646331"/>
          </a:xfrm>
          <a:prstGeom prst="rect">
            <a:avLst/>
          </a:prstGeom>
          <a:noFill/>
        </p:spPr>
        <p:txBody>
          <a:bodyPr wrap="non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prstClr val="black"/>
                </a:solidFill>
                <a:effectLst/>
                <a:uLnTx/>
                <a:uFillTx/>
              </a:rPr>
              <a:t>All</a:t>
            </a:r>
            <a:r>
              <a:rPr kumimoji="0" lang="en-US" sz="1800" b="0" i="0" u="none" strike="noStrike" kern="0" cap="none" spc="0" normalizeH="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laboratory containers MUST be labelled [8 CCR 5194 (f)(6)]</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smtClean="0">
              <a:ln>
                <a:noFill/>
              </a:ln>
              <a:solidFill>
                <a:prstClr val="black"/>
              </a:solidFill>
              <a:effectLst/>
              <a:uLnTx/>
              <a:uFillTx/>
            </a:endParaRPr>
          </a:p>
        </p:txBody>
      </p:sp>
      <p:pic>
        <p:nvPicPr>
          <p:cNvPr id="13" name="Picture 12" descr="SC450-FACIL16091215051.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600" y="4046448"/>
            <a:ext cx="1770364" cy="2291059"/>
          </a:xfrm>
          <a:prstGeom prst="rect">
            <a:avLst/>
          </a:prstGeom>
        </p:spPr>
      </p:pic>
      <p:sp>
        <p:nvSpPr>
          <p:cNvPr id="9" name="TextBox 8"/>
          <p:cNvSpPr txBox="1"/>
          <p:nvPr/>
        </p:nvSpPr>
        <p:spPr>
          <a:xfrm>
            <a:off x="1076680" y="6400800"/>
            <a:ext cx="7034233" cy="646331"/>
          </a:xfrm>
          <a:prstGeom prst="rect">
            <a:avLst/>
          </a:prstGeom>
          <a:noFill/>
        </p:spPr>
        <p:txBody>
          <a:bodyPr wrap="none" rtlCol="0">
            <a:spAutoFit/>
          </a:bodyPr>
          <a:lstStyle/>
          <a:p>
            <a:pPr marL="285750" lvl="0" indent="-285750" defTabSz="457200">
              <a:buFont typeface="Arial" panose="020B0604020202020204" pitchFamily="34" charset="0"/>
              <a:buChar char="•"/>
            </a:pPr>
            <a:r>
              <a:rPr lang="en-US" dirty="0">
                <a:solidFill>
                  <a:prstClr val="black"/>
                </a:solidFill>
              </a:rPr>
              <a:t>Gas cylinders </a:t>
            </a:r>
            <a:r>
              <a:rPr lang="en-US" dirty="0" smtClean="0">
                <a:solidFill>
                  <a:prstClr val="black"/>
                </a:solidFill>
              </a:rPr>
              <a:t>MUST be anchored to a fixed structure </a:t>
            </a:r>
            <a:r>
              <a:rPr lang="en-US" dirty="0">
                <a:solidFill>
                  <a:prstClr val="black"/>
                </a:solidFill>
              </a:rPr>
              <a:t>[8 CCR 4650 (e)]</a:t>
            </a:r>
          </a:p>
          <a:p>
            <a:pPr marL="285750" indent="-285750">
              <a:buFont typeface="Arial" panose="020B0604020202020204" pitchFamily="34" charset="0"/>
              <a:buChar char="•"/>
            </a:pPr>
            <a:endParaRPr lang="en-US" dirty="0"/>
          </a:p>
        </p:txBody>
      </p:sp>
      <p:pic>
        <p:nvPicPr>
          <p:cNvPr id="17" name="Picture 2" descr="Image result for no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749" y="1146778"/>
            <a:ext cx="666751" cy="5334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no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7373" y="1144460"/>
            <a:ext cx="666751" cy="5334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no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7213" y="4046448"/>
            <a:ext cx="666751" cy="5334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625922" y="4098615"/>
            <a:ext cx="2295395" cy="2295395"/>
          </a:xfrm>
          <a:prstGeom prst="rect">
            <a:avLst/>
          </a:prstGeom>
        </p:spPr>
      </p:pic>
      <p:pic>
        <p:nvPicPr>
          <p:cNvPr id="24" name="Picture 2" descr="Image result for green check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76107" y="4046448"/>
            <a:ext cx="667777" cy="6677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0263" y="1220129"/>
            <a:ext cx="2684734" cy="2013551"/>
          </a:xfrm>
          <a:prstGeom prst="rect">
            <a:avLst/>
          </a:prstGeom>
        </p:spPr>
      </p:pic>
      <p:pic>
        <p:nvPicPr>
          <p:cNvPr id="27" name="Picture 2" descr="Image result for green check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00989" y="2514600"/>
            <a:ext cx="667777" cy="6677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77200" y="4"/>
            <a:ext cx="1044920" cy="627980"/>
          </a:xfrm>
          <a:prstGeom prst="roundRect">
            <a:avLst>
              <a:gd name="adj" fmla="val 8594"/>
            </a:avLst>
          </a:prstGeom>
          <a:solidFill>
            <a:srgbClr val="FFFFFF">
              <a:shade val="85000"/>
            </a:srgbClr>
          </a:solidFill>
          <a:ln>
            <a:noFill/>
          </a:ln>
          <a:effectLst>
            <a:outerShdw blurRad="50800" dist="50800" algn="ctr" rotWithShape="0">
              <a:srgbClr val="000000">
                <a:alpha val="43137"/>
              </a:srgbClr>
            </a:outerShdw>
            <a:reflection blurRad="12700" stA="38000" endPos="28000" dist="5000" dir="5400000" sy="-100000" algn="bl" rotWithShape="0"/>
          </a:effectLst>
          <a:scene3d>
            <a:camera prst="orthographicFront"/>
            <a:lightRig rig="threePt" dir="t"/>
          </a:scene3d>
          <a:sp3d>
            <a:bevelT h="31750"/>
          </a:sp3d>
        </p:spPr>
      </p:pic>
    </p:spTree>
    <p:extLst>
      <p:ext uri="{BB962C8B-B14F-4D97-AF65-F5344CB8AC3E}">
        <p14:creationId xmlns:p14="http://schemas.microsoft.com/office/powerpoint/2010/main" val="482769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96" y="402507"/>
            <a:ext cx="7875546" cy="411162"/>
          </a:xfrm>
        </p:spPr>
        <p:txBody>
          <a:bodyPr>
            <a:noAutofit/>
          </a:bodyPr>
          <a:lstStyle/>
          <a:p>
            <a:r>
              <a:rPr lang="en-US" sz="3600" dirty="0" smtClean="0"/>
              <a:t>Lab Safety – General Housekeeping</a:t>
            </a:r>
            <a:endParaRPr lang="en-US" sz="3600"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316009"/>
            <a:ext cx="2891376" cy="2168532"/>
          </a:xfrm>
          <a:prstGeom prst="rect">
            <a:avLst/>
          </a:prstGeom>
        </p:spPr>
      </p:pic>
      <p:pic>
        <p:nvPicPr>
          <p:cNvPr id="16" name="Picture 15" descr="SC450-FACIL16091215043.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977286" y="992100"/>
            <a:ext cx="2202592" cy="2850412"/>
          </a:xfrm>
          <a:prstGeom prst="rect">
            <a:avLst/>
          </a:prstGeom>
        </p:spPr>
      </p:pic>
      <p:sp>
        <p:nvSpPr>
          <p:cNvPr id="6" name="Rectangle 5"/>
          <p:cNvSpPr/>
          <p:nvPr/>
        </p:nvSpPr>
        <p:spPr>
          <a:xfrm>
            <a:off x="90016" y="3521621"/>
            <a:ext cx="3234511" cy="3416320"/>
          </a:xfrm>
          <a:prstGeom prst="rect">
            <a:avLst/>
          </a:prstGeom>
        </p:spPr>
        <p:txBody>
          <a:bodyPr wrap="square">
            <a:spAutoFit/>
          </a:bodyPr>
          <a:lstStyle/>
          <a:p>
            <a:pPr marR="0" lvl="0" defTabSz="457200"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smtClean="0">
              <a:ln>
                <a:noFill/>
              </a:ln>
              <a:solidFill>
                <a:prstClr val="black"/>
              </a:solidFill>
              <a:effectLst/>
              <a:uLnTx/>
              <a:uFillTx/>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prstClr val="black"/>
                </a:solidFill>
              </a:rPr>
              <a:t>Laboratory </a:t>
            </a:r>
            <a:r>
              <a:rPr lang="en-US" dirty="0">
                <a:solidFill>
                  <a:prstClr val="black"/>
                </a:solidFill>
              </a:rPr>
              <a:t>supplies and equipment should be </a:t>
            </a:r>
            <a:r>
              <a:rPr lang="en-US" dirty="0" smtClean="0">
                <a:solidFill>
                  <a:prstClr val="black"/>
                </a:solidFill>
              </a:rPr>
              <a:t>returned to </a:t>
            </a:r>
            <a:r>
              <a:rPr lang="en-US" dirty="0">
                <a:solidFill>
                  <a:prstClr val="black"/>
                </a:solidFill>
              </a:rPr>
              <a:t>shelves, drawers and cabinets after use as standard </a:t>
            </a:r>
            <a:r>
              <a:rPr lang="en-US" dirty="0" smtClean="0">
                <a:solidFill>
                  <a:prstClr val="black"/>
                </a:solidFill>
              </a:rPr>
              <a:t>practice</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prstClr val="black"/>
                </a:solidFill>
              </a:rPr>
              <a:t>Countertops </a:t>
            </a:r>
            <a:r>
              <a:rPr lang="en-US" dirty="0">
                <a:solidFill>
                  <a:prstClr val="black"/>
                </a:solidFill>
              </a:rPr>
              <a:t>should be left clean and free of laboratory spills and </a:t>
            </a:r>
            <a:r>
              <a:rPr lang="en-US" dirty="0" smtClean="0">
                <a:solidFill>
                  <a:prstClr val="black"/>
                </a:solidFill>
              </a:rPr>
              <a:t>debris</a:t>
            </a:r>
            <a:endParaRPr lang="en-US" dirty="0">
              <a:solidFill>
                <a:prstClr val="black"/>
              </a:solidFill>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endParaRP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smtClean="0">
              <a:ln>
                <a:noFill/>
              </a:ln>
              <a:solidFill>
                <a:prstClr val="black"/>
              </a:solidFill>
              <a:effectLst/>
              <a:uLnTx/>
              <a:uFillTx/>
            </a:endParaRPr>
          </a:p>
        </p:txBody>
      </p:sp>
      <p:pic>
        <p:nvPicPr>
          <p:cNvPr id="20" name="Picture 2" descr="Image result for not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6625" y="1316009"/>
            <a:ext cx="666751" cy="5334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not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7037" y="1345466"/>
            <a:ext cx="666751" cy="5334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746341" y="1356649"/>
            <a:ext cx="2209800" cy="1754326"/>
          </a:xfrm>
          <a:prstGeom prst="rect">
            <a:avLst/>
          </a:prstGeom>
        </p:spPr>
        <p:txBody>
          <a:bodyPr wrap="square">
            <a:spAutoFit/>
          </a:bodyPr>
          <a:lstStyle/>
          <a:p>
            <a:pPr marL="285750" lvl="0" indent="-285750" defTabSz="457200">
              <a:buFont typeface="Arial" panose="020B0604020202020204" pitchFamily="34" charset="0"/>
              <a:buChar char="•"/>
              <a:defRPr/>
            </a:pPr>
            <a:r>
              <a:rPr lang="en-US" kern="0" dirty="0">
                <a:solidFill>
                  <a:prstClr val="black"/>
                </a:solidFill>
              </a:rPr>
              <a:t>Laboratory housekeeping MUST be maintained [8 CCR 5191, App A (D)(4), (E)(1)(j)]</a:t>
            </a: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355085" y="4203444"/>
            <a:ext cx="2811770" cy="2110741"/>
          </a:xfrm>
          <a:prstGeom prst="rect">
            <a:avLst/>
          </a:prstGeom>
        </p:spPr>
      </p:pic>
      <p:pic>
        <p:nvPicPr>
          <p:cNvPr id="31" name="Picture 2" descr="Image result for green check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88364" y="3521621"/>
            <a:ext cx="667777" cy="6677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8522" y="3886200"/>
            <a:ext cx="3298284" cy="2473714"/>
          </a:xfrm>
          <a:prstGeom prst="rect">
            <a:avLst/>
          </a:prstGeom>
        </p:spPr>
      </p:pic>
      <p:pic>
        <p:nvPicPr>
          <p:cNvPr id="33" name="Picture 2" descr="Image result for green check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3852929"/>
            <a:ext cx="667777" cy="6677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77200" y="4"/>
            <a:ext cx="1044920" cy="627980"/>
          </a:xfrm>
          <a:prstGeom prst="roundRect">
            <a:avLst>
              <a:gd name="adj" fmla="val 8594"/>
            </a:avLst>
          </a:prstGeom>
          <a:solidFill>
            <a:srgbClr val="FFFFFF">
              <a:shade val="85000"/>
            </a:srgbClr>
          </a:solidFill>
          <a:ln>
            <a:noFill/>
          </a:ln>
          <a:effectLst>
            <a:outerShdw blurRad="50800" dist="50800" algn="ctr" rotWithShape="0">
              <a:srgbClr val="000000">
                <a:alpha val="43137"/>
              </a:srgbClr>
            </a:outerShdw>
            <a:reflection blurRad="12700" stA="38000" endPos="28000" dist="5000" dir="5400000" sy="-100000" algn="bl" rotWithShape="0"/>
          </a:effectLst>
          <a:scene3d>
            <a:camera prst="orthographicFront"/>
            <a:lightRig rig="threePt" dir="t"/>
          </a:scene3d>
          <a:sp3d>
            <a:bevelT h="31750"/>
          </a:sp3d>
        </p:spPr>
      </p:pic>
    </p:spTree>
    <p:extLst>
      <p:ext uri="{BB962C8B-B14F-4D97-AF65-F5344CB8AC3E}">
        <p14:creationId xmlns:p14="http://schemas.microsoft.com/office/powerpoint/2010/main" val="374036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802" y="36588"/>
            <a:ext cx="8229600" cy="1143000"/>
          </a:xfrm>
        </p:spPr>
        <p:txBody>
          <a:bodyPr/>
          <a:lstStyle/>
          <a:p>
            <a:r>
              <a:rPr lang="en-US" dirty="0" smtClean="0">
                <a:solidFill>
                  <a:prstClr val="black"/>
                </a:solidFill>
              </a:rPr>
              <a:t>Non-Lab </a:t>
            </a:r>
            <a:r>
              <a:rPr lang="en-US" dirty="0">
                <a:solidFill>
                  <a:prstClr val="black"/>
                </a:solidFill>
              </a:rPr>
              <a:t>Safety</a:t>
            </a:r>
            <a:endParaRPr lang="en-US" dirty="0"/>
          </a:p>
        </p:txBody>
      </p:sp>
      <p:sp>
        <p:nvSpPr>
          <p:cNvPr id="4" name="TextBox 3"/>
          <p:cNvSpPr txBox="1"/>
          <p:nvPr/>
        </p:nvSpPr>
        <p:spPr>
          <a:xfrm>
            <a:off x="275685" y="1142999"/>
            <a:ext cx="8504188" cy="2031325"/>
          </a:xfrm>
          <a:prstGeom prst="rect">
            <a:avLst/>
          </a:prstGeom>
          <a:noFill/>
        </p:spPr>
        <p:txBody>
          <a:bodyPr wrap="none" rtlCol="0">
            <a:spAutoFit/>
          </a:bodyPr>
          <a:lstStyle/>
          <a:p>
            <a:pPr marL="285750" indent="-285750">
              <a:buFont typeface="Arial" panose="020B0604020202020204" pitchFamily="34" charset="0"/>
              <a:buChar char="•"/>
            </a:pPr>
            <a:r>
              <a:rPr lang="en-US" dirty="0" smtClean="0"/>
              <a:t>Any plans to alter campus buildings and building components (walls, ceilings, floors)</a:t>
            </a:r>
          </a:p>
          <a:p>
            <a:r>
              <a:rPr lang="en-US" dirty="0" smtClean="0"/>
              <a:t>      must be forwarded to COE Facilities Coordinator first. </a:t>
            </a:r>
            <a:r>
              <a:rPr lang="en-US" i="1" dirty="0" smtClean="0"/>
              <a:t>Unauthorized construction </a:t>
            </a:r>
          </a:p>
          <a:p>
            <a:r>
              <a:rPr lang="en-US" i="1" dirty="0"/>
              <a:t> </a:t>
            </a:r>
            <a:r>
              <a:rPr lang="en-US" i="1" dirty="0" smtClean="0"/>
              <a:t>     or renovations (including painting) is not permitted.</a:t>
            </a:r>
          </a:p>
          <a:p>
            <a:endParaRPr lang="en-US" i="1" dirty="0"/>
          </a:p>
          <a:p>
            <a:r>
              <a:rPr lang="en-US" dirty="0" smtClean="0"/>
              <a:t>      Certain building construction materials within COE contain </a:t>
            </a:r>
            <a:r>
              <a:rPr lang="en-US" dirty="0" smtClean="0">
                <a:solidFill>
                  <a:srgbClr val="FF0000"/>
                </a:solidFill>
              </a:rPr>
              <a:t>asbestos</a:t>
            </a:r>
            <a:r>
              <a:rPr lang="en-US" dirty="0" smtClean="0"/>
              <a:t> and </a:t>
            </a:r>
            <a:r>
              <a:rPr lang="en-US" dirty="0" smtClean="0">
                <a:solidFill>
                  <a:srgbClr val="FF0000"/>
                </a:solidFill>
              </a:rPr>
              <a:t>lead</a:t>
            </a:r>
            <a:r>
              <a:rPr lang="en-US" dirty="0" smtClean="0"/>
              <a:t>.  </a:t>
            </a:r>
            <a:endParaRPr lang="en-US" dirty="0"/>
          </a:p>
          <a:p>
            <a:r>
              <a:rPr lang="en-US" dirty="0" smtClean="0"/>
              <a:t>      By damaging these components, you not only put your health at risk, you are </a:t>
            </a:r>
          </a:p>
          <a:p>
            <a:r>
              <a:rPr lang="en-US" dirty="0" smtClean="0"/>
              <a:t>      spreading contaminated materials throughout the workplace that may impact others.</a:t>
            </a:r>
            <a:endParaRPr lang="en-US" dirty="0"/>
          </a:p>
        </p:txBody>
      </p:sp>
      <p:pic>
        <p:nvPicPr>
          <p:cNvPr id="5" name="Picture 4" descr="C:\Users\Public\Pictures\EN3 Violations\DSC0381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473" y="3470495"/>
            <a:ext cx="3452385" cy="2998470"/>
          </a:xfrm>
          <a:prstGeom prst="rect">
            <a:avLst/>
          </a:prstGeom>
          <a:noFill/>
          <a:ln>
            <a:noFill/>
          </a:ln>
        </p:spPr>
      </p:pic>
      <p:pic>
        <p:nvPicPr>
          <p:cNvPr id="6" name="Picture 2" descr="Image result for not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7107" y="3470495"/>
            <a:ext cx="666751" cy="5334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930" y="3505200"/>
            <a:ext cx="3946849" cy="294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Image result for not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1028" y="3505577"/>
            <a:ext cx="666751" cy="5334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4"/>
            <a:ext cx="1044920" cy="627980"/>
          </a:xfrm>
          <a:prstGeom prst="roundRect">
            <a:avLst>
              <a:gd name="adj" fmla="val 8594"/>
            </a:avLst>
          </a:prstGeom>
          <a:solidFill>
            <a:srgbClr val="FFFFFF">
              <a:shade val="85000"/>
            </a:srgbClr>
          </a:solidFill>
          <a:ln>
            <a:noFill/>
          </a:ln>
          <a:effectLst>
            <a:outerShdw blurRad="50800" dist="50800" algn="ctr" rotWithShape="0">
              <a:srgbClr val="000000">
                <a:alpha val="43137"/>
              </a:srgbClr>
            </a:outerShdw>
            <a:reflection blurRad="12700" stA="38000" endPos="28000" dist="5000" dir="5400000" sy="-100000" algn="bl" rotWithShape="0"/>
          </a:effectLst>
          <a:scene3d>
            <a:camera prst="orthographicFront"/>
            <a:lightRig rig="threePt" dir="t"/>
          </a:scene3d>
          <a:sp3d>
            <a:bevelT h="31750"/>
          </a:sp3d>
        </p:spPr>
      </p:pic>
    </p:spTree>
    <p:extLst>
      <p:ext uri="{BB962C8B-B14F-4D97-AF65-F5344CB8AC3E}">
        <p14:creationId xmlns:p14="http://schemas.microsoft.com/office/powerpoint/2010/main" val="3955234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48400" y="1219200"/>
            <a:ext cx="473120" cy="646286"/>
          </a:xfrm>
          <a:prstGeom prst="rect">
            <a:avLst/>
          </a:prstGeom>
          <a:noFill/>
        </p:spPr>
        <p:txBody>
          <a:bodyPr wrap="none" lIns="91397" tIns="45698" rIns="91397" bIns="45698" rtlCol="0">
            <a:spAutoFit/>
          </a:bodyPr>
          <a:lstStyle/>
          <a:p>
            <a:pPr defTabSz="913972"/>
            <a:endParaRPr lang="en-US" dirty="0" smtClean="0">
              <a:solidFill>
                <a:prstClr val="black"/>
              </a:solidFill>
            </a:endParaRPr>
          </a:p>
          <a:p>
            <a:pPr marL="285750" indent="-285750" defTabSz="913972">
              <a:buFont typeface="Arial" panose="020B0604020202020204" pitchFamily="34" charset="0"/>
              <a:buChar char="•"/>
            </a:pPr>
            <a:endParaRPr lang="en-US" dirty="0">
              <a:solidFill>
                <a:prstClr val="black"/>
              </a:solidFill>
            </a:endParaRPr>
          </a:p>
        </p:txBody>
      </p:sp>
      <p:sp>
        <p:nvSpPr>
          <p:cNvPr id="2" name="TextBox 1"/>
          <p:cNvSpPr txBox="1"/>
          <p:nvPr/>
        </p:nvSpPr>
        <p:spPr>
          <a:xfrm>
            <a:off x="1057564" y="609753"/>
            <a:ext cx="1508746" cy="461665"/>
          </a:xfrm>
          <a:prstGeom prst="rect">
            <a:avLst/>
          </a:prstGeom>
          <a:noFill/>
        </p:spPr>
        <p:txBody>
          <a:bodyPr wrap="none" rtlCol="0">
            <a:spAutoFit/>
          </a:bodyPr>
          <a:lstStyle/>
          <a:p>
            <a:r>
              <a:rPr lang="en-US" sz="2400" b="1" i="1" u="sng" dirty="0" smtClean="0">
                <a:latin typeface="Corbel" panose="020B0503020204020204" pitchFamily="34" charset="0"/>
              </a:rPr>
              <a:t>Fast Facts</a:t>
            </a:r>
            <a:endParaRPr lang="en-US" sz="2400" b="1" i="1" u="sng" dirty="0">
              <a:latin typeface="Corbel" panose="020B0503020204020204" pitchFamily="34" charset="0"/>
            </a:endParaRPr>
          </a:p>
        </p:txBody>
      </p:sp>
      <p:sp>
        <p:nvSpPr>
          <p:cNvPr id="6" name="TextBox 5"/>
          <p:cNvSpPr txBox="1"/>
          <p:nvPr/>
        </p:nvSpPr>
        <p:spPr>
          <a:xfrm>
            <a:off x="187813" y="1265321"/>
            <a:ext cx="3434145"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t>Founded in 1949</a:t>
            </a:r>
          </a:p>
          <a:p>
            <a:pPr marL="285750" indent="-285750">
              <a:buFont typeface="Arial" panose="020B0604020202020204" pitchFamily="34" charset="0"/>
              <a:buChar char="•"/>
            </a:pPr>
            <a:r>
              <a:rPr lang="en-US" dirty="0" smtClean="0"/>
              <a:t>Students – 37,065  </a:t>
            </a:r>
            <a:r>
              <a:rPr lang="en-US" dirty="0"/>
              <a:t>(</a:t>
            </a:r>
            <a:r>
              <a:rPr lang="en-US" dirty="0" smtClean="0"/>
              <a:t>2017</a:t>
            </a:r>
            <a:r>
              <a:rPr lang="en-US" dirty="0"/>
              <a:t>)</a:t>
            </a:r>
            <a:endParaRPr lang="en-US" dirty="0" smtClean="0"/>
          </a:p>
          <a:p>
            <a:pPr marL="285750" lvl="0" indent="-285750">
              <a:buFont typeface="Arial" panose="020B0604020202020204" pitchFamily="34" charset="0"/>
              <a:buChar char="•"/>
            </a:pPr>
            <a:r>
              <a:rPr lang="en-US" dirty="0" smtClean="0"/>
              <a:t>Staff and Faculty – 6,137 </a:t>
            </a:r>
            <a:r>
              <a:rPr lang="en-US" dirty="0">
                <a:solidFill>
                  <a:prstClr val="black"/>
                </a:solidFill>
              </a:rPr>
              <a:t>(</a:t>
            </a:r>
            <a:r>
              <a:rPr lang="en-US" dirty="0" smtClean="0">
                <a:solidFill>
                  <a:prstClr val="black"/>
                </a:solidFill>
              </a:rPr>
              <a:t>2018</a:t>
            </a:r>
            <a:r>
              <a:rPr lang="en-US" dirty="0">
                <a:solidFill>
                  <a:prstClr val="black"/>
                </a:solidFill>
              </a:rPr>
              <a:t>)</a:t>
            </a:r>
            <a:endParaRPr lang="en-US" dirty="0" smtClean="0"/>
          </a:p>
          <a:p>
            <a:pPr marL="285750" indent="-285750">
              <a:buFont typeface="Arial" panose="020B0604020202020204" pitchFamily="34" charset="0"/>
              <a:buChar char="•"/>
            </a:pPr>
            <a:r>
              <a:rPr lang="en-US" dirty="0" smtClean="0"/>
              <a:t>323 Acres</a:t>
            </a:r>
            <a:endParaRPr lang="en-US" dirty="0"/>
          </a:p>
        </p:txBody>
      </p:sp>
      <p:sp>
        <p:nvSpPr>
          <p:cNvPr id="7" name="TextBox 6"/>
          <p:cNvSpPr txBox="1"/>
          <p:nvPr/>
        </p:nvSpPr>
        <p:spPr>
          <a:xfrm>
            <a:off x="320306" y="2787225"/>
            <a:ext cx="3194272" cy="646331"/>
          </a:xfrm>
          <a:prstGeom prst="rect">
            <a:avLst/>
          </a:prstGeom>
          <a:noFill/>
        </p:spPr>
        <p:txBody>
          <a:bodyPr wrap="none" rtlCol="0">
            <a:spAutoFit/>
          </a:bodyPr>
          <a:lstStyle/>
          <a:p>
            <a:pPr algn="ctr"/>
            <a:r>
              <a:rPr lang="en-US" b="1" i="1" u="sng" dirty="0" smtClean="0"/>
              <a:t>Environmental Health </a:t>
            </a:r>
            <a:r>
              <a:rPr lang="en-US" b="1" i="1" u="sng" dirty="0"/>
              <a:t>&amp;</a:t>
            </a:r>
            <a:r>
              <a:rPr lang="en-US" b="1" i="1" u="sng" dirty="0" smtClean="0"/>
              <a:t> Safety </a:t>
            </a:r>
          </a:p>
          <a:p>
            <a:pPr algn="ctr"/>
            <a:r>
              <a:rPr lang="en-US" b="1" i="1" u="sng" dirty="0" smtClean="0"/>
              <a:t>Mission</a:t>
            </a:r>
          </a:p>
        </p:txBody>
      </p:sp>
      <p:sp>
        <p:nvSpPr>
          <p:cNvPr id="8" name="TextBox 7"/>
          <p:cNvSpPr txBox="1"/>
          <p:nvPr/>
        </p:nvSpPr>
        <p:spPr>
          <a:xfrm>
            <a:off x="106252" y="3581400"/>
            <a:ext cx="3605474" cy="2585323"/>
          </a:xfrm>
          <a:prstGeom prst="rect">
            <a:avLst/>
          </a:prstGeom>
          <a:noFill/>
        </p:spPr>
        <p:txBody>
          <a:bodyPr wrap="none" rtlCol="0">
            <a:spAutoFit/>
          </a:bodyPr>
          <a:lstStyle/>
          <a:p>
            <a:pPr marL="285750" indent="-285750">
              <a:buFont typeface="Arial" panose="020B0604020202020204" pitchFamily="34" charset="0"/>
              <a:buChar char="•"/>
            </a:pPr>
            <a:r>
              <a:rPr lang="en-US" dirty="0" smtClean="0"/>
              <a:t>To provide and maintain a safe</a:t>
            </a:r>
          </a:p>
          <a:p>
            <a:r>
              <a:rPr lang="en-US" dirty="0"/>
              <a:t> </a:t>
            </a:r>
            <a:r>
              <a:rPr lang="en-US" dirty="0" smtClean="0"/>
              <a:t>     and healthy work environment </a:t>
            </a:r>
          </a:p>
          <a:p>
            <a:r>
              <a:rPr lang="en-US" dirty="0" smtClean="0"/>
              <a:t>      for students, faculty,  staff,  </a:t>
            </a:r>
          </a:p>
          <a:p>
            <a:r>
              <a:rPr lang="en-US" dirty="0" smtClean="0"/>
              <a:t>      contractors and visitors.</a:t>
            </a:r>
          </a:p>
          <a:p>
            <a:endParaRPr lang="en-US" dirty="0"/>
          </a:p>
          <a:p>
            <a:pPr marL="285750" indent="-285750">
              <a:buFont typeface="Arial" panose="020B0604020202020204" pitchFamily="34" charset="0"/>
              <a:buChar char="•"/>
            </a:pPr>
            <a:r>
              <a:rPr lang="en-US" dirty="0" smtClean="0"/>
              <a:t>To protect the local community</a:t>
            </a:r>
          </a:p>
          <a:p>
            <a:r>
              <a:rPr lang="en-US" dirty="0"/>
              <a:t> </a:t>
            </a:r>
            <a:r>
              <a:rPr lang="en-US" dirty="0" smtClean="0"/>
              <a:t>     and environment from potential </a:t>
            </a:r>
          </a:p>
          <a:p>
            <a:r>
              <a:rPr lang="en-US" dirty="0"/>
              <a:t> </a:t>
            </a:r>
            <a:r>
              <a:rPr lang="en-US" dirty="0" smtClean="0"/>
              <a:t>     hazards generated by University </a:t>
            </a:r>
          </a:p>
          <a:p>
            <a:r>
              <a:rPr lang="en-US" dirty="0"/>
              <a:t> </a:t>
            </a:r>
            <a:r>
              <a:rPr lang="en-US" dirty="0" smtClean="0"/>
              <a:t>     activities.</a:t>
            </a:r>
            <a:endParaRPr lang="en-US" dirty="0"/>
          </a:p>
        </p:txBody>
      </p:sp>
      <p:pic>
        <p:nvPicPr>
          <p:cNvPr id="11268" name="Picture 4" descr="Image result for csulb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721" y="304801"/>
            <a:ext cx="3810000" cy="1304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008477558\Pictures\campus_parking_map_jan20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3055" y="1397046"/>
            <a:ext cx="5103272" cy="50456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4"/>
            <a:ext cx="1044920" cy="627980"/>
          </a:xfrm>
          <a:prstGeom prst="roundRect">
            <a:avLst>
              <a:gd name="adj" fmla="val 8594"/>
            </a:avLst>
          </a:prstGeom>
          <a:solidFill>
            <a:srgbClr val="FFFFFF">
              <a:shade val="85000"/>
            </a:srgbClr>
          </a:solidFill>
          <a:ln>
            <a:noFill/>
          </a:ln>
          <a:effectLst>
            <a:outerShdw blurRad="50800" dist="50800" algn="ctr" rotWithShape="0">
              <a:srgbClr val="000000">
                <a:alpha val="43137"/>
              </a:srgbClr>
            </a:outerShdw>
            <a:reflection blurRad="12700" stA="38000" endPos="28000" dist="5000" dir="5400000" sy="-100000" algn="bl" rotWithShape="0"/>
          </a:effectLst>
          <a:scene3d>
            <a:camera prst="orthographicFront"/>
            <a:lightRig rig="threePt" dir="t"/>
          </a:scene3d>
          <a:sp3d>
            <a:bevelT h="31750"/>
          </a:sp3d>
        </p:spPr>
      </p:pic>
    </p:spTree>
    <p:extLst>
      <p:ext uri="{BB962C8B-B14F-4D97-AF65-F5344CB8AC3E}">
        <p14:creationId xmlns:p14="http://schemas.microsoft.com/office/powerpoint/2010/main" val="1428006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490" y="1371600"/>
            <a:ext cx="3962400" cy="1295399"/>
          </a:xfrm>
        </p:spPr>
        <p:txBody>
          <a:bodyPr>
            <a:normAutofit/>
          </a:bodyPr>
          <a:lstStyle/>
          <a:p>
            <a:r>
              <a:rPr lang="en-US" sz="3600" b="1" dirty="0" smtClean="0"/>
              <a:t>The Importance of Safety</a:t>
            </a:r>
            <a:endParaRPr lang="en-US" sz="3600" b="1" dirty="0"/>
          </a:p>
        </p:txBody>
      </p:sp>
      <p:sp>
        <p:nvSpPr>
          <p:cNvPr id="3" name="Subtitle 2"/>
          <p:cNvSpPr>
            <a:spLocks noGrp="1"/>
          </p:cNvSpPr>
          <p:nvPr>
            <p:ph type="subTitle" idx="1"/>
          </p:nvPr>
        </p:nvSpPr>
        <p:spPr bwMode="black">
          <a:xfrm>
            <a:off x="4038600" y="381000"/>
            <a:ext cx="4876800" cy="6400800"/>
          </a:xfrm>
        </p:spPr>
        <p:txBody>
          <a:bodyPr>
            <a:noAutofit/>
          </a:bodyPr>
          <a:lstStyle/>
          <a:p>
            <a:pPr algn="l"/>
            <a:endParaRPr lang="en-US" sz="1800" b="1" dirty="0">
              <a:solidFill>
                <a:schemeClr val="tx1"/>
              </a:solidFill>
            </a:endParaRPr>
          </a:p>
          <a:p>
            <a:pPr marL="456986" indent="-456986" algn="l">
              <a:buFont typeface="Arial" panose="020B0604020202020204" pitchFamily="34" charset="0"/>
              <a:buChar char="•"/>
            </a:pPr>
            <a:r>
              <a:rPr lang="en-US" sz="1800" dirty="0" smtClean="0">
                <a:solidFill>
                  <a:schemeClr val="tx1"/>
                </a:solidFill>
              </a:rPr>
              <a:t>Injuries </a:t>
            </a:r>
            <a:r>
              <a:rPr lang="en-US" sz="1800" dirty="0">
                <a:solidFill>
                  <a:schemeClr val="tx1"/>
                </a:solidFill>
              </a:rPr>
              <a:t>= lost work hours, higher insurance rates, Workman’s Compensation claims, staffing shortages and possible litigation</a:t>
            </a:r>
            <a:r>
              <a:rPr lang="en-US" sz="1800" dirty="0" smtClean="0">
                <a:solidFill>
                  <a:schemeClr val="tx1"/>
                </a:solidFill>
              </a:rPr>
              <a:t>.</a:t>
            </a:r>
          </a:p>
          <a:p>
            <a:pPr marL="456986" indent="-456986" algn="l">
              <a:buFont typeface="Arial" panose="020B0604020202020204" pitchFamily="34" charset="0"/>
              <a:buChar char="•"/>
            </a:pPr>
            <a:endParaRPr lang="en-US" sz="1800" dirty="0">
              <a:solidFill>
                <a:schemeClr val="tx1"/>
              </a:solidFill>
            </a:endParaRPr>
          </a:p>
          <a:p>
            <a:pPr marL="456986" indent="-456986" algn="l">
              <a:buFont typeface="Arial" panose="020B0604020202020204" pitchFamily="34" charset="0"/>
              <a:buChar char="•"/>
            </a:pPr>
            <a:r>
              <a:rPr lang="en-US" sz="1800" dirty="0" smtClean="0">
                <a:solidFill>
                  <a:schemeClr val="tx1"/>
                </a:solidFill>
              </a:rPr>
              <a:t>Regulatory fines and citations are costly, do not reflect well on the University and are the financial responsibility of the department.</a:t>
            </a:r>
          </a:p>
          <a:p>
            <a:pPr marL="456986" indent="-456986" algn="l">
              <a:buFont typeface="Arial" panose="020B0604020202020204" pitchFamily="34" charset="0"/>
              <a:buChar char="•"/>
            </a:pPr>
            <a:endParaRPr lang="en-US" sz="1800" dirty="0">
              <a:solidFill>
                <a:schemeClr val="tx1"/>
              </a:solidFill>
            </a:endParaRPr>
          </a:p>
          <a:p>
            <a:pPr marL="456986" lvl="0" indent="-456986" algn="l">
              <a:buFont typeface="Arial" panose="020B0604020202020204" pitchFamily="34" charset="0"/>
              <a:buChar char="•"/>
            </a:pPr>
            <a:r>
              <a:rPr lang="en-US" sz="1800" dirty="0">
                <a:solidFill>
                  <a:prstClr val="black"/>
                </a:solidFill>
              </a:rPr>
              <a:t>Working in a safe </a:t>
            </a:r>
            <a:r>
              <a:rPr lang="en-US" sz="1800" dirty="0" smtClean="0">
                <a:solidFill>
                  <a:prstClr val="black"/>
                </a:solidFill>
              </a:rPr>
              <a:t>and healthy environment </a:t>
            </a:r>
            <a:r>
              <a:rPr lang="en-US" sz="1800" dirty="0">
                <a:solidFill>
                  <a:prstClr val="black"/>
                </a:solidFill>
              </a:rPr>
              <a:t>allows you to focus on why CSU </a:t>
            </a:r>
            <a:r>
              <a:rPr lang="en-US" sz="1800" dirty="0" smtClean="0">
                <a:solidFill>
                  <a:prstClr val="black"/>
                </a:solidFill>
              </a:rPr>
              <a:t>has hired you </a:t>
            </a:r>
            <a:r>
              <a:rPr lang="en-US" sz="1800" dirty="0">
                <a:solidFill>
                  <a:prstClr val="black"/>
                </a:solidFill>
              </a:rPr>
              <a:t>– to do the best work in your field you can do</a:t>
            </a:r>
            <a:r>
              <a:rPr lang="en-US" sz="1800" dirty="0" smtClean="0">
                <a:solidFill>
                  <a:prstClr val="black"/>
                </a:solidFill>
              </a:rPr>
              <a:t>!</a:t>
            </a:r>
          </a:p>
          <a:p>
            <a:pPr marL="456986" lvl="0" indent="-456986" algn="l">
              <a:buFont typeface="Arial" panose="020B0604020202020204" pitchFamily="34" charset="0"/>
              <a:buChar char="•"/>
            </a:pPr>
            <a:endParaRPr lang="en-US" sz="1800" dirty="0" smtClean="0">
              <a:solidFill>
                <a:schemeClr val="tx1"/>
              </a:solidFill>
            </a:endParaRPr>
          </a:p>
          <a:p>
            <a:pPr marL="456986" indent="-456986" algn="l">
              <a:buFont typeface="Arial" panose="020B0604020202020204" pitchFamily="34" charset="0"/>
              <a:buChar char="•"/>
            </a:pPr>
            <a:r>
              <a:rPr lang="en-US" sz="1800" dirty="0" smtClean="0">
                <a:solidFill>
                  <a:schemeClr val="tx1"/>
                </a:solidFill>
              </a:rPr>
              <a:t>Lead by Example – Most </a:t>
            </a:r>
            <a:r>
              <a:rPr lang="en-US" sz="1800" dirty="0">
                <a:solidFill>
                  <a:schemeClr val="tx1"/>
                </a:solidFill>
              </a:rPr>
              <a:t>c</a:t>
            </a:r>
            <a:r>
              <a:rPr lang="en-US" sz="1800" dirty="0" smtClean="0">
                <a:solidFill>
                  <a:schemeClr val="tx1"/>
                </a:solidFill>
              </a:rPr>
              <a:t>orporations and utility districts have exceedingly high safety standards due to potential liability exposures.  By emphasizing safety in your curriculum, you are creating a learning foundation and mindset for your students that they will carry into whatever career path they choose.</a:t>
            </a:r>
            <a:endParaRPr lang="en-US" sz="1800" dirty="0">
              <a:solidFill>
                <a:schemeClr val="tx1"/>
              </a:solidFill>
            </a:endParaRPr>
          </a:p>
        </p:txBody>
      </p:sp>
      <p:sp>
        <p:nvSpPr>
          <p:cNvPr id="6" name="AutoShape 2" descr="Image result for the importance of safe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http://www.triangleinsurancegroup.com/wp-content/uploads/2015/11/Safety-Firs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352800"/>
            <a:ext cx="3048000" cy="21001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4"/>
            <a:ext cx="1044920" cy="627980"/>
          </a:xfrm>
          <a:prstGeom prst="roundRect">
            <a:avLst>
              <a:gd name="adj" fmla="val 8594"/>
            </a:avLst>
          </a:prstGeom>
          <a:solidFill>
            <a:srgbClr val="FFFFFF">
              <a:shade val="85000"/>
            </a:srgbClr>
          </a:solidFill>
          <a:ln>
            <a:noFill/>
          </a:ln>
          <a:effectLst>
            <a:outerShdw blurRad="50800" dist="50800" algn="ctr" rotWithShape="0">
              <a:srgbClr val="000000">
                <a:alpha val="43137"/>
              </a:srgbClr>
            </a:outerShdw>
            <a:reflection blurRad="12700" stA="38000" endPos="28000" dist="5000" dir="5400000" sy="-100000" algn="bl" rotWithShape="0"/>
          </a:effectLst>
          <a:scene3d>
            <a:camera prst="orthographicFront"/>
            <a:lightRig rig="threePt" dir="t"/>
          </a:scene3d>
          <a:sp3d>
            <a:bevelT h="31750"/>
          </a:sp3d>
        </p:spPr>
      </p:pic>
    </p:spTree>
    <p:extLst>
      <p:ext uri="{BB962C8B-B14F-4D97-AF65-F5344CB8AC3E}">
        <p14:creationId xmlns:p14="http://schemas.microsoft.com/office/powerpoint/2010/main" val="2016771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830"/>
            <a:ext cx="7871460" cy="1080969"/>
          </a:xfrm>
        </p:spPr>
        <p:txBody>
          <a:bodyPr>
            <a:normAutofit/>
          </a:bodyPr>
          <a:lstStyle/>
          <a:p>
            <a:r>
              <a:rPr lang="en-US" sz="3200" u="sng" dirty="0" smtClean="0">
                <a:latin typeface="Corbel" panose="020B0503020204020204" pitchFamily="34" charset="0"/>
              </a:rPr>
              <a:t>Injury and Illness Prevention Program </a:t>
            </a:r>
            <a:r>
              <a:rPr lang="en-US" sz="3200" u="sng" dirty="0">
                <a:latin typeface="Corbel" panose="020B0503020204020204" pitchFamily="34" charset="0"/>
              </a:rPr>
              <a:t>(IIPP)</a:t>
            </a:r>
            <a:r>
              <a:rPr lang="en-US" sz="3200" b="1" u="sng" dirty="0"/>
              <a:t/>
            </a:r>
            <a:br>
              <a:rPr lang="en-US" sz="3200" b="1" u="sng" dirty="0"/>
            </a:br>
            <a:endParaRPr lang="en-US" sz="3200" b="1" dirty="0"/>
          </a:p>
        </p:txBody>
      </p:sp>
      <p:sp>
        <p:nvSpPr>
          <p:cNvPr id="3" name="Content Placeholder 2"/>
          <p:cNvSpPr>
            <a:spLocks noGrp="1"/>
          </p:cNvSpPr>
          <p:nvPr>
            <p:ph idx="1"/>
          </p:nvPr>
        </p:nvSpPr>
        <p:spPr>
          <a:xfrm>
            <a:off x="762000" y="5105400"/>
            <a:ext cx="3581400" cy="2667000"/>
          </a:xfrm>
        </p:spPr>
        <p:txBody>
          <a:bodyPr>
            <a:normAutofit/>
          </a:bodyPr>
          <a:lstStyle/>
          <a:p>
            <a:pPr marL="0" indent="0">
              <a:buNone/>
            </a:pPr>
            <a:endParaRPr lang="en-US" sz="1700" dirty="0"/>
          </a:p>
          <a:p>
            <a:pPr marL="0" indent="0">
              <a:spcBef>
                <a:spcPct val="0"/>
              </a:spcBef>
              <a:buClrTx/>
              <a:buSzTx/>
              <a:buNone/>
            </a:pPr>
            <a:r>
              <a:rPr lang="en-US" altLang="en-US" sz="1700" dirty="0" smtClean="0"/>
              <a:t>1</a:t>
            </a:r>
            <a:r>
              <a:rPr lang="en-US" altLang="en-US" sz="1700" b="1" dirty="0" smtClean="0"/>
              <a:t>.   </a:t>
            </a:r>
            <a:r>
              <a:rPr lang="en-US" altLang="en-US" sz="1700" dirty="0" smtClean="0"/>
              <a:t>Responsibility</a:t>
            </a:r>
            <a:endParaRPr lang="en-US" altLang="en-US" sz="1700" dirty="0"/>
          </a:p>
          <a:p>
            <a:pPr marL="0" indent="0">
              <a:spcBef>
                <a:spcPct val="0"/>
              </a:spcBef>
              <a:buClrTx/>
              <a:buSzTx/>
              <a:buNone/>
            </a:pPr>
            <a:r>
              <a:rPr lang="en-US" altLang="en-US" sz="1700" dirty="0" smtClean="0"/>
              <a:t>2.   Compliance</a:t>
            </a:r>
            <a:endParaRPr lang="en-US" altLang="en-US" sz="1700" dirty="0"/>
          </a:p>
          <a:p>
            <a:pPr marL="342900" indent="-342900">
              <a:spcBef>
                <a:spcPct val="0"/>
              </a:spcBef>
              <a:buAutoNum type="arabicPeriod" startAt="3"/>
            </a:pPr>
            <a:r>
              <a:rPr lang="en-US" altLang="en-US" sz="1700" dirty="0" smtClean="0"/>
              <a:t>Hazard Assessment</a:t>
            </a:r>
          </a:p>
          <a:p>
            <a:pPr marL="342900" indent="-342900">
              <a:spcBef>
                <a:spcPct val="0"/>
              </a:spcBef>
              <a:buAutoNum type="arabicPeriod" startAt="3"/>
            </a:pPr>
            <a:r>
              <a:rPr lang="en-US" altLang="en-US" sz="1700" dirty="0" smtClean="0">
                <a:solidFill>
                  <a:prstClr val="black"/>
                </a:solidFill>
              </a:rPr>
              <a:t>Accident/Exposure </a:t>
            </a:r>
            <a:r>
              <a:rPr lang="en-US" altLang="en-US" sz="1700" dirty="0">
                <a:solidFill>
                  <a:prstClr val="black"/>
                </a:solidFill>
              </a:rPr>
              <a:t>Investigation</a:t>
            </a:r>
          </a:p>
          <a:p>
            <a:pPr marL="0" indent="0">
              <a:spcBef>
                <a:spcPct val="0"/>
              </a:spcBef>
              <a:buClrTx/>
              <a:buSzTx/>
              <a:buNone/>
            </a:pPr>
            <a:endParaRPr lang="en-US" altLang="en-US" sz="1700" b="1" dirty="0"/>
          </a:p>
          <a:p>
            <a:pPr>
              <a:spcBef>
                <a:spcPct val="0"/>
              </a:spcBef>
              <a:buClrTx/>
              <a:buSzTx/>
              <a:buFontTx/>
              <a:buAutoNum type="arabicPeriod"/>
            </a:pPr>
            <a:endParaRPr lang="en-US" altLang="en-US" sz="1700" b="1" dirty="0"/>
          </a:p>
          <a:p>
            <a:pPr algn="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057400"/>
            <a:ext cx="2613660" cy="1325880"/>
          </a:xfrm>
          <a:prstGeom prst="rect">
            <a:avLst/>
          </a:prstGeom>
        </p:spPr>
      </p:pic>
      <p:sp>
        <p:nvSpPr>
          <p:cNvPr id="4" name="TextBox 3"/>
          <p:cNvSpPr txBox="1"/>
          <p:nvPr/>
        </p:nvSpPr>
        <p:spPr>
          <a:xfrm>
            <a:off x="4848155" y="5334000"/>
            <a:ext cx="4857484" cy="1729704"/>
          </a:xfrm>
          <a:prstGeom prst="rect">
            <a:avLst/>
          </a:prstGeom>
          <a:noFill/>
        </p:spPr>
        <p:txBody>
          <a:bodyPr wrap="none" rtlCol="0">
            <a:spAutoFit/>
          </a:bodyPr>
          <a:lstStyle/>
          <a:p>
            <a:pPr marL="342900" indent="-342900" defTabSz="913972">
              <a:spcBef>
                <a:spcPct val="0"/>
              </a:spcBef>
              <a:buFont typeface="+mj-lt"/>
              <a:buAutoNum type="arabicPeriod" startAt="5"/>
            </a:pPr>
            <a:r>
              <a:rPr lang="en-US" altLang="en-US" sz="1700" dirty="0" smtClean="0">
                <a:solidFill>
                  <a:prstClr val="black"/>
                </a:solidFill>
              </a:rPr>
              <a:t>Communication</a:t>
            </a:r>
            <a:endParaRPr lang="en-US" altLang="en-US" sz="1700" dirty="0">
              <a:solidFill>
                <a:prstClr val="black"/>
              </a:solidFill>
            </a:endParaRPr>
          </a:p>
          <a:p>
            <a:pPr marL="342900" lvl="0" indent="-342900" defTabSz="913972">
              <a:spcBef>
                <a:spcPct val="0"/>
              </a:spcBef>
              <a:buAutoNum type="arabicPeriod" startAt="5"/>
            </a:pPr>
            <a:r>
              <a:rPr lang="en-US" altLang="en-US" sz="1700" dirty="0" smtClean="0">
                <a:solidFill>
                  <a:prstClr val="black"/>
                </a:solidFill>
              </a:rPr>
              <a:t>Hazard Correction</a:t>
            </a:r>
          </a:p>
          <a:p>
            <a:pPr marL="342900" lvl="0" indent="-342900" defTabSz="913972">
              <a:spcBef>
                <a:spcPct val="0"/>
              </a:spcBef>
              <a:buAutoNum type="arabicPeriod" startAt="5"/>
            </a:pPr>
            <a:r>
              <a:rPr lang="en-US" altLang="en-US" sz="1700" dirty="0" smtClean="0">
                <a:solidFill>
                  <a:prstClr val="black"/>
                </a:solidFill>
              </a:rPr>
              <a:t>Training</a:t>
            </a:r>
          </a:p>
          <a:p>
            <a:pPr marL="342900" lvl="0" indent="-342900" defTabSz="913972">
              <a:spcBef>
                <a:spcPct val="0"/>
              </a:spcBef>
              <a:buAutoNum type="arabicPeriod" startAt="5"/>
            </a:pPr>
            <a:r>
              <a:rPr lang="en-US" altLang="en-US" sz="1700" dirty="0" smtClean="0">
                <a:solidFill>
                  <a:prstClr val="black"/>
                </a:solidFill>
              </a:rPr>
              <a:t>Recordkeeping</a:t>
            </a:r>
            <a:endParaRPr lang="en-US" altLang="en-US" sz="1700" dirty="0">
              <a:solidFill>
                <a:prstClr val="black"/>
              </a:solidFill>
            </a:endParaRPr>
          </a:p>
          <a:p>
            <a:pPr lvl="0" algn="r" defTabSz="913972">
              <a:spcBef>
                <a:spcPct val="20000"/>
              </a:spcBef>
            </a:pPr>
            <a:endParaRPr lang="en-US" sz="3200" b="1" dirty="0">
              <a:solidFill>
                <a:prstClr val="black"/>
              </a:solidFill>
            </a:endParaRPr>
          </a:p>
        </p:txBody>
      </p:sp>
      <p:sp>
        <p:nvSpPr>
          <p:cNvPr id="7" name="TextBox 6"/>
          <p:cNvSpPr txBox="1"/>
          <p:nvPr/>
        </p:nvSpPr>
        <p:spPr>
          <a:xfrm>
            <a:off x="2514600" y="4648200"/>
            <a:ext cx="4160306" cy="523220"/>
          </a:xfrm>
          <a:prstGeom prst="rect">
            <a:avLst/>
          </a:prstGeom>
          <a:noFill/>
        </p:spPr>
        <p:txBody>
          <a:bodyPr wrap="none" rtlCol="0">
            <a:spAutoFit/>
          </a:bodyPr>
          <a:lstStyle/>
          <a:p>
            <a:r>
              <a:rPr lang="en-US" sz="2800" i="1" dirty="0" smtClean="0"/>
              <a:t>IIPP Required Components</a:t>
            </a:r>
            <a:endParaRPr lang="en-US" sz="2800" i="1" dirty="0"/>
          </a:p>
        </p:txBody>
      </p:sp>
      <p:sp>
        <p:nvSpPr>
          <p:cNvPr id="8" name="Rectangle 7"/>
          <p:cNvSpPr/>
          <p:nvPr/>
        </p:nvSpPr>
        <p:spPr>
          <a:xfrm>
            <a:off x="751114" y="1143000"/>
            <a:ext cx="2365584" cy="584775"/>
          </a:xfrm>
          <a:prstGeom prst="rect">
            <a:avLst/>
          </a:prstGeom>
        </p:spPr>
        <p:txBody>
          <a:bodyPr wrap="none">
            <a:spAutoFit/>
          </a:bodyPr>
          <a:lstStyle/>
          <a:p>
            <a:pPr lvl="0" defTabSz="913972">
              <a:spcBef>
                <a:spcPct val="20000"/>
              </a:spcBef>
            </a:pPr>
            <a:r>
              <a:rPr lang="en-US" sz="3200" dirty="0">
                <a:solidFill>
                  <a:prstClr val="black"/>
                </a:solidFill>
              </a:rPr>
              <a:t>“What is it?”</a:t>
            </a:r>
          </a:p>
        </p:txBody>
      </p:sp>
      <p:sp>
        <p:nvSpPr>
          <p:cNvPr id="9" name="Rectangle 8"/>
          <p:cNvSpPr/>
          <p:nvPr/>
        </p:nvSpPr>
        <p:spPr>
          <a:xfrm>
            <a:off x="685800" y="1727775"/>
            <a:ext cx="4724400" cy="2677656"/>
          </a:xfrm>
          <a:prstGeom prst="rect">
            <a:avLst/>
          </a:prstGeom>
        </p:spPr>
        <p:txBody>
          <a:bodyPr wrap="square">
            <a:spAutoFit/>
          </a:bodyPr>
          <a:lstStyle/>
          <a:p>
            <a:pPr lvl="0" defTabSz="913972">
              <a:spcBef>
                <a:spcPct val="20000"/>
              </a:spcBef>
            </a:pPr>
            <a:r>
              <a:rPr lang="en-US" sz="2400" dirty="0">
                <a:solidFill>
                  <a:prstClr val="black"/>
                </a:solidFill>
              </a:rPr>
              <a:t>The Injury and Illness Prevention Program (IIPP) is a basic written workplace safety program. Title 8 of the California Code of Regulations (T8CCR), Section 3203, requires </a:t>
            </a:r>
            <a:r>
              <a:rPr lang="en-US" sz="2400" i="1" dirty="0">
                <a:solidFill>
                  <a:prstClr val="black"/>
                </a:solidFill>
              </a:rPr>
              <a:t>every employer </a:t>
            </a:r>
            <a:r>
              <a:rPr lang="en-US" sz="2400" dirty="0">
                <a:solidFill>
                  <a:prstClr val="black"/>
                </a:solidFill>
              </a:rPr>
              <a:t>to develop and implement an effective IIPP.</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4"/>
            <a:ext cx="1044920" cy="627980"/>
          </a:xfrm>
          <a:prstGeom prst="roundRect">
            <a:avLst>
              <a:gd name="adj" fmla="val 8594"/>
            </a:avLst>
          </a:prstGeom>
          <a:solidFill>
            <a:srgbClr val="FFFFFF">
              <a:shade val="85000"/>
            </a:srgbClr>
          </a:solidFill>
          <a:ln>
            <a:noFill/>
          </a:ln>
          <a:effectLst>
            <a:outerShdw blurRad="50800" dist="50800" algn="ctr" rotWithShape="0">
              <a:srgbClr val="000000">
                <a:alpha val="43137"/>
              </a:srgbClr>
            </a:outerShdw>
            <a:reflection blurRad="12700" stA="38000" endPos="28000" dist="5000" dir="5400000" sy="-100000" algn="bl" rotWithShape="0"/>
          </a:effectLst>
          <a:scene3d>
            <a:camera prst="orthographicFront"/>
            <a:lightRig rig="threePt" dir="t"/>
          </a:scene3d>
          <a:sp3d>
            <a:bevelT h="31750"/>
          </a:sp3d>
        </p:spPr>
      </p:pic>
    </p:spTree>
    <p:extLst>
      <p:ext uri="{BB962C8B-B14F-4D97-AF65-F5344CB8AC3E}">
        <p14:creationId xmlns:p14="http://schemas.microsoft.com/office/powerpoint/2010/main" val="3493073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1143000"/>
          </a:xfrm>
        </p:spPr>
        <p:txBody>
          <a:bodyPr>
            <a:normAutofit/>
          </a:bodyPr>
          <a:lstStyle/>
          <a:p>
            <a:r>
              <a:rPr lang="en-US" sz="3200" u="sng" dirty="0" smtClean="0">
                <a:latin typeface="Corbel" panose="020B0503020204020204" pitchFamily="34" charset="0"/>
              </a:rPr>
              <a:t>Injury and Illness Prevention Program </a:t>
            </a:r>
            <a:r>
              <a:rPr lang="en-US" sz="3200" u="sng" dirty="0">
                <a:latin typeface="Corbel" panose="020B0503020204020204" pitchFamily="34" charset="0"/>
              </a:rPr>
              <a:t>(IIPP</a:t>
            </a:r>
            <a:r>
              <a:rPr lang="en-US" sz="3200" u="sng" dirty="0" smtClean="0">
                <a:latin typeface="Corbel" panose="020B0503020204020204" pitchFamily="34" charset="0"/>
              </a:rPr>
              <a:t>)</a:t>
            </a:r>
            <a:r>
              <a:rPr lang="en-US" sz="3200" u="sng" dirty="0">
                <a:latin typeface="Corbel" panose="020B0503020204020204" pitchFamily="34" charset="0"/>
              </a:rPr>
              <a:t/>
            </a:r>
            <a:br>
              <a:rPr lang="en-US" sz="3200" u="sng" dirty="0">
                <a:latin typeface="Corbel" panose="020B0503020204020204" pitchFamily="34" charset="0"/>
              </a:rPr>
            </a:br>
            <a:r>
              <a:rPr lang="en-US" sz="3200" i="1" dirty="0">
                <a:latin typeface="Corbel" panose="020B0503020204020204" pitchFamily="34" charset="0"/>
              </a:rPr>
              <a:t>Employee Rights and Responsibilities</a:t>
            </a:r>
          </a:p>
        </p:txBody>
      </p:sp>
      <p:pic>
        <p:nvPicPr>
          <p:cNvPr id="4" name="Content Placeholder 3" descr="group-large.jpg"/>
          <p:cNvPicPr>
            <a:picLocks noGrp="1" noChangeAspect="1"/>
          </p:cNvPicPr>
          <p:nvPr>
            <p:ph idx="1"/>
          </p:nvPr>
        </p:nvPicPr>
        <p:blipFill>
          <a:blip r:embed="rId3" cstate="print">
            <a:extLst>
              <a:ext uri="{28A0092B-C50C-407E-A947-70E740481C1C}">
                <a14:useLocalDpi xmlns:a14="http://schemas.microsoft.com/office/drawing/2010/main" val="0"/>
              </a:ext>
            </a:extLst>
          </a:blip>
          <a:srcRect t="5360" b="5360"/>
          <a:stretch>
            <a:fillRect/>
          </a:stretch>
        </p:blipFill>
        <p:spPr>
          <a:xfrm>
            <a:off x="2514600" y="1295400"/>
            <a:ext cx="3601900" cy="1980906"/>
          </a:xfrm>
          <a:ln>
            <a:solidFill>
              <a:schemeClr val="tx1"/>
            </a:solidFill>
          </a:ln>
        </p:spPr>
      </p:pic>
      <p:sp>
        <p:nvSpPr>
          <p:cNvPr id="5" name="TextBox 4"/>
          <p:cNvSpPr txBox="1"/>
          <p:nvPr/>
        </p:nvSpPr>
        <p:spPr>
          <a:xfrm>
            <a:off x="445883" y="3429000"/>
            <a:ext cx="8305800" cy="1538838"/>
          </a:xfrm>
          <a:prstGeom prst="rect">
            <a:avLst/>
          </a:prstGeom>
          <a:noFill/>
        </p:spPr>
        <p:txBody>
          <a:bodyPr wrap="square" lIns="91397" tIns="45698" rIns="91397" bIns="45698" rtlCol="0">
            <a:spAutoFit/>
          </a:bodyPr>
          <a:lstStyle/>
          <a:p>
            <a:pPr defTabSz="913972">
              <a:defRPr/>
            </a:pPr>
            <a:r>
              <a:rPr lang="en-US" sz="1400" u="sng" dirty="0">
                <a:solidFill>
                  <a:prstClr val="black"/>
                </a:solidFill>
              </a:rPr>
              <a:t>Your Responsibilities</a:t>
            </a:r>
            <a:r>
              <a:rPr lang="en-US" sz="1400" dirty="0">
                <a:solidFill>
                  <a:prstClr val="black"/>
                </a:solidFill>
              </a:rPr>
              <a:t>:</a:t>
            </a:r>
          </a:p>
          <a:p>
            <a:pPr marL="285616" indent="-285616" defTabSz="913972">
              <a:buFont typeface="Arial" panose="020B0604020202020204" pitchFamily="34" charset="0"/>
              <a:buChar char="•"/>
              <a:defRPr/>
            </a:pPr>
            <a:endParaRPr lang="en-US" sz="800" dirty="0">
              <a:solidFill>
                <a:prstClr val="black"/>
              </a:solidFill>
            </a:endParaRPr>
          </a:p>
          <a:p>
            <a:pPr marL="285616" indent="-285616" defTabSz="913972">
              <a:buFont typeface="Arial" panose="020B0604020202020204" pitchFamily="34" charset="0"/>
              <a:buChar char="•"/>
              <a:defRPr/>
            </a:pPr>
            <a:r>
              <a:rPr lang="en-US" sz="1400" dirty="0">
                <a:solidFill>
                  <a:prstClr val="black"/>
                </a:solidFill>
              </a:rPr>
              <a:t>Implement established safe work practices at all times while performing </a:t>
            </a:r>
            <a:r>
              <a:rPr lang="en-US" sz="1400" dirty="0" smtClean="0">
                <a:solidFill>
                  <a:prstClr val="black"/>
                </a:solidFill>
              </a:rPr>
              <a:t>your  </a:t>
            </a:r>
            <a:r>
              <a:rPr lang="en-US" sz="1400" dirty="0">
                <a:solidFill>
                  <a:prstClr val="black"/>
                </a:solidFill>
              </a:rPr>
              <a:t>duties</a:t>
            </a:r>
          </a:p>
          <a:p>
            <a:pPr defTabSz="913972">
              <a:defRPr/>
            </a:pPr>
            <a:endParaRPr lang="en-US" sz="800" dirty="0">
              <a:solidFill>
                <a:prstClr val="black"/>
              </a:solidFill>
            </a:endParaRPr>
          </a:p>
          <a:p>
            <a:pPr marL="285616" indent="-285616" defTabSz="913972">
              <a:buFont typeface="Arial" panose="020B0604020202020204" pitchFamily="34" charset="0"/>
              <a:buChar char="•"/>
              <a:defRPr/>
            </a:pPr>
            <a:r>
              <a:rPr lang="en-US" sz="1400" dirty="0">
                <a:solidFill>
                  <a:prstClr val="black"/>
                </a:solidFill>
              </a:rPr>
              <a:t>Comply will all applicable University safety and health policies and regulations</a:t>
            </a:r>
          </a:p>
          <a:p>
            <a:pPr defTabSz="913972">
              <a:defRPr/>
            </a:pPr>
            <a:endParaRPr lang="en-US" sz="800" dirty="0">
              <a:solidFill>
                <a:prstClr val="black"/>
              </a:solidFill>
            </a:endParaRPr>
          </a:p>
          <a:p>
            <a:pPr marL="285616" indent="-285616" defTabSz="913972">
              <a:buFont typeface="Arial" panose="020B0604020202020204" pitchFamily="34" charset="0"/>
              <a:buChar char="•"/>
              <a:defRPr/>
            </a:pPr>
            <a:r>
              <a:rPr lang="en-US" sz="1400" dirty="0">
                <a:solidFill>
                  <a:prstClr val="black"/>
                </a:solidFill>
              </a:rPr>
              <a:t>Report all unsafe conditions, when observed without fear of reprisal, to your immediate supervisor, EH&amp;S or University Police</a:t>
            </a:r>
          </a:p>
        </p:txBody>
      </p:sp>
      <p:sp>
        <p:nvSpPr>
          <p:cNvPr id="6" name="TextBox 5"/>
          <p:cNvSpPr txBox="1"/>
          <p:nvPr/>
        </p:nvSpPr>
        <p:spPr>
          <a:xfrm>
            <a:off x="36213" y="4734386"/>
            <a:ext cx="8077200" cy="2123614"/>
          </a:xfrm>
          <a:prstGeom prst="rect">
            <a:avLst/>
          </a:prstGeom>
          <a:noFill/>
        </p:spPr>
        <p:txBody>
          <a:bodyPr wrap="square" lIns="91397" tIns="45698" rIns="91397" bIns="45698" rtlCol="0">
            <a:spAutoFit/>
          </a:bodyPr>
          <a:lstStyle/>
          <a:p>
            <a:pPr marL="456986" lvl="1" defTabSz="913972">
              <a:buFont typeface="Wingdings" pitchFamily="2" charset="2"/>
              <a:buChar char="§"/>
              <a:defRPr/>
            </a:pPr>
            <a:endParaRPr lang="en-US" altLang="en-US" sz="2400" dirty="0">
              <a:solidFill>
                <a:prstClr val="black"/>
              </a:solidFill>
              <a:latin typeface="Times New Roman" pitchFamily="1" charset="0"/>
              <a:cs typeface="Times New Roman" pitchFamily="1" charset="0"/>
            </a:endParaRPr>
          </a:p>
          <a:p>
            <a:pPr marL="469680" lvl="1" defTabSz="913972">
              <a:defRPr/>
            </a:pPr>
            <a:r>
              <a:rPr lang="en-US" altLang="en-US" sz="1400" u="sng" dirty="0">
                <a:solidFill>
                  <a:prstClr val="black"/>
                </a:solidFill>
                <a:cs typeface="Times New Roman" pitchFamily="1" charset="0"/>
              </a:rPr>
              <a:t>Your Rights:</a:t>
            </a:r>
          </a:p>
          <a:p>
            <a:pPr marL="469680" lvl="1" defTabSz="913972">
              <a:defRPr/>
            </a:pPr>
            <a:endParaRPr lang="en-US" altLang="en-US" sz="1400" dirty="0">
              <a:solidFill>
                <a:prstClr val="black"/>
              </a:solidFill>
              <a:cs typeface="Times New Roman" pitchFamily="1" charset="0"/>
            </a:endParaRPr>
          </a:p>
          <a:p>
            <a:pPr marL="755297" lvl="1" indent="-285616" defTabSz="913972">
              <a:buFont typeface="Arial"/>
              <a:buChar char="•"/>
              <a:defRPr/>
            </a:pPr>
            <a:r>
              <a:rPr lang="en-US" altLang="en-US" sz="1400" dirty="0">
                <a:solidFill>
                  <a:prstClr val="black"/>
                </a:solidFill>
                <a:cs typeface="Times New Roman" pitchFamily="1" charset="0"/>
              </a:rPr>
              <a:t>Refuse work under unsafe conditions or perform work </a:t>
            </a:r>
            <a:r>
              <a:rPr lang="en-US" altLang="en-US" sz="1400" dirty="0" smtClean="0">
                <a:solidFill>
                  <a:prstClr val="black"/>
                </a:solidFill>
                <a:cs typeface="Times New Roman" pitchFamily="1" charset="0"/>
              </a:rPr>
              <a:t>that would </a:t>
            </a:r>
            <a:r>
              <a:rPr lang="en-US" altLang="en-US" sz="1400" dirty="0">
                <a:solidFill>
                  <a:prstClr val="black"/>
                </a:solidFill>
                <a:cs typeface="Times New Roman" pitchFamily="1" charset="0"/>
              </a:rPr>
              <a:t>create a hazard for yourself or other workers</a:t>
            </a:r>
          </a:p>
          <a:p>
            <a:pPr marL="469680" lvl="1" defTabSz="913972">
              <a:defRPr/>
            </a:pPr>
            <a:endParaRPr lang="en-US" altLang="en-US" sz="1400" dirty="0">
              <a:solidFill>
                <a:prstClr val="black"/>
              </a:solidFill>
              <a:cs typeface="Times New Roman" pitchFamily="1" charset="0"/>
            </a:endParaRPr>
          </a:p>
          <a:p>
            <a:pPr marL="742602" lvl="1" indent="-285616" defTabSz="913972">
              <a:buFont typeface="Arial"/>
              <a:buChar char="•"/>
              <a:defRPr/>
            </a:pPr>
            <a:r>
              <a:rPr lang="en-US" altLang="en-US" sz="1400" dirty="0">
                <a:solidFill>
                  <a:prstClr val="black"/>
                </a:solidFill>
                <a:cs typeface="Times New Roman" pitchFamily="1" charset="0"/>
              </a:rPr>
              <a:t>Access </a:t>
            </a:r>
            <a:r>
              <a:rPr lang="en-US" altLang="en-US" sz="1400" dirty="0" smtClean="0">
                <a:solidFill>
                  <a:prstClr val="black"/>
                </a:solidFill>
                <a:cs typeface="Times New Roman" pitchFamily="1" charset="0"/>
              </a:rPr>
              <a:t>to your </a:t>
            </a:r>
            <a:r>
              <a:rPr lang="en-US" altLang="en-US" sz="1400" dirty="0">
                <a:solidFill>
                  <a:prstClr val="black"/>
                </a:solidFill>
                <a:cs typeface="Times New Roman" pitchFamily="1" charset="0"/>
              </a:rPr>
              <a:t>medical and/or personal exposure records</a:t>
            </a:r>
          </a:p>
          <a:p>
            <a:pPr marL="456986" lvl="1" defTabSz="913972">
              <a:buFont typeface="Wingdings" pitchFamily="2" charset="2"/>
              <a:buChar char="§"/>
              <a:defRPr/>
            </a:pPr>
            <a:endParaRPr lang="en-US" altLang="en-US" sz="2400" dirty="0">
              <a:solidFill>
                <a:prstClr val="black"/>
              </a:solidFill>
              <a:latin typeface="Times New Roman" pitchFamily="1" charset="0"/>
              <a:cs typeface="Times New Roman" pitchFamily="1"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4"/>
            <a:ext cx="1044920" cy="627980"/>
          </a:xfrm>
          <a:prstGeom prst="roundRect">
            <a:avLst>
              <a:gd name="adj" fmla="val 8594"/>
            </a:avLst>
          </a:prstGeom>
          <a:solidFill>
            <a:srgbClr val="FFFFFF">
              <a:shade val="85000"/>
            </a:srgbClr>
          </a:solidFill>
          <a:ln>
            <a:noFill/>
          </a:ln>
          <a:effectLst>
            <a:outerShdw blurRad="50800" dist="50800" algn="ctr" rotWithShape="0">
              <a:srgbClr val="000000">
                <a:alpha val="43137"/>
              </a:srgbClr>
            </a:outerShdw>
            <a:reflection blurRad="12700" stA="38000" endPos="28000" dist="5000" dir="5400000" sy="-100000" algn="bl" rotWithShape="0"/>
          </a:effectLst>
          <a:scene3d>
            <a:camera prst="orthographicFront"/>
            <a:lightRig rig="threePt" dir="t"/>
          </a:scene3d>
          <a:sp3d>
            <a:bevelT h="31750"/>
          </a:sp3d>
        </p:spPr>
      </p:pic>
    </p:spTree>
    <p:extLst>
      <p:ext uri="{BB962C8B-B14F-4D97-AF65-F5344CB8AC3E}">
        <p14:creationId xmlns:p14="http://schemas.microsoft.com/office/powerpoint/2010/main" val="2145799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81000" y="311453"/>
            <a:ext cx="8077200" cy="1754326"/>
          </a:xfrm>
          <a:prstGeom prst="rect">
            <a:avLst/>
          </a:prstGeom>
          <a:noFill/>
          <a:effectLst/>
        </p:spPr>
        <p:txBody>
          <a:bodyPr vert="horz" wrap="square" lIns="91440" tIns="45720" rIns="91440" bIns="45720" rtlCol="0" anchor="ctr">
            <a:sp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w="3175" cmpd="sng">
                  <a:noFill/>
                </a:ln>
                <a:solidFill>
                  <a:sysClr val="windowText" lastClr="000000"/>
                </a:solidFill>
                <a:effectLst/>
                <a:uLnTx/>
                <a:uFillTx/>
                <a:latin typeface="Corbel" panose="020B0503020204020204" pitchFamily="34" charset="0"/>
              </a:rPr>
              <a:t>Campus OSHA 300 Reportable Injuries/Illnesses</a:t>
            </a:r>
            <a:endParaRPr kumimoji="0" lang="en-US" sz="2800" b="0" i="0" u="none" strike="noStrike" kern="1200" cap="none" spc="0" normalizeH="0" baseline="0" noProof="0" dirty="0" smtClean="0">
              <a:ln w="3175" cmpd="sng">
                <a:noFill/>
              </a:ln>
              <a:solidFill>
                <a:sysClr val="windowText" lastClr="000000"/>
              </a:solidFill>
              <a:effectLst/>
              <a:uLnTx/>
              <a:uFillTx/>
              <a:latin typeface="Corbel" panose="020B0503020204020204" pitchFamily="34" charset="0"/>
            </a:endParaRPr>
          </a:p>
          <a:p>
            <a:pPr marL="285750" marR="0" lvl="0" indent="-285750" algn="ctr"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smtClean="0">
              <a:ln w="3175" cmpd="sng">
                <a:noFill/>
              </a:ln>
              <a:solidFill>
                <a:sysClr val="windowText" lastClr="000000"/>
              </a:solidFill>
              <a:effectLst/>
              <a:uLnTx/>
              <a:uFillTx/>
              <a:latin typeface="Corbel" panose="020B0503020204020204"/>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w="3175" cmpd="sng">
                  <a:noFill/>
                </a:ln>
                <a:solidFill>
                  <a:sysClr val="windowText" lastClr="000000"/>
                </a:solidFill>
                <a:effectLst/>
                <a:uLnTx/>
                <a:uFillTx/>
                <a:latin typeface="Corbel" panose="020B0503020204020204"/>
                <a:ea typeface="+mj-ea"/>
                <a:cs typeface="+mj-cs"/>
              </a:rPr>
              <a:t>        </a:t>
            </a:r>
            <a:endParaRPr kumimoji="0" lang="en-US" sz="4000" b="0" i="0" u="none" strike="noStrike" kern="1200" cap="none" spc="0" normalizeH="0" baseline="0" noProof="0" dirty="0">
              <a:ln w="3175" cmpd="sng">
                <a:noFill/>
              </a:ln>
              <a:solidFill>
                <a:sysClr val="windowText" lastClr="000000"/>
              </a:solidFill>
              <a:effectLst/>
              <a:uLnTx/>
              <a:uFillTx/>
              <a:latin typeface="Corbel" panose="020B0503020204020204"/>
              <a:ea typeface="+mj-ea"/>
              <a:cs typeface="+mj-cs"/>
            </a:endParaRPr>
          </a:p>
        </p:txBody>
      </p:sp>
      <p:graphicFrame>
        <p:nvGraphicFramePr>
          <p:cNvPr id="7" name="Chart 6"/>
          <p:cNvGraphicFramePr>
            <a:graphicFrameLocks/>
          </p:cNvGraphicFramePr>
          <p:nvPr>
            <p:extLst>
              <p:ext uri="{D42A27DB-BD31-4B8C-83A1-F6EECF244321}">
                <p14:modId xmlns:p14="http://schemas.microsoft.com/office/powerpoint/2010/main" val="3369448809"/>
              </p:ext>
            </p:extLst>
          </p:nvPr>
        </p:nvGraphicFramePr>
        <p:xfrm>
          <a:off x="1009650" y="990600"/>
          <a:ext cx="7280910" cy="4560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1037819"/>
              </p:ext>
            </p:extLst>
          </p:nvPr>
        </p:nvGraphicFramePr>
        <p:xfrm>
          <a:off x="2286000" y="5638800"/>
          <a:ext cx="4943953" cy="1030496"/>
        </p:xfrm>
        <a:graphic>
          <a:graphicData uri="http://schemas.openxmlformats.org/drawingml/2006/table">
            <a:tbl>
              <a:tblPr/>
              <a:tblGrid>
                <a:gridCol w="706279">
                  <a:extLst>
                    <a:ext uri="{9D8B030D-6E8A-4147-A177-3AD203B41FA5}">
                      <a16:colId xmlns:a16="http://schemas.microsoft.com/office/drawing/2014/main" xmlns="" val="2656458114"/>
                    </a:ext>
                  </a:extLst>
                </a:gridCol>
                <a:gridCol w="706279">
                  <a:extLst>
                    <a:ext uri="{9D8B030D-6E8A-4147-A177-3AD203B41FA5}">
                      <a16:colId xmlns:a16="http://schemas.microsoft.com/office/drawing/2014/main" xmlns="" val="1334266036"/>
                    </a:ext>
                  </a:extLst>
                </a:gridCol>
                <a:gridCol w="706279">
                  <a:extLst>
                    <a:ext uri="{9D8B030D-6E8A-4147-A177-3AD203B41FA5}">
                      <a16:colId xmlns:a16="http://schemas.microsoft.com/office/drawing/2014/main" xmlns="" val="1912011532"/>
                    </a:ext>
                  </a:extLst>
                </a:gridCol>
                <a:gridCol w="706279">
                  <a:extLst>
                    <a:ext uri="{9D8B030D-6E8A-4147-A177-3AD203B41FA5}">
                      <a16:colId xmlns:a16="http://schemas.microsoft.com/office/drawing/2014/main" xmlns="" val="2212046648"/>
                    </a:ext>
                  </a:extLst>
                </a:gridCol>
                <a:gridCol w="706279">
                  <a:extLst>
                    <a:ext uri="{9D8B030D-6E8A-4147-A177-3AD203B41FA5}">
                      <a16:colId xmlns:a16="http://schemas.microsoft.com/office/drawing/2014/main" xmlns="" val="2502886421"/>
                    </a:ext>
                  </a:extLst>
                </a:gridCol>
                <a:gridCol w="706279">
                  <a:extLst>
                    <a:ext uri="{9D8B030D-6E8A-4147-A177-3AD203B41FA5}">
                      <a16:colId xmlns:a16="http://schemas.microsoft.com/office/drawing/2014/main" xmlns="" val="1804088738"/>
                    </a:ext>
                  </a:extLst>
                </a:gridCol>
                <a:gridCol w="706279">
                  <a:extLst>
                    <a:ext uri="{9D8B030D-6E8A-4147-A177-3AD203B41FA5}">
                      <a16:colId xmlns:a16="http://schemas.microsoft.com/office/drawing/2014/main" xmlns="" val="3148876818"/>
                    </a:ext>
                  </a:extLst>
                </a:gridCol>
              </a:tblGrid>
              <a:tr h="175260">
                <a:tc gridSpan="7">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dirty="0">
                          <a:solidFill>
                            <a:srgbClr val="000000"/>
                          </a:solidFill>
                          <a:effectLst/>
                          <a:latin typeface="Calibri" panose="020F0502020204030204" pitchFamily="34" charset="0"/>
                        </a:rPr>
                        <a:t>OSHA 300 </a:t>
                      </a:r>
                      <a:r>
                        <a:rPr lang="en-US" sz="1100" b="0" i="0" u="none" strike="noStrike" dirty="0" err="1">
                          <a:solidFill>
                            <a:srgbClr val="000000"/>
                          </a:solidFill>
                          <a:effectLst/>
                          <a:latin typeface="Calibri" panose="020F0502020204030204" pitchFamily="34" charset="0"/>
                        </a:rPr>
                        <a:t>Reportables</a:t>
                      </a:r>
                      <a:r>
                        <a:rPr lang="en-US" sz="1100" b="0" i="0" u="none" strike="noStrike" dirty="0">
                          <a:solidFill>
                            <a:srgbClr val="000000"/>
                          </a:solidFill>
                          <a:effectLst/>
                          <a:latin typeface="Calibri" panose="020F0502020204030204" pitchFamily="34" charset="0"/>
                        </a:rPr>
                        <a:t> - 2014-2018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24409352"/>
                  </a:ext>
                </a:extLst>
              </a:tr>
              <a:tr h="213809">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2014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2015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2016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2017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2018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Total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20878601"/>
                  </a:ext>
                </a:extLst>
              </a:tr>
              <a:tr h="213809">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Campus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67</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243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83361443"/>
                  </a:ext>
                </a:extLst>
              </a:tr>
              <a:tr h="213809">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BBS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31</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113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11742536"/>
                  </a:ext>
                </a:extLst>
              </a:tr>
              <a:tr h="213809">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Total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dirty="0">
                          <a:solidFill>
                            <a:srgbClr val="000000"/>
                          </a:solidFill>
                          <a:effectLst/>
                          <a:latin typeface="Calibri" panose="020F0502020204030204" pitchFamily="34" charset="0"/>
                        </a:rPr>
                        <a:t>98</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a:solidFill>
                            <a:srgbClr val="000000"/>
                          </a:solidFill>
                          <a:effectLst/>
                          <a:latin typeface="Calibri" panose="020F0502020204030204" pitchFamily="34" charset="0"/>
                        </a:rPr>
                        <a:t>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72" rtl="0" eaLnBrk="1" latinLnBrk="0" hangingPunct="1">
                        <a:defRPr sz="1800" kern="1200">
                          <a:solidFill>
                            <a:schemeClr val="tx1"/>
                          </a:solidFill>
                          <a:latin typeface="Corbel" panose="020B0503020204020204"/>
                        </a:defRPr>
                      </a:lvl1pPr>
                      <a:lvl2pPr marL="456986" algn="l" defTabSz="913972" rtl="0" eaLnBrk="1" latinLnBrk="0" hangingPunct="1">
                        <a:defRPr sz="1800" kern="1200">
                          <a:solidFill>
                            <a:schemeClr val="tx1"/>
                          </a:solidFill>
                          <a:latin typeface="Corbel" panose="020B0503020204020204"/>
                        </a:defRPr>
                      </a:lvl2pPr>
                      <a:lvl3pPr marL="913972" algn="l" defTabSz="913972" rtl="0" eaLnBrk="1" latinLnBrk="0" hangingPunct="1">
                        <a:defRPr sz="1800" kern="1200">
                          <a:solidFill>
                            <a:schemeClr val="tx1"/>
                          </a:solidFill>
                          <a:latin typeface="Corbel" panose="020B0503020204020204"/>
                        </a:defRPr>
                      </a:lvl3pPr>
                      <a:lvl4pPr marL="1370959" algn="l" defTabSz="913972" rtl="0" eaLnBrk="1" latinLnBrk="0" hangingPunct="1">
                        <a:defRPr sz="1800" kern="1200">
                          <a:solidFill>
                            <a:schemeClr val="tx1"/>
                          </a:solidFill>
                          <a:latin typeface="Corbel" panose="020B0503020204020204"/>
                        </a:defRPr>
                      </a:lvl4pPr>
                      <a:lvl5pPr marL="1827945" algn="l" defTabSz="913972" rtl="0" eaLnBrk="1" latinLnBrk="0" hangingPunct="1">
                        <a:defRPr sz="1800" kern="1200">
                          <a:solidFill>
                            <a:schemeClr val="tx1"/>
                          </a:solidFill>
                          <a:latin typeface="Corbel" panose="020B0503020204020204"/>
                        </a:defRPr>
                      </a:lvl5pPr>
                      <a:lvl6pPr marL="2284932" algn="l" defTabSz="913972" rtl="0" eaLnBrk="1" latinLnBrk="0" hangingPunct="1">
                        <a:defRPr sz="1800" kern="1200">
                          <a:solidFill>
                            <a:schemeClr val="tx1"/>
                          </a:solidFill>
                          <a:latin typeface="Corbel" panose="020B0503020204020204"/>
                        </a:defRPr>
                      </a:lvl6pPr>
                      <a:lvl7pPr marL="2741916" algn="l" defTabSz="913972" rtl="0" eaLnBrk="1" latinLnBrk="0" hangingPunct="1">
                        <a:defRPr sz="1800" kern="1200">
                          <a:solidFill>
                            <a:schemeClr val="tx1"/>
                          </a:solidFill>
                          <a:latin typeface="Corbel" panose="020B0503020204020204"/>
                        </a:defRPr>
                      </a:lvl7pPr>
                      <a:lvl8pPr marL="3198904" algn="l" defTabSz="913972" rtl="0" eaLnBrk="1" latinLnBrk="0" hangingPunct="1">
                        <a:defRPr sz="1800" kern="1200">
                          <a:solidFill>
                            <a:schemeClr val="tx1"/>
                          </a:solidFill>
                          <a:latin typeface="Corbel" panose="020B0503020204020204"/>
                        </a:defRPr>
                      </a:lvl8pPr>
                      <a:lvl9pPr marL="3655888" algn="l" defTabSz="913972" rtl="0" eaLnBrk="1" latinLnBrk="0" hangingPunct="1">
                        <a:defRPr sz="1800" kern="1200">
                          <a:solidFill>
                            <a:schemeClr val="tx1"/>
                          </a:solidFill>
                          <a:latin typeface="Corbel" panose="020B0503020204020204"/>
                        </a:defRPr>
                      </a:lvl9pPr>
                    </a:lstStyle>
                    <a:p>
                      <a:pPr algn="ctr" fontAlgn="ctr"/>
                      <a:r>
                        <a:rPr lang="en-US" sz="1100" b="0" i="0" u="none" strike="noStrike" dirty="0">
                          <a:solidFill>
                            <a:srgbClr val="000000"/>
                          </a:solidFill>
                          <a:effectLst/>
                          <a:latin typeface="Calibri" panose="020F0502020204030204" pitchFamily="34" charset="0"/>
                        </a:rPr>
                        <a:t>356</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5601828"/>
                  </a:ext>
                </a:extLst>
              </a:tr>
            </a:tbl>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4"/>
            <a:ext cx="1044920" cy="627980"/>
          </a:xfrm>
          <a:prstGeom prst="roundRect">
            <a:avLst>
              <a:gd name="adj" fmla="val 8594"/>
            </a:avLst>
          </a:prstGeom>
          <a:solidFill>
            <a:srgbClr val="FFFFFF">
              <a:shade val="85000"/>
            </a:srgbClr>
          </a:solidFill>
          <a:ln>
            <a:noFill/>
          </a:ln>
          <a:effectLst>
            <a:outerShdw blurRad="50800" dist="50800" algn="ctr" rotWithShape="0">
              <a:srgbClr val="000000">
                <a:alpha val="43137"/>
              </a:srgbClr>
            </a:outerShdw>
            <a:reflection blurRad="12700" stA="38000" endPos="28000" dist="5000" dir="5400000" sy="-100000" algn="bl" rotWithShape="0"/>
          </a:effectLst>
          <a:scene3d>
            <a:camera prst="orthographicFront"/>
            <a:lightRig rig="threePt" dir="t"/>
          </a:scene3d>
          <a:sp3d>
            <a:bevelT h="31750"/>
          </a:sp3d>
        </p:spPr>
      </p:pic>
    </p:spTree>
    <p:extLst>
      <p:ext uri="{BB962C8B-B14F-4D97-AF65-F5344CB8AC3E}">
        <p14:creationId xmlns:p14="http://schemas.microsoft.com/office/powerpoint/2010/main" val="4058551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96960"/>
            <a:ext cx="7742635" cy="1050840"/>
          </a:xfrm>
        </p:spPr>
        <p:txBody>
          <a:bodyPr>
            <a:normAutofit/>
          </a:bodyPr>
          <a:lstStyle/>
          <a:p>
            <a:r>
              <a:rPr lang="en-US" sz="3200" dirty="0" smtClean="0"/>
              <a:t>Chancellor’s Office Health and Safety  Audit </a:t>
            </a:r>
            <a:endParaRPr lang="en-US" sz="3200" dirty="0"/>
          </a:p>
        </p:txBody>
      </p:sp>
      <p:sp>
        <p:nvSpPr>
          <p:cNvPr id="3" name="Subtitle 2"/>
          <p:cNvSpPr>
            <a:spLocks noGrp="1"/>
          </p:cNvSpPr>
          <p:nvPr>
            <p:ph idx="1"/>
          </p:nvPr>
        </p:nvSpPr>
        <p:spPr>
          <a:xfrm>
            <a:off x="775607" y="1828800"/>
            <a:ext cx="7822949" cy="4648200"/>
          </a:xfrm>
        </p:spPr>
        <p:txBody>
          <a:bodyPr>
            <a:normAutofit fontScale="92500" lnSpcReduction="20000"/>
          </a:bodyPr>
          <a:lstStyle/>
          <a:p>
            <a:r>
              <a:rPr lang="en-US" dirty="0" smtClean="0"/>
              <a:t>Duration :  April </a:t>
            </a:r>
            <a:r>
              <a:rPr lang="en-US" dirty="0"/>
              <a:t>22 – May 24, 2019</a:t>
            </a:r>
          </a:p>
          <a:p>
            <a:r>
              <a:rPr lang="en-US" dirty="0"/>
              <a:t>Focus</a:t>
            </a:r>
          </a:p>
          <a:p>
            <a:pPr lvl="1"/>
            <a:r>
              <a:rPr lang="en-US" dirty="0"/>
              <a:t>IIPP Compliance</a:t>
            </a:r>
          </a:p>
          <a:p>
            <a:pPr lvl="2"/>
            <a:r>
              <a:rPr lang="en-US" dirty="0"/>
              <a:t>Training – students/employees/faculty</a:t>
            </a:r>
          </a:p>
          <a:p>
            <a:pPr lvl="2"/>
            <a:r>
              <a:rPr lang="en-US" dirty="0"/>
              <a:t>Inspections – department/campus</a:t>
            </a:r>
          </a:p>
          <a:p>
            <a:pPr lvl="2"/>
            <a:r>
              <a:rPr lang="en-US" dirty="0" smtClean="0"/>
              <a:t>Department &amp; Campus Programs </a:t>
            </a:r>
            <a:r>
              <a:rPr lang="en-US" dirty="0"/>
              <a:t>– </a:t>
            </a:r>
            <a:r>
              <a:rPr lang="en-US" dirty="0" smtClean="0"/>
              <a:t>implementation/review </a:t>
            </a:r>
            <a:endParaRPr lang="en-US" dirty="0"/>
          </a:p>
          <a:p>
            <a:pPr lvl="1"/>
            <a:r>
              <a:rPr lang="en-US" dirty="0"/>
              <a:t>Safety </a:t>
            </a:r>
            <a:r>
              <a:rPr lang="en-US" dirty="0" smtClean="0"/>
              <a:t>Committees </a:t>
            </a:r>
            <a:endParaRPr lang="en-US" dirty="0"/>
          </a:p>
          <a:p>
            <a:pPr lvl="1"/>
            <a:r>
              <a:rPr lang="en-US" dirty="0"/>
              <a:t>Hazardous </a:t>
            </a:r>
            <a:r>
              <a:rPr lang="en-US" dirty="0" smtClean="0"/>
              <a:t>Materials/Wastes</a:t>
            </a:r>
            <a:endParaRPr lang="en-US" dirty="0"/>
          </a:p>
          <a:p>
            <a:pPr lvl="2"/>
            <a:r>
              <a:rPr lang="en-US" dirty="0"/>
              <a:t>Procurement</a:t>
            </a:r>
          </a:p>
          <a:p>
            <a:pPr lvl="2"/>
            <a:r>
              <a:rPr lang="en-US" dirty="0"/>
              <a:t>Labeling/storage/security</a:t>
            </a:r>
          </a:p>
          <a:p>
            <a:pPr lvl="2"/>
            <a:r>
              <a:rPr lang="en-US" dirty="0"/>
              <a:t>Spill response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
            <a:ext cx="1044920" cy="627980"/>
          </a:xfrm>
          <a:prstGeom prst="roundRect">
            <a:avLst>
              <a:gd name="adj" fmla="val 8594"/>
            </a:avLst>
          </a:prstGeom>
          <a:solidFill>
            <a:srgbClr val="FFFFFF">
              <a:shade val="85000"/>
            </a:srgbClr>
          </a:solidFill>
          <a:ln>
            <a:noFill/>
          </a:ln>
          <a:effectLst>
            <a:outerShdw blurRad="50800" dist="50800" algn="ctr" rotWithShape="0">
              <a:srgbClr val="000000">
                <a:alpha val="43137"/>
              </a:srgbClr>
            </a:outerShdw>
            <a:reflection blurRad="12700" stA="38000" endPos="28000" dist="5000" dir="5400000" sy="-100000" algn="bl" rotWithShape="0"/>
          </a:effectLst>
          <a:scene3d>
            <a:camera prst="orthographicFront"/>
            <a:lightRig rig="threePt" dir="t"/>
          </a:scene3d>
          <a:sp3d>
            <a:bevelT h="31750"/>
          </a:sp3d>
        </p:spPr>
      </p:pic>
    </p:spTree>
    <p:extLst>
      <p:ext uri="{BB962C8B-B14F-4D97-AF65-F5344CB8AC3E}">
        <p14:creationId xmlns:p14="http://schemas.microsoft.com/office/powerpoint/2010/main" val="1785433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a:stretch>
            <a:fillRect/>
          </a:stretch>
        </p:blipFill>
        <p:spPr>
          <a:xfrm>
            <a:off x="1905000" y="2164423"/>
            <a:ext cx="5506005" cy="4173035"/>
          </a:xfrm>
          <a:prstGeom prst="rect">
            <a:avLst/>
          </a:prstGeom>
        </p:spPr>
      </p:pic>
      <p:sp>
        <p:nvSpPr>
          <p:cNvPr id="7" name="TextBox 6"/>
          <p:cNvSpPr txBox="1"/>
          <p:nvPr/>
        </p:nvSpPr>
        <p:spPr>
          <a:xfrm>
            <a:off x="2971800" y="1524000"/>
            <a:ext cx="3137782" cy="461665"/>
          </a:xfrm>
          <a:prstGeom prst="rect">
            <a:avLst/>
          </a:prstGeom>
          <a:noFill/>
        </p:spPr>
        <p:txBody>
          <a:bodyPr wrap="none" rtlCol="0">
            <a:spAutoFit/>
          </a:bodyPr>
          <a:lstStyle/>
          <a:p>
            <a:pPr defTabSz="457200"/>
            <a:r>
              <a:rPr lang="en-US" sz="2400" i="1" dirty="0">
                <a:solidFill>
                  <a:prstClr val="black"/>
                </a:solidFill>
                <a:latin typeface="Corbel" panose="020B0503020204020204"/>
              </a:rPr>
              <a:t>by </a:t>
            </a:r>
            <a:r>
              <a:rPr lang="en-US" sz="2400" i="1" dirty="0" smtClean="0">
                <a:solidFill>
                  <a:prstClr val="black"/>
                </a:solidFill>
                <a:latin typeface="Corbel" panose="020B0503020204020204"/>
              </a:rPr>
              <a:t>Department </a:t>
            </a:r>
            <a:r>
              <a:rPr lang="en-US" sz="2400" i="1" dirty="0">
                <a:solidFill>
                  <a:prstClr val="black"/>
                </a:solidFill>
                <a:latin typeface="Corbel" panose="020B0503020204020204"/>
              </a:rPr>
              <a:t>/ College</a:t>
            </a:r>
          </a:p>
        </p:txBody>
      </p:sp>
      <p:sp>
        <p:nvSpPr>
          <p:cNvPr id="8" name="Title 1"/>
          <p:cNvSpPr txBox="1">
            <a:spLocks/>
          </p:cNvSpPr>
          <p:nvPr/>
        </p:nvSpPr>
        <p:spPr>
          <a:xfrm>
            <a:off x="-98351" y="518694"/>
            <a:ext cx="9741582" cy="1120141"/>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w="3175" cmpd="sng">
                  <a:noFill/>
                </a:ln>
                <a:solidFill>
                  <a:prstClr val="black"/>
                </a:solidFill>
                <a:effectLst/>
                <a:uLnTx/>
                <a:uFillTx/>
                <a:latin typeface="Corbel" panose="020B0503020204020204"/>
                <a:ea typeface="+mj-ea"/>
                <a:cs typeface="+mj-cs"/>
              </a:rPr>
              <a:t>2019  Audit Findings </a:t>
            </a:r>
            <a:br>
              <a:rPr kumimoji="0" lang="en-US" sz="4000" b="1" i="0" u="none" strike="noStrike" kern="1200" cap="none" spc="0" normalizeH="0" baseline="0" noProof="0" smtClean="0">
                <a:ln w="3175" cmpd="sng">
                  <a:noFill/>
                </a:ln>
                <a:solidFill>
                  <a:prstClr val="black"/>
                </a:solidFill>
                <a:effectLst/>
                <a:uLnTx/>
                <a:uFillTx/>
                <a:latin typeface="Corbel" panose="020B0503020204020204"/>
                <a:ea typeface="+mj-ea"/>
                <a:cs typeface="+mj-cs"/>
              </a:rPr>
            </a:br>
            <a:endParaRPr kumimoji="0" lang="en-US" sz="4000" b="0" i="0" u="none" strike="noStrike" kern="1200" cap="none" spc="0" normalizeH="0" baseline="0" noProof="0" dirty="0">
              <a:ln w="3175" cmpd="sng">
                <a:noFill/>
              </a:ln>
              <a:solidFill>
                <a:sysClr val="windowText" lastClr="000000"/>
              </a:solidFill>
              <a:effectLst/>
              <a:uLnTx/>
              <a:uFillTx/>
              <a:latin typeface="Corbel" panose="020B0503020204020204"/>
              <a:ea typeface="+mj-ea"/>
              <a:cs typeface="+mj-cs"/>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4"/>
            <a:ext cx="1044920" cy="627980"/>
          </a:xfrm>
          <a:prstGeom prst="roundRect">
            <a:avLst>
              <a:gd name="adj" fmla="val 8594"/>
            </a:avLst>
          </a:prstGeom>
          <a:solidFill>
            <a:srgbClr val="FFFFFF">
              <a:shade val="85000"/>
            </a:srgbClr>
          </a:solidFill>
          <a:ln>
            <a:noFill/>
          </a:ln>
          <a:effectLst>
            <a:outerShdw blurRad="50800" dist="50800" algn="ctr" rotWithShape="0">
              <a:srgbClr val="000000">
                <a:alpha val="43137"/>
              </a:srgbClr>
            </a:outerShdw>
            <a:reflection blurRad="12700" stA="38000" endPos="28000" dist="5000" dir="5400000" sy="-100000" algn="bl" rotWithShape="0"/>
          </a:effectLst>
          <a:scene3d>
            <a:camera prst="orthographicFront"/>
            <a:lightRig rig="threePt" dir="t"/>
          </a:scene3d>
          <a:sp3d>
            <a:bevelT h="31750"/>
          </a:sp3d>
        </p:spPr>
      </p:pic>
    </p:spTree>
    <p:extLst>
      <p:ext uri="{BB962C8B-B14F-4D97-AF65-F5344CB8AC3E}">
        <p14:creationId xmlns:p14="http://schemas.microsoft.com/office/powerpoint/2010/main" val="3271598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6686"/>
            <a:ext cx="7848600" cy="792162"/>
          </a:xfrm>
        </p:spPr>
        <p:txBody>
          <a:bodyPr>
            <a:normAutofit fontScale="90000"/>
          </a:bodyPr>
          <a:lstStyle/>
          <a:p>
            <a:r>
              <a:rPr lang="en-US" dirty="0" smtClean="0"/>
              <a:t>Common State Fire Code Violations</a:t>
            </a:r>
            <a:endParaRPr lang="en-US" dirty="0"/>
          </a:p>
        </p:txBody>
      </p:sp>
      <p:pic>
        <p:nvPicPr>
          <p:cNvPr id="3" name="Picture 2" descr="Docu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453" y="2837595"/>
            <a:ext cx="1830600" cy="2440800"/>
          </a:xfrm>
          <a:prstGeom prst="rect">
            <a:avLst/>
          </a:prstGeom>
        </p:spPr>
      </p:pic>
      <p:pic>
        <p:nvPicPr>
          <p:cNvPr id="6" name="Picture 5" descr="blocked-exi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911290"/>
            <a:ext cx="1642904" cy="2190539"/>
          </a:xfrm>
          <a:prstGeom prst="rect">
            <a:avLst/>
          </a:prstGeom>
        </p:spPr>
      </p:pic>
      <p:pic>
        <p:nvPicPr>
          <p:cNvPr id="11" name="Picture 10" descr="electricity taped extention cord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9687" y="5259089"/>
            <a:ext cx="3750469" cy="1371600"/>
          </a:xfrm>
          <a:prstGeom prst="rect">
            <a:avLst/>
          </a:prstGeom>
        </p:spPr>
      </p:pic>
      <p:pic>
        <p:nvPicPr>
          <p:cNvPr id="12" name="Picture 11" descr="multiple-cords-in-one-outlet.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4630" y="2803449"/>
            <a:ext cx="1883823" cy="2475882"/>
          </a:xfrm>
          <a:prstGeom prst="rect">
            <a:avLst/>
          </a:prstGeom>
        </p:spPr>
      </p:pic>
      <p:pic>
        <p:nvPicPr>
          <p:cNvPr id="13" name="Picture 12" descr="messy-office-0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7970" y="1021802"/>
            <a:ext cx="2484194" cy="1771085"/>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1571" y="943063"/>
            <a:ext cx="1676399" cy="1847850"/>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25584" y="1001675"/>
            <a:ext cx="2404656" cy="1835920"/>
          </a:xfrm>
          <a:prstGeom prst="rect">
            <a:avLst/>
          </a:prstGeom>
        </p:spPr>
      </p:pic>
      <p:pic>
        <p:nvPicPr>
          <p:cNvPr id="4098" name="Picture 2" descr="Image result for candles in offic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6310" y="3182285"/>
            <a:ext cx="1905000" cy="152486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lated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5036" y="5087639"/>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ehs.virginia.edu/ehs/ehs.firesafety/Residential_Housing/images/storag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08311" y="2792887"/>
            <a:ext cx="2626319" cy="188766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office microwaves refrigerato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6456" y="4707305"/>
            <a:ext cx="1950588" cy="20677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77200" y="4"/>
            <a:ext cx="1044920" cy="627980"/>
          </a:xfrm>
          <a:prstGeom prst="roundRect">
            <a:avLst>
              <a:gd name="adj" fmla="val 8594"/>
            </a:avLst>
          </a:prstGeom>
          <a:solidFill>
            <a:srgbClr val="FFFFFF">
              <a:shade val="85000"/>
            </a:srgbClr>
          </a:solidFill>
          <a:ln>
            <a:noFill/>
          </a:ln>
          <a:effectLst>
            <a:outerShdw blurRad="50800" dist="50800" algn="ctr" rotWithShape="0">
              <a:srgbClr val="000000">
                <a:alpha val="43137"/>
              </a:srgbClr>
            </a:outerShdw>
            <a:reflection blurRad="12700" stA="38000" endPos="28000" dist="5000" dir="5400000" sy="-100000" algn="bl" rotWithShape="0"/>
          </a:effectLst>
          <a:scene3d>
            <a:camera prst="orthographicFront"/>
            <a:lightRig rig="threePt" dir="t"/>
          </a:scene3d>
          <a:sp3d>
            <a:bevelT h="31750"/>
          </a:sp3d>
        </p:spPr>
      </p:pic>
    </p:spTree>
    <p:extLst>
      <p:ext uri="{BB962C8B-B14F-4D97-AF65-F5344CB8AC3E}">
        <p14:creationId xmlns:p14="http://schemas.microsoft.com/office/powerpoint/2010/main" val="139371136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llax">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otalTime>565</TotalTime>
  <Words>826</Words>
  <Application>Microsoft Office PowerPoint</Application>
  <PresentationFormat>On-screen Show (4:3)</PresentationFormat>
  <Paragraphs>166</Paragraphs>
  <Slides>15</Slides>
  <Notes>15</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15</vt:i4>
      </vt:variant>
    </vt:vector>
  </HeadingPairs>
  <TitlesOfParts>
    <vt:vector size="27" baseType="lpstr">
      <vt:lpstr>Arial</vt:lpstr>
      <vt:lpstr>Calibri</vt:lpstr>
      <vt:lpstr>Corbel</vt:lpstr>
      <vt:lpstr>Times New Roman</vt:lpstr>
      <vt:lpstr>Wingdings</vt:lpstr>
      <vt:lpstr>1_Office Theme</vt:lpstr>
      <vt:lpstr>Parallax</vt:lpstr>
      <vt:lpstr>Office Theme</vt:lpstr>
      <vt:lpstr>2_Office Theme</vt:lpstr>
      <vt:lpstr>3_Office Theme</vt:lpstr>
      <vt:lpstr>4_Office Theme</vt:lpstr>
      <vt:lpstr>5_Office Theme</vt:lpstr>
      <vt:lpstr>College of Engineering</vt:lpstr>
      <vt:lpstr>PowerPoint Presentation</vt:lpstr>
      <vt:lpstr>The Importance of Safety</vt:lpstr>
      <vt:lpstr>Injury and Illness Prevention Program (IIPP) </vt:lpstr>
      <vt:lpstr>Injury and Illness Prevention Program (IIPP) Employee Rights and Responsibilities</vt:lpstr>
      <vt:lpstr>PowerPoint Presentation</vt:lpstr>
      <vt:lpstr>Chancellor’s Office Health and Safety  Audit </vt:lpstr>
      <vt:lpstr>PowerPoint Presentation</vt:lpstr>
      <vt:lpstr>Common State Fire Code Violations</vt:lpstr>
      <vt:lpstr>PowerPoint Presentation</vt:lpstr>
      <vt:lpstr>Life Safety/Emergency Preparedness</vt:lpstr>
      <vt:lpstr>Lab Safety – Food Storage and Consumption</vt:lpstr>
      <vt:lpstr>Lab Safety – Container Labeling and Cylinders Storage</vt:lpstr>
      <vt:lpstr>Lab Safety – General Housekeeping</vt:lpstr>
      <vt:lpstr>Non-Lab Safety</vt:lpstr>
    </vt:vector>
  </TitlesOfParts>
  <Company>CSULB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CSULB New Employee Safety Training</dc:title>
  <dc:creator>Michael Kitahara</dc:creator>
  <cp:lastModifiedBy>Margo McCall</cp:lastModifiedBy>
  <cp:revision>42</cp:revision>
  <dcterms:created xsi:type="dcterms:W3CDTF">2019-08-19T19:54:24Z</dcterms:created>
  <dcterms:modified xsi:type="dcterms:W3CDTF">2019-08-23T21:04:40Z</dcterms:modified>
</cp:coreProperties>
</file>