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sldIdLst>
    <p:sldId id="256" r:id="rId2"/>
  </p:sldIdLst>
  <p:sldSz cx="38404800" cy="38404800"/>
  <p:notesSz cx="39600188" cy="39600188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147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293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44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586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5733" algn="l" defTabSz="914293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2879" algn="l" defTabSz="914293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026" algn="l" defTabSz="914293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172" algn="l" defTabSz="914293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6" userDrawn="1">
          <p15:clr>
            <a:srgbClr val="A4A3A4"/>
          </p15:clr>
        </p15:guide>
        <p15:guide id="2" orient="horz" pos="2209" userDrawn="1">
          <p15:clr>
            <a:srgbClr val="A4A3A4"/>
          </p15:clr>
        </p15:guide>
        <p15:guide id="3" orient="horz" pos="5616" userDrawn="1">
          <p15:clr>
            <a:srgbClr val="A4A3A4"/>
          </p15:clr>
        </p15:guide>
        <p15:guide id="4" orient="horz" pos="18536" userDrawn="1">
          <p15:clr>
            <a:srgbClr val="A4A3A4"/>
          </p15:clr>
        </p15:guide>
        <p15:guide id="5" orient="horz" pos="16416" userDrawn="1">
          <p15:clr>
            <a:srgbClr val="A4A3A4"/>
          </p15:clr>
        </p15:guide>
        <p15:guide id="6" orient="horz" pos="23576" userDrawn="1">
          <p15:clr>
            <a:srgbClr val="A4A3A4"/>
          </p15:clr>
        </p15:guide>
        <p15:guide id="7" pos="23856" userDrawn="1">
          <p15:clr>
            <a:srgbClr val="A4A3A4"/>
          </p15:clr>
        </p15:guide>
        <p15:guide id="8" pos="16328" userDrawn="1">
          <p15:clr>
            <a:srgbClr val="A4A3A4"/>
          </p15:clr>
        </p15:guide>
        <p15:guide id="10" pos="7832" userDrawn="1">
          <p15:clr>
            <a:srgbClr val="A4A3A4"/>
          </p15:clr>
        </p15:guide>
        <p15:guide id="11" pos="8360" userDrawn="1">
          <p15:clr>
            <a:srgbClr val="A4A3A4"/>
          </p15:clr>
        </p15:guide>
        <p15:guide id="12" pos="15848" userDrawn="1">
          <p15:clr>
            <a:srgbClr val="A4A3A4"/>
          </p15:clr>
        </p15:guide>
        <p15:guide id="13" pos="8600" userDrawn="1">
          <p15:clr>
            <a:srgbClr val="A4A3A4"/>
          </p15:clr>
        </p15:guide>
        <p15:guide id="14" pos="156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A52E"/>
    <a:srgbClr val="000099"/>
    <a:srgbClr val="6699FF"/>
    <a:srgbClr val="999999"/>
    <a:srgbClr val="339966"/>
    <a:srgbClr val="CC6633"/>
    <a:srgbClr val="FF9900"/>
    <a:srgbClr val="0033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5" autoAdjust="0"/>
    <p:restoredTop sz="94660"/>
  </p:normalViewPr>
  <p:slideViewPr>
    <p:cSldViewPr showGuides="1">
      <p:cViewPr varScale="1">
        <p:scale>
          <a:sx n="21" d="100"/>
          <a:sy n="21" d="100"/>
        </p:scale>
        <p:origin x="1524" y="90"/>
      </p:cViewPr>
      <p:guideLst>
        <p:guide orient="horz" pos="23816"/>
        <p:guide orient="horz" pos="2209"/>
        <p:guide orient="horz" pos="5616"/>
        <p:guide orient="horz" pos="18536"/>
        <p:guide orient="horz" pos="16416"/>
        <p:guide orient="horz" pos="23576"/>
        <p:guide pos="23856"/>
        <p:guide pos="16328"/>
        <p:guide pos="7832"/>
        <p:guide pos="8360"/>
        <p:guide pos="15848"/>
        <p:guide pos="8600"/>
        <p:guide pos="15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6285233"/>
            <a:ext cx="32644080" cy="1337056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20171413"/>
            <a:ext cx="28803600" cy="9272267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7F75-8E75-4E92-AD4E-E3C5CF61E6E3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4092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30FC3-9484-4689-BE07-FADF1B6340D9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8139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7" y="2044700"/>
            <a:ext cx="8281035" cy="325462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2" y="2044700"/>
            <a:ext cx="24363045" cy="325462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13D9-58C1-4910-BD40-7E5DE9555D6D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040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06D5-54EC-4477-A8C1-9834192793BA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561912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30" y="9574541"/>
            <a:ext cx="33124140" cy="15975327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30" y="25701001"/>
            <a:ext cx="33124140" cy="8401047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/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7090-B830-423E-B8F2-6880795BE637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2503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10223500"/>
            <a:ext cx="16322040" cy="243674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10223500"/>
            <a:ext cx="16322040" cy="243674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847B-FA38-47A8-AF71-6B3F3E5588F6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95189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044708"/>
            <a:ext cx="33124140" cy="74231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6" y="9414513"/>
            <a:ext cx="16247028" cy="4613907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6" y="14028420"/>
            <a:ext cx="16247028" cy="206336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2" y="9414513"/>
            <a:ext cx="16327042" cy="4613907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2" y="14028420"/>
            <a:ext cx="16327042" cy="206336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7971-B5BA-4D64-8ACB-8CF5C2349BD9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5321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5D75E-3704-4509-8543-5BE4B298062B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8726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2713-36A3-4F39-A9AE-3B2614147EFF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557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560320"/>
            <a:ext cx="12386548" cy="896112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5529588"/>
            <a:ext cx="19442430" cy="272923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11521440"/>
            <a:ext cx="12386548" cy="21344893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0C93-0F7D-4B6B-9D46-84A510CF1EAE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565454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560320"/>
            <a:ext cx="12386548" cy="896112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5529588"/>
            <a:ext cx="19442430" cy="272923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11521440"/>
            <a:ext cx="12386548" cy="21344893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32D6-A915-4062-B5FB-F14E5269E496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8539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2044708"/>
            <a:ext cx="3312414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10223500"/>
            <a:ext cx="3312414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35595568"/>
            <a:ext cx="129616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28C93-CE74-4D8C-ABA4-4E00C4505E27}" type="slidenum">
              <a:rPr lang="en-AU" altLang="en-US" smtClean="0"/>
              <a:pPr/>
              <a:t>‹#›</a:t>
            </a:fld>
            <a:endParaRPr lang="en-AU" altLang="en-US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0" y="0"/>
            <a:ext cx="38404800" cy="384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60"/>
          </a:p>
        </p:txBody>
      </p:sp>
    </p:spTree>
    <p:extLst>
      <p:ext uri="{BB962C8B-B14F-4D97-AF65-F5344CB8AC3E}">
        <p14:creationId xmlns:p14="http://schemas.microsoft.com/office/powerpoint/2010/main" val="308620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sulb.edu/colleges/cnsm/sas/computerlab/poster.html" TargetMode="External"/><Relationship Id="rId5" Type="http://schemas.openxmlformats.org/officeDocument/2006/relationships/hyperlink" Target="mailto:Leon.Wood@csulb.edu" TargetMode="External"/><Relationship Id="rId4" Type="http://schemas.openxmlformats.org/officeDocument/2006/relationships/hyperlink" Target="http://www.csulb.edu/cnsm/poste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Text Box 17" descr="divider"/>
          <p:cNvSpPr txBox="1">
            <a:spLocks noChangeArrowheads="1"/>
          </p:cNvSpPr>
          <p:nvPr/>
        </p:nvSpPr>
        <p:spPr bwMode="auto">
          <a:xfrm>
            <a:off x="0" y="0"/>
            <a:ext cx="38404800" cy="3990976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785538" tIns="785538" rIns="785538" bIns="523692"/>
          <a:lstStyle>
            <a:lvl1pPr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429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874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30325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73238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304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876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448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020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US" altLang="en-US" sz="8025" b="1" dirty="0">
              <a:latin typeface="Arial" panose="020B0604020202020204" pitchFamily="34" charset="0"/>
            </a:endParaRPr>
          </a:p>
        </p:txBody>
      </p:sp>
      <p:sp>
        <p:nvSpPr>
          <p:cNvPr id="2174" name="Title 1"/>
          <p:cNvSpPr txBox="1">
            <a:spLocks noChangeArrowheads="1"/>
          </p:cNvSpPr>
          <p:nvPr/>
        </p:nvSpPr>
        <p:spPr bwMode="auto">
          <a:xfrm>
            <a:off x="4646264" y="913210"/>
            <a:ext cx="29015596" cy="2562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8025" b="1" dirty="0" smtClean="0">
                <a:solidFill>
                  <a:srgbClr val="000099"/>
                </a:solidFill>
                <a:latin typeface="Arial" panose="020B0604020202020204" pitchFamily="34" charset="0"/>
              </a:rPr>
              <a:t>Poster title goes here, containing strictly only the essential number of words...</a:t>
            </a:r>
            <a:endParaRPr lang="en-US" altLang="en-US" sz="8025" b="1" dirty="0">
              <a:latin typeface="Arial" panose="020B0604020202020204" pitchFamily="34" charset="0"/>
            </a:endParaRPr>
          </a:p>
        </p:txBody>
      </p:sp>
      <p:pic>
        <p:nvPicPr>
          <p:cNvPr id="28" name="Picture 125" descr="California State University Long Bea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7260" y="554055"/>
            <a:ext cx="3551804" cy="2925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25" descr="California State University Long Bea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385318" y="532604"/>
            <a:ext cx="3551804" cy="2925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4" name="Rectangle 26" descr="divider"/>
          <p:cNvSpPr>
            <a:spLocks noChangeArrowheads="1"/>
          </p:cNvSpPr>
          <p:nvPr/>
        </p:nvSpPr>
        <p:spPr bwMode="auto">
          <a:xfrm>
            <a:off x="0" y="3795933"/>
            <a:ext cx="38404800" cy="416499"/>
          </a:xfrm>
          <a:prstGeom prst="rect">
            <a:avLst/>
          </a:prstGeom>
          <a:solidFill>
            <a:srgbClr val="E2A52E"/>
          </a:solidFill>
          <a:ln>
            <a:noFill/>
          </a:ln>
          <a:effectLst/>
          <a:extLst/>
        </p:spPr>
        <p:txBody>
          <a:bodyPr wrap="none" lIns="66510" tIns="33254" rIns="66510" bIns="33254" anchor="ctr"/>
          <a:lstStyle>
            <a:lvl1pPr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429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874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30325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73238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304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876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448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020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US" altLang="en-US" sz="1725" dirty="0">
              <a:solidFill>
                <a:schemeClr val="hlink"/>
              </a:solidFill>
            </a:endParaRPr>
          </a:p>
        </p:txBody>
      </p:sp>
      <p:sp>
        <p:nvSpPr>
          <p:cNvPr id="2151" name="Text Box 103"/>
          <p:cNvSpPr txBox="1">
            <a:spLocks noChangeArrowheads="1"/>
          </p:cNvSpPr>
          <p:nvPr/>
        </p:nvSpPr>
        <p:spPr bwMode="auto">
          <a:xfrm>
            <a:off x="1480799" y="4419600"/>
            <a:ext cx="35400343" cy="2075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0024" tIns="300024" rIns="300024" bIns="300024"/>
          <a:lstStyle>
            <a:lvl1pPr defTabSz="1016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89200" defTabSz="101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46400" defTabSz="101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03600" defTabSz="101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60800" defTabSz="101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049" b="1" dirty="0" smtClean="0">
                <a:latin typeface="Arial" panose="020B0604020202020204" pitchFamily="34" charset="0"/>
              </a:rPr>
              <a:t>Author’s Name/s Goes Here, Author’s Name/s Goes Here, Author’s Name/s Goes Here</a:t>
            </a:r>
          </a:p>
          <a:p>
            <a:pPr algn="ctr">
              <a:spcBef>
                <a:spcPct val="20000"/>
              </a:spcBef>
            </a:pPr>
            <a:r>
              <a:rPr lang="en-US" altLang="en-US" sz="3600" dirty="0" smtClean="0">
                <a:latin typeface="Arial" panose="020B0604020202020204" pitchFamily="34" charset="0"/>
              </a:rPr>
              <a:t>Address/</a:t>
            </a:r>
            <a:r>
              <a:rPr lang="en-US" altLang="en-US" sz="3600" dirty="0" err="1" smtClean="0">
                <a:latin typeface="Arial" panose="020B0604020202020204" pitchFamily="34" charset="0"/>
              </a:rPr>
              <a:t>es</a:t>
            </a:r>
            <a:r>
              <a:rPr lang="en-US" altLang="en-US" sz="3600" dirty="0" smtClean="0">
                <a:latin typeface="Arial" panose="020B0604020202020204" pitchFamily="34" charset="0"/>
              </a:rPr>
              <a:t> Goes Here, Address/</a:t>
            </a:r>
            <a:r>
              <a:rPr lang="en-US" altLang="en-US" sz="3600" dirty="0" err="1" smtClean="0">
                <a:latin typeface="Arial" panose="020B0604020202020204" pitchFamily="34" charset="0"/>
              </a:rPr>
              <a:t>es</a:t>
            </a:r>
            <a:r>
              <a:rPr lang="en-US" altLang="en-US" sz="3600" dirty="0" smtClean="0">
                <a:latin typeface="Arial" panose="020B0604020202020204" pitchFamily="34" charset="0"/>
              </a:rPr>
              <a:t> Goes Here, Address/</a:t>
            </a:r>
            <a:r>
              <a:rPr lang="en-US" altLang="en-US" sz="3600" dirty="0" err="1" smtClean="0">
                <a:latin typeface="Arial" panose="020B0604020202020204" pitchFamily="34" charset="0"/>
              </a:rPr>
              <a:t>es</a:t>
            </a:r>
            <a:r>
              <a:rPr lang="en-US" altLang="en-US" sz="3600" dirty="0" smtClean="0">
                <a:latin typeface="Arial" panose="020B0604020202020204" pitchFamily="34" charset="0"/>
              </a:rPr>
              <a:t> Goes Here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sp>
        <p:nvSpPr>
          <p:cNvPr id="2154" name="Rectangle 106"/>
          <p:cNvSpPr>
            <a:spLocks noChangeArrowheads="1"/>
          </p:cNvSpPr>
          <p:nvPr/>
        </p:nvSpPr>
        <p:spPr bwMode="auto">
          <a:xfrm>
            <a:off x="933450" y="6629400"/>
            <a:ext cx="11790304" cy="7953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61846" tIns="261846" rIns="261846" bIns="261846"/>
          <a:lstStyle>
            <a:lvl1pPr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429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874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30325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73238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304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876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448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020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925" b="1" dirty="0" smtClean="0">
                <a:solidFill>
                  <a:srgbClr val="A50021"/>
                </a:solidFill>
                <a:latin typeface="Arial" panose="020B0604020202020204" pitchFamily="34" charset="0"/>
              </a:rPr>
              <a:t>Abstract:</a:t>
            </a:r>
            <a:endParaRPr lang="en-US" altLang="en-US" sz="2925" dirty="0" smtClean="0">
              <a:solidFill>
                <a:srgbClr val="A5002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First…</a:t>
            </a: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Check with conference organizers on their specifications of size and </a:t>
            </a:r>
            <a:r>
              <a:rPr lang="en-US" altLang="en-US" sz="2025" dirty="0" smtClean="0">
                <a:latin typeface="Arial" panose="020B0604020202020204" pitchFamily="34" charset="0"/>
              </a:rPr>
              <a:t>orientation </a:t>
            </a:r>
            <a:r>
              <a:rPr lang="en-US" altLang="en-US" sz="2025" dirty="0" smtClean="0">
                <a:latin typeface="Arial" panose="020B0604020202020204" pitchFamily="34" charset="0"/>
              </a:rPr>
              <a:t>before you start your </a:t>
            </a:r>
            <a:r>
              <a:rPr lang="en-US" altLang="en-US" sz="2025" dirty="0" smtClean="0">
                <a:latin typeface="Arial" panose="020B0604020202020204" pitchFamily="34" charset="0"/>
              </a:rPr>
              <a:t>poster, e.g</a:t>
            </a:r>
            <a:r>
              <a:rPr lang="en-US" altLang="en-US" sz="2025" dirty="0" smtClean="0">
                <a:latin typeface="Arial" panose="020B0604020202020204" pitchFamily="34" charset="0"/>
              </a:rPr>
              <a:t>. maximum poster size; landscape, portrait or square.</a:t>
            </a: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The page size of this poster template is 42” wide by 36” tall. If you’d like to change these dimensions do it BEFORE you design your poster by going to </a:t>
            </a:r>
            <a:r>
              <a:rPr lang="en-US" altLang="en-US" sz="2025" dirty="0" smtClean="0">
                <a:latin typeface="Arial" panose="020B0604020202020204" pitchFamily="34" charset="0"/>
              </a:rPr>
              <a:t>‘Design </a:t>
            </a:r>
            <a:r>
              <a:rPr lang="en-US" altLang="en-US" sz="2025" dirty="0" smtClean="0">
                <a:latin typeface="Arial" panose="020B0604020202020204" pitchFamily="34" charset="0"/>
              </a:rPr>
              <a:t>-&gt; Slide Size -&gt; input your desired size’</a:t>
            </a: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Bear in mind you do not need to fill up the whole space allocated by some conference organizers (</a:t>
            </a:r>
            <a:r>
              <a:rPr lang="en-US" altLang="en-US" sz="2025" dirty="0" smtClean="0">
                <a:latin typeface="Arial" panose="020B0604020202020204" pitchFamily="34" charset="0"/>
              </a:rPr>
              <a:t>e.g</a:t>
            </a:r>
            <a:r>
              <a:rPr lang="en-US" altLang="en-US" sz="2025" dirty="0" smtClean="0">
                <a:latin typeface="Arial" panose="020B0604020202020204" pitchFamily="34" charset="0"/>
              </a:rPr>
              <a:t>. 8’ x 4’ in the USA). Do not make your poster bigger than necessary just to fill that given size.</a:t>
            </a:r>
            <a:endParaRPr lang="en-US" altLang="en-US" sz="2025" dirty="0">
              <a:latin typeface="Arial" panose="020B0604020202020204" pitchFamily="34" charset="0"/>
            </a:endParaRPr>
          </a:p>
        </p:txBody>
      </p:sp>
      <p:sp>
        <p:nvSpPr>
          <p:cNvPr id="2160" name="Text Box 112"/>
          <p:cNvSpPr txBox="1">
            <a:spLocks noChangeArrowheads="1"/>
          </p:cNvSpPr>
          <p:nvPr/>
        </p:nvSpPr>
        <p:spPr bwMode="auto">
          <a:xfrm>
            <a:off x="933450" y="15257858"/>
            <a:ext cx="11790304" cy="760214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61846" tIns="261846" rIns="261846" bIns="261846"/>
          <a:lstStyle>
            <a:lvl1pPr defTabSz="1016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89200" defTabSz="101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46400" defTabSz="101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03600" defTabSz="101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60800" defTabSz="101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925" b="1" dirty="0" smtClean="0">
                <a:solidFill>
                  <a:srgbClr val="A50021"/>
                </a:solidFill>
                <a:latin typeface="Arial" panose="020B0604020202020204" pitchFamily="34" charset="0"/>
              </a:rPr>
              <a:t>Introduction:</a:t>
            </a:r>
          </a:p>
          <a:p>
            <a:pPr>
              <a:spcBef>
                <a:spcPct val="2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How to use this poster </a:t>
            </a:r>
            <a:r>
              <a:rPr lang="en-US" altLang="en-US" sz="2025" dirty="0" smtClean="0">
                <a:latin typeface="Arial" panose="020B0604020202020204" pitchFamily="34" charset="0"/>
              </a:rPr>
              <a:t>template:</a:t>
            </a:r>
            <a:endParaRPr lang="en-US" altLang="en-US" sz="2025" dirty="0" smtClean="0">
              <a:latin typeface="Arial" panose="020B0604020202020204" pitchFamily="34" charset="0"/>
            </a:endParaRPr>
          </a:p>
          <a:p>
            <a:pPr>
              <a:spcBef>
                <a:spcPct val="4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Simply 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4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The body text / font size should be between 24 and 32 points. Arial, Helvetica or equivalent. </a:t>
            </a:r>
          </a:p>
          <a:p>
            <a:pPr>
              <a:spcBef>
                <a:spcPct val="4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Keep body text left-aligned, do </a:t>
            </a:r>
            <a:r>
              <a:rPr lang="en-US" altLang="en-US" sz="2025" b="1" dirty="0" smtClean="0">
                <a:latin typeface="Arial" panose="020B0604020202020204" pitchFamily="34" charset="0"/>
              </a:rPr>
              <a:t>not</a:t>
            </a:r>
            <a:r>
              <a:rPr lang="en-US" altLang="en-US" sz="2025" dirty="0" smtClean="0">
                <a:latin typeface="Arial" panose="020B0604020202020204" pitchFamily="34" charset="0"/>
              </a:rPr>
              <a:t> justify text.</a:t>
            </a:r>
          </a:p>
          <a:p>
            <a:pPr>
              <a:spcBef>
                <a:spcPct val="4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The color of the text, title and poster background can be changed to the color of your choice.</a:t>
            </a:r>
            <a:endParaRPr lang="en-US" altLang="en-US" sz="2025" dirty="0">
              <a:latin typeface="Arial" panose="020B0604020202020204" pitchFamily="34" charset="0"/>
            </a:endParaRPr>
          </a:p>
        </p:txBody>
      </p:sp>
      <p:sp>
        <p:nvSpPr>
          <p:cNvPr id="2157" name="Rectangle 109"/>
          <p:cNvSpPr>
            <a:spLocks noChangeArrowheads="1"/>
          </p:cNvSpPr>
          <p:nvPr/>
        </p:nvSpPr>
        <p:spPr bwMode="auto">
          <a:xfrm>
            <a:off x="933450" y="23531919"/>
            <a:ext cx="11790304" cy="138949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61846" tIns="261846" rIns="261846" bIns="261846"/>
          <a:lstStyle>
            <a:lvl1pPr marL="369888" indent="-369888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54038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874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30325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73238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304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876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448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020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925" b="1" dirty="0" smtClean="0">
                <a:solidFill>
                  <a:srgbClr val="A50021"/>
                </a:solidFill>
                <a:latin typeface="Arial" panose="020B0604020202020204" pitchFamily="34" charset="0"/>
              </a:rPr>
              <a:t>Methods:</a:t>
            </a:r>
            <a:endParaRPr lang="en-US" altLang="en-US" sz="2925" dirty="0" smtClean="0">
              <a:solidFill>
                <a:srgbClr val="A5002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SzPct val="60000"/>
              <a:buFont typeface="Monotype Sorts" charset="2"/>
              <a:buNone/>
            </a:pPr>
            <a:r>
              <a:rPr lang="en-US" altLang="en-US" sz="2025" dirty="0" smtClean="0">
                <a:latin typeface="Arial" panose="020B0604020202020204" pitchFamily="34" charset="0"/>
              </a:rPr>
              <a:t>Tips for making a successful poster…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25" dirty="0" smtClean="0">
                <a:latin typeface="Arial" panose="020B0604020202020204" pitchFamily="34" charset="0"/>
              </a:rPr>
              <a:t>Re-write your paper into poster format </a:t>
            </a:r>
            <a:r>
              <a:rPr lang="en-US" altLang="en-US" sz="2025" dirty="0" err="1" smtClean="0">
                <a:latin typeface="Arial" panose="020B0604020202020204" pitchFamily="34" charset="0"/>
              </a:rPr>
              <a:t>ie</a:t>
            </a:r>
            <a:r>
              <a:rPr lang="en-US" altLang="en-US" sz="2025" dirty="0" smtClean="0">
                <a:latin typeface="Arial" panose="020B0604020202020204" pitchFamily="34" charset="0"/>
              </a:rPr>
              <a:t>.</a:t>
            </a:r>
            <a:br>
              <a:rPr lang="en-US" altLang="en-US" sz="2025" dirty="0" smtClean="0">
                <a:latin typeface="Arial" panose="020B0604020202020204" pitchFamily="34" charset="0"/>
              </a:rPr>
            </a:br>
            <a:r>
              <a:rPr lang="en-US" altLang="en-US" sz="2025" dirty="0" smtClean="0">
                <a:latin typeface="Arial" panose="020B0604020202020204" pitchFamily="34" charset="0"/>
              </a:rPr>
              <a:t>Simplify everything, avoid data overkill.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25" dirty="0" smtClean="0">
                <a:latin typeface="Arial" panose="020B0604020202020204" pitchFamily="34" charset="0"/>
              </a:rPr>
              <a:t>Headings of more than 6 words should be in upper and lower case, not all capitals.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25" dirty="0" smtClean="0">
                <a:latin typeface="Arial" panose="020B0604020202020204" pitchFamily="34" charset="0"/>
              </a:rPr>
              <a:t>Never do whole sentences in capitals or underline to stress your point, use </a:t>
            </a:r>
            <a:r>
              <a:rPr lang="en-US" altLang="en-US" sz="2025" b="1" dirty="0" smtClean="0">
                <a:latin typeface="Arial" panose="020B0604020202020204" pitchFamily="34" charset="0"/>
              </a:rPr>
              <a:t>bold</a:t>
            </a:r>
            <a:r>
              <a:rPr lang="en-US" altLang="en-US" sz="2025" dirty="0" smtClean="0">
                <a:latin typeface="Arial" panose="020B0604020202020204" pitchFamily="34" charset="0"/>
              </a:rPr>
              <a:t> characters instead.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25" dirty="0" smtClean="0">
                <a:latin typeface="Arial" panose="020B0604020202020204" pitchFamily="34" charset="0"/>
              </a:rPr>
              <a:t>When laying out your poster leave breathing space around you text. Don’t overcrowd your poster.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25" dirty="0" smtClean="0">
                <a:latin typeface="Arial" panose="020B0604020202020204" pitchFamily="34" charset="0"/>
              </a:rPr>
              <a:t>Try using photographs or colored graphs. With Colored graphs, stick to 2D representations and choose a color scheme that complements your poster.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25" dirty="0" smtClean="0">
                <a:latin typeface="Arial" panose="020B0604020202020204" pitchFamily="34" charset="0"/>
              </a:rPr>
              <a:t> Avoid long numerical tables.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25" dirty="0" smtClean="0">
                <a:latin typeface="Arial" panose="020B0604020202020204" pitchFamily="34" charset="0"/>
              </a:rPr>
              <a:t>Spell check and get someone else to proof-read.</a:t>
            </a:r>
            <a:endParaRPr lang="en-US" altLang="en-US" sz="2025" dirty="0">
              <a:latin typeface="Arial" panose="020B0604020202020204" pitchFamily="34" charset="0"/>
            </a:endParaRPr>
          </a:p>
        </p:txBody>
      </p:sp>
      <p:sp>
        <p:nvSpPr>
          <p:cNvPr id="2156" name="Rectangle 108"/>
          <p:cNvSpPr>
            <a:spLocks noChangeArrowheads="1"/>
          </p:cNvSpPr>
          <p:nvPr/>
        </p:nvSpPr>
        <p:spPr bwMode="auto">
          <a:xfrm>
            <a:off x="13653096" y="6629400"/>
            <a:ext cx="11505604" cy="307170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61846" tIns="261846" rIns="261846" bIns="261846"/>
          <a:lstStyle>
            <a:lvl1pPr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429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874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30325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73238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304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876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448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020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925" b="1" dirty="0" smtClean="0">
                <a:solidFill>
                  <a:srgbClr val="A50021"/>
                </a:solidFill>
                <a:latin typeface="Arial" panose="020B0604020202020204" pitchFamily="34" charset="0"/>
              </a:rPr>
              <a:t>Results:</a:t>
            </a:r>
            <a:endParaRPr lang="en-US" altLang="en-US" sz="2925" dirty="0" smtClean="0">
              <a:solidFill>
                <a:srgbClr val="A5002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Importing / inserting </a:t>
            </a:r>
            <a:r>
              <a:rPr lang="en-US" altLang="en-US" sz="2025" dirty="0" smtClean="0">
                <a:latin typeface="Arial" panose="020B0604020202020204" pitchFamily="34" charset="0"/>
              </a:rPr>
              <a:t>files:</a:t>
            </a:r>
            <a:endParaRPr lang="en-US" altLang="en-US" sz="2025" dirty="0" smtClean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Images such as photographs, graphs, diagrams, logos, </a:t>
            </a:r>
            <a:r>
              <a:rPr lang="en-US" altLang="en-US" sz="2025" dirty="0" smtClean="0">
                <a:latin typeface="Arial" panose="020B0604020202020204" pitchFamily="34" charset="0"/>
              </a:rPr>
              <a:t>etc., </a:t>
            </a:r>
            <a:r>
              <a:rPr lang="en-US" altLang="en-US" sz="2025" dirty="0" smtClean="0">
                <a:latin typeface="Arial" panose="020B0604020202020204" pitchFamily="34" charset="0"/>
              </a:rPr>
              <a:t>can be added to the poster.</a:t>
            </a: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To insert scanned images into your poster, go through the menus as follows: Insert </a:t>
            </a:r>
            <a:r>
              <a:rPr lang="en-US" altLang="en-US" sz="2025" dirty="0" smtClean="0">
                <a:latin typeface="Arial" panose="020B0604020202020204" pitchFamily="34" charset="0"/>
              </a:rPr>
              <a:t>-&gt; </a:t>
            </a:r>
            <a:r>
              <a:rPr lang="en-US" altLang="en-US" sz="2025" dirty="0" smtClean="0">
                <a:latin typeface="Arial" panose="020B0604020202020204" pitchFamily="34" charset="0"/>
              </a:rPr>
              <a:t>Picture </a:t>
            </a:r>
            <a:r>
              <a:rPr lang="en-US" altLang="en-US" sz="2025" dirty="0" smtClean="0">
                <a:latin typeface="Arial" panose="020B0604020202020204" pitchFamily="34" charset="0"/>
              </a:rPr>
              <a:t>-&gt; </a:t>
            </a:r>
            <a:r>
              <a:rPr lang="en-US" altLang="en-US" sz="2025" dirty="0" smtClean="0">
                <a:latin typeface="Arial" panose="020B0604020202020204" pitchFamily="34" charset="0"/>
              </a:rPr>
              <a:t>From File… then find the file on your computer, select it, and press OK.</a:t>
            </a: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The best type of image files to insert are JPEG or TIFF, JPEG is the preferred format.</a:t>
            </a:r>
          </a:p>
          <a:p>
            <a:pPr>
              <a:spcBef>
                <a:spcPct val="50000"/>
              </a:spcBef>
            </a:pPr>
            <a:r>
              <a:rPr lang="en-US" altLang="en-US" sz="2025" b="1" dirty="0" smtClean="0">
                <a:latin typeface="Arial" panose="020B0604020202020204" pitchFamily="34" charset="0"/>
              </a:rPr>
              <a:t>Be aware</a:t>
            </a:r>
            <a:r>
              <a:rPr lang="en-US" altLang="en-US" sz="2025" dirty="0" smtClean="0">
                <a:latin typeface="Arial" panose="020B0604020202020204" pitchFamily="34" charset="0"/>
              </a:rPr>
              <a:t> of the image size you are importing. </a:t>
            </a: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Do </a:t>
            </a:r>
            <a:r>
              <a:rPr lang="en-US" altLang="en-US" sz="2025" b="1" dirty="0" smtClean="0">
                <a:latin typeface="Arial" panose="020B0604020202020204" pitchFamily="34" charset="0"/>
              </a:rPr>
              <a:t>not </a:t>
            </a:r>
            <a:r>
              <a:rPr lang="en-US" altLang="en-US" sz="2025" dirty="0" smtClean="0">
                <a:latin typeface="Arial" panose="020B0604020202020204" pitchFamily="34" charset="0"/>
              </a:rPr>
              <a:t>use images from the web.</a:t>
            </a:r>
          </a:p>
          <a:p>
            <a:pPr>
              <a:spcBef>
                <a:spcPct val="50000"/>
              </a:spcBef>
            </a:pPr>
            <a:endParaRPr lang="en-US" altLang="en-US" sz="2025" dirty="0" smtClean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Notes about </a:t>
            </a:r>
            <a:r>
              <a:rPr lang="en-US" altLang="en-US" sz="2025" dirty="0" smtClean="0">
                <a:latin typeface="Arial" panose="020B0604020202020204" pitchFamily="34" charset="0"/>
              </a:rPr>
              <a:t>graphs:</a:t>
            </a:r>
            <a:endParaRPr lang="en-US" altLang="en-US" sz="2025" dirty="0" smtClean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For simple graphs use MS Excel, or do the graph directly in PowerPoint.</a:t>
            </a: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Graphs done in a scientific graphing programs (</a:t>
            </a:r>
            <a:r>
              <a:rPr lang="en-US" altLang="en-US" sz="2025" dirty="0" smtClean="0">
                <a:latin typeface="Arial" panose="020B0604020202020204" pitchFamily="34" charset="0"/>
              </a:rPr>
              <a:t>e.g</a:t>
            </a:r>
            <a:r>
              <a:rPr lang="en-US" altLang="en-US" sz="2025" dirty="0" smtClean="0">
                <a:latin typeface="Arial" panose="020B0604020202020204" pitchFamily="34" charset="0"/>
              </a:rPr>
              <a:t>. Sigma Plot, Prism, SPSS, </a:t>
            </a:r>
            <a:r>
              <a:rPr lang="en-US" altLang="en-US" sz="2025" dirty="0" err="1" smtClean="0">
                <a:latin typeface="Arial" panose="020B0604020202020204" pitchFamily="34" charset="0"/>
              </a:rPr>
              <a:t>Statistica</a:t>
            </a:r>
            <a:r>
              <a:rPr lang="en-US" altLang="en-US" sz="2025" dirty="0" smtClean="0">
                <a:latin typeface="Arial" panose="020B0604020202020204" pitchFamily="34" charset="0"/>
              </a:rPr>
              <a:t>) should be saved as JPEG or TIFF if possible. </a:t>
            </a:r>
            <a:endParaRPr lang="en-US" altLang="en-US" sz="2025" dirty="0">
              <a:latin typeface="Arial" panose="020B0604020202020204" pitchFamily="34" charset="0"/>
            </a:endParaRPr>
          </a:p>
        </p:txBody>
      </p:sp>
      <p:sp>
        <p:nvSpPr>
          <p:cNvPr id="2165" name="Rectangle 117" descr="sample image"/>
          <p:cNvSpPr>
            <a:spLocks noChangeArrowheads="1"/>
          </p:cNvSpPr>
          <p:nvPr/>
        </p:nvSpPr>
        <p:spPr bwMode="auto">
          <a:xfrm>
            <a:off x="14588729" y="18051065"/>
            <a:ext cx="5385196" cy="3349229"/>
          </a:xfrm>
          <a:prstGeom prst="rect">
            <a:avLst/>
          </a:prstGeom>
          <a:solidFill>
            <a:srgbClr val="EEEEE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60" dirty="0"/>
          </a:p>
        </p:txBody>
      </p:sp>
      <p:sp>
        <p:nvSpPr>
          <p:cNvPr id="2166" name="Text Box 118"/>
          <p:cNvSpPr txBox="1">
            <a:spLocks noChangeArrowheads="1"/>
          </p:cNvSpPr>
          <p:nvPr/>
        </p:nvSpPr>
        <p:spPr bwMode="auto">
          <a:xfrm>
            <a:off x="20089417" y="17972485"/>
            <a:ext cx="2914650" cy="1799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923" tIns="130923" rIns="130923" bIns="130923">
            <a:spAutoFit/>
          </a:bodyPr>
          <a:lstStyle>
            <a:lvl1pPr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429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874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30325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73238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304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876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448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020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425" i="1" dirty="0" smtClean="0">
                <a:latin typeface="Times New Roman" panose="02020603050405020304" pitchFamily="18" charset="0"/>
              </a:rPr>
              <a:t>Captions to be set in Times or Times New Roman or equivalent, italic, between 18 and 24 points. </a:t>
            </a:r>
          </a:p>
          <a:p>
            <a:r>
              <a:rPr lang="en-US" altLang="en-US" sz="1425" i="1" dirty="0" smtClean="0">
                <a:latin typeface="Times New Roman" panose="02020603050405020304" pitchFamily="18" charset="0"/>
              </a:rPr>
              <a:t>Left aligned if it refers to a figure on its left. Caption starts right at the top edge of the picture (graph or photo).</a:t>
            </a:r>
            <a:endParaRPr lang="en-US" altLang="en-US" sz="1425" i="1" dirty="0">
              <a:latin typeface="Times New Roman" panose="02020603050405020304" pitchFamily="18" charset="0"/>
            </a:endParaRPr>
          </a:p>
        </p:txBody>
      </p:sp>
      <p:sp>
        <p:nvSpPr>
          <p:cNvPr id="2162" name="Rectangle 114" descr="sample image"/>
          <p:cNvSpPr>
            <a:spLocks noChangeArrowheads="1"/>
          </p:cNvSpPr>
          <p:nvPr/>
        </p:nvSpPr>
        <p:spPr bwMode="auto">
          <a:xfrm>
            <a:off x="18451118" y="21858684"/>
            <a:ext cx="5386387" cy="3349229"/>
          </a:xfrm>
          <a:prstGeom prst="rect">
            <a:avLst/>
          </a:prstGeom>
          <a:solidFill>
            <a:srgbClr val="EEEEE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60" dirty="0"/>
          </a:p>
        </p:txBody>
      </p:sp>
      <p:sp>
        <p:nvSpPr>
          <p:cNvPr id="2161" name="Text Box 113"/>
          <p:cNvSpPr txBox="1">
            <a:spLocks noChangeArrowheads="1"/>
          </p:cNvSpPr>
          <p:nvPr/>
        </p:nvSpPr>
        <p:spPr bwMode="auto">
          <a:xfrm>
            <a:off x="15411452" y="21732479"/>
            <a:ext cx="2914650" cy="1799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923" tIns="130923" rIns="130923" bIns="130923">
            <a:spAutoFit/>
          </a:bodyPr>
          <a:lstStyle>
            <a:lvl1pPr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429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874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30325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73238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304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876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448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020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r>
              <a:rPr lang="en-US" altLang="en-US" sz="1425" i="1" dirty="0" smtClean="0">
                <a:latin typeface="Times New Roman" panose="02020603050405020304" pitchFamily="18" charset="0"/>
              </a:rPr>
              <a:t>Captions to be set in Times or Times New Roman or equivalent, italic, between 18 and 24 points. Right aligned if it refers to a figure on its right. Caption starts right at the top edge of the picture (graph or photo).</a:t>
            </a:r>
            <a:endParaRPr lang="en-US" altLang="en-US" sz="1425" i="1" dirty="0">
              <a:latin typeface="Times New Roman" panose="02020603050405020304" pitchFamily="18" charset="0"/>
            </a:endParaRPr>
          </a:p>
        </p:txBody>
      </p:sp>
      <p:sp>
        <p:nvSpPr>
          <p:cNvPr id="2163" name="Rectangle 115" descr="sample image"/>
          <p:cNvSpPr>
            <a:spLocks noChangeArrowheads="1"/>
          </p:cNvSpPr>
          <p:nvPr/>
        </p:nvSpPr>
        <p:spPr bwMode="auto">
          <a:xfrm>
            <a:off x="14588730" y="25723454"/>
            <a:ext cx="9248775" cy="3670698"/>
          </a:xfrm>
          <a:prstGeom prst="rect">
            <a:avLst/>
          </a:prstGeom>
          <a:solidFill>
            <a:srgbClr val="EEEEE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60" dirty="0"/>
          </a:p>
        </p:txBody>
      </p:sp>
      <p:sp>
        <p:nvSpPr>
          <p:cNvPr id="2164" name="Text Box 116"/>
          <p:cNvSpPr txBox="1">
            <a:spLocks noChangeArrowheads="1"/>
          </p:cNvSpPr>
          <p:nvPr/>
        </p:nvSpPr>
        <p:spPr bwMode="auto">
          <a:xfrm>
            <a:off x="14588730" y="29481066"/>
            <a:ext cx="9248775" cy="505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3254" rIns="0" bIns="33254">
            <a:spAutoFit/>
          </a:bodyPr>
          <a:lstStyle>
            <a:lvl1pPr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429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874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30325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73238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304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876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448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020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25" i="1" dirty="0" smtClean="0">
                <a:latin typeface="Times New Roman" panose="02020603050405020304" pitchFamily="18" charset="0"/>
              </a:rPr>
              <a:t>Captions to be set in Times or Times New Roman or equivalent, italic, 18 to 24 points, to the length of the column in case a figure takes more than 2/3 of column width.</a:t>
            </a:r>
            <a:endParaRPr lang="en-US" altLang="en-US" sz="1425" i="1" dirty="0">
              <a:latin typeface="Times New Roman" panose="02020603050405020304" pitchFamily="18" charset="0"/>
            </a:endParaRPr>
          </a:p>
        </p:txBody>
      </p:sp>
      <p:sp>
        <p:nvSpPr>
          <p:cNvPr id="2158" name="Rectangle 110"/>
          <p:cNvSpPr>
            <a:spLocks noChangeArrowheads="1"/>
          </p:cNvSpPr>
          <p:nvPr/>
        </p:nvSpPr>
        <p:spPr bwMode="auto">
          <a:xfrm>
            <a:off x="25998487" y="6629400"/>
            <a:ext cx="11811996" cy="184450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61846" tIns="261846" rIns="261846" bIns="261846"/>
          <a:lstStyle>
            <a:lvl1pPr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429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874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30325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73238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304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876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448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020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 smtClean="0">
                <a:latin typeface="Arial" panose="020B0604020202020204" pitchFamily="34" charset="0"/>
              </a:rPr>
              <a:t>Printing: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dirty="0">
                <a:latin typeface="Arial" panose="020B0604020202020204" pitchFamily="34" charset="0"/>
              </a:rPr>
              <a:t>Once you have completed your poster, export it as PDF by going to </a:t>
            </a:r>
            <a:r>
              <a:rPr lang="en-US" altLang="en-US" sz="2000" dirty="0" smtClean="0">
                <a:latin typeface="Arial" panose="020B0604020202020204" pitchFamily="34" charset="0"/>
              </a:rPr>
              <a:t>File -&gt; Save As -&gt; </a:t>
            </a:r>
            <a:r>
              <a:rPr lang="en-US" altLang="en-US" sz="2000" dirty="0">
                <a:latin typeface="Arial" panose="020B0604020202020204" pitchFamily="34" charset="0"/>
              </a:rPr>
              <a:t>PDF. Then upload it at </a:t>
            </a:r>
            <a:r>
              <a:rPr lang="en-US" altLang="en-US" sz="2000" dirty="0">
                <a:latin typeface="Arial" panose="020B0604020202020204" pitchFamily="34" charset="0"/>
                <a:hlinkClick r:id="rId4"/>
              </a:rPr>
              <a:t>www.csulb.edu/cnsm/posters</a:t>
            </a:r>
            <a:r>
              <a:rPr lang="en-US" altLang="en-US" sz="2000" dirty="0">
                <a:latin typeface="Arial" panose="020B0604020202020204" pitchFamily="34" charset="0"/>
              </a:rPr>
              <a:t> and we will then confirm final pricing with you and let you know when you can pick up and pay for your poster.</a:t>
            </a:r>
          </a:p>
          <a:p>
            <a:pPr>
              <a:spcBef>
                <a:spcPct val="50000"/>
              </a:spcBef>
            </a:pPr>
            <a:r>
              <a:rPr lang="en-US" altLang="en-US" sz="2000" dirty="0">
                <a:latin typeface="Arial" panose="020B0604020202020204" pitchFamily="34" charset="0"/>
              </a:rPr>
              <a:t>Note: Do not leave your poster until the last minute. Allow at least 2 business days before you need to use it. </a:t>
            </a:r>
          </a:p>
          <a:p>
            <a:pPr>
              <a:spcBef>
                <a:spcPct val="50000"/>
              </a:spcBef>
            </a:pPr>
            <a:r>
              <a:rPr lang="en-US" altLang="en-US" sz="2000" dirty="0">
                <a:latin typeface="Arial" panose="020B0604020202020204" pitchFamily="34" charset="0"/>
              </a:rPr>
              <a:t>Simply highlight this text and replace.</a:t>
            </a:r>
          </a:p>
          <a:p>
            <a:pPr>
              <a:spcBef>
                <a:spcPct val="50000"/>
              </a:spcBef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dirty="0" smtClean="0">
                <a:latin typeface="Arial" panose="020B0604020202020204" pitchFamily="34" charset="0"/>
              </a:rPr>
              <a:t>Cost: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poster-printing charges correlate the dimensions of your poster with our pricing list online.</a:t>
            </a:r>
          </a:p>
        </p:txBody>
      </p:sp>
      <p:sp>
        <p:nvSpPr>
          <p:cNvPr id="2169" name="Rectangle 121" descr="sample image"/>
          <p:cNvSpPr>
            <a:spLocks noChangeArrowheads="1"/>
          </p:cNvSpPr>
          <p:nvPr/>
        </p:nvSpPr>
        <p:spPr bwMode="auto">
          <a:xfrm>
            <a:off x="26306213" y="13724335"/>
            <a:ext cx="5471568" cy="3520678"/>
          </a:xfrm>
          <a:prstGeom prst="rect">
            <a:avLst/>
          </a:prstGeom>
          <a:solidFill>
            <a:srgbClr val="EEEEE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60" dirty="0"/>
          </a:p>
        </p:txBody>
      </p:sp>
      <p:sp>
        <p:nvSpPr>
          <p:cNvPr id="2170" name="Text Box 122"/>
          <p:cNvSpPr txBox="1">
            <a:spLocks noChangeArrowheads="1"/>
          </p:cNvSpPr>
          <p:nvPr/>
        </p:nvSpPr>
        <p:spPr bwMode="auto">
          <a:xfrm>
            <a:off x="31893272" y="13857685"/>
            <a:ext cx="2914650" cy="1799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923" tIns="130923" rIns="130923" bIns="130923">
            <a:spAutoFit/>
          </a:bodyPr>
          <a:lstStyle>
            <a:lvl1pPr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429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874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30325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73238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304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876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448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020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425" i="1" dirty="0" smtClean="0">
                <a:latin typeface="Times New Roman" panose="02020603050405020304" pitchFamily="18" charset="0"/>
              </a:rPr>
              <a:t>Captions to be set in Times or Times New Roman or equivalent, italic, between 18 and 24 points. </a:t>
            </a:r>
          </a:p>
          <a:p>
            <a:r>
              <a:rPr lang="en-US" altLang="en-US" sz="1425" i="1" dirty="0" smtClean="0">
                <a:latin typeface="Times New Roman" panose="02020603050405020304" pitchFamily="18" charset="0"/>
              </a:rPr>
              <a:t>Left aligned if it refers to a figure on its left. Caption starts right at the top edge of the picture (graph or photo).</a:t>
            </a:r>
            <a:endParaRPr lang="en-US" altLang="en-US" sz="1425" i="1" dirty="0">
              <a:latin typeface="Times New Roman" panose="02020603050405020304" pitchFamily="18" charset="0"/>
            </a:endParaRPr>
          </a:p>
        </p:txBody>
      </p:sp>
      <p:sp>
        <p:nvSpPr>
          <p:cNvPr id="2168" name="Rectangle 120" descr="sample image"/>
          <p:cNvSpPr>
            <a:spLocks noChangeArrowheads="1"/>
          </p:cNvSpPr>
          <p:nvPr/>
        </p:nvSpPr>
        <p:spPr bwMode="auto">
          <a:xfrm>
            <a:off x="32032966" y="18111788"/>
            <a:ext cx="5305034" cy="3413521"/>
          </a:xfrm>
          <a:prstGeom prst="rect">
            <a:avLst/>
          </a:prstGeom>
          <a:solidFill>
            <a:srgbClr val="EEEEE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60" dirty="0"/>
          </a:p>
        </p:txBody>
      </p:sp>
      <p:sp>
        <p:nvSpPr>
          <p:cNvPr id="2167" name="Text Box 119"/>
          <p:cNvSpPr txBox="1">
            <a:spLocks noChangeArrowheads="1"/>
          </p:cNvSpPr>
          <p:nvPr/>
        </p:nvSpPr>
        <p:spPr bwMode="auto">
          <a:xfrm>
            <a:off x="29038545" y="18126288"/>
            <a:ext cx="2913460" cy="1799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923" tIns="130923" rIns="130923" bIns="130923">
            <a:spAutoFit/>
          </a:bodyPr>
          <a:lstStyle>
            <a:lvl1pPr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429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874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30325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73238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304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876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448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020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r>
              <a:rPr lang="en-US" altLang="en-US" sz="1425" i="1" dirty="0" smtClean="0">
                <a:latin typeface="Times New Roman" panose="02020603050405020304" pitchFamily="18" charset="0"/>
              </a:rPr>
              <a:t>Captions to be set in Times or Times New Roman or equivalent, italic, between 18 and 24 points. Right aligned if it refers to a figure on its right. Caption starts right at the top edge of the picture (graph or photo).</a:t>
            </a:r>
            <a:endParaRPr lang="en-US" altLang="en-US" sz="1425" i="1" dirty="0">
              <a:latin typeface="Times New Roman" panose="02020603050405020304" pitchFamily="18" charset="0"/>
            </a:endParaRPr>
          </a:p>
        </p:txBody>
      </p:sp>
      <p:sp>
        <p:nvSpPr>
          <p:cNvPr id="2155" name="Rectangle 107"/>
          <p:cNvSpPr>
            <a:spLocks noChangeArrowheads="1"/>
          </p:cNvSpPr>
          <p:nvPr/>
        </p:nvSpPr>
        <p:spPr bwMode="auto">
          <a:xfrm>
            <a:off x="25998487" y="25723454"/>
            <a:ext cx="11939588" cy="848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61846" tIns="261846" rIns="261846" bIns="261846"/>
          <a:lstStyle>
            <a:lvl1pPr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429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874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30325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73238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304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876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448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020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925" b="1" dirty="0" smtClean="0">
                <a:solidFill>
                  <a:srgbClr val="A50021"/>
                </a:solidFill>
                <a:latin typeface="Arial" panose="020B0604020202020204" pitchFamily="34" charset="0"/>
              </a:rPr>
              <a:t>Conclusions:</a:t>
            </a: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For more information on: </a:t>
            </a: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Poster Design, Scanning and Digital Photography, </a:t>
            </a:r>
            <a:br>
              <a:rPr lang="en-US" altLang="en-US" sz="2025" dirty="0" smtClean="0">
                <a:latin typeface="Arial" panose="020B0604020202020204" pitchFamily="34" charset="0"/>
              </a:rPr>
            </a:br>
            <a:r>
              <a:rPr lang="en-US" altLang="en-US" sz="2025" dirty="0" smtClean="0">
                <a:latin typeface="Arial" panose="020B0604020202020204" pitchFamily="34" charset="0"/>
              </a:rPr>
              <a:t>and Image / file size.</a:t>
            </a:r>
          </a:p>
          <a:p>
            <a:pPr>
              <a:spcBef>
                <a:spcPct val="50000"/>
              </a:spcBef>
            </a:pPr>
            <a:endParaRPr lang="en-US" altLang="en-US" sz="2025" dirty="0" smtClean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Contact: </a:t>
            </a:r>
          </a:p>
          <a:p>
            <a:pPr>
              <a:spcBef>
                <a:spcPct val="50000"/>
              </a:spcBef>
            </a:pPr>
            <a:r>
              <a:rPr lang="en-US" altLang="en-US" sz="2025" b="1" dirty="0" smtClean="0">
                <a:latin typeface="Arial" panose="020B0604020202020204" pitchFamily="34" charset="0"/>
              </a:rPr>
              <a:t>Leon Wood</a:t>
            </a:r>
            <a:r>
              <a:rPr lang="en-US" altLang="en-US" sz="2025" dirty="0" smtClean="0">
                <a:latin typeface="Arial" panose="020B0604020202020204" pitchFamily="34" charset="0"/>
              </a:rPr>
              <a:t/>
            </a:r>
            <a:br>
              <a:rPr lang="en-US" altLang="en-US" sz="2025" dirty="0" smtClean="0">
                <a:latin typeface="Arial" panose="020B0604020202020204" pitchFamily="34" charset="0"/>
              </a:rPr>
            </a:br>
            <a:r>
              <a:rPr lang="en-US" altLang="en-US" sz="2025" dirty="0" smtClean="0">
                <a:latin typeface="Arial" panose="020B0604020202020204" pitchFamily="34" charset="0"/>
                <a:hlinkClick r:id="rId5"/>
              </a:rPr>
              <a:t>Leon.Wood@csulb.edu</a:t>
            </a:r>
            <a:endParaRPr lang="en-US" altLang="en-US" sz="2025" dirty="0" smtClean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2025" dirty="0" smtClean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Check out our additional resources, guidelines and pricing at: </a:t>
            </a:r>
            <a:r>
              <a:rPr lang="en-US" altLang="en-US" sz="2025" dirty="0" smtClean="0">
                <a:latin typeface="Arial" panose="020B0604020202020204" pitchFamily="34" charset="0"/>
                <a:hlinkClick r:id="rId6"/>
              </a:rPr>
              <a:t>http://www.csulb.edu/colleges/cnsm/sas/computerlab/poster.html</a:t>
            </a:r>
            <a:endParaRPr lang="en-US" altLang="en-US" sz="2025" dirty="0" smtClean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 </a:t>
            </a:r>
            <a:endParaRPr lang="en-US" altLang="en-US" sz="2925" dirty="0">
              <a:latin typeface="Arial" panose="020B0604020202020204" pitchFamily="34" charset="0"/>
            </a:endParaRPr>
          </a:p>
        </p:txBody>
      </p:sp>
      <p:sp>
        <p:nvSpPr>
          <p:cNvPr id="2159" name="Rectangle 111"/>
          <p:cNvSpPr>
            <a:spLocks noChangeArrowheads="1"/>
          </p:cNvSpPr>
          <p:nvPr/>
        </p:nvSpPr>
        <p:spPr bwMode="auto">
          <a:xfrm>
            <a:off x="25934691" y="34854700"/>
            <a:ext cx="11939587" cy="24917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61846" tIns="261846" rIns="261846" bIns="261846"/>
          <a:lstStyle>
            <a:lvl1pPr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429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874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30325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73238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304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876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448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020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925" b="1" dirty="0" smtClean="0">
                <a:solidFill>
                  <a:srgbClr val="A50021"/>
                </a:solidFill>
                <a:latin typeface="Arial" panose="020B0604020202020204" pitchFamily="34" charset="0"/>
              </a:rPr>
              <a:t>Acknowledgements:</a:t>
            </a:r>
          </a:p>
          <a:p>
            <a:pPr>
              <a:spcBef>
                <a:spcPct val="50000"/>
              </a:spcBef>
            </a:pPr>
            <a:r>
              <a:rPr lang="en-US" altLang="en-US" sz="2025" dirty="0" smtClean="0">
                <a:latin typeface="Arial" panose="020B0604020202020204" pitchFamily="34" charset="0"/>
              </a:rPr>
              <a:t>Just highlight this text and replace with your own text. Replace this with your text. </a:t>
            </a:r>
            <a:endParaRPr lang="en-US" altLang="en-US" sz="2925" dirty="0">
              <a:latin typeface="Arial" panose="020B0604020202020204" pitchFamily="34" charset="0"/>
            </a:endParaRPr>
          </a:p>
        </p:txBody>
      </p:sp>
      <p:sp>
        <p:nvSpPr>
          <p:cNvPr id="25" name="Rectangle 26" descr="divider"/>
          <p:cNvSpPr>
            <a:spLocks noChangeArrowheads="1"/>
          </p:cNvSpPr>
          <p:nvPr/>
        </p:nvSpPr>
        <p:spPr bwMode="auto">
          <a:xfrm>
            <a:off x="0" y="38075947"/>
            <a:ext cx="38404800" cy="416499"/>
          </a:xfrm>
          <a:prstGeom prst="rect">
            <a:avLst/>
          </a:prstGeom>
          <a:solidFill>
            <a:srgbClr val="E2A52E"/>
          </a:solidFill>
          <a:ln>
            <a:noFill/>
          </a:ln>
          <a:effectLst/>
          <a:extLst/>
        </p:spPr>
        <p:txBody>
          <a:bodyPr wrap="none" lIns="66510" tIns="33254" rIns="66510" bIns="33254" anchor="ctr"/>
          <a:lstStyle>
            <a:lvl1pPr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429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87413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30325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73238" defTabSz="8874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304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876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448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02038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US" altLang="en-US" sz="1725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1162</TotalTime>
  <Words>782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Monotype Sorts</vt:lpstr>
      <vt:lpstr>Times</vt:lpstr>
      <vt:lpstr>Times New Roman</vt:lpstr>
      <vt:lpstr>Wingdings</vt:lpstr>
      <vt:lpstr>Blank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 for 42x42 inches | G2 Computer Lab - Jensen SAS Center - California State University Long Beach</dc:title>
  <dc:creator/>
  <cp:lastModifiedBy>Daniel Ames</cp:lastModifiedBy>
  <cp:revision>173</cp:revision>
  <cp:lastPrinted>2001-08-01T02:48:55Z</cp:lastPrinted>
  <dcterms:created xsi:type="dcterms:W3CDTF">2001-07-30T02:35:00Z</dcterms:created>
  <dcterms:modified xsi:type="dcterms:W3CDTF">2017-06-05T21:16:53Z</dcterms:modified>
</cp:coreProperties>
</file>