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52" r:id="rId5"/>
    <p:sldMasterId id="2147483742" r:id="rId6"/>
    <p:sldMasterId id="2147483720" r:id="rId7"/>
  </p:sldMasterIdLst>
  <p:notesMasterIdLst>
    <p:notesMasterId r:id="rId18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AE6B41-C4B2-504A-CBE9-E44176BD13D1}" name="Roderick De Los Reyes" initials="RR" userId="S::roderick.delosreyes@csulb.edu::2dace8a3-f69f-469b-91ef-33143bf28f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0488-C64A-6A43-9A00-DAA2DBD84F1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E289-56BC-534D-BD7A-6EB6C0C3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806-3B4F-754F-B0DA-154723B4D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705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72445-16AD-C141-A90A-3C808F1B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67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D98-A7D9-B145-ADBA-448EB04A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3163"/>
            <a:ext cx="9144000" cy="20967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A897F-01CC-AF46-BB9C-C581C768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9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BA56-600A-0340-9BDA-8657F5B3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8192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C04E-C0FA-AA47-8B6E-949A6292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0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0495-4FDD-6443-BF9C-00260A6F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6BA1D-AB31-1246-8B56-B6228CEF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DEF6-95F4-9F4A-9E66-4888C44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345"/>
            <a:ext cx="10515600" cy="83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06AC-3729-6F49-B12D-1CEF95FC7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449BD-4270-D442-9406-A9E71BBE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7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C534-3073-5E40-A239-66B20971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4507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6DDC-DFBF-154D-8C96-2F117E91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8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5E907-FC74-5446-9DCC-C3CFC6027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80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72E5E-F610-1A40-8CF3-24EC9F89B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8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36C26-4B6D-DD44-84A7-B779FD85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80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9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CD0F-B8C0-5140-AC03-4CAA40DF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618"/>
            <a:ext cx="10515600" cy="763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658F-5631-7F4E-8911-12524836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88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827E-C933-AD47-8CAD-8AAFD665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8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D11A7-E5FA-CA41-8C45-3925F5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785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3587-0B4E-7F41-AF5B-2169C1CA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364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BA44C-E532-F645-B211-02EC4DB20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6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8851-2B99-0D43-B79D-B7883A3E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61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74C-73A5-A34E-89C0-0F7304B7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855"/>
            <a:ext cx="9144000" cy="197210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19836-3BB6-F441-BCAB-76464E92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174"/>
            <a:ext cx="9144000" cy="1367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F537-10B4-084B-8C6A-C70CE675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02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C8F4-5F84-E14C-9819-B0A06B6A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522"/>
            <a:ext cx="10515600" cy="374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A7F-2165-DF42-82DF-55AA4A1E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764"/>
            <a:ext cx="10515600" cy="80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6458-149F-2E47-B026-1534D402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74"/>
            <a:ext cx="10515600" cy="3851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666B-4F23-7549-AE55-9AC4BD55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A679-FE09-3B4D-84B2-7D571682D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25DE-55A3-A047-BA6B-06AC37A1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891"/>
            <a:ext cx="10515600" cy="772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ECFA-89C9-0D46-B62D-1961588F5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8810-BEB7-1242-A1AA-6105FF14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8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3414-3C4F-794F-84A3-ACB6719F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126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24CF-0401-C84E-9E59-E394DA1D2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95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15F70-72EB-314E-9488-D8146409D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342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C126B-CFB1-5644-B811-9428A1C4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951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0647-1BBD-E242-8E97-608530E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342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5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665B-F5A4-CD40-B43E-5E651200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182"/>
            <a:ext cx="10515600" cy="899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04CF-94C0-CE4E-9352-33C22A2A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2810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E640-0A1D-9346-83C0-7EAF2222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2811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2A87C-C320-0A4D-BFFA-BD3EB811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278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4C3-0EE7-8648-B0D6-B50EFF7B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3761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66BAE-C339-F74C-80A4-96891CE0D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13762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2D452-EE76-044F-835C-602242F6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373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57D6-CCA0-DD41-AD26-4A5F2E7F1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45"/>
            <a:ext cx="9144000" cy="215221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7AB28-F308-C341-9907-FF57F39B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3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9C2D-CAA4-7145-B561-4F75EF4E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927"/>
            <a:ext cx="10515600" cy="8757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B2AD-1B99-5A46-8975-FE9C0DFB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60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2FCF-4E90-644F-BE16-ED96D2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03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0E4-F29F-8A41-9D41-D70B83E0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400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DA50-B7CE-3548-8EE6-2B74024D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29694-43BA-D540-986D-618E2AA6A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3D37-ED19-7145-B154-AD2F95D5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782"/>
            <a:ext cx="10515600" cy="898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C115-776A-FB45-9A03-EEFC43C8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9583C-5B8D-C247-971B-DC141619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2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C32A-7925-BE4C-A3D0-D0B87D37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509"/>
            <a:ext cx="10515600" cy="931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524ED-316B-8947-992A-28A108EB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61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DEE15-5166-A148-86DE-D4850D9B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0050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2CFA-548E-F44B-83FF-0FF944DD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61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AF2B0-072F-6D45-9A82-4E883DB8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0050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0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BD39-C2F2-C341-89D9-2FCD48D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491"/>
            <a:ext cx="10515600" cy="834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5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C7AE-88E0-B244-97C6-6CAAB7D8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B188-F6BA-A14B-A442-0C20BCC1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47BF6-2700-4F46-94F2-465EC194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3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EBDE-0DCF-FB41-96C2-1B21E8C6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FB2AE-FE04-CB48-9FFA-B9A1473A4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7867-B819-A848-8DE8-978E65EFB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4C0-0E70-8C49-AF05-A582B50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664"/>
            <a:ext cx="10515600" cy="1111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D372-9B12-2846-93E7-BF0AF0988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AA6DA-C25E-D641-AF88-99311BCE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0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6D3-D1F1-0D46-87F7-56D6EB19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215"/>
            <a:ext cx="10515600" cy="1176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0C3B-73D1-4545-A5D9-72D448DF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4253"/>
            <a:ext cx="5157787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0B70-3CC4-204F-8DCD-C765F7696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8165"/>
            <a:ext cx="5157787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C01AD-29BD-CE46-866D-E5218CC94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4253"/>
            <a:ext cx="5183188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471C9-2621-574E-AA07-1335B424A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8165"/>
            <a:ext cx="5183188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79E4-8615-9D43-A77C-F853495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0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7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0351-5F05-C343-8DA7-B4C98726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2089"/>
            <a:ext cx="3932237" cy="13700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ED35-0A3E-004F-ABDA-AE2CE1D3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19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C0BBE-FB06-8B4D-89D4-79C4DEDB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2289"/>
            <a:ext cx="3932237" cy="32633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2FA9-6BDE-B44C-835F-CCA9D9BA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631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C64E7-1344-3F48-8AB4-F668FF59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63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AB11C-4B60-F04A-8541-52F673762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628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3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F2AF4-8FE9-A84C-BC7C-4B41BF42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A1D6-33FB-A441-88E8-6067E621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512E4-7D56-6247-A724-7B4C3A0BA1B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482010"/>
            <a:ext cx="12192000" cy="3743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958BF9-1872-1C44-8B86-8D3C3AF341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"/>
            <a:ext cx="12192000" cy="6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3A7D3-5DF3-7F44-9DD2-4F45CED7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7EF0-34AC-044B-88F4-60428C21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8C0C-FB9F-AB48-9298-E513C9029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CDFF-52B1-FE44-A1B7-7A0D85995BB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8A46-7F8E-FD47-89F7-499ACB2A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04DB-21E5-2741-A094-F1C0C20D62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E67F8F8-7623-1E4E-8182-D79287061B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"/>
            <a:ext cx="12192000" cy="6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903F1-DC63-3B43-84F7-FA5908DD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CB85-6C28-FC4D-AACF-7DB42DBF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26B4BB-F96D-4140-AA7D-DDA49FCE7C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86A0E-FAEE-744A-B3E1-BD31F0B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ED494E8-78DC-FC49-B7E2-60EEC69BB6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w_Braunfels_SPP_Church.JPG" TargetMode="External"/><Relationship Id="rId7" Type="http://schemas.openxmlformats.org/officeDocument/2006/relationships/hyperlink" Target="https://www.flickr.com/photos/lusterb/684447835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rjnagle/1585064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ucky_Badger" TargetMode="External"/><Relationship Id="rId3" Type="http://schemas.openxmlformats.org/officeDocument/2006/relationships/hyperlink" Target="https://flickr.com/photos/44534236@n00/6259498328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sarae/3317752282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FC62-7236-284C-86F5-9AC7552F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2691"/>
            <a:ext cx="9144000" cy="2651967"/>
          </a:xfrm>
        </p:spPr>
        <p:txBody>
          <a:bodyPr>
            <a:normAutofit/>
          </a:bodyPr>
          <a:lstStyle/>
          <a:p>
            <a:r>
              <a:rPr lang="en-US" dirty="0"/>
              <a:t>When to Say Yes, and Other Lessons From a Life in the CSU</a:t>
            </a:r>
            <a:endParaRPr lang="en-US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274DF-C9CF-3241-A6C2-DF070A3B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039"/>
            <a:ext cx="9144000" cy="2203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Legacy Lecture</a:t>
            </a:r>
          </a:p>
          <a:p>
            <a:r>
              <a:rPr lang="en-US" dirty="0">
                <a:cs typeface="Calibri"/>
              </a:rPr>
              <a:t>May 12, 2022</a:t>
            </a:r>
          </a:p>
          <a:p>
            <a:r>
              <a:rPr lang="en-US" dirty="0">
                <a:cs typeface="Calibri"/>
              </a:rPr>
              <a:t>Dr. Margaret Merryfield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6B65F-9C90-4971-88C8-0AC6B6E451E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4A1317-D131-4C21-B139-204B01092911}"/>
              </a:ext>
            </a:extLst>
          </p:cNvPr>
          <p:cNvCxnSpPr/>
          <p:nvPr/>
        </p:nvCxnSpPr>
        <p:spPr>
          <a:xfrm>
            <a:off x="3333439" y="3671207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graduation caps and gowns&#10;&#10;Description automatically generated with medium confidence">
            <a:extLst>
              <a:ext uri="{FF2B5EF4-FFF2-40B4-BE49-F238E27FC236}">
                <a16:creationId xmlns:a16="http://schemas.microsoft.com/office/drawing/2014/main" id="{0B1B5C2E-FE58-CD4B-86D2-1804E5DB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42" y="1780402"/>
            <a:ext cx="5887848" cy="3297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4D8D1-36D5-4C4E-87EC-B9963DCEFC14}"/>
              </a:ext>
            </a:extLst>
          </p:cNvPr>
          <p:cNvSpPr txBox="1"/>
          <p:nvPr/>
        </p:nvSpPr>
        <p:spPr>
          <a:xfrm>
            <a:off x="7772400" y="3323967"/>
            <a:ext cx="396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8785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urch with a clock tower&#10;&#10;Description automatically generated with medium confidence">
            <a:extLst>
              <a:ext uri="{FF2B5EF4-FFF2-40B4-BE49-F238E27FC236}">
                <a16:creationId xmlns:a16="http://schemas.microsoft.com/office/drawing/2014/main" id="{0A24F007-9C21-EE40-9876-B91C68CD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507" r="-1" b="13675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Picture 5" descr="A group of people in inner tubes on a river&#10;&#10;Description automatically generated with low confidence">
            <a:extLst>
              <a:ext uri="{FF2B5EF4-FFF2-40B4-BE49-F238E27FC236}">
                <a16:creationId xmlns:a16="http://schemas.microsoft.com/office/drawing/2014/main" id="{6866C760-256E-BF43-9A3A-C75DABEEE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738" b="20822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2" name="Picture 11" descr="A building with a tow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E9CECF9-CB61-0D43-B9F0-FAC10C5346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945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9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 with a green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CAD91427-DE27-054A-A509-D27295B8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1880" y="1919415"/>
            <a:ext cx="5216261" cy="3455773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BEC183-CC16-1E4B-A4B2-3C9007781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976" y="5634337"/>
            <a:ext cx="2225030" cy="939457"/>
          </a:xfrm>
          <a:prstGeom prst="rect">
            <a:avLst/>
          </a:prstGeom>
        </p:spPr>
      </p:pic>
      <p:pic>
        <p:nvPicPr>
          <p:cNvPr id="10" name="Picture 9" descr="A picture containing sky, outdoor, beach, shore&#10;&#10;Description automatically generated">
            <a:extLst>
              <a:ext uri="{FF2B5EF4-FFF2-40B4-BE49-F238E27FC236}">
                <a16:creationId xmlns:a16="http://schemas.microsoft.com/office/drawing/2014/main" id="{30D83BDC-A2C0-6E48-9334-213C8B922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29605" y="2840854"/>
            <a:ext cx="4679036" cy="3664636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3531539-791D-5946-A47B-D78A250C7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29605" y="240100"/>
            <a:ext cx="2021311" cy="26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id="{B6AFE3C6-2483-0D41-A32E-D50EB000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8" y="1054958"/>
            <a:ext cx="5480222" cy="4110166"/>
          </a:xfrm>
          <a:prstGeom prst="rect">
            <a:avLst/>
          </a:prstGeom>
        </p:spPr>
      </p:pic>
      <p:pic>
        <p:nvPicPr>
          <p:cNvPr id="7" name="Picture 6" descr="A group of people wearing graduation caps&#10;&#10;Description automatically generated with medium confidence">
            <a:extLst>
              <a:ext uri="{FF2B5EF4-FFF2-40B4-BE49-F238E27FC236}">
                <a16:creationId xmlns:a16="http://schemas.microsoft.com/office/drawing/2014/main" id="{CB54C556-A9EC-CF42-8B2A-B4C4E037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5361"/>
            <a:ext cx="5480221" cy="41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4AA-2447-ED4E-9BB9-D7ADE867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6" y="2103437"/>
            <a:ext cx="10515600" cy="1325563"/>
          </a:xfrm>
        </p:spPr>
        <p:txBody>
          <a:bodyPr/>
          <a:lstStyle/>
          <a:p>
            <a:r>
              <a:rPr lang="en-US" dirty="0"/>
              <a:t>Lesson One: Say Yes to (the Right)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206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4AA-2447-ED4E-9BB9-D7ADE867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6" y="2103437"/>
            <a:ext cx="10515600" cy="1325563"/>
          </a:xfrm>
        </p:spPr>
        <p:txBody>
          <a:bodyPr/>
          <a:lstStyle/>
          <a:p>
            <a:r>
              <a:rPr lang="en-US" dirty="0"/>
              <a:t>Lesson Two: Get to Know, and Learn From, the Experts Around You</a:t>
            </a:r>
          </a:p>
        </p:txBody>
      </p:sp>
    </p:spTree>
    <p:extLst>
      <p:ext uri="{BB962C8B-B14F-4D97-AF65-F5344CB8AC3E}">
        <p14:creationId xmlns:p14="http://schemas.microsoft.com/office/powerpoint/2010/main" val="33663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4AA-2447-ED4E-9BB9-D7ADE867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6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Three: Lean Into Lifelong Learning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Corollary: A Steep Learning Curve Means You’ll Never be Bored</a:t>
            </a:r>
          </a:p>
        </p:txBody>
      </p:sp>
    </p:spTree>
    <p:extLst>
      <p:ext uri="{BB962C8B-B14F-4D97-AF65-F5344CB8AC3E}">
        <p14:creationId xmlns:p14="http://schemas.microsoft.com/office/powerpoint/2010/main" val="34354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4AA-2447-ED4E-9BB9-D7ADE867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6" y="2103437"/>
            <a:ext cx="10515600" cy="1325563"/>
          </a:xfrm>
        </p:spPr>
        <p:txBody>
          <a:bodyPr/>
          <a:lstStyle/>
          <a:p>
            <a:r>
              <a:rPr lang="en-US" dirty="0"/>
              <a:t>Lesson Four: Education Is Never Wasted</a:t>
            </a:r>
          </a:p>
        </p:txBody>
      </p:sp>
    </p:spTree>
    <p:extLst>
      <p:ext uri="{BB962C8B-B14F-4D97-AF65-F5344CB8AC3E}">
        <p14:creationId xmlns:p14="http://schemas.microsoft.com/office/powerpoint/2010/main" val="41957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94AA-2447-ED4E-9BB9-D7ADE867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6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Five: It Really Does Take a Village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Corollary: Cherish Your Village</a:t>
            </a:r>
          </a:p>
        </p:txBody>
      </p:sp>
    </p:spTree>
    <p:extLst>
      <p:ext uri="{BB962C8B-B14F-4D97-AF65-F5344CB8AC3E}">
        <p14:creationId xmlns:p14="http://schemas.microsoft.com/office/powerpoint/2010/main" val="36689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sulb_wave 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ulb_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ulb_gray background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sulb_wave background gray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81EB5BDB60245A86BFD7D5FB5BC62" ma:contentTypeVersion="12" ma:contentTypeDescription="Create a new document." ma:contentTypeScope="" ma:versionID="6e537ab867c2fc70da41288920bcf4e9">
  <xsd:schema xmlns:xsd="http://www.w3.org/2001/XMLSchema" xmlns:xs="http://www.w3.org/2001/XMLSchema" xmlns:p="http://schemas.microsoft.com/office/2006/metadata/properties" xmlns:ns2="218bd4b5-69d9-43ad-a735-91d897de51cf" xmlns:ns3="b8f72a72-ed67-41e3-867c-60cc2c086ede" targetNamespace="http://schemas.microsoft.com/office/2006/metadata/properties" ma:root="true" ma:fieldsID="3693061050104cb1c2e5bc0f9df9041d" ns2:_="" ns3:_="">
    <xsd:import namespace="218bd4b5-69d9-43ad-a735-91d897de51cf"/>
    <xsd:import namespace="b8f72a72-ed67-41e3-867c-60cc2c086e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bd4b5-69d9-43ad-a735-91d897de5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33f2cb7-7951-459f-bee5-9a1dad45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72a72-ed67-41e3-867c-60cc2c086e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bf98b9-deab-4024-8e34-f196b539ed4c}" ma:internalName="TaxCatchAll" ma:showField="CatchAllData" ma:web="b8f72a72-ed67-41e3-867c-60cc2c086e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bd4b5-69d9-43ad-a735-91d897de51cf">
      <Terms xmlns="http://schemas.microsoft.com/office/infopath/2007/PartnerControls"/>
    </lcf76f155ced4ddcb4097134ff3c332f>
    <TaxCatchAll xmlns="b8f72a72-ed67-41e3-867c-60cc2c086ede" xsi:nil="true"/>
  </documentManagement>
</p:properties>
</file>

<file path=customXml/itemProps1.xml><?xml version="1.0" encoding="utf-8"?>
<ds:datastoreItem xmlns:ds="http://schemas.openxmlformats.org/officeDocument/2006/customXml" ds:itemID="{7F50D5FC-844D-4BBA-B9DA-A868B9586A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0FDE52-7A7F-4FBE-8CD1-FD2EA410B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bd4b5-69d9-43ad-a735-91d897de51cf"/>
    <ds:schemaRef ds:uri="b8f72a72-ed67-41e3-867c-60cc2c086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D4B6C4-3713-4E29-8FB8-594820103C60}">
  <ds:schemaRefs>
    <ds:schemaRef ds:uri="218bd4b5-69d9-43ad-a735-91d897de51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8f72a72-ed67-41e3-867c-60cc2c086e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99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csulb_wave background white</vt:lpstr>
      <vt:lpstr>csulb_background white</vt:lpstr>
      <vt:lpstr>csulb_gray background </vt:lpstr>
      <vt:lpstr>csulb_wave background gray</vt:lpstr>
      <vt:lpstr>When to Say Yes, and Other Lessons From a Life in the CSU</vt:lpstr>
      <vt:lpstr>PowerPoint Presentation</vt:lpstr>
      <vt:lpstr>PowerPoint Presentation</vt:lpstr>
      <vt:lpstr>PowerPoint Presentation</vt:lpstr>
      <vt:lpstr>Lesson One: Say Yes to (the Right) Opportunities</vt:lpstr>
      <vt:lpstr>Lesson Two: Get to Know, and Learn From, the Experts Around You</vt:lpstr>
      <vt:lpstr>Lesson Three: Lean Into Lifelong Learning  Corollary: A Steep Learning Curve Means You’ll Never be Bored</vt:lpstr>
      <vt:lpstr>Lesson Four: Education Is Never Wasted</vt:lpstr>
      <vt:lpstr>Lesson Five: It Really Does Take a Village  Corollary: Cherish Your Village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to Say Yes, and Other Lessons From a Life in the CSU</dc:title>
  <dc:creator>Margaret Merryfield</dc:creator>
  <cp:lastModifiedBy>Ann Kinsey</cp:lastModifiedBy>
  <cp:revision>1</cp:revision>
  <dcterms:created xsi:type="dcterms:W3CDTF">2022-05-12T05:57:35Z</dcterms:created>
  <dcterms:modified xsi:type="dcterms:W3CDTF">2022-05-12T19:36:44Z</dcterms:modified>
</cp:coreProperties>
</file>