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8" r:id="rId4"/>
  </p:sldMasterIdLst>
  <p:notesMasterIdLst>
    <p:notesMasterId r:id="rId16"/>
  </p:notesMasterIdLst>
  <p:sldIdLst>
    <p:sldId id="256" r:id="rId5"/>
    <p:sldId id="257" r:id="rId6"/>
    <p:sldId id="258" r:id="rId7"/>
    <p:sldId id="278" r:id="rId8"/>
    <p:sldId id="275" r:id="rId9"/>
    <p:sldId id="277" r:id="rId10"/>
    <p:sldId id="285" r:id="rId11"/>
    <p:sldId id="286" r:id="rId12"/>
    <p:sldId id="287" r:id="rId13"/>
    <p:sldId id="267"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mily Berquist" initials="EB" lastIdx="5" clrIdx="0">
    <p:extLst>
      <p:ext uri="{19B8F6BF-5375-455C-9EA6-DF929625EA0E}">
        <p15:presenceInfo xmlns:p15="http://schemas.microsoft.com/office/powerpoint/2012/main" userId="S::emily.berquist@csulb.edu::428fe90b-3f51-420a-8dcb-e88d2914e6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09"/>
    <p:restoredTop sz="94766"/>
  </p:normalViewPr>
  <p:slideViewPr>
    <p:cSldViewPr snapToGrid="0">
      <p:cViewPr varScale="1">
        <p:scale>
          <a:sx n="119" d="100"/>
          <a:sy n="119" d="100"/>
        </p:scale>
        <p:origin x="20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679140-0B87-4438-A856-776DB92BF53B}"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57932AB-5124-4361-8A52-7BFA925A9E64}">
      <dgm:prSet custT="1"/>
      <dgm:spPr/>
      <dgm:t>
        <a:bodyPr/>
        <a:lstStyle/>
        <a:p>
          <a:pPr>
            <a:lnSpc>
              <a:spcPct val="100000"/>
            </a:lnSpc>
          </a:pPr>
          <a:r>
            <a:rPr lang="en-US" sz="1600" dirty="0"/>
            <a:t>Sets of questions about how </a:t>
          </a:r>
          <a:r>
            <a:rPr lang="en-US" sz="1600" dirty="0">
              <a:latin typeface="Gill Sans MT" panose="020B0502020104020203"/>
            </a:rPr>
            <a:t>Covid</a:t>
          </a:r>
          <a:r>
            <a:rPr lang="en-US" sz="1600" dirty="0"/>
            <a:t> may have impacted faculty in different areas of evaluation</a:t>
          </a:r>
          <a:r>
            <a:rPr lang="en-US" sz="1600" dirty="0">
              <a:latin typeface="Gill Sans MT" panose="020B0502020104020203"/>
            </a:rPr>
            <a:t>: Instruction and Instructionally-Related Activities; and two optional areas: Professional Growth and Development; and University and Community Service</a:t>
          </a:r>
          <a:endParaRPr lang="en-US" sz="1600" dirty="0"/>
        </a:p>
      </dgm:t>
    </dgm:pt>
    <dgm:pt modelId="{5D156638-4D1F-4AF2-A92C-C3BD3DBE8B95}" type="parTrans" cxnId="{B1B6C3FD-7E21-43EE-8E3F-5A1C7CDD0268}">
      <dgm:prSet/>
      <dgm:spPr/>
      <dgm:t>
        <a:bodyPr/>
        <a:lstStyle/>
        <a:p>
          <a:endParaRPr lang="en-US"/>
        </a:p>
      </dgm:t>
    </dgm:pt>
    <dgm:pt modelId="{C781802B-24BD-44FE-B0B1-049F40B629E6}" type="sibTrans" cxnId="{B1B6C3FD-7E21-43EE-8E3F-5A1C7CDD0268}">
      <dgm:prSet/>
      <dgm:spPr/>
      <dgm:t>
        <a:bodyPr/>
        <a:lstStyle/>
        <a:p>
          <a:endParaRPr lang="en-US"/>
        </a:p>
      </dgm:t>
    </dgm:pt>
    <dgm:pt modelId="{06E2AA68-E92B-484F-92BF-20844AB0B0C1}">
      <dgm:prSet custT="1"/>
      <dgm:spPr/>
      <dgm:t>
        <a:bodyPr/>
        <a:lstStyle/>
        <a:p>
          <a:pPr>
            <a:lnSpc>
              <a:spcPct val="100000"/>
            </a:lnSpc>
          </a:pPr>
          <a:r>
            <a:rPr lang="en-US" sz="1600" dirty="0"/>
            <a:t>To be used by</a:t>
          </a:r>
          <a:r>
            <a:rPr lang="en-US" sz="1600" dirty="0">
              <a:latin typeface="Gill Sans MT" panose="020B0502020104020203"/>
            </a:rPr>
            <a:t> lecturer faculty and those who evaluate them. Designed to encourage equity in the lecturer evaluation process – not to change evaluation policy or standards in any way</a:t>
          </a:r>
          <a:endParaRPr lang="en-US" sz="1600" dirty="0"/>
        </a:p>
      </dgm:t>
    </dgm:pt>
    <dgm:pt modelId="{266E23EB-BBF1-43FB-A7F5-B20D18D0F7E6}" type="parTrans" cxnId="{098CA1A6-9772-4F2A-9D0A-D74EB36AE03C}">
      <dgm:prSet/>
      <dgm:spPr/>
      <dgm:t>
        <a:bodyPr/>
        <a:lstStyle/>
        <a:p>
          <a:endParaRPr lang="en-US"/>
        </a:p>
      </dgm:t>
    </dgm:pt>
    <dgm:pt modelId="{97B99E72-EAC7-45C1-90FD-E1CC455D7753}" type="sibTrans" cxnId="{098CA1A6-9772-4F2A-9D0A-D74EB36AE03C}">
      <dgm:prSet/>
      <dgm:spPr/>
      <dgm:t>
        <a:bodyPr/>
        <a:lstStyle/>
        <a:p>
          <a:endParaRPr lang="en-US"/>
        </a:p>
      </dgm:t>
    </dgm:pt>
    <dgm:pt modelId="{9C9A31CF-7C4F-4763-A5B5-A978AEE227E8}">
      <dgm:prSet custT="1"/>
      <dgm:spPr/>
      <dgm:t>
        <a:bodyPr/>
        <a:lstStyle/>
        <a:p>
          <a:pPr>
            <a:lnSpc>
              <a:spcPct val="100000"/>
            </a:lnSpc>
          </a:pPr>
          <a:r>
            <a:rPr lang="en-US" sz="1600" dirty="0"/>
            <a:t>Candidates may </a:t>
          </a:r>
          <a:r>
            <a:rPr lang="en-US" sz="1600" dirty="0">
              <a:latin typeface="Gill Sans MT" panose="020B0502020104020203"/>
            </a:rPr>
            <a:t>discuss Covid</a:t>
          </a:r>
          <a:r>
            <a:rPr lang="en-US" sz="1600" dirty="0"/>
            <a:t> impact in the </a:t>
          </a:r>
          <a:r>
            <a:rPr lang="en-US" sz="1600" dirty="0">
              <a:latin typeface="Gill Sans MT" panose="020B0502020104020203"/>
            </a:rPr>
            <a:t>Covid</a:t>
          </a:r>
          <a:r>
            <a:rPr lang="en-US" sz="1600" dirty="0"/>
            <a:t> impact statement, or in their narrative, or not at all</a:t>
          </a:r>
        </a:p>
      </dgm:t>
    </dgm:pt>
    <dgm:pt modelId="{1CF8CA21-A4D4-4B0D-989F-977CF252C027}" type="parTrans" cxnId="{11028529-5F66-4B29-A1BF-4D46EFCBF459}">
      <dgm:prSet/>
      <dgm:spPr/>
      <dgm:t>
        <a:bodyPr/>
        <a:lstStyle/>
        <a:p>
          <a:endParaRPr lang="en-US"/>
        </a:p>
      </dgm:t>
    </dgm:pt>
    <dgm:pt modelId="{76BD5A90-5106-4EF1-8C49-23B4DC454AD0}" type="sibTrans" cxnId="{11028529-5F66-4B29-A1BF-4D46EFCBF459}">
      <dgm:prSet/>
      <dgm:spPr/>
      <dgm:t>
        <a:bodyPr/>
        <a:lstStyle/>
        <a:p>
          <a:endParaRPr lang="en-US"/>
        </a:p>
      </dgm:t>
    </dgm:pt>
    <dgm:pt modelId="{679F9266-D446-494B-B8D7-3D119983EED6}" type="pres">
      <dgm:prSet presAssocID="{09679140-0B87-4438-A856-776DB92BF53B}" presName="root" presStyleCnt="0">
        <dgm:presLayoutVars>
          <dgm:dir/>
          <dgm:resizeHandles val="exact"/>
        </dgm:presLayoutVars>
      </dgm:prSet>
      <dgm:spPr/>
    </dgm:pt>
    <dgm:pt modelId="{869B29B9-EFC7-49E2-8C1B-830352D472BE}" type="pres">
      <dgm:prSet presAssocID="{D57932AB-5124-4361-8A52-7BFA925A9E64}" presName="compNode" presStyleCnt="0"/>
      <dgm:spPr/>
    </dgm:pt>
    <dgm:pt modelId="{A039E7E0-811F-4C66-B1BB-17D453211FF6}" type="pres">
      <dgm:prSet presAssocID="{D57932AB-5124-4361-8A52-7BFA925A9E64}" presName="bgRect" presStyleLbl="bgShp" presStyleIdx="0" presStyleCnt="3" custScaleY="107756" custLinFactNeighborX="722" custLinFactNeighborY="0"/>
      <dgm:spPr/>
    </dgm:pt>
    <dgm:pt modelId="{A7031CB8-B9BF-4E5B-AAFC-F656F244409B}" type="pres">
      <dgm:prSet presAssocID="{D57932AB-5124-4361-8A52-7BFA925A9E64}" presName="iconRect" presStyleLbl="node1" presStyleIdx="0" presStyleCnt="3" custLinFactNeighborX="-20127" custLinFactNeighborY="146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lp"/>
        </a:ext>
      </dgm:extLst>
    </dgm:pt>
    <dgm:pt modelId="{40D66581-C61A-47F0-A86B-880332FF734F}" type="pres">
      <dgm:prSet presAssocID="{D57932AB-5124-4361-8A52-7BFA925A9E64}" presName="spaceRect" presStyleCnt="0"/>
      <dgm:spPr/>
    </dgm:pt>
    <dgm:pt modelId="{68CAF93C-FF36-4BAD-A177-8B0CB012E583}" type="pres">
      <dgm:prSet presAssocID="{D57932AB-5124-4361-8A52-7BFA925A9E64}" presName="parTx" presStyleLbl="revTx" presStyleIdx="0" presStyleCnt="3" custScaleX="108919" custScaleY="96697" custLinFactNeighborX="-4389" custLinFactNeighborY="1886">
        <dgm:presLayoutVars>
          <dgm:chMax val="0"/>
          <dgm:chPref val="0"/>
        </dgm:presLayoutVars>
      </dgm:prSet>
      <dgm:spPr/>
    </dgm:pt>
    <dgm:pt modelId="{F5643993-EC00-45FF-87F0-AA2A957FF5AE}" type="pres">
      <dgm:prSet presAssocID="{C781802B-24BD-44FE-B0B1-049F40B629E6}" presName="sibTrans" presStyleCnt="0"/>
      <dgm:spPr/>
    </dgm:pt>
    <dgm:pt modelId="{415FE9AF-596B-4CC8-A099-957A6404764A}" type="pres">
      <dgm:prSet presAssocID="{06E2AA68-E92B-484F-92BF-20844AB0B0C1}" presName="compNode" presStyleCnt="0"/>
      <dgm:spPr/>
    </dgm:pt>
    <dgm:pt modelId="{84E89431-EE8F-421F-9EF3-8CB453619C29}" type="pres">
      <dgm:prSet presAssocID="{06E2AA68-E92B-484F-92BF-20844AB0B0C1}" presName="bgRect" presStyleLbl="bgShp" presStyleIdx="1" presStyleCnt="3" custScaleY="105448" custLinFactNeighborX="-38" custLinFactNeighborY="-5114"/>
      <dgm:spPr/>
    </dgm:pt>
    <dgm:pt modelId="{D15237A0-C844-4394-AB46-5A9BE2C050DC}" type="pres">
      <dgm:prSet presAssocID="{06E2AA68-E92B-484F-92BF-20844AB0B0C1}" presName="iconRect" presStyleLbl="node1" presStyleIdx="1" presStyleCnt="3" custLinFactNeighborX="-17976" custLinFactNeighborY="292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eacher"/>
        </a:ext>
      </dgm:extLst>
    </dgm:pt>
    <dgm:pt modelId="{ADBED7D2-E94C-4282-9BA5-867600AC8F05}" type="pres">
      <dgm:prSet presAssocID="{06E2AA68-E92B-484F-92BF-20844AB0B0C1}" presName="spaceRect" presStyleCnt="0"/>
      <dgm:spPr/>
    </dgm:pt>
    <dgm:pt modelId="{36C38C2C-42F9-43AB-878F-AED72FDE7E42}" type="pres">
      <dgm:prSet presAssocID="{06E2AA68-E92B-484F-92BF-20844AB0B0C1}" presName="parTx" presStyleLbl="revTx" presStyleIdx="1" presStyleCnt="3" custScaleX="104844" custScaleY="141835" custLinFactNeighborX="-6339" custLinFactNeighborY="-4703">
        <dgm:presLayoutVars>
          <dgm:chMax val="0"/>
          <dgm:chPref val="0"/>
        </dgm:presLayoutVars>
      </dgm:prSet>
      <dgm:spPr/>
    </dgm:pt>
    <dgm:pt modelId="{A4C9A6A2-B326-4477-A140-277E6BE0F958}" type="pres">
      <dgm:prSet presAssocID="{97B99E72-EAC7-45C1-90FD-E1CC455D7753}" presName="sibTrans" presStyleCnt="0"/>
      <dgm:spPr/>
    </dgm:pt>
    <dgm:pt modelId="{6C2637FC-87DD-4755-9451-2427451F7FCD}" type="pres">
      <dgm:prSet presAssocID="{9C9A31CF-7C4F-4763-A5B5-A978AEE227E8}" presName="compNode" presStyleCnt="0"/>
      <dgm:spPr/>
    </dgm:pt>
    <dgm:pt modelId="{F1DE1565-14BB-421D-8C49-5CC419819366}" type="pres">
      <dgm:prSet presAssocID="{9C9A31CF-7C4F-4763-A5B5-A978AEE227E8}" presName="bgRect" presStyleLbl="bgShp" presStyleIdx="2" presStyleCnt="3" custLinFactNeighborX="903" custLinFactNeighborY="-4856"/>
      <dgm:spPr/>
    </dgm:pt>
    <dgm:pt modelId="{ED26DB14-2712-4DAB-94EF-DF383528ADF5}" type="pres">
      <dgm:prSet presAssocID="{9C9A31CF-7C4F-4763-A5B5-A978AEE227E8}" presName="iconRect" presStyleLbl="node1" presStyleIdx="2" presStyleCnt="3" custLinFactNeighborX="-7171" custLinFactNeighborY="-7989"/>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ject"/>
        </a:ext>
      </dgm:extLst>
    </dgm:pt>
    <dgm:pt modelId="{17F18DC7-623C-4105-BF5D-BE1E3242532C}" type="pres">
      <dgm:prSet presAssocID="{9C9A31CF-7C4F-4763-A5B5-A978AEE227E8}" presName="spaceRect" presStyleCnt="0"/>
      <dgm:spPr/>
    </dgm:pt>
    <dgm:pt modelId="{77561EC4-246F-4D11-827D-46128C4F4959}" type="pres">
      <dgm:prSet presAssocID="{9C9A31CF-7C4F-4763-A5B5-A978AEE227E8}" presName="parTx" presStyleLbl="revTx" presStyleIdx="2" presStyleCnt="3" custScaleX="101719" custLinFactNeighborX="-6962" custLinFactNeighborY="-4443">
        <dgm:presLayoutVars>
          <dgm:chMax val="0"/>
          <dgm:chPref val="0"/>
        </dgm:presLayoutVars>
      </dgm:prSet>
      <dgm:spPr/>
    </dgm:pt>
  </dgm:ptLst>
  <dgm:cxnLst>
    <dgm:cxn modelId="{C456820A-C290-4080-A0B0-5D9C4A4960A5}" type="presOf" srcId="{9C9A31CF-7C4F-4763-A5B5-A978AEE227E8}" destId="{77561EC4-246F-4D11-827D-46128C4F4959}" srcOrd="0" destOrd="0" presId="urn:microsoft.com/office/officeart/2018/2/layout/IconVerticalSolidList"/>
    <dgm:cxn modelId="{EE8CC310-8BC7-4703-8F8F-74906917C70B}" type="presOf" srcId="{D57932AB-5124-4361-8A52-7BFA925A9E64}" destId="{68CAF93C-FF36-4BAD-A177-8B0CB012E583}" srcOrd="0" destOrd="0" presId="urn:microsoft.com/office/officeart/2018/2/layout/IconVerticalSolidList"/>
    <dgm:cxn modelId="{11028529-5F66-4B29-A1BF-4D46EFCBF459}" srcId="{09679140-0B87-4438-A856-776DB92BF53B}" destId="{9C9A31CF-7C4F-4763-A5B5-A978AEE227E8}" srcOrd="2" destOrd="0" parTransId="{1CF8CA21-A4D4-4B0D-989F-977CF252C027}" sibTransId="{76BD5A90-5106-4EF1-8C49-23B4DC454AD0}"/>
    <dgm:cxn modelId="{098CA1A6-9772-4F2A-9D0A-D74EB36AE03C}" srcId="{09679140-0B87-4438-A856-776DB92BF53B}" destId="{06E2AA68-E92B-484F-92BF-20844AB0B0C1}" srcOrd="1" destOrd="0" parTransId="{266E23EB-BBF1-43FB-A7F5-B20D18D0F7E6}" sibTransId="{97B99E72-EAC7-45C1-90FD-E1CC455D7753}"/>
    <dgm:cxn modelId="{8EBAEBC8-5841-4393-8AE4-ECBAD12DAB8E}" type="presOf" srcId="{09679140-0B87-4438-A856-776DB92BF53B}" destId="{679F9266-D446-494B-B8D7-3D119983EED6}" srcOrd="0" destOrd="0" presId="urn:microsoft.com/office/officeart/2018/2/layout/IconVerticalSolidList"/>
    <dgm:cxn modelId="{FBBAC0D2-C0B9-476D-A6FE-080E7F890303}" type="presOf" srcId="{06E2AA68-E92B-484F-92BF-20844AB0B0C1}" destId="{36C38C2C-42F9-43AB-878F-AED72FDE7E42}" srcOrd="0" destOrd="0" presId="urn:microsoft.com/office/officeart/2018/2/layout/IconVerticalSolidList"/>
    <dgm:cxn modelId="{B1B6C3FD-7E21-43EE-8E3F-5A1C7CDD0268}" srcId="{09679140-0B87-4438-A856-776DB92BF53B}" destId="{D57932AB-5124-4361-8A52-7BFA925A9E64}" srcOrd="0" destOrd="0" parTransId="{5D156638-4D1F-4AF2-A92C-C3BD3DBE8B95}" sibTransId="{C781802B-24BD-44FE-B0B1-049F40B629E6}"/>
    <dgm:cxn modelId="{4C0B0C02-5C50-4CDA-8AE3-C5B8D49CD402}" type="presParOf" srcId="{679F9266-D446-494B-B8D7-3D119983EED6}" destId="{869B29B9-EFC7-49E2-8C1B-830352D472BE}" srcOrd="0" destOrd="0" presId="urn:microsoft.com/office/officeart/2018/2/layout/IconVerticalSolidList"/>
    <dgm:cxn modelId="{5EE5946F-7615-4829-8971-BCCCFEEE6B1F}" type="presParOf" srcId="{869B29B9-EFC7-49E2-8C1B-830352D472BE}" destId="{A039E7E0-811F-4C66-B1BB-17D453211FF6}" srcOrd="0" destOrd="0" presId="urn:microsoft.com/office/officeart/2018/2/layout/IconVerticalSolidList"/>
    <dgm:cxn modelId="{B6EA7E53-36E6-4F76-906F-901F8FFD1C47}" type="presParOf" srcId="{869B29B9-EFC7-49E2-8C1B-830352D472BE}" destId="{A7031CB8-B9BF-4E5B-AAFC-F656F244409B}" srcOrd="1" destOrd="0" presId="urn:microsoft.com/office/officeart/2018/2/layout/IconVerticalSolidList"/>
    <dgm:cxn modelId="{1AD81DE1-2B72-49BC-A876-B7A008A13B17}" type="presParOf" srcId="{869B29B9-EFC7-49E2-8C1B-830352D472BE}" destId="{40D66581-C61A-47F0-A86B-880332FF734F}" srcOrd="2" destOrd="0" presId="urn:microsoft.com/office/officeart/2018/2/layout/IconVerticalSolidList"/>
    <dgm:cxn modelId="{6B3F5A19-DE51-4703-A03C-9E293BF9F04E}" type="presParOf" srcId="{869B29B9-EFC7-49E2-8C1B-830352D472BE}" destId="{68CAF93C-FF36-4BAD-A177-8B0CB012E583}" srcOrd="3" destOrd="0" presId="urn:microsoft.com/office/officeart/2018/2/layout/IconVerticalSolidList"/>
    <dgm:cxn modelId="{0D610CF4-7D66-4356-AC26-358EA54905EC}" type="presParOf" srcId="{679F9266-D446-494B-B8D7-3D119983EED6}" destId="{F5643993-EC00-45FF-87F0-AA2A957FF5AE}" srcOrd="1" destOrd="0" presId="urn:microsoft.com/office/officeart/2018/2/layout/IconVerticalSolidList"/>
    <dgm:cxn modelId="{5A70EFAA-BB6E-4070-90B6-1359152B5198}" type="presParOf" srcId="{679F9266-D446-494B-B8D7-3D119983EED6}" destId="{415FE9AF-596B-4CC8-A099-957A6404764A}" srcOrd="2" destOrd="0" presId="urn:microsoft.com/office/officeart/2018/2/layout/IconVerticalSolidList"/>
    <dgm:cxn modelId="{3E1B5AE7-9239-49E5-8AEC-B6AFDC2DA643}" type="presParOf" srcId="{415FE9AF-596B-4CC8-A099-957A6404764A}" destId="{84E89431-EE8F-421F-9EF3-8CB453619C29}" srcOrd="0" destOrd="0" presId="urn:microsoft.com/office/officeart/2018/2/layout/IconVerticalSolidList"/>
    <dgm:cxn modelId="{7E33BFF0-D6AF-46D0-BE61-1B315CE8FCF6}" type="presParOf" srcId="{415FE9AF-596B-4CC8-A099-957A6404764A}" destId="{D15237A0-C844-4394-AB46-5A9BE2C050DC}" srcOrd="1" destOrd="0" presId="urn:microsoft.com/office/officeart/2018/2/layout/IconVerticalSolidList"/>
    <dgm:cxn modelId="{F50135F8-BEA0-438A-986F-5A22514D26EC}" type="presParOf" srcId="{415FE9AF-596B-4CC8-A099-957A6404764A}" destId="{ADBED7D2-E94C-4282-9BA5-867600AC8F05}" srcOrd="2" destOrd="0" presId="urn:microsoft.com/office/officeart/2018/2/layout/IconVerticalSolidList"/>
    <dgm:cxn modelId="{3979BC55-C7D1-4D00-A9AF-C1FB14FCFA26}" type="presParOf" srcId="{415FE9AF-596B-4CC8-A099-957A6404764A}" destId="{36C38C2C-42F9-43AB-878F-AED72FDE7E42}" srcOrd="3" destOrd="0" presId="urn:microsoft.com/office/officeart/2018/2/layout/IconVerticalSolidList"/>
    <dgm:cxn modelId="{1D7FBBF4-F4E3-427C-BBBB-40DF73B4CBFD}" type="presParOf" srcId="{679F9266-D446-494B-B8D7-3D119983EED6}" destId="{A4C9A6A2-B326-4477-A140-277E6BE0F958}" srcOrd="3" destOrd="0" presId="urn:microsoft.com/office/officeart/2018/2/layout/IconVerticalSolidList"/>
    <dgm:cxn modelId="{05A7327D-8E34-47D0-B078-3222E5817070}" type="presParOf" srcId="{679F9266-D446-494B-B8D7-3D119983EED6}" destId="{6C2637FC-87DD-4755-9451-2427451F7FCD}" srcOrd="4" destOrd="0" presId="urn:microsoft.com/office/officeart/2018/2/layout/IconVerticalSolidList"/>
    <dgm:cxn modelId="{502F2C64-4B31-46C5-8D3A-B9B9CF5EF617}" type="presParOf" srcId="{6C2637FC-87DD-4755-9451-2427451F7FCD}" destId="{F1DE1565-14BB-421D-8C49-5CC419819366}" srcOrd="0" destOrd="0" presId="urn:microsoft.com/office/officeart/2018/2/layout/IconVerticalSolidList"/>
    <dgm:cxn modelId="{96C271F8-EE72-49D2-87CE-39752816AE19}" type="presParOf" srcId="{6C2637FC-87DD-4755-9451-2427451F7FCD}" destId="{ED26DB14-2712-4DAB-94EF-DF383528ADF5}" srcOrd="1" destOrd="0" presId="urn:microsoft.com/office/officeart/2018/2/layout/IconVerticalSolidList"/>
    <dgm:cxn modelId="{A06DE36A-5E87-4DB2-BEE0-934B4325188C}" type="presParOf" srcId="{6C2637FC-87DD-4755-9451-2427451F7FCD}" destId="{17F18DC7-623C-4105-BF5D-BE1E3242532C}" srcOrd="2" destOrd="0" presId="urn:microsoft.com/office/officeart/2018/2/layout/IconVerticalSolidList"/>
    <dgm:cxn modelId="{2263B1DA-2BD0-4897-B013-4A587F056267}" type="presParOf" srcId="{6C2637FC-87DD-4755-9451-2427451F7FCD}" destId="{77561EC4-246F-4D11-827D-46128C4F495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6600CE-ABCE-442D-A411-AE6E1EBB2B2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96597596-A8A0-4031-930A-FFAC42BC1CE7}">
      <dgm:prSet phldr="0"/>
      <dgm:spPr/>
      <dgm:t>
        <a:bodyPr/>
        <a:lstStyle/>
        <a:p>
          <a:r>
            <a:rPr lang="en-US" b="1" dirty="0">
              <a:latin typeface="Gill Sans Nova"/>
            </a:rPr>
            <a:t>BIPOC lecturer faculty face cultural taxation as well as racial and community trauma from disproportionate impact of pandemic, structural racism, and violence</a:t>
          </a:r>
        </a:p>
      </dgm:t>
    </dgm:pt>
    <dgm:pt modelId="{F82606F9-5565-4DCE-91D2-78CF5AC07615}" type="parTrans" cxnId="{F36D2596-98F8-4AF8-A98C-609E8764BFB8}">
      <dgm:prSet/>
      <dgm:spPr/>
      <dgm:t>
        <a:bodyPr/>
        <a:lstStyle/>
        <a:p>
          <a:endParaRPr lang="en-US"/>
        </a:p>
      </dgm:t>
    </dgm:pt>
    <dgm:pt modelId="{56B387D3-A9C6-46F1-BA0B-CD087E4AE648}" type="sibTrans" cxnId="{F36D2596-98F8-4AF8-A98C-609E8764BFB8}">
      <dgm:prSet/>
      <dgm:spPr/>
      <dgm:t>
        <a:bodyPr/>
        <a:lstStyle/>
        <a:p>
          <a:endParaRPr lang="en-US"/>
        </a:p>
      </dgm:t>
    </dgm:pt>
    <dgm:pt modelId="{0B5D936D-E1F0-4C9C-864B-49356A507DDD}">
      <dgm:prSet phldr="0"/>
      <dgm:spPr/>
      <dgm:t>
        <a:bodyPr/>
        <a:lstStyle/>
        <a:p>
          <a:pPr rtl="0"/>
          <a:r>
            <a:rPr lang="en-US" b="1" dirty="0">
              <a:latin typeface="Gill Sans Nova"/>
            </a:rPr>
            <a:t>Women, BIPOC, non-native speakers, LGBTQ, parents experience bias in teaching</a:t>
          </a:r>
          <a:endParaRPr lang="en-US" b="1" dirty="0"/>
        </a:p>
      </dgm:t>
    </dgm:pt>
    <dgm:pt modelId="{DC6EFDCC-F83F-430F-8457-596042FEA862}" type="parTrans" cxnId="{7ABEE6A1-99A8-44BD-85A0-7A9ED6A4909E}">
      <dgm:prSet/>
      <dgm:spPr/>
      <dgm:t>
        <a:bodyPr/>
        <a:lstStyle/>
        <a:p>
          <a:endParaRPr lang="en-US"/>
        </a:p>
      </dgm:t>
    </dgm:pt>
    <dgm:pt modelId="{E2E517F1-8D13-4A3A-B50B-FB0011723881}" type="sibTrans" cxnId="{7ABEE6A1-99A8-44BD-85A0-7A9ED6A4909E}">
      <dgm:prSet/>
      <dgm:spPr/>
      <dgm:t>
        <a:bodyPr/>
        <a:lstStyle/>
        <a:p>
          <a:endParaRPr lang="en-US"/>
        </a:p>
      </dgm:t>
    </dgm:pt>
    <dgm:pt modelId="{2A2601BE-3F87-431F-AD93-D686D6F196C5}">
      <dgm:prSet custT="1"/>
      <dgm:spPr/>
      <dgm:t>
        <a:bodyPr/>
        <a:lstStyle/>
        <a:p>
          <a:pPr rtl="0"/>
          <a:r>
            <a:rPr lang="en-US" sz="1800" b="1" dirty="0">
              <a:latin typeface="Gill Sans Nova"/>
            </a:rPr>
            <a:t>Some</a:t>
          </a:r>
          <a:r>
            <a:rPr lang="en-US" sz="1800" b="1" dirty="0"/>
            <a:t> faculty lost opportunities to do professional development &amp; service</a:t>
          </a:r>
          <a:r>
            <a:rPr lang="en-US" sz="1800" b="1" dirty="0">
              <a:latin typeface="Gill Sans Nova"/>
            </a:rPr>
            <a:t>, due to caregiving. Some faculty were overburdened with extra service. </a:t>
          </a:r>
          <a:endParaRPr lang="en-US" sz="1800" b="1" dirty="0"/>
        </a:p>
      </dgm:t>
    </dgm:pt>
    <dgm:pt modelId="{C4756443-3B76-4DD3-A7EB-A51E61FCDA40}" type="parTrans" cxnId="{3C188D61-725D-4883-A087-3362DD2479EB}">
      <dgm:prSet/>
      <dgm:spPr/>
      <dgm:t>
        <a:bodyPr/>
        <a:lstStyle/>
        <a:p>
          <a:endParaRPr lang="en-US"/>
        </a:p>
      </dgm:t>
    </dgm:pt>
    <dgm:pt modelId="{86E98C1A-F370-4FCF-9061-9C4F251A18C3}" type="sibTrans" cxnId="{3C188D61-725D-4883-A087-3362DD2479EB}">
      <dgm:prSet/>
      <dgm:spPr/>
      <dgm:t>
        <a:bodyPr/>
        <a:lstStyle/>
        <a:p>
          <a:endParaRPr lang="en-US"/>
        </a:p>
      </dgm:t>
    </dgm:pt>
    <dgm:pt modelId="{A55F3A3C-2EBC-4D70-A726-F91F1456D415}">
      <dgm:prSet/>
      <dgm:spPr/>
      <dgm:t>
        <a:bodyPr/>
        <a:lstStyle/>
        <a:p>
          <a:pPr rtl="0"/>
          <a:r>
            <a:rPr lang="en-US" b="1" dirty="0">
              <a:latin typeface="Gill Sans Nova"/>
            </a:rPr>
            <a:t>Faculty</a:t>
          </a:r>
          <a:r>
            <a:rPr lang="en-US" b="1" dirty="0"/>
            <a:t> </a:t>
          </a:r>
          <a:r>
            <a:rPr lang="en-US" b="1" dirty="0">
              <a:latin typeface="Gill Sans Nova"/>
            </a:rPr>
            <a:t>with young</a:t>
          </a:r>
          <a:r>
            <a:rPr lang="en-US" b="1" dirty="0"/>
            <a:t> </a:t>
          </a:r>
          <a:r>
            <a:rPr lang="en-US" b="1" dirty="0">
              <a:latin typeface="Gill Sans Nova"/>
            </a:rPr>
            <a:t>dependents report the greatest disruption to work </a:t>
          </a:r>
          <a:endParaRPr lang="en-US" b="1" dirty="0"/>
        </a:p>
      </dgm:t>
    </dgm:pt>
    <dgm:pt modelId="{9D01642E-2691-491D-9C14-0F08E785CBBD}" type="parTrans" cxnId="{AB8D2DEE-1A47-4858-B908-19AF471B0393}">
      <dgm:prSet/>
      <dgm:spPr/>
      <dgm:t>
        <a:bodyPr/>
        <a:lstStyle/>
        <a:p>
          <a:endParaRPr lang="en-US"/>
        </a:p>
      </dgm:t>
    </dgm:pt>
    <dgm:pt modelId="{58D2DF37-D020-4F09-9D80-C106C0A43925}" type="sibTrans" cxnId="{AB8D2DEE-1A47-4858-B908-19AF471B0393}">
      <dgm:prSet/>
      <dgm:spPr/>
      <dgm:t>
        <a:bodyPr/>
        <a:lstStyle/>
        <a:p>
          <a:endParaRPr lang="en-US"/>
        </a:p>
      </dgm:t>
    </dgm:pt>
    <dgm:pt modelId="{3B4D7F7E-6F4C-4C29-8790-3B68A19CA913}">
      <dgm:prSet phldr="0"/>
      <dgm:spPr/>
      <dgm:t>
        <a:bodyPr/>
        <a:lstStyle/>
        <a:p>
          <a:pPr rtl="0"/>
          <a:r>
            <a:rPr lang="en-US" b="1" dirty="0">
              <a:latin typeface="Gill Sans Nova"/>
            </a:rPr>
            <a:t>Women and faculty of color are more likely than men or non-BIPOC faculty to hold lecturer positions. Women and BIPOC faculty contribute more emotional labor to students and mentorship.</a:t>
          </a:r>
        </a:p>
      </dgm:t>
    </dgm:pt>
    <dgm:pt modelId="{28B6DCBC-5AA2-4EC9-8B1B-BCCD26DC09F9}" type="parTrans" cxnId="{A1312C1D-3B30-B740-9288-F6C1465FACAC}">
      <dgm:prSet/>
      <dgm:spPr/>
      <dgm:t>
        <a:bodyPr/>
        <a:lstStyle/>
        <a:p>
          <a:endParaRPr lang="en-US"/>
        </a:p>
      </dgm:t>
    </dgm:pt>
    <dgm:pt modelId="{1063EA59-3B67-42DB-9B6B-3AFC3C87F193}" type="sibTrans" cxnId="{A1312C1D-3B30-B740-9288-F6C1465FACAC}">
      <dgm:prSet/>
      <dgm:spPr/>
      <dgm:t>
        <a:bodyPr/>
        <a:lstStyle/>
        <a:p>
          <a:endParaRPr lang="en-US"/>
        </a:p>
      </dgm:t>
    </dgm:pt>
    <dgm:pt modelId="{5ABD6D60-CC6A-4B4A-BD88-D7A172A73065}">
      <dgm:prSet/>
      <dgm:spPr/>
      <dgm:t>
        <a:bodyPr/>
        <a:lstStyle/>
        <a:p>
          <a:r>
            <a:rPr lang="en-US" b="1" dirty="0"/>
            <a:t>63.4% of CSULB instructional faculty hold temporary appointments. Evaluations can affect their teaching assignments, time base, retirement/benefits, and possibilities of applying for tenure-line positions.</a:t>
          </a:r>
        </a:p>
      </dgm:t>
    </dgm:pt>
    <dgm:pt modelId="{BC438AD8-24A1-8C4D-8273-5874FA182D81}" type="parTrans" cxnId="{620D0FC4-8713-2A42-B346-0D5FAE5540BE}">
      <dgm:prSet/>
      <dgm:spPr/>
      <dgm:t>
        <a:bodyPr/>
        <a:lstStyle/>
        <a:p>
          <a:endParaRPr lang="en-US"/>
        </a:p>
      </dgm:t>
    </dgm:pt>
    <dgm:pt modelId="{07D4D2A2-E17F-484C-BE9B-03A2639D818B}" type="sibTrans" cxnId="{620D0FC4-8713-2A42-B346-0D5FAE5540BE}">
      <dgm:prSet/>
      <dgm:spPr/>
      <dgm:t>
        <a:bodyPr/>
        <a:lstStyle/>
        <a:p>
          <a:endParaRPr lang="en-US"/>
        </a:p>
      </dgm:t>
    </dgm:pt>
    <dgm:pt modelId="{FE51E897-9FF6-4953-A544-80102217E35F}" type="pres">
      <dgm:prSet presAssocID="{E86600CE-ABCE-442D-A411-AE6E1EBB2B27}" presName="diagram" presStyleCnt="0">
        <dgm:presLayoutVars>
          <dgm:dir/>
          <dgm:resizeHandles val="exact"/>
        </dgm:presLayoutVars>
      </dgm:prSet>
      <dgm:spPr/>
    </dgm:pt>
    <dgm:pt modelId="{833D586F-33F4-3546-A888-A95E5277D328}" type="pres">
      <dgm:prSet presAssocID="{5ABD6D60-CC6A-4B4A-BD88-D7A172A73065}" presName="node" presStyleLbl="node1" presStyleIdx="0" presStyleCnt="6">
        <dgm:presLayoutVars>
          <dgm:bulletEnabled val="1"/>
        </dgm:presLayoutVars>
      </dgm:prSet>
      <dgm:spPr/>
    </dgm:pt>
    <dgm:pt modelId="{391CC57E-EA0F-744D-ACD8-2ADB9FD4D301}" type="pres">
      <dgm:prSet presAssocID="{07D4D2A2-E17F-484C-BE9B-03A2639D818B}" presName="sibTrans" presStyleCnt="0"/>
      <dgm:spPr/>
    </dgm:pt>
    <dgm:pt modelId="{5684BAE3-D65D-4870-A110-5E1AA2D71D3A}" type="pres">
      <dgm:prSet presAssocID="{3B4D7F7E-6F4C-4C29-8790-3B68A19CA913}" presName="node" presStyleLbl="node1" presStyleIdx="1" presStyleCnt="6">
        <dgm:presLayoutVars>
          <dgm:bulletEnabled val="1"/>
        </dgm:presLayoutVars>
      </dgm:prSet>
      <dgm:spPr/>
    </dgm:pt>
    <dgm:pt modelId="{4C6EDBCA-088D-45D9-BF54-9A95A0BF0555}" type="pres">
      <dgm:prSet presAssocID="{1063EA59-3B67-42DB-9B6B-3AFC3C87F193}" presName="sibTrans" presStyleCnt="0"/>
      <dgm:spPr/>
    </dgm:pt>
    <dgm:pt modelId="{A7F494AC-6C8C-4A46-8764-5272DF4CBA5D}" type="pres">
      <dgm:prSet presAssocID="{96597596-A8A0-4031-930A-FFAC42BC1CE7}" presName="node" presStyleLbl="node1" presStyleIdx="2" presStyleCnt="6">
        <dgm:presLayoutVars>
          <dgm:bulletEnabled val="1"/>
        </dgm:presLayoutVars>
      </dgm:prSet>
      <dgm:spPr/>
    </dgm:pt>
    <dgm:pt modelId="{4B43FDB0-1026-4FC2-AD5B-390754ED920D}" type="pres">
      <dgm:prSet presAssocID="{56B387D3-A9C6-46F1-BA0B-CD087E4AE648}" presName="sibTrans" presStyleCnt="0"/>
      <dgm:spPr/>
    </dgm:pt>
    <dgm:pt modelId="{0A52D2BA-D150-4A41-B7EB-AA560D81589F}" type="pres">
      <dgm:prSet presAssocID="{0B5D936D-E1F0-4C9C-864B-49356A507DDD}" presName="node" presStyleLbl="node1" presStyleIdx="3" presStyleCnt="6">
        <dgm:presLayoutVars>
          <dgm:bulletEnabled val="1"/>
        </dgm:presLayoutVars>
      </dgm:prSet>
      <dgm:spPr/>
    </dgm:pt>
    <dgm:pt modelId="{DD571053-8D5C-1E4F-A6F9-5EA048905A68}" type="pres">
      <dgm:prSet presAssocID="{E2E517F1-8D13-4A3A-B50B-FB0011723881}" presName="sibTrans" presStyleCnt="0"/>
      <dgm:spPr/>
    </dgm:pt>
    <dgm:pt modelId="{93C02EE5-3A70-47E4-97FD-F00D14A54248}" type="pres">
      <dgm:prSet presAssocID="{2A2601BE-3F87-431F-AD93-D686D6F196C5}" presName="node" presStyleLbl="node1" presStyleIdx="4" presStyleCnt="6">
        <dgm:presLayoutVars>
          <dgm:bulletEnabled val="1"/>
        </dgm:presLayoutVars>
      </dgm:prSet>
      <dgm:spPr/>
    </dgm:pt>
    <dgm:pt modelId="{E31A0B42-4654-4F1E-88F4-F74BB2309B90}" type="pres">
      <dgm:prSet presAssocID="{86E98C1A-F370-4FCF-9061-9C4F251A18C3}" presName="sibTrans" presStyleCnt="0"/>
      <dgm:spPr/>
    </dgm:pt>
    <dgm:pt modelId="{63EF44C4-E2FA-4273-90A9-69EE8789BFCB}" type="pres">
      <dgm:prSet presAssocID="{A55F3A3C-2EBC-4D70-A726-F91F1456D415}" presName="node" presStyleLbl="node1" presStyleIdx="5" presStyleCnt="6">
        <dgm:presLayoutVars>
          <dgm:bulletEnabled val="1"/>
        </dgm:presLayoutVars>
      </dgm:prSet>
      <dgm:spPr/>
    </dgm:pt>
  </dgm:ptLst>
  <dgm:cxnLst>
    <dgm:cxn modelId="{5C84AD04-D475-1642-8465-B2683E664944}" type="presOf" srcId="{3B4D7F7E-6F4C-4C29-8790-3B68A19CA913}" destId="{5684BAE3-D65D-4870-A110-5E1AA2D71D3A}" srcOrd="0" destOrd="0" presId="urn:microsoft.com/office/officeart/2005/8/layout/default"/>
    <dgm:cxn modelId="{9C2B6E05-7CE4-7F47-90C8-5751B65348B3}" type="presOf" srcId="{A55F3A3C-2EBC-4D70-A726-F91F1456D415}" destId="{63EF44C4-E2FA-4273-90A9-69EE8789BFCB}" srcOrd="0" destOrd="0" presId="urn:microsoft.com/office/officeart/2005/8/layout/default"/>
    <dgm:cxn modelId="{A32AF509-3980-4249-B211-06B4B28FEC78}" type="presOf" srcId="{2A2601BE-3F87-431F-AD93-D686D6F196C5}" destId="{93C02EE5-3A70-47E4-97FD-F00D14A54248}" srcOrd="0" destOrd="0" presId="urn:microsoft.com/office/officeart/2005/8/layout/default"/>
    <dgm:cxn modelId="{A1312C1D-3B30-B740-9288-F6C1465FACAC}" srcId="{E86600CE-ABCE-442D-A411-AE6E1EBB2B27}" destId="{3B4D7F7E-6F4C-4C29-8790-3B68A19CA913}" srcOrd="1" destOrd="0" parTransId="{28B6DCBC-5AA2-4EC9-8B1B-BCCD26DC09F9}" sibTransId="{1063EA59-3B67-42DB-9B6B-3AFC3C87F193}"/>
    <dgm:cxn modelId="{3C188D61-725D-4883-A087-3362DD2479EB}" srcId="{E86600CE-ABCE-442D-A411-AE6E1EBB2B27}" destId="{2A2601BE-3F87-431F-AD93-D686D6F196C5}" srcOrd="4" destOrd="0" parTransId="{C4756443-3B76-4DD3-A7EB-A51E61FCDA40}" sibTransId="{86E98C1A-F370-4FCF-9061-9C4F251A18C3}"/>
    <dgm:cxn modelId="{085BC768-FB8A-1B4B-89FB-3075155AA741}" type="presOf" srcId="{0B5D936D-E1F0-4C9C-864B-49356A507DDD}" destId="{0A52D2BA-D150-4A41-B7EB-AA560D81589F}" srcOrd="0" destOrd="0" presId="urn:microsoft.com/office/officeart/2005/8/layout/default"/>
    <dgm:cxn modelId="{74B60192-45D9-5E4E-9C6F-06FE318BA265}" type="presOf" srcId="{96597596-A8A0-4031-930A-FFAC42BC1CE7}" destId="{A7F494AC-6C8C-4A46-8764-5272DF4CBA5D}" srcOrd="0" destOrd="0" presId="urn:microsoft.com/office/officeart/2005/8/layout/default"/>
    <dgm:cxn modelId="{F36D2596-98F8-4AF8-A98C-609E8764BFB8}" srcId="{E86600CE-ABCE-442D-A411-AE6E1EBB2B27}" destId="{96597596-A8A0-4031-930A-FFAC42BC1CE7}" srcOrd="2" destOrd="0" parTransId="{F82606F9-5565-4DCE-91D2-78CF5AC07615}" sibTransId="{56B387D3-A9C6-46F1-BA0B-CD087E4AE648}"/>
    <dgm:cxn modelId="{7ABEE6A1-99A8-44BD-85A0-7A9ED6A4909E}" srcId="{E86600CE-ABCE-442D-A411-AE6E1EBB2B27}" destId="{0B5D936D-E1F0-4C9C-864B-49356A507DDD}" srcOrd="3" destOrd="0" parTransId="{DC6EFDCC-F83F-430F-8457-596042FEA862}" sibTransId="{E2E517F1-8D13-4A3A-B50B-FB0011723881}"/>
    <dgm:cxn modelId="{BAC2E3AC-9B4C-8B47-9496-E8312EC168CF}" type="presOf" srcId="{5ABD6D60-CC6A-4B4A-BD88-D7A172A73065}" destId="{833D586F-33F4-3546-A888-A95E5277D328}" srcOrd="0" destOrd="0" presId="urn:microsoft.com/office/officeart/2005/8/layout/default"/>
    <dgm:cxn modelId="{620D0FC4-8713-2A42-B346-0D5FAE5540BE}" srcId="{E86600CE-ABCE-442D-A411-AE6E1EBB2B27}" destId="{5ABD6D60-CC6A-4B4A-BD88-D7A172A73065}" srcOrd="0" destOrd="0" parTransId="{BC438AD8-24A1-8C4D-8273-5874FA182D81}" sibTransId="{07D4D2A2-E17F-484C-BE9B-03A2639D818B}"/>
    <dgm:cxn modelId="{6481A2ED-2FE3-E648-A8A1-9EA75D127142}" type="presOf" srcId="{E86600CE-ABCE-442D-A411-AE6E1EBB2B27}" destId="{FE51E897-9FF6-4953-A544-80102217E35F}" srcOrd="0" destOrd="0" presId="urn:microsoft.com/office/officeart/2005/8/layout/default"/>
    <dgm:cxn modelId="{AB8D2DEE-1A47-4858-B908-19AF471B0393}" srcId="{E86600CE-ABCE-442D-A411-AE6E1EBB2B27}" destId="{A55F3A3C-2EBC-4D70-A726-F91F1456D415}" srcOrd="5" destOrd="0" parTransId="{9D01642E-2691-491D-9C14-0F08E785CBBD}" sibTransId="{58D2DF37-D020-4F09-9D80-C106C0A43925}"/>
    <dgm:cxn modelId="{6C1F120E-ED7F-8B4E-A028-CA1FEBF57C74}" type="presParOf" srcId="{FE51E897-9FF6-4953-A544-80102217E35F}" destId="{833D586F-33F4-3546-A888-A95E5277D328}" srcOrd="0" destOrd="0" presId="urn:microsoft.com/office/officeart/2005/8/layout/default"/>
    <dgm:cxn modelId="{FE248722-2927-D344-8E6E-2C543AA48803}" type="presParOf" srcId="{FE51E897-9FF6-4953-A544-80102217E35F}" destId="{391CC57E-EA0F-744D-ACD8-2ADB9FD4D301}" srcOrd="1" destOrd="0" presId="urn:microsoft.com/office/officeart/2005/8/layout/default"/>
    <dgm:cxn modelId="{ABC760B6-E56E-534B-A5B2-E8A90A024DD0}" type="presParOf" srcId="{FE51E897-9FF6-4953-A544-80102217E35F}" destId="{5684BAE3-D65D-4870-A110-5E1AA2D71D3A}" srcOrd="2" destOrd="0" presId="urn:microsoft.com/office/officeart/2005/8/layout/default"/>
    <dgm:cxn modelId="{35D522F4-425D-0A47-A0FB-467B8F5031F6}" type="presParOf" srcId="{FE51E897-9FF6-4953-A544-80102217E35F}" destId="{4C6EDBCA-088D-45D9-BF54-9A95A0BF0555}" srcOrd="3" destOrd="0" presId="urn:microsoft.com/office/officeart/2005/8/layout/default"/>
    <dgm:cxn modelId="{7388F5B1-67C3-4E4C-89DF-FE631CA2C8C2}" type="presParOf" srcId="{FE51E897-9FF6-4953-A544-80102217E35F}" destId="{A7F494AC-6C8C-4A46-8764-5272DF4CBA5D}" srcOrd="4" destOrd="0" presId="urn:microsoft.com/office/officeart/2005/8/layout/default"/>
    <dgm:cxn modelId="{3F6AD869-F198-F54E-9272-C7FF69EA573B}" type="presParOf" srcId="{FE51E897-9FF6-4953-A544-80102217E35F}" destId="{4B43FDB0-1026-4FC2-AD5B-390754ED920D}" srcOrd="5" destOrd="0" presId="urn:microsoft.com/office/officeart/2005/8/layout/default"/>
    <dgm:cxn modelId="{9ADC0A01-0EC0-364E-8F77-C0F84BE3545C}" type="presParOf" srcId="{FE51E897-9FF6-4953-A544-80102217E35F}" destId="{0A52D2BA-D150-4A41-B7EB-AA560D81589F}" srcOrd="6" destOrd="0" presId="urn:microsoft.com/office/officeart/2005/8/layout/default"/>
    <dgm:cxn modelId="{B3D64EFD-B2B4-9D41-8353-6BCFFF750EB0}" type="presParOf" srcId="{FE51E897-9FF6-4953-A544-80102217E35F}" destId="{DD571053-8D5C-1E4F-A6F9-5EA048905A68}" srcOrd="7" destOrd="0" presId="urn:microsoft.com/office/officeart/2005/8/layout/default"/>
    <dgm:cxn modelId="{67B13DC5-C767-5149-94CC-2C5CABB7E350}" type="presParOf" srcId="{FE51E897-9FF6-4953-A544-80102217E35F}" destId="{93C02EE5-3A70-47E4-97FD-F00D14A54248}" srcOrd="8" destOrd="0" presId="urn:microsoft.com/office/officeart/2005/8/layout/default"/>
    <dgm:cxn modelId="{A48EC687-0A7B-9045-8D89-CF4254155974}" type="presParOf" srcId="{FE51E897-9FF6-4953-A544-80102217E35F}" destId="{E31A0B42-4654-4F1E-88F4-F74BB2309B90}" srcOrd="9" destOrd="0" presId="urn:microsoft.com/office/officeart/2005/8/layout/default"/>
    <dgm:cxn modelId="{6EE69607-F975-9C4F-ACC0-8BD3ACF6C80C}" type="presParOf" srcId="{FE51E897-9FF6-4953-A544-80102217E35F}" destId="{63EF44C4-E2FA-4273-90A9-69EE8789BFCB}"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6600CE-ABCE-442D-A411-AE6E1EBB2B2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96597596-A8A0-4031-930A-FFAC42BC1CE7}">
      <dgm:prSet phldr="0"/>
      <dgm:spPr/>
      <dgm:t>
        <a:bodyPr/>
        <a:lstStyle/>
        <a:p>
          <a:r>
            <a:rPr lang="en-US" b="1" dirty="0">
              <a:latin typeface="Gill Sans Nova"/>
            </a:rPr>
            <a:t>Additional pressure for BIPOC lecturer faculty, who fear being dismissed as “diversity hires” if they grade too leniently, or as being “too rigorous” if they grade too harshly</a:t>
          </a:r>
        </a:p>
      </dgm:t>
    </dgm:pt>
    <dgm:pt modelId="{F82606F9-5565-4DCE-91D2-78CF5AC07615}" type="parTrans" cxnId="{F36D2596-98F8-4AF8-A98C-609E8764BFB8}">
      <dgm:prSet/>
      <dgm:spPr/>
      <dgm:t>
        <a:bodyPr/>
        <a:lstStyle/>
        <a:p>
          <a:endParaRPr lang="en-US"/>
        </a:p>
      </dgm:t>
    </dgm:pt>
    <dgm:pt modelId="{56B387D3-A9C6-46F1-BA0B-CD087E4AE648}" type="sibTrans" cxnId="{F36D2596-98F8-4AF8-A98C-609E8764BFB8}">
      <dgm:prSet/>
      <dgm:spPr/>
      <dgm:t>
        <a:bodyPr/>
        <a:lstStyle/>
        <a:p>
          <a:endParaRPr lang="en-US"/>
        </a:p>
      </dgm:t>
    </dgm:pt>
    <dgm:pt modelId="{0B5D936D-E1F0-4C9C-864B-49356A507DDD}">
      <dgm:prSet phldr="0"/>
      <dgm:spPr/>
      <dgm:t>
        <a:bodyPr/>
        <a:lstStyle/>
        <a:p>
          <a:pPr rtl="0"/>
          <a:r>
            <a:rPr lang="en-US" b="1" dirty="0">
              <a:latin typeface="Gill Sans Nova"/>
            </a:rPr>
            <a:t>Across CSULB, lecturer faculty are most likely to teach lower division courses with new students who often struggle transitioning to the college environment</a:t>
          </a:r>
          <a:endParaRPr lang="en-US" b="1" dirty="0"/>
        </a:p>
      </dgm:t>
    </dgm:pt>
    <dgm:pt modelId="{DC6EFDCC-F83F-430F-8457-596042FEA862}" type="parTrans" cxnId="{7ABEE6A1-99A8-44BD-85A0-7A9ED6A4909E}">
      <dgm:prSet/>
      <dgm:spPr/>
      <dgm:t>
        <a:bodyPr/>
        <a:lstStyle/>
        <a:p>
          <a:endParaRPr lang="en-US"/>
        </a:p>
      </dgm:t>
    </dgm:pt>
    <dgm:pt modelId="{E2E517F1-8D13-4A3A-B50B-FB0011723881}" type="sibTrans" cxnId="{7ABEE6A1-99A8-44BD-85A0-7A9ED6A4909E}">
      <dgm:prSet/>
      <dgm:spPr/>
      <dgm:t>
        <a:bodyPr/>
        <a:lstStyle/>
        <a:p>
          <a:endParaRPr lang="en-US"/>
        </a:p>
      </dgm:t>
    </dgm:pt>
    <dgm:pt modelId="{2A2601BE-3F87-431F-AD93-D686D6F196C5}">
      <dgm:prSet/>
      <dgm:spPr/>
      <dgm:t>
        <a:bodyPr/>
        <a:lstStyle/>
        <a:p>
          <a:pPr rtl="0"/>
          <a:r>
            <a:rPr lang="en-US" b="1" dirty="0">
              <a:latin typeface="Gill Sans Nova"/>
            </a:rPr>
            <a:t>If early semesters as CSULB do not go as planned, students may vent their frustrations in SPOT evaluations</a:t>
          </a:r>
          <a:endParaRPr lang="en-US" b="1" dirty="0"/>
        </a:p>
      </dgm:t>
    </dgm:pt>
    <dgm:pt modelId="{C4756443-3B76-4DD3-A7EB-A51E61FCDA40}" type="parTrans" cxnId="{3C188D61-725D-4883-A087-3362DD2479EB}">
      <dgm:prSet/>
      <dgm:spPr/>
      <dgm:t>
        <a:bodyPr/>
        <a:lstStyle/>
        <a:p>
          <a:endParaRPr lang="en-US"/>
        </a:p>
      </dgm:t>
    </dgm:pt>
    <dgm:pt modelId="{86E98C1A-F370-4FCF-9061-9C4F251A18C3}" type="sibTrans" cxnId="{3C188D61-725D-4883-A087-3362DD2479EB}">
      <dgm:prSet/>
      <dgm:spPr/>
      <dgm:t>
        <a:bodyPr/>
        <a:lstStyle/>
        <a:p>
          <a:endParaRPr lang="en-US"/>
        </a:p>
      </dgm:t>
    </dgm:pt>
    <dgm:pt modelId="{A55F3A3C-2EBC-4D70-A726-F91F1456D415}">
      <dgm:prSet/>
      <dgm:spPr/>
      <dgm:t>
        <a:bodyPr/>
        <a:lstStyle/>
        <a:p>
          <a:pPr rtl="0"/>
          <a:r>
            <a:rPr lang="en-US" b="1" dirty="0">
              <a:latin typeface="Gill Sans Nova"/>
            </a:rPr>
            <a:t>Across campus SPOT response rates are down since the transition to AMI, this means outlying scores can more easily skew the outcome of an entire course</a:t>
          </a:r>
          <a:endParaRPr lang="en-US" b="1" dirty="0"/>
        </a:p>
      </dgm:t>
    </dgm:pt>
    <dgm:pt modelId="{9D01642E-2691-491D-9C14-0F08E785CBBD}" type="parTrans" cxnId="{AB8D2DEE-1A47-4858-B908-19AF471B0393}">
      <dgm:prSet/>
      <dgm:spPr/>
      <dgm:t>
        <a:bodyPr/>
        <a:lstStyle/>
        <a:p>
          <a:endParaRPr lang="en-US"/>
        </a:p>
      </dgm:t>
    </dgm:pt>
    <dgm:pt modelId="{58D2DF37-D020-4F09-9D80-C106C0A43925}" type="sibTrans" cxnId="{AB8D2DEE-1A47-4858-B908-19AF471B0393}">
      <dgm:prSet/>
      <dgm:spPr/>
      <dgm:t>
        <a:bodyPr/>
        <a:lstStyle/>
        <a:p>
          <a:endParaRPr lang="en-US"/>
        </a:p>
      </dgm:t>
    </dgm:pt>
    <dgm:pt modelId="{5ABD6D60-CC6A-4B4A-BD88-D7A172A73065}">
      <dgm:prSet/>
      <dgm:spPr/>
      <dgm:t>
        <a:bodyPr/>
        <a:lstStyle/>
        <a:p>
          <a:r>
            <a:rPr lang="en-US" b="1" dirty="0"/>
            <a:t>Lecturers can be evaluated mainly or even exclusively on SPOT scores, but extensive research has proven these can be biased and inequitable</a:t>
          </a:r>
        </a:p>
      </dgm:t>
    </dgm:pt>
    <dgm:pt modelId="{BC438AD8-24A1-8C4D-8273-5874FA182D81}" type="parTrans" cxnId="{620D0FC4-8713-2A42-B346-0D5FAE5540BE}">
      <dgm:prSet/>
      <dgm:spPr/>
      <dgm:t>
        <a:bodyPr/>
        <a:lstStyle/>
        <a:p>
          <a:endParaRPr lang="en-US"/>
        </a:p>
      </dgm:t>
    </dgm:pt>
    <dgm:pt modelId="{07D4D2A2-E17F-484C-BE9B-03A2639D818B}" type="sibTrans" cxnId="{620D0FC4-8713-2A42-B346-0D5FAE5540BE}">
      <dgm:prSet/>
      <dgm:spPr/>
      <dgm:t>
        <a:bodyPr/>
        <a:lstStyle/>
        <a:p>
          <a:endParaRPr lang="en-US"/>
        </a:p>
      </dgm:t>
    </dgm:pt>
    <dgm:pt modelId="{C93E364B-8387-AC41-9EB4-1AC9DA0110C4}">
      <dgm:prSet/>
      <dgm:spPr/>
      <dgm:t>
        <a:bodyPr/>
        <a:lstStyle/>
        <a:p>
          <a:pPr rtl="0"/>
          <a:r>
            <a:rPr lang="en-US" b="1" dirty="0">
              <a:latin typeface="Gill Sans Nova"/>
            </a:rPr>
            <a:t>Across Higher Ed, research has shown that women, BIPOC, non-native speakers, LGBTQ, parents receive lower SPOT scores</a:t>
          </a:r>
          <a:endParaRPr lang="en-US" b="1" dirty="0"/>
        </a:p>
      </dgm:t>
    </dgm:pt>
    <dgm:pt modelId="{BF25BC2A-0752-904A-9C18-EBF0D9BF3C2D}" type="parTrans" cxnId="{66BAA36F-AD31-A047-8F26-565F7BDA13A4}">
      <dgm:prSet/>
      <dgm:spPr/>
      <dgm:t>
        <a:bodyPr/>
        <a:lstStyle/>
        <a:p>
          <a:endParaRPr lang="en-US"/>
        </a:p>
      </dgm:t>
    </dgm:pt>
    <dgm:pt modelId="{CB0ED3E2-676E-7240-92B9-B1E10375CA3F}" type="sibTrans" cxnId="{66BAA36F-AD31-A047-8F26-565F7BDA13A4}">
      <dgm:prSet/>
      <dgm:spPr/>
      <dgm:t>
        <a:bodyPr/>
        <a:lstStyle/>
        <a:p>
          <a:endParaRPr lang="en-US"/>
        </a:p>
      </dgm:t>
    </dgm:pt>
    <dgm:pt modelId="{FE51E897-9FF6-4953-A544-80102217E35F}" type="pres">
      <dgm:prSet presAssocID="{E86600CE-ABCE-442D-A411-AE6E1EBB2B27}" presName="diagram" presStyleCnt="0">
        <dgm:presLayoutVars>
          <dgm:dir/>
          <dgm:resizeHandles val="exact"/>
        </dgm:presLayoutVars>
      </dgm:prSet>
      <dgm:spPr/>
    </dgm:pt>
    <dgm:pt modelId="{833D586F-33F4-3546-A888-A95E5277D328}" type="pres">
      <dgm:prSet presAssocID="{5ABD6D60-CC6A-4B4A-BD88-D7A172A73065}" presName="node" presStyleLbl="node1" presStyleIdx="0" presStyleCnt="6" custLinFactNeighborX="907" custLinFactNeighborY="-2520">
        <dgm:presLayoutVars>
          <dgm:bulletEnabled val="1"/>
        </dgm:presLayoutVars>
      </dgm:prSet>
      <dgm:spPr/>
    </dgm:pt>
    <dgm:pt modelId="{391CC57E-EA0F-744D-ACD8-2ADB9FD4D301}" type="pres">
      <dgm:prSet presAssocID="{07D4D2A2-E17F-484C-BE9B-03A2639D818B}" presName="sibTrans" presStyleCnt="0"/>
      <dgm:spPr/>
    </dgm:pt>
    <dgm:pt modelId="{60F016CC-E3DB-C741-8388-5DD53E0EE538}" type="pres">
      <dgm:prSet presAssocID="{C93E364B-8387-AC41-9EB4-1AC9DA0110C4}" presName="node" presStyleLbl="node1" presStyleIdx="1" presStyleCnt="6">
        <dgm:presLayoutVars>
          <dgm:bulletEnabled val="1"/>
        </dgm:presLayoutVars>
      </dgm:prSet>
      <dgm:spPr/>
    </dgm:pt>
    <dgm:pt modelId="{7C51F597-B7E7-9947-918E-0D9D87919791}" type="pres">
      <dgm:prSet presAssocID="{CB0ED3E2-676E-7240-92B9-B1E10375CA3F}" presName="sibTrans" presStyleCnt="0"/>
      <dgm:spPr/>
    </dgm:pt>
    <dgm:pt modelId="{A7F494AC-6C8C-4A46-8764-5272DF4CBA5D}" type="pres">
      <dgm:prSet presAssocID="{96597596-A8A0-4031-930A-FFAC42BC1CE7}" presName="node" presStyleLbl="node1" presStyleIdx="2" presStyleCnt="6">
        <dgm:presLayoutVars>
          <dgm:bulletEnabled val="1"/>
        </dgm:presLayoutVars>
      </dgm:prSet>
      <dgm:spPr/>
    </dgm:pt>
    <dgm:pt modelId="{4B43FDB0-1026-4FC2-AD5B-390754ED920D}" type="pres">
      <dgm:prSet presAssocID="{56B387D3-A9C6-46F1-BA0B-CD087E4AE648}" presName="sibTrans" presStyleCnt="0"/>
      <dgm:spPr/>
    </dgm:pt>
    <dgm:pt modelId="{0A52D2BA-D150-4A41-B7EB-AA560D81589F}" type="pres">
      <dgm:prSet presAssocID="{0B5D936D-E1F0-4C9C-864B-49356A507DDD}" presName="node" presStyleLbl="node1" presStyleIdx="3" presStyleCnt="6">
        <dgm:presLayoutVars>
          <dgm:bulletEnabled val="1"/>
        </dgm:presLayoutVars>
      </dgm:prSet>
      <dgm:spPr/>
    </dgm:pt>
    <dgm:pt modelId="{DD571053-8D5C-1E4F-A6F9-5EA048905A68}" type="pres">
      <dgm:prSet presAssocID="{E2E517F1-8D13-4A3A-B50B-FB0011723881}" presName="sibTrans" presStyleCnt="0"/>
      <dgm:spPr/>
    </dgm:pt>
    <dgm:pt modelId="{93C02EE5-3A70-47E4-97FD-F00D14A54248}" type="pres">
      <dgm:prSet presAssocID="{2A2601BE-3F87-431F-AD93-D686D6F196C5}" presName="node" presStyleLbl="node1" presStyleIdx="4" presStyleCnt="6">
        <dgm:presLayoutVars>
          <dgm:bulletEnabled val="1"/>
        </dgm:presLayoutVars>
      </dgm:prSet>
      <dgm:spPr/>
    </dgm:pt>
    <dgm:pt modelId="{E31A0B42-4654-4F1E-88F4-F74BB2309B90}" type="pres">
      <dgm:prSet presAssocID="{86E98C1A-F370-4FCF-9061-9C4F251A18C3}" presName="sibTrans" presStyleCnt="0"/>
      <dgm:spPr/>
    </dgm:pt>
    <dgm:pt modelId="{63EF44C4-E2FA-4273-90A9-69EE8789BFCB}" type="pres">
      <dgm:prSet presAssocID="{A55F3A3C-2EBC-4D70-A726-F91F1456D415}" presName="node" presStyleLbl="node1" presStyleIdx="5" presStyleCnt="6">
        <dgm:presLayoutVars>
          <dgm:bulletEnabled val="1"/>
        </dgm:presLayoutVars>
      </dgm:prSet>
      <dgm:spPr/>
    </dgm:pt>
  </dgm:ptLst>
  <dgm:cxnLst>
    <dgm:cxn modelId="{9C2B6E05-7CE4-7F47-90C8-5751B65348B3}" type="presOf" srcId="{A55F3A3C-2EBC-4D70-A726-F91F1456D415}" destId="{63EF44C4-E2FA-4273-90A9-69EE8789BFCB}" srcOrd="0" destOrd="0" presId="urn:microsoft.com/office/officeart/2005/8/layout/default"/>
    <dgm:cxn modelId="{A32AF509-3980-4249-B211-06B4B28FEC78}" type="presOf" srcId="{2A2601BE-3F87-431F-AD93-D686D6F196C5}" destId="{93C02EE5-3A70-47E4-97FD-F00D14A54248}" srcOrd="0" destOrd="0" presId="urn:microsoft.com/office/officeart/2005/8/layout/default"/>
    <dgm:cxn modelId="{EA669F4A-9A46-FE46-B984-DCF22F4D8B7E}" type="presOf" srcId="{C93E364B-8387-AC41-9EB4-1AC9DA0110C4}" destId="{60F016CC-E3DB-C741-8388-5DD53E0EE538}" srcOrd="0" destOrd="0" presId="urn:microsoft.com/office/officeart/2005/8/layout/default"/>
    <dgm:cxn modelId="{3C188D61-725D-4883-A087-3362DD2479EB}" srcId="{E86600CE-ABCE-442D-A411-AE6E1EBB2B27}" destId="{2A2601BE-3F87-431F-AD93-D686D6F196C5}" srcOrd="4" destOrd="0" parTransId="{C4756443-3B76-4DD3-A7EB-A51E61FCDA40}" sibTransId="{86E98C1A-F370-4FCF-9061-9C4F251A18C3}"/>
    <dgm:cxn modelId="{085BC768-FB8A-1B4B-89FB-3075155AA741}" type="presOf" srcId="{0B5D936D-E1F0-4C9C-864B-49356A507DDD}" destId="{0A52D2BA-D150-4A41-B7EB-AA560D81589F}" srcOrd="0" destOrd="0" presId="urn:microsoft.com/office/officeart/2005/8/layout/default"/>
    <dgm:cxn modelId="{66BAA36F-AD31-A047-8F26-565F7BDA13A4}" srcId="{E86600CE-ABCE-442D-A411-AE6E1EBB2B27}" destId="{C93E364B-8387-AC41-9EB4-1AC9DA0110C4}" srcOrd="1" destOrd="0" parTransId="{BF25BC2A-0752-904A-9C18-EBF0D9BF3C2D}" sibTransId="{CB0ED3E2-676E-7240-92B9-B1E10375CA3F}"/>
    <dgm:cxn modelId="{74B60192-45D9-5E4E-9C6F-06FE318BA265}" type="presOf" srcId="{96597596-A8A0-4031-930A-FFAC42BC1CE7}" destId="{A7F494AC-6C8C-4A46-8764-5272DF4CBA5D}" srcOrd="0" destOrd="0" presId="urn:microsoft.com/office/officeart/2005/8/layout/default"/>
    <dgm:cxn modelId="{F36D2596-98F8-4AF8-A98C-609E8764BFB8}" srcId="{E86600CE-ABCE-442D-A411-AE6E1EBB2B27}" destId="{96597596-A8A0-4031-930A-FFAC42BC1CE7}" srcOrd="2" destOrd="0" parTransId="{F82606F9-5565-4DCE-91D2-78CF5AC07615}" sibTransId="{56B387D3-A9C6-46F1-BA0B-CD087E4AE648}"/>
    <dgm:cxn modelId="{7ABEE6A1-99A8-44BD-85A0-7A9ED6A4909E}" srcId="{E86600CE-ABCE-442D-A411-AE6E1EBB2B27}" destId="{0B5D936D-E1F0-4C9C-864B-49356A507DDD}" srcOrd="3" destOrd="0" parTransId="{DC6EFDCC-F83F-430F-8457-596042FEA862}" sibTransId="{E2E517F1-8D13-4A3A-B50B-FB0011723881}"/>
    <dgm:cxn modelId="{BAC2E3AC-9B4C-8B47-9496-E8312EC168CF}" type="presOf" srcId="{5ABD6D60-CC6A-4B4A-BD88-D7A172A73065}" destId="{833D586F-33F4-3546-A888-A95E5277D328}" srcOrd="0" destOrd="0" presId="urn:microsoft.com/office/officeart/2005/8/layout/default"/>
    <dgm:cxn modelId="{620D0FC4-8713-2A42-B346-0D5FAE5540BE}" srcId="{E86600CE-ABCE-442D-A411-AE6E1EBB2B27}" destId="{5ABD6D60-CC6A-4B4A-BD88-D7A172A73065}" srcOrd="0" destOrd="0" parTransId="{BC438AD8-24A1-8C4D-8273-5874FA182D81}" sibTransId="{07D4D2A2-E17F-484C-BE9B-03A2639D818B}"/>
    <dgm:cxn modelId="{6481A2ED-2FE3-E648-A8A1-9EA75D127142}" type="presOf" srcId="{E86600CE-ABCE-442D-A411-AE6E1EBB2B27}" destId="{FE51E897-9FF6-4953-A544-80102217E35F}" srcOrd="0" destOrd="0" presId="urn:microsoft.com/office/officeart/2005/8/layout/default"/>
    <dgm:cxn modelId="{AB8D2DEE-1A47-4858-B908-19AF471B0393}" srcId="{E86600CE-ABCE-442D-A411-AE6E1EBB2B27}" destId="{A55F3A3C-2EBC-4D70-A726-F91F1456D415}" srcOrd="5" destOrd="0" parTransId="{9D01642E-2691-491D-9C14-0F08E785CBBD}" sibTransId="{58D2DF37-D020-4F09-9D80-C106C0A43925}"/>
    <dgm:cxn modelId="{6C1F120E-ED7F-8B4E-A028-CA1FEBF57C74}" type="presParOf" srcId="{FE51E897-9FF6-4953-A544-80102217E35F}" destId="{833D586F-33F4-3546-A888-A95E5277D328}" srcOrd="0" destOrd="0" presId="urn:microsoft.com/office/officeart/2005/8/layout/default"/>
    <dgm:cxn modelId="{FE248722-2927-D344-8E6E-2C543AA48803}" type="presParOf" srcId="{FE51E897-9FF6-4953-A544-80102217E35F}" destId="{391CC57E-EA0F-744D-ACD8-2ADB9FD4D301}" srcOrd="1" destOrd="0" presId="urn:microsoft.com/office/officeart/2005/8/layout/default"/>
    <dgm:cxn modelId="{7638863B-9E19-6045-9440-8E4AC6CF4F7E}" type="presParOf" srcId="{FE51E897-9FF6-4953-A544-80102217E35F}" destId="{60F016CC-E3DB-C741-8388-5DD53E0EE538}" srcOrd="2" destOrd="0" presId="urn:microsoft.com/office/officeart/2005/8/layout/default"/>
    <dgm:cxn modelId="{D77C9BE0-9655-2044-A737-E6692FF0DB23}" type="presParOf" srcId="{FE51E897-9FF6-4953-A544-80102217E35F}" destId="{7C51F597-B7E7-9947-918E-0D9D87919791}" srcOrd="3" destOrd="0" presId="urn:microsoft.com/office/officeart/2005/8/layout/default"/>
    <dgm:cxn modelId="{7388F5B1-67C3-4E4C-89DF-FE631CA2C8C2}" type="presParOf" srcId="{FE51E897-9FF6-4953-A544-80102217E35F}" destId="{A7F494AC-6C8C-4A46-8764-5272DF4CBA5D}" srcOrd="4" destOrd="0" presId="urn:microsoft.com/office/officeart/2005/8/layout/default"/>
    <dgm:cxn modelId="{3F6AD869-F198-F54E-9272-C7FF69EA573B}" type="presParOf" srcId="{FE51E897-9FF6-4953-A544-80102217E35F}" destId="{4B43FDB0-1026-4FC2-AD5B-390754ED920D}" srcOrd="5" destOrd="0" presId="urn:microsoft.com/office/officeart/2005/8/layout/default"/>
    <dgm:cxn modelId="{9ADC0A01-0EC0-364E-8F77-C0F84BE3545C}" type="presParOf" srcId="{FE51E897-9FF6-4953-A544-80102217E35F}" destId="{0A52D2BA-D150-4A41-B7EB-AA560D81589F}" srcOrd="6" destOrd="0" presId="urn:microsoft.com/office/officeart/2005/8/layout/default"/>
    <dgm:cxn modelId="{B3D64EFD-B2B4-9D41-8353-6BCFFF750EB0}" type="presParOf" srcId="{FE51E897-9FF6-4953-A544-80102217E35F}" destId="{DD571053-8D5C-1E4F-A6F9-5EA048905A68}" srcOrd="7" destOrd="0" presId="urn:microsoft.com/office/officeart/2005/8/layout/default"/>
    <dgm:cxn modelId="{67B13DC5-C767-5149-94CC-2C5CABB7E350}" type="presParOf" srcId="{FE51E897-9FF6-4953-A544-80102217E35F}" destId="{93C02EE5-3A70-47E4-97FD-F00D14A54248}" srcOrd="8" destOrd="0" presId="urn:microsoft.com/office/officeart/2005/8/layout/default"/>
    <dgm:cxn modelId="{A48EC687-0A7B-9045-8D89-CF4254155974}" type="presParOf" srcId="{FE51E897-9FF6-4953-A544-80102217E35F}" destId="{E31A0B42-4654-4F1E-88F4-F74BB2309B90}" srcOrd="9" destOrd="0" presId="urn:microsoft.com/office/officeart/2005/8/layout/default"/>
    <dgm:cxn modelId="{6EE69607-F975-9C4F-ACC0-8BD3ACF6C80C}" type="presParOf" srcId="{FE51E897-9FF6-4953-A544-80102217E35F}" destId="{63EF44C4-E2FA-4273-90A9-69EE8789BFCB}"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39E7E0-811F-4C66-B1BB-17D453211FF6}">
      <dsp:nvSpPr>
        <dsp:cNvPr id="0" name=""/>
        <dsp:cNvSpPr/>
      </dsp:nvSpPr>
      <dsp:spPr>
        <a:xfrm>
          <a:off x="0" y="486444"/>
          <a:ext cx="6574970" cy="128938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031CB8-B9BF-4E5B-AAFC-F656F244409B}">
      <dsp:nvSpPr>
        <dsp:cNvPr id="0" name=""/>
        <dsp:cNvSpPr/>
      </dsp:nvSpPr>
      <dsp:spPr>
        <a:xfrm>
          <a:off x="194629" y="811706"/>
          <a:ext cx="659405" cy="65811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8CAF93C-FF36-4BAD-A177-8B0CB012E583}">
      <dsp:nvSpPr>
        <dsp:cNvPr id="0" name=""/>
        <dsp:cNvSpPr/>
      </dsp:nvSpPr>
      <dsp:spPr>
        <a:xfrm>
          <a:off x="903084" y="574079"/>
          <a:ext cx="5485461" cy="11270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3354" tIns="123354" rIns="123354" bIns="123354" numCol="1" spcCol="1270" anchor="ctr" anchorCtr="0">
          <a:noAutofit/>
        </a:bodyPr>
        <a:lstStyle/>
        <a:p>
          <a:pPr marL="0" lvl="0" indent="0" algn="l" defTabSz="711200">
            <a:lnSpc>
              <a:spcPct val="100000"/>
            </a:lnSpc>
            <a:spcBef>
              <a:spcPct val="0"/>
            </a:spcBef>
            <a:spcAft>
              <a:spcPct val="35000"/>
            </a:spcAft>
            <a:buNone/>
          </a:pPr>
          <a:r>
            <a:rPr lang="en-US" sz="1600" kern="1200" dirty="0"/>
            <a:t>Sets of questions about how </a:t>
          </a:r>
          <a:r>
            <a:rPr lang="en-US" sz="1600" kern="1200" dirty="0">
              <a:latin typeface="Gill Sans MT" panose="020B0502020104020203"/>
            </a:rPr>
            <a:t>Covid</a:t>
          </a:r>
          <a:r>
            <a:rPr lang="en-US" sz="1600" kern="1200" dirty="0"/>
            <a:t> may have impacted faculty in different areas of evaluation</a:t>
          </a:r>
          <a:r>
            <a:rPr lang="en-US" sz="1600" kern="1200" dirty="0">
              <a:latin typeface="Gill Sans MT" panose="020B0502020104020203"/>
            </a:rPr>
            <a:t>: Instruction and Instructionally-Related Activities; and two optional areas: Professional Growth and Development; and University and Community Service</a:t>
          </a:r>
          <a:endParaRPr lang="en-US" sz="1600" kern="1200" dirty="0"/>
        </a:p>
      </dsp:txBody>
      <dsp:txXfrm>
        <a:off x="903084" y="574079"/>
        <a:ext cx="5485461" cy="1127053"/>
      </dsp:txXfrm>
    </dsp:sp>
    <dsp:sp modelId="{84E89431-EE8F-421F-9EF3-8CB453619C29}">
      <dsp:nvSpPr>
        <dsp:cNvPr id="0" name=""/>
        <dsp:cNvSpPr/>
      </dsp:nvSpPr>
      <dsp:spPr>
        <a:xfrm>
          <a:off x="-34617" y="2290620"/>
          <a:ext cx="6574970" cy="126176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5237A0-C844-4394-AB46-5A9BE2C050DC}">
      <dsp:nvSpPr>
        <dsp:cNvPr id="0" name=""/>
        <dsp:cNvSpPr/>
      </dsp:nvSpPr>
      <dsp:spPr>
        <a:xfrm>
          <a:off x="208812" y="2672856"/>
          <a:ext cx="659405" cy="65811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6C38C2C-42F9-43AB-878F-AED72FDE7E42}">
      <dsp:nvSpPr>
        <dsp:cNvPr id="0" name=""/>
        <dsp:cNvSpPr/>
      </dsp:nvSpPr>
      <dsp:spPr>
        <a:xfrm>
          <a:off x="907490" y="2075588"/>
          <a:ext cx="5280233" cy="1709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568" tIns="127568" rIns="127568" bIns="127568" numCol="1" spcCol="1270" anchor="ctr" anchorCtr="0">
          <a:noAutofit/>
        </a:bodyPr>
        <a:lstStyle/>
        <a:p>
          <a:pPr marL="0" lvl="0" indent="0" algn="l" defTabSz="711200">
            <a:lnSpc>
              <a:spcPct val="100000"/>
            </a:lnSpc>
            <a:spcBef>
              <a:spcPct val="0"/>
            </a:spcBef>
            <a:spcAft>
              <a:spcPct val="35000"/>
            </a:spcAft>
            <a:buNone/>
          </a:pPr>
          <a:r>
            <a:rPr lang="en-US" sz="1600" kern="1200" dirty="0"/>
            <a:t>To be used by</a:t>
          </a:r>
          <a:r>
            <a:rPr lang="en-US" sz="1600" kern="1200" dirty="0">
              <a:latin typeface="Gill Sans MT" panose="020B0502020104020203"/>
            </a:rPr>
            <a:t> lecturer faculty and those who evaluate them. Designed to encourage equity in the lecturer evaluation process – not to change evaluation policy or standards in any way</a:t>
          </a:r>
          <a:endParaRPr lang="en-US" sz="1600" kern="1200" dirty="0"/>
        </a:p>
      </dsp:txBody>
      <dsp:txXfrm>
        <a:off x="907490" y="2075588"/>
        <a:ext cx="5280233" cy="1709629"/>
      </dsp:txXfrm>
    </dsp:sp>
    <dsp:sp modelId="{F1DE1565-14BB-421D-8C49-5CC419819366}">
      <dsp:nvSpPr>
        <dsp:cNvPr id="0" name=""/>
        <dsp:cNvSpPr/>
      </dsp:nvSpPr>
      <dsp:spPr>
        <a:xfrm>
          <a:off x="0" y="4140245"/>
          <a:ext cx="6574970" cy="119657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26DB14-2712-4DAB-94EF-DF383528ADF5}">
      <dsp:nvSpPr>
        <dsp:cNvPr id="0" name=""/>
        <dsp:cNvSpPr/>
      </dsp:nvSpPr>
      <dsp:spPr>
        <a:xfrm>
          <a:off x="280061" y="4415004"/>
          <a:ext cx="659405" cy="65811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7561EC4-246F-4D11-827D-46128C4F4959}">
      <dsp:nvSpPr>
        <dsp:cNvPr id="0" name=""/>
        <dsp:cNvSpPr/>
      </dsp:nvSpPr>
      <dsp:spPr>
        <a:xfrm>
          <a:off x="954806" y="4144797"/>
          <a:ext cx="5122849" cy="12053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568" tIns="127568" rIns="127568" bIns="127568" numCol="1" spcCol="1270" anchor="ctr" anchorCtr="0">
          <a:noAutofit/>
        </a:bodyPr>
        <a:lstStyle/>
        <a:p>
          <a:pPr marL="0" lvl="0" indent="0" algn="l" defTabSz="711200">
            <a:lnSpc>
              <a:spcPct val="100000"/>
            </a:lnSpc>
            <a:spcBef>
              <a:spcPct val="0"/>
            </a:spcBef>
            <a:spcAft>
              <a:spcPct val="35000"/>
            </a:spcAft>
            <a:buNone/>
          </a:pPr>
          <a:r>
            <a:rPr lang="en-US" sz="1600" kern="1200" dirty="0"/>
            <a:t>Candidates may </a:t>
          </a:r>
          <a:r>
            <a:rPr lang="en-US" sz="1600" kern="1200" dirty="0">
              <a:latin typeface="Gill Sans MT" panose="020B0502020104020203"/>
            </a:rPr>
            <a:t>discuss Covid</a:t>
          </a:r>
          <a:r>
            <a:rPr lang="en-US" sz="1600" kern="1200" dirty="0"/>
            <a:t> impact in the </a:t>
          </a:r>
          <a:r>
            <a:rPr lang="en-US" sz="1600" kern="1200" dirty="0">
              <a:latin typeface="Gill Sans MT" panose="020B0502020104020203"/>
            </a:rPr>
            <a:t>Covid</a:t>
          </a:r>
          <a:r>
            <a:rPr lang="en-US" sz="1600" kern="1200" dirty="0"/>
            <a:t> impact statement, or in their narrative, or not at all</a:t>
          </a:r>
        </a:p>
      </dsp:txBody>
      <dsp:txXfrm>
        <a:off x="954806" y="4144797"/>
        <a:ext cx="5122849" cy="12053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3D586F-33F4-3546-A888-A95E5277D328}">
      <dsp:nvSpPr>
        <dsp:cNvPr id="0" name=""/>
        <dsp:cNvSpPr/>
      </dsp:nvSpPr>
      <dsp:spPr>
        <a:xfrm>
          <a:off x="176646" y="1825"/>
          <a:ext cx="3422527" cy="2053516"/>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t>63.4% of CSULB instructional faculty hold temporary appointments. Evaluations can affect their teaching assignments, time base, retirement/benefits, and possibilities of applying for tenure-line positions.</a:t>
          </a:r>
        </a:p>
      </dsp:txBody>
      <dsp:txXfrm>
        <a:off x="176646" y="1825"/>
        <a:ext cx="3422527" cy="2053516"/>
      </dsp:txXfrm>
    </dsp:sp>
    <dsp:sp modelId="{5684BAE3-D65D-4870-A110-5E1AA2D71D3A}">
      <dsp:nvSpPr>
        <dsp:cNvPr id="0" name=""/>
        <dsp:cNvSpPr/>
      </dsp:nvSpPr>
      <dsp:spPr>
        <a:xfrm>
          <a:off x="3941426" y="1825"/>
          <a:ext cx="3422527" cy="2053516"/>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dirty="0">
              <a:latin typeface="Gill Sans Nova"/>
            </a:rPr>
            <a:t>Women and faculty of color are more likely than men or non-BIPOC faculty to hold lecturer positions. Women and BIPOC faculty contribute more emotional labor to students and mentorship.</a:t>
          </a:r>
        </a:p>
      </dsp:txBody>
      <dsp:txXfrm>
        <a:off x="3941426" y="1825"/>
        <a:ext cx="3422527" cy="2053516"/>
      </dsp:txXfrm>
    </dsp:sp>
    <dsp:sp modelId="{A7F494AC-6C8C-4A46-8764-5272DF4CBA5D}">
      <dsp:nvSpPr>
        <dsp:cNvPr id="0" name=""/>
        <dsp:cNvSpPr/>
      </dsp:nvSpPr>
      <dsp:spPr>
        <a:xfrm>
          <a:off x="7706206" y="1825"/>
          <a:ext cx="3422527" cy="205351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Gill Sans Nova"/>
            </a:rPr>
            <a:t>BIPOC lecturer faculty face cultural taxation as well as racial and community trauma from disproportionate impact of pandemic, structural racism, and violence</a:t>
          </a:r>
        </a:p>
      </dsp:txBody>
      <dsp:txXfrm>
        <a:off x="7706206" y="1825"/>
        <a:ext cx="3422527" cy="2053516"/>
      </dsp:txXfrm>
    </dsp:sp>
    <dsp:sp modelId="{0A52D2BA-D150-4A41-B7EB-AA560D81589F}">
      <dsp:nvSpPr>
        <dsp:cNvPr id="0" name=""/>
        <dsp:cNvSpPr/>
      </dsp:nvSpPr>
      <dsp:spPr>
        <a:xfrm>
          <a:off x="176646" y="2397594"/>
          <a:ext cx="3422527" cy="205351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dirty="0">
              <a:latin typeface="Gill Sans Nova"/>
            </a:rPr>
            <a:t>Women, BIPOC, non-native speakers, LGBTQ, parents experience bias in teaching</a:t>
          </a:r>
          <a:endParaRPr lang="en-US" sz="1800" b="1" kern="1200" dirty="0"/>
        </a:p>
      </dsp:txBody>
      <dsp:txXfrm>
        <a:off x="176646" y="2397594"/>
        <a:ext cx="3422527" cy="2053516"/>
      </dsp:txXfrm>
    </dsp:sp>
    <dsp:sp modelId="{93C02EE5-3A70-47E4-97FD-F00D14A54248}">
      <dsp:nvSpPr>
        <dsp:cNvPr id="0" name=""/>
        <dsp:cNvSpPr/>
      </dsp:nvSpPr>
      <dsp:spPr>
        <a:xfrm>
          <a:off x="3941426" y="2397594"/>
          <a:ext cx="3422527" cy="2053516"/>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dirty="0">
              <a:latin typeface="Gill Sans Nova"/>
            </a:rPr>
            <a:t>Some</a:t>
          </a:r>
          <a:r>
            <a:rPr lang="en-US" sz="1800" b="1" kern="1200" dirty="0"/>
            <a:t> faculty lost opportunities to do professional development &amp; service</a:t>
          </a:r>
          <a:r>
            <a:rPr lang="en-US" sz="1800" b="1" kern="1200" dirty="0">
              <a:latin typeface="Gill Sans Nova"/>
            </a:rPr>
            <a:t>, due to caregiving. Some faculty were overburdened with extra service. </a:t>
          </a:r>
          <a:endParaRPr lang="en-US" sz="1800" b="1" kern="1200" dirty="0"/>
        </a:p>
      </dsp:txBody>
      <dsp:txXfrm>
        <a:off x="3941426" y="2397594"/>
        <a:ext cx="3422527" cy="2053516"/>
      </dsp:txXfrm>
    </dsp:sp>
    <dsp:sp modelId="{63EF44C4-E2FA-4273-90A9-69EE8789BFCB}">
      <dsp:nvSpPr>
        <dsp:cNvPr id="0" name=""/>
        <dsp:cNvSpPr/>
      </dsp:nvSpPr>
      <dsp:spPr>
        <a:xfrm>
          <a:off x="7706206" y="2397594"/>
          <a:ext cx="3422527" cy="2053516"/>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b="1" kern="1200" dirty="0">
              <a:latin typeface="Gill Sans Nova"/>
            </a:rPr>
            <a:t>Faculty</a:t>
          </a:r>
          <a:r>
            <a:rPr lang="en-US" sz="1800" b="1" kern="1200" dirty="0"/>
            <a:t> </a:t>
          </a:r>
          <a:r>
            <a:rPr lang="en-US" sz="1800" b="1" kern="1200" dirty="0">
              <a:latin typeface="Gill Sans Nova"/>
            </a:rPr>
            <a:t>with young</a:t>
          </a:r>
          <a:r>
            <a:rPr lang="en-US" sz="1800" b="1" kern="1200" dirty="0"/>
            <a:t> </a:t>
          </a:r>
          <a:r>
            <a:rPr lang="en-US" sz="1800" b="1" kern="1200" dirty="0">
              <a:latin typeface="Gill Sans Nova"/>
            </a:rPr>
            <a:t>dependents report the greatest disruption to work </a:t>
          </a:r>
          <a:endParaRPr lang="en-US" sz="1800" b="1" kern="1200" dirty="0"/>
        </a:p>
      </dsp:txBody>
      <dsp:txXfrm>
        <a:off x="7706206" y="2397594"/>
        <a:ext cx="3422527" cy="20535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3D586F-33F4-3546-A888-A95E5277D328}">
      <dsp:nvSpPr>
        <dsp:cNvPr id="0" name=""/>
        <dsp:cNvSpPr/>
      </dsp:nvSpPr>
      <dsp:spPr>
        <a:xfrm>
          <a:off x="606215" y="0"/>
          <a:ext cx="3354883" cy="201293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t>Lecturers can be evaluated mainly or even exclusively on SPOT scores, but extensive research has proven these can be biased and inequitable</a:t>
          </a:r>
        </a:p>
      </dsp:txBody>
      <dsp:txXfrm>
        <a:off x="606215" y="0"/>
        <a:ext cx="3354883" cy="2012930"/>
      </dsp:txXfrm>
    </dsp:sp>
    <dsp:sp modelId="{60F016CC-E3DB-C741-8388-5DD53E0EE538}">
      <dsp:nvSpPr>
        <dsp:cNvPr id="0" name=""/>
        <dsp:cNvSpPr/>
      </dsp:nvSpPr>
      <dsp:spPr>
        <a:xfrm>
          <a:off x="4266158" y="550"/>
          <a:ext cx="3354883" cy="2012930"/>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b="1" kern="1200" dirty="0">
              <a:latin typeface="Gill Sans Nova"/>
            </a:rPr>
            <a:t>Across Higher Ed, research has shown that women, BIPOC, non-native speakers, LGBTQ, parents receive lower SPOT scores</a:t>
          </a:r>
          <a:endParaRPr lang="en-US" sz="1900" b="1" kern="1200" dirty="0"/>
        </a:p>
      </dsp:txBody>
      <dsp:txXfrm>
        <a:off x="4266158" y="550"/>
        <a:ext cx="3354883" cy="2012930"/>
      </dsp:txXfrm>
    </dsp:sp>
    <dsp:sp modelId="{A7F494AC-6C8C-4A46-8764-5272DF4CBA5D}">
      <dsp:nvSpPr>
        <dsp:cNvPr id="0" name=""/>
        <dsp:cNvSpPr/>
      </dsp:nvSpPr>
      <dsp:spPr>
        <a:xfrm>
          <a:off x="7956530" y="550"/>
          <a:ext cx="3354883" cy="201293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latin typeface="Gill Sans Nova"/>
            </a:rPr>
            <a:t>Additional pressure for BIPOC lecturer faculty, who fear being dismissed as “diversity hires” if they grade too leniently, or as being “too rigorous” if they grade too harshly</a:t>
          </a:r>
        </a:p>
      </dsp:txBody>
      <dsp:txXfrm>
        <a:off x="7956530" y="550"/>
        <a:ext cx="3354883" cy="2012930"/>
      </dsp:txXfrm>
    </dsp:sp>
    <dsp:sp modelId="{0A52D2BA-D150-4A41-B7EB-AA560D81589F}">
      <dsp:nvSpPr>
        <dsp:cNvPr id="0" name=""/>
        <dsp:cNvSpPr/>
      </dsp:nvSpPr>
      <dsp:spPr>
        <a:xfrm>
          <a:off x="575786" y="2348969"/>
          <a:ext cx="3354883" cy="2012930"/>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b="1" kern="1200" dirty="0">
              <a:latin typeface="Gill Sans Nova"/>
            </a:rPr>
            <a:t>Across CSULB, lecturer faculty are most likely to teach lower division courses with new students who often struggle transitioning to the college environment</a:t>
          </a:r>
          <a:endParaRPr lang="en-US" sz="1900" b="1" kern="1200" dirty="0"/>
        </a:p>
      </dsp:txBody>
      <dsp:txXfrm>
        <a:off x="575786" y="2348969"/>
        <a:ext cx="3354883" cy="2012930"/>
      </dsp:txXfrm>
    </dsp:sp>
    <dsp:sp modelId="{93C02EE5-3A70-47E4-97FD-F00D14A54248}">
      <dsp:nvSpPr>
        <dsp:cNvPr id="0" name=""/>
        <dsp:cNvSpPr/>
      </dsp:nvSpPr>
      <dsp:spPr>
        <a:xfrm>
          <a:off x="4266158" y="2348969"/>
          <a:ext cx="3354883" cy="2012930"/>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b="1" kern="1200" dirty="0">
              <a:latin typeface="Gill Sans Nova"/>
            </a:rPr>
            <a:t>If early semesters as CSULB do not go as planned, students may vent their frustrations in SPOT evaluations</a:t>
          </a:r>
          <a:endParaRPr lang="en-US" sz="1900" b="1" kern="1200" dirty="0"/>
        </a:p>
      </dsp:txBody>
      <dsp:txXfrm>
        <a:off x="4266158" y="2348969"/>
        <a:ext cx="3354883" cy="2012930"/>
      </dsp:txXfrm>
    </dsp:sp>
    <dsp:sp modelId="{63EF44C4-E2FA-4273-90A9-69EE8789BFCB}">
      <dsp:nvSpPr>
        <dsp:cNvPr id="0" name=""/>
        <dsp:cNvSpPr/>
      </dsp:nvSpPr>
      <dsp:spPr>
        <a:xfrm>
          <a:off x="7956530" y="2348969"/>
          <a:ext cx="3354883" cy="201293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n-US" sz="1900" b="1" kern="1200" dirty="0">
              <a:latin typeface="Gill Sans Nova"/>
            </a:rPr>
            <a:t>Across campus SPOT response rates are down since the transition to AMI, this means outlying scores can more easily skew the outcome of an entire course</a:t>
          </a:r>
          <a:endParaRPr lang="en-US" sz="1900" b="1" kern="1200" dirty="0"/>
        </a:p>
      </dsp:txBody>
      <dsp:txXfrm>
        <a:off x="7956530" y="2348969"/>
        <a:ext cx="3354883" cy="201293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E6F71B-93CC-41B0-AD93-19E6D9971E8D}" type="datetimeFigureOut">
              <a:rPr lang="en-US"/>
              <a:t>1/26/22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18729A-C2F8-47A1-AD59-569FC13F2EA3}" type="slidenum">
              <a:rPr lang="en-US"/>
              <a:t>‹#›</a:t>
            </a:fld>
            <a:endParaRPr lang="en-US"/>
          </a:p>
        </p:txBody>
      </p:sp>
    </p:spTree>
    <p:extLst>
      <p:ext uri="{BB962C8B-B14F-4D97-AF65-F5344CB8AC3E}">
        <p14:creationId xmlns:p14="http://schemas.microsoft.com/office/powerpoint/2010/main" val="1577675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18729A-C2F8-47A1-AD59-569FC13F2EA3}" type="slidenum">
              <a:rPr lang="en-US"/>
              <a:t>4</a:t>
            </a:fld>
            <a:endParaRPr lang="en-US"/>
          </a:p>
        </p:txBody>
      </p:sp>
    </p:spTree>
    <p:extLst>
      <p:ext uri="{BB962C8B-B14F-4D97-AF65-F5344CB8AC3E}">
        <p14:creationId xmlns:p14="http://schemas.microsoft.com/office/powerpoint/2010/main" val="1145737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65D34684-C76B-9D48-9158-6932510B6BAD}" type="slidenum">
              <a:rPr lang="en-US" smtClean="0"/>
              <a:t>6</a:t>
            </a:fld>
            <a:endParaRPr lang="en-US"/>
          </a:p>
        </p:txBody>
      </p:sp>
    </p:spTree>
    <p:extLst>
      <p:ext uri="{BB962C8B-B14F-4D97-AF65-F5344CB8AC3E}">
        <p14:creationId xmlns:p14="http://schemas.microsoft.com/office/powerpoint/2010/main" val="1088590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65D34684-C76B-9D48-9158-6932510B6BAD}" type="slidenum">
              <a:rPr lang="en-US" smtClean="0"/>
              <a:t>9</a:t>
            </a:fld>
            <a:endParaRPr lang="en-US"/>
          </a:p>
        </p:txBody>
      </p:sp>
    </p:spTree>
    <p:extLst>
      <p:ext uri="{BB962C8B-B14F-4D97-AF65-F5344CB8AC3E}">
        <p14:creationId xmlns:p14="http://schemas.microsoft.com/office/powerpoint/2010/main" val="3251870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t>1/26/22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27CE633F-9882-4A5C-83A2-1109D0C73261}"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33338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t>1/26/22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759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t>1/26/22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902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4B53A7-3209-46A6-9454-F38EAC8F11E7}" type="datetimeFigureOut">
              <a:rPr lang="en-US" smtClean="0"/>
              <a:t>1/26/22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8164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A4B53A7-3209-46A6-9454-F38EAC8F11E7}" type="datetimeFigureOut">
              <a:rPr lang="en-US" smtClean="0"/>
              <a:t>1/26/22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CE633F-9882-4A5C-83A2-1109D0C73261}"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3239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4B53A7-3209-46A6-9454-F38EAC8F11E7}" type="datetimeFigureOut">
              <a:rPr lang="en-US" smtClean="0"/>
              <a:t>1/26/22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CE633F-9882-4A5C-83A2-1109D0C73261}"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4104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4B53A7-3209-46A6-9454-F38EAC8F11E7}" type="datetimeFigureOut">
              <a:rPr lang="en-US" smtClean="0"/>
              <a:t>1/26/22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CE633F-9882-4A5C-83A2-1109D0C73261}"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504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A4B53A7-3209-46A6-9454-F38EAC8F11E7}" type="datetimeFigureOut">
              <a:rPr lang="en-US" smtClean="0"/>
              <a:t>1/26/22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CE633F-9882-4A5C-83A2-1109D0C73261}"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9562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4B53A7-3209-46A6-9454-F38EAC8F11E7}" type="datetimeFigureOut">
              <a:rPr lang="en-US" smtClean="0"/>
              <a:t>1/26/22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312361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4B53A7-3209-46A6-9454-F38EAC8F11E7}" type="datetimeFigureOut">
              <a:rPr lang="en-US" smtClean="0"/>
              <a:t>1/26/22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CE633F-9882-4A5C-83A2-1109D0C73261}"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38322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A4B53A7-3209-46A6-9454-F38EAC8F11E7}" type="datetimeFigureOut">
              <a:rPr lang="en-US" smtClean="0"/>
              <a:t>1/26/22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27CE633F-9882-4A5C-83A2-1109D0C73261}"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6108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A4B53A7-3209-46A6-9454-F38EAC8F11E7}" type="datetimeFigureOut">
              <a:rPr lang="en-US" smtClean="0"/>
              <a:pPr/>
              <a:t>1/26/22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7CE633F-9882-4A5C-83A2-1109D0C73261}" type="slidenum">
              <a:rPr lang="en-US" smtClean="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399197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mailto:JESSICA.RUSSELL@CSULB.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sulb.edu/sites/default/files/groups/faculty-affairs/covid_impact_statement_final.pdf" TargetMode="External"/><Relationship Id="rId2" Type="http://schemas.openxmlformats.org/officeDocument/2006/relationships/hyperlink" Target="https://www.csulb.edu/academic-affairs/faculty-affairs/periodic-evaluation-of-lecturers-evaluation-procedures-and-criteria" TargetMode="External"/><Relationship Id="rId1" Type="http://schemas.openxmlformats.org/officeDocument/2006/relationships/slideLayout" Target="../slideLayouts/slideLayout7.xml"/><Relationship Id="rId4" Type="http://schemas.openxmlformats.org/officeDocument/2006/relationships/hyperlink" Target="https://www.calstate.edu/csu-system/faculty-staff/labor-and-employee-relations/Documents/unit3-cfa/article15.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1E95-706A-B841-9DD3-29171791A04C}"/>
              </a:ext>
            </a:extLst>
          </p:cNvPr>
          <p:cNvSpPr>
            <a:spLocks noGrp="1"/>
          </p:cNvSpPr>
          <p:nvPr>
            <p:ph type="ctrTitle" idx="4294967295"/>
          </p:nvPr>
        </p:nvSpPr>
        <p:spPr>
          <a:xfrm>
            <a:off x="0" y="304799"/>
            <a:ext cx="12192000" cy="2536825"/>
          </a:xfrm>
        </p:spPr>
        <p:txBody>
          <a:bodyPr anchor="ctr">
            <a:normAutofit/>
          </a:bodyPr>
          <a:lstStyle/>
          <a:p>
            <a:pPr algn="ctr"/>
            <a:r>
              <a:rPr lang="en-US" sz="5400" dirty="0">
                <a:solidFill>
                  <a:srgbClr val="454545"/>
                </a:solidFill>
              </a:rPr>
              <a:t>Lecturer evaluation</a:t>
            </a:r>
            <a:br>
              <a:rPr lang="en-US" sz="5400" dirty="0">
                <a:solidFill>
                  <a:srgbClr val="454545"/>
                </a:solidFill>
              </a:rPr>
            </a:br>
            <a:r>
              <a:rPr lang="en-US" sz="5400" dirty="0">
                <a:solidFill>
                  <a:srgbClr val="454545"/>
                </a:solidFill>
              </a:rPr>
              <a:t>Workshop</a:t>
            </a:r>
          </a:p>
        </p:txBody>
      </p:sp>
      <p:sp>
        <p:nvSpPr>
          <p:cNvPr id="3" name="Subtitle 2">
            <a:extLst>
              <a:ext uri="{FF2B5EF4-FFF2-40B4-BE49-F238E27FC236}">
                <a16:creationId xmlns:a16="http://schemas.microsoft.com/office/drawing/2014/main" id="{188A3AA7-45E3-3040-854F-153696FF9FAC}"/>
              </a:ext>
            </a:extLst>
          </p:cNvPr>
          <p:cNvSpPr>
            <a:spLocks noGrp="1"/>
          </p:cNvSpPr>
          <p:nvPr>
            <p:ph type="subTitle" idx="4294967295"/>
          </p:nvPr>
        </p:nvSpPr>
        <p:spPr>
          <a:xfrm>
            <a:off x="0" y="3207472"/>
            <a:ext cx="12192000" cy="2409825"/>
          </a:xfrm>
        </p:spPr>
        <p:txBody>
          <a:bodyPr vert="horz" lIns="91440" tIns="91440" rIns="91440" bIns="91440" rtlCol="0" anchor="t">
            <a:noAutofit/>
          </a:bodyPr>
          <a:lstStyle/>
          <a:p>
            <a:pPr marL="0" indent="0" algn="ctr">
              <a:lnSpc>
                <a:spcPct val="110000"/>
              </a:lnSpc>
              <a:buNone/>
            </a:pPr>
            <a:r>
              <a:rPr lang="en-US" sz="2400" b="1" dirty="0">
                <a:solidFill>
                  <a:schemeClr val="accent1"/>
                </a:solidFill>
              </a:rPr>
              <a:t>Presented by the COVID EQUITY IN FACULTY EVALUATIONS TASK FORCE</a:t>
            </a:r>
            <a:endParaRPr lang="en-US" sz="1800" dirty="0">
              <a:solidFill>
                <a:schemeClr val="accent1"/>
              </a:solidFill>
            </a:endParaRPr>
          </a:p>
          <a:p>
            <a:pPr algn="ctr">
              <a:lnSpc>
                <a:spcPct val="110000"/>
              </a:lnSpc>
            </a:pPr>
            <a:endParaRPr lang="en-US" sz="1600" dirty="0">
              <a:solidFill>
                <a:schemeClr val="accent1"/>
              </a:solidFill>
            </a:endParaRPr>
          </a:p>
          <a:p>
            <a:pPr algn="ctr">
              <a:lnSpc>
                <a:spcPct val="110000"/>
              </a:lnSpc>
            </a:pPr>
            <a:endParaRPr lang="en-US" sz="1600" dirty="0">
              <a:solidFill>
                <a:schemeClr val="accent1"/>
              </a:solidFill>
            </a:endParaRPr>
          </a:p>
          <a:p>
            <a:pPr marL="0" indent="0" algn="ctr">
              <a:lnSpc>
                <a:spcPct val="110000"/>
              </a:lnSpc>
              <a:buNone/>
            </a:pPr>
            <a:r>
              <a:rPr lang="en-US" dirty="0">
                <a:solidFill>
                  <a:schemeClr val="accent1"/>
                </a:solidFill>
              </a:rPr>
              <a:t>Co-chairs: Sabrina </a:t>
            </a:r>
            <a:r>
              <a:rPr lang="en-US" dirty="0" err="1">
                <a:solidFill>
                  <a:schemeClr val="accent1"/>
                </a:solidFill>
              </a:rPr>
              <a:t>Alimahomed</a:t>
            </a:r>
            <a:r>
              <a:rPr lang="en-US" dirty="0">
                <a:solidFill>
                  <a:schemeClr val="accent1"/>
                </a:solidFill>
              </a:rPr>
              <a:t>-Wilson, Emily </a:t>
            </a:r>
            <a:r>
              <a:rPr lang="en-US" dirty="0" err="1">
                <a:solidFill>
                  <a:schemeClr val="accent1"/>
                </a:solidFill>
              </a:rPr>
              <a:t>Berquist</a:t>
            </a:r>
            <a:r>
              <a:rPr lang="en-US" dirty="0">
                <a:solidFill>
                  <a:schemeClr val="accent1"/>
                </a:solidFill>
              </a:rPr>
              <a:t> Soule, Jessica Russell</a:t>
            </a:r>
          </a:p>
          <a:p>
            <a:pPr marL="0" indent="0" algn="ctr">
              <a:lnSpc>
                <a:spcPct val="110000"/>
              </a:lnSpc>
              <a:buNone/>
            </a:pPr>
            <a:r>
              <a:rPr lang="en-US" dirty="0">
                <a:solidFill>
                  <a:schemeClr val="accent1"/>
                </a:solidFill>
              </a:rPr>
              <a:t>With Lecturer Task Force members: Raven Pfister &amp; </a:t>
            </a:r>
            <a:r>
              <a:rPr lang="en-US" dirty="0" err="1">
                <a:solidFill>
                  <a:schemeClr val="accent1"/>
                </a:solidFill>
              </a:rPr>
              <a:t>Kierstin</a:t>
            </a:r>
            <a:r>
              <a:rPr lang="en-US" dirty="0">
                <a:solidFill>
                  <a:schemeClr val="accent1"/>
                </a:solidFill>
              </a:rPr>
              <a:t> Stickney</a:t>
            </a:r>
          </a:p>
          <a:p>
            <a:pPr algn="ctr">
              <a:lnSpc>
                <a:spcPct val="110000"/>
              </a:lnSpc>
            </a:pPr>
            <a:endParaRPr lang="en-US" sz="1600" dirty="0">
              <a:solidFill>
                <a:schemeClr val="accent1"/>
              </a:solidFill>
            </a:endParaRPr>
          </a:p>
        </p:txBody>
      </p:sp>
    </p:spTree>
    <p:extLst>
      <p:ext uri="{BB962C8B-B14F-4D97-AF65-F5344CB8AC3E}">
        <p14:creationId xmlns:p14="http://schemas.microsoft.com/office/powerpoint/2010/main" val="3603521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3896B-7B2F-494B-9F2F-C906A901862F}"/>
              </a:ext>
            </a:extLst>
          </p:cNvPr>
          <p:cNvSpPr>
            <a:spLocks noGrp="1"/>
          </p:cNvSpPr>
          <p:nvPr>
            <p:ph type="title" idx="4294967295"/>
          </p:nvPr>
        </p:nvSpPr>
        <p:spPr>
          <a:xfrm>
            <a:off x="317850" y="472355"/>
            <a:ext cx="9605962" cy="1058862"/>
          </a:xfrm>
        </p:spPr>
        <p:txBody>
          <a:bodyPr>
            <a:normAutofit/>
          </a:bodyPr>
          <a:lstStyle/>
          <a:p>
            <a:r>
              <a:rPr lang="en-US" dirty="0"/>
              <a:t>teaching challenges and SPOT SCORES</a:t>
            </a:r>
          </a:p>
        </p:txBody>
      </p:sp>
      <p:sp>
        <p:nvSpPr>
          <p:cNvPr id="3" name="Content Placeholder 2">
            <a:extLst>
              <a:ext uri="{FF2B5EF4-FFF2-40B4-BE49-F238E27FC236}">
                <a16:creationId xmlns:a16="http://schemas.microsoft.com/office/drawing/2014/main" id="{690383FC-7075-AE4A-9603-1307E7DE022F}"/>
              </a:ext>
            </a:extLst>
          </p:cNvPr>
          <p:cNvSpPr>
            <a:spLocks noGrp="1"/>
          </p:cNvSpPr>
          <p:nvPr>
            <p:ph sz="half" idx="4294967295"/>
          </p:nvPr>
        </p:nvSpPr>
        <p:spPr>
          <a:xfrm>
            <a:off x="519732" y="1215757"/>
            <a:ext cx="4915590" cy="4223142"/>
          </a:xfrm>
        </p:spPr>
        <p:txBody>
          <a:bodyPr anchor="t">
            <a:normAutofit lnSpcReduction="10000"/>
          </a:bodyPr>
          <a:lstStyle/>
          <a:p>
            <a:pPr marL="0" indent="0">
              <a:buNone/>
            </a:pPr>
            <a:r>
              <a:rPr lang="en-US" b="1" dirty="0"/>
              <a:t>Scenario:  </a:t>
            </a:r>
            <a:r>
              <a:rPr lang="en-US" dirty="0"/>
              <a:t>A lecturer faculty member who was still prepping a new class found themselves in the position of having to transition to online/AMI format at the same time. This was an extremely time-consuming task, and the faculty member had to implement assessments they had never used, such as group writing. Some of the faculty member's students that semester were rather challenging, and despite the faculty member's exhaustive efforts, SPOT scores for the class turned out relatively low. </a:t>
            </a:r>
          </a:p>
        </p:txBody>
      </p:sp>
      <p:sp>
        <p:nvSpPr>
          <p:cNvPr id="4" name="Content Placeholder 3">
            <a:extLst>
              <a:ext uri="{FF2B5EF4-FFF2-40B4-BE49-F238E27FC236}">
                <a16:creationId xmlns:a16="http://schemas.microsoft.com/office/drawing/2014/main" id="{C94CCE8E-93A8-9245-92B0-CBC9F9DE5561}"/>
              </a:ext>
            </a:extLst>
          </p:cNvPr>
          <p:cNvSpPr>
            <a:spLocks noGrp="1"/>
          </p:cNvSpPr>
          <p:nvPr>
            <p:ph sz="half" idx="4294967295"/>
          </p:nvPr>
        </p:nvSpPr>
        <p:spPr>
          <a:xfrm>
            <a:off x="5848611" y="1215757"/>
            <a:ext cx="6319446" cy="4223142"/>
          </a:xfrm>
        </p:spPr>
        <p:txBody>
          <a:bodyPr>
            <a:normAutofit/>
          </a:bodyPr>
          <a:lstStyle/>
          <a:p>
            <a:pPr marL="0" indent="0">
              <a:buNone/>
            </a:pPr>
            <a:r>
              <a:rPr lang="en-US" b="1" u="sng" dirty="0"/>
              <a:t>Candidates may consider discussing:</a:t>
            </a:r>
          </a:p>
          <a:p>
            <a:r>
              <a:rPr lang="en-US" dirty="0"/>
              <a:t>How was course revamped to support AMI? Restructured? New assignments? New technologies? </a:t>
            </a:r>
          </a:p>
          <a:p>
            <a:r>
              <a:rPr lang="en-US" dirty="0">
                <a:ea typeface="+mn-lt"/>
                <a:cs typeface="+mn-lt"/>
              </a:rPr>
              <a:t>Provide more holistic accounts of teaching, rather than rely solely on SPOT.  Supplemental support: Colleague? Resident expert? Student outcomes? Products from course?</a:t>
            </a:r>
          </a:p>
          <a:p>
            <a:r>
              <a:rPr lang="en-US" dirty="0">
                <a:ea typeface="+mn-lt"/>
                <a:cs typeface="+mn-lt"/>
              </a:rPr>
              <a:t>Focus on tangible. Paint picture of tasks undertaken for AMI shift, including time spent.</a:t>
            </a:r>
          </a:p>
          <a:p>
            <a:endParaRPr lang="en-US" dirty="0"/>
          </a:p>
        </p:txBody>
      </p:sp>
    </p:spTree>
    <p:extLst>
      <p:ext uri="{BB962C8B-B14F-4D97-AF65-F5344CB8AC3E}">
        <p14:creationId xmlns:p14="http://schemas.microsoft.com/office/powerpoint/2010/main" val="365616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6B086-FDA2-2041-957B-604D9AB6B43A}"/>
              </a:ext>
            </a:extLst>
          </p:cNvPr>
          <p:cNvSpPr>
            <a:spLocks noGrp="1"/>
          </p:cNvSpPr>
          <p:nvPr>
            <p:ph type="title"/>
          </p:nvPr>
        </p:nvSpPr>
        <p:spPr>
          <a:xfrm>
            <a:off x="4929809" y="217713"/>
            <a:ext cx="5845614" cy="2272677"/>
          </a:xfrm>
        </p:spPr>
        <p:txBody>
          <a:bodyPr vert="horz" lIns="91440" tIns="45720" rIns="91440" bIns="0" rtlCol="0" anchor="ctr">
            <a:normAutofit/>
          </a:bodyPr>
          <a:lstStyle/>
          <a:p>
            <a:r>
              <a:rPr lang="en-US" sz="4800" dirty="0"/>
              <a:t>Questions?</a:t>
            </a:r>
          </a:p>
        </p:txBody>
      </p:sp>
      <p:sp>
        <p:nvSpPr>
          <p:cNvPr id="3" name="Content Placeholder 2">
            <a:extLst>
              <a:ext uri="{FF2B5EF4-FFF2-40B4-BE49-F238E27FC236}">
                <a16:creationId xmlns:a16="http://schemas.microsoft.com/office/drawing/2014/main" id="{CC4F69F4-B441-584D-A0F5-1147C45B17F2}"/>
              </a:ext>
            </a:extLst>
          </p:cNvPr>
          <p:cNvSpPr>
            <a:spLocks noGrp="1"/>
          </p:cNvSpPr>
          <p:nvPr>
            <p:ph idx="1"/>
          </p:nvPr>
        </p:nvSpPr>
        <p:spPr>
          <a:xfrm>
            <a:off x="5130140" y="2208508"/>
            <a:ext cx="6965781" cy="3347466"/>
          </a:xfrm>
        </p:spPr>
        <p:txBody>
          <a:bodyPr vert="horz" lIns="91440" tIns="91440" rIns="91440" bIns="91440" rtlCol="0">
            <a:normAutofit/>
          </a:bodyPr>
          <a:lstStyle/>
          <a:p>
            <a:pPr>
              <a:buNone/>
            </a:pPr>
            <a:r>
              <a:rPr lang="en-US" sz="1600" cap="all" dirty="0">
                <a:solidFill>
                  <a:srgbClr val="000000"/>
                </a:solidFill>
                <a:ea typeface="+mn-lt"/>
                <a:cs typeface="+mn-lt"/>
              </a:rPr>
              <a:t>EMAIL task force co-chairs:</a:t>
            </a:r>
          </a:p>
          <a:p>
            <a:pPr>
              <a:buNone/>
            </a:pPr>
            <a:r>
              <a:rPr lang="en-US" sz="1600" cap="all" dirty="0">
                <a:solidFill>
                  <a:srgbClr val="000000"/>
                </a:solidFill>
                <a:ea typeface="+mn-lt"/>
                <a:cs typeface="+mn-lt"/>
                <a:hlinkClick r:id="" action="ppaction://noaction"/>
              </a:rPr>
              <a:t>SABRINA.ALIMAHOMED@CSULB.EDU</a:t>
            </a:r>
          </a:p>
          <a:p>
            <a:pPr>
              <a:buNone/>
            </a:pPr>
            <a:r>
              <a:rPr lang="en-US" sz="1600" cap="all" dirty="0">
                <a:solidFill>
                  <a:srgbClr val="000000"/>
                </a:solidFill>
                <a:ea typeface="+mn-lt"/>
                <a:cs typeface="+mn-lt"/>
                <a:hlinkClick r:id="" action="ppaction://noaction"/>
              </a:rPr>
              <a:t>EMILY.BERQUIST@CSULB.EDU</a:t>
            </a:r>
            <a:endParaRPr lang="en-US" sz="1600" cap="all" dirty="0">
              <a:solidFill>
                <a:srgbClr val="000000"/>
              </a:solidFill>
              <a:ea typeface="+mn-lt"/>
              <a:cs typeface="+mn-lt"/>
            </a:endParaRPr>
          </a:p>
          <a:p>
            <a:pPr>
              <a:buNone/>
            </a:pPr>
            <a:r>
              <a:rPr lang="en-US" sz="1600" cap="all" dirty="0">
                <a:solidFill>
                  <a:srgbClr val="000000"/>
                </a:solidFill>
                <a:ea typeface="+mn-lt"/>
                <a:cs typeface="+mn-lt"/>
                <a:hlinkClick r:id="rId2"/>
              </a:rPr>
              <a:t>JESSICA.RUSSELL@CSULB.EDU</a:t>
            </a:r>
            <a:endParaRPr lang="en-US" sz="1600" cap="all" dirty="0">
              <a:solidFill>
                <a:srgbClr val="000000"/>
              </a:solidFill>
              <a:ea typeface="+mn-lt"/>
              <a:cs typeface="+mn-lt"/>
            </a:endParaRPr>
          </a:p>
          <a:p>
            <a:pPr>
              <a:buNone/>
            </a:pPr>
            <a:endParaRPr lang="en-US" sz="1600" cap="all" dirty="0">
              <a:solidFill>
                <a:srgbClr val="000000"/>
              </a:solidFill>
              <a:ea typeface="+mn-lt"/>
              <a:cs typeface="+mn-lt"/>
            </a:endParaRPr>
          </a:p>
          <a:p>
            <a:pPr>
              <a:buNone/>
            </a:pPr>
            <a:r>
              <a:rPr lang="en-US" sz="1600" b="1" i="1" cap="all" dirty="0">
                <a:solidFill>
                  <a:srgbClr val="000000"/>
                </a:solidFill>
                <a:ea typeface="+mn-lt"/>
                <a:cs typeface="+mn-lt"/>
              </a:rPr>
              <a:t>Note to facilitators: please remember to turn off recording of zoom session prior to Q&amp;A session</a:t>
            </a:r>
          </a:p>
          <a:p>
            <a:pPr marL="0" indent="0">
              <a:buNone/>
            </a:pPr>
            <a:endParaRPr lang="en-US" sz="12800" dirty="0"/>
          </a:p>
          <a:p>
            <a:pPr marL="0" indent="0">
              <a:buNone/>
            </a:pPr>
            <a:endParaRPr lang="en-US" sz="1800" cap="all" dirty="0">
              <a:solidFill>
                <a:srgbClr val="FF0000"/>
              </a:solidFill>
            </a:endParaRPr>
          </a:p>
        </p:txBody>
      </p:sp>
      <p:pic>
        <p:nvPicPr>
          <p:cNvPr id="5" name="Picture 4" descr="Question mark on green pastel background">
            <a:extLst>
              <a:ext uri="{FF2B5EF4-FFF2-40B4-BE49-F238E27FC236}">
                <a16:creationId xmlns:a16="http://schemas.microsoft.com/office/drawing/2014/main" id="{589B5D16-8124-4D32-93B8-F9F0AE147596}"/>
              </a:ext>
            </a:extLst>
          </p:cNvPr>
          <p:cNvPicPr>
            <a:picLocks noChangeAspect="1"/>
          </p:cNvPicPr>
          <p:nvPr/>
        </p:nvPicPr>
        <p:blipFill rotWithShape="1">
          <a:blip r:embed="rId3"/>
          <a:srcRect l="44564" r="4571"/>
          <a:stretch/>
        </p:blipFill>
        <p:spPr>
          <a:xfrm>
            <a:off x="0" y="217713"/>
            <a:ext cx="4651117" cy="6858002"/>
          </a:xfrm>
          <a:prstGeom prst="rect">
            <a:avLst/>
          </a:prstGeom>
        </p:spPr>
      </p:pic>
      <p:sp>
        <p:nvSpPr>
          <p:cNvPr id="4" name="TextBox 3">
            <a:extLst>
              <a:ext uri="{FF2B5EF4-FFF2-40B4-BE49-F238E27FC236}">
                <a16:creationId xmlns:a16="http://schemas.microsoft.com/office/drawing/2014/main" id="{E6E7DE82-C259-43FD-9E5B-6169FC9A22B3}"/>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Tree>
    <p:extLst>
      <p:ext uri="{BB962C8B-B14F-4D97-AF65-F5344CB8AC3E}">
        <p14:creationId xmlns:p14="http://schemas.microsoft.com/office/powerpoint/2010/main" val="3595474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150C3-EF7C-394E-A526-C2F13AB37F67}"/>
              </a:ext>
            </a:extLst>
          </p:cNvPr>
          <p:cNvSpPr>
            <a:spLocks noGrp="1"/>
          </p:cNvSpPr>
          <p:nvPr>
            <p:ph type="title"/>
          </p:nvPr>
        </p:nvSpPr>
        <p:spPr>
          <a:xfrm>
            <a:off x="1451579" y="1111104"/>
            <a:ext cx="9603275" cy="1049235"/>
          </a:xfrm>
        </p:spPr>
        <p:txBody>
          <a:bodyPr>
            <a:normAutofit/>
          </a:bodyPr>
          <a:lstStyle/>
          <a:p>
            <a:r>
              <a:rPr lang="en-US" sz="3600" dirty="0"/>
              <a:t>Goal</a:t>
            </a:r>
          </a:p>
        </p:txBody>
      </p:sp>
      <p:sp>
        <p:nvSpPr>
          <p:cNvPr id="3" name="Content Placeholder 2">
            <a:extLst>
              <a:ext uri="{FF2B5EF4-FFF2-40B4-BE49-F238E27FC236}">
                <a16:creationId xmlns:a16="http://schemas.microsoft.com/office/drawing/2014/main" id="{1EF0A2E9-07A7-4E44-96FF-A7E9DD5C5BA4}"/>
              </a:ext>
            </a:extLst>
          </p:cNvPr>
          <p:cNvSpPr>
            <a:spLocks noGrp="1"/>
          </p:cNvSpPr>
          <p:nvPr>
            <p:ph idx="1"/>
          </p:nvPr>
        </p:nvSpPr>
        <p:spPr>
          <a:xfrm>
            <a:off x="1451580" y="1540719"/>
            <a:ext cx="9603274" cy="2580019"/>
          </a:xfrm>
        </p:spPr>
        <p:txBody>
          <a:bodyPr>
            <a:normAutofit/>
          </a:bodyPr>
          <a:lstStyle/>
          <a:p>
            <a:pPr marL="0" indent="0">
              <a:buNone/>
            </a:pPr>
            <a:endParaRPr lang="en-US" dirty="0">
              <a:ea typeface="+mn-lt"/>
              <a:cs typeface="+mn-lt"/>
            </a:endParaRPr>
          </a:p>
          <a:p>
            <a:r>
              <a:rPr lang="en-US" sz="3200" dirty="0">
                <a:ea typeface="+mn-lt"/>
                <a:cs typeface="+mn-lt"/>
              </a:rPr>
              <a:t>To provide guidance for lecturer candidates undergoing evaluation on how to address or evaluate the impact of the pandemic in the evaluation process</a:t>
            </a:r>
            <a:endParaRPr lang="en-US" sz="3200" dirty="0"/>
          </a:p>
        </p:txBody>
      </p:sp>
    </p:spTree>
    <p:extLst>
      <p:ext uri="{BB962C8B-B14F-4D97-AF65-F5344CB8AC3E}">
        <p14:creationId xmlns:p14="http://schemas.microsoft.com/office/powerpoint/2010/main" val="4015962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EF45-0166-ED45-9207-55ED01567C20}"/>
              </a:ext>
            </a:extLst>
          </p:cNvPr>
          <p:cNvSpPr>
            <a:spLocks noGrp="1"/>
          </p:cNvSpPr>
          <p:nvPr>
            <p:ph type="title" idx="4294967295"/>
          </p:nvPr>
        </p:nvSpPr>
        <p:spPr>
          <a:xfrm>
            <a:off x="593766" y="546925"/>
            <a:ext cx="11004468" cy="1049338"/>
          </a:xfrm>
        </p:spPr>
        <p:txBody>
          <a:bodyPr>
            <a:normAutofit/>
          </a:bodyPr>
          <a:lstStyle/>
          <a:p>
            <a:r>
              <a:rPr lang="en-US" dirty="0"/>
              <a:t>Resources for lecturers undergoing evaluation</a:t>
            </a:r>
          </a:p>
        </p:txBody>
      </p:sp>
      <p:sp>
        <p:nvSpPr>
          <p:cNvPr id="3" name="Content Placeholder 2">
            <a:extLst>
              <a:ext uri="{FF2B5EF4-FFF2-40B4-BE49-F238E27FC236}">
                <a16:creationId xmlns:a16="http://schemas.microsoft.com/office/drawing/2014/main" id="{041F48C9-57C2-D941-A2E4-7EFEBFEB2A72}"/>
              </a:ext>
            </a:extLst>
          </p:cNvPr>
          <p:cNvSpPr>
            <a:spLocks noGrp="1"/>
          </p:cNvSpPr>
          <p:nvPr>
            <p:ph idx="4294967295"/>
          </p:nvPr>
        </p:nvSpPr>
        <p:spPr>
          <a:xfrm>
            <a:off x="593766" y="1287504"/>
            <a:ext cx="11198630" cy="3903662"/>
          </a:xfrm>
        </p:spPr>
        <p:txBody>
          <a:bodyPr vert="horz" lIns="91440" tIns="45720" rIns="91440" bIns="45720" rtlCol="0" anchor="t">
            <a:noAutofit/>
          </a:bodyPr>
          <a:lstStyle/>
          <a:p>
            <a:r>
              <a:rPr lang="en-US" dirty="0"/>
              <a:t>Faculty Affairs Lecturer Evaluation Procedures &amp; Criteria</a:t>
            </a:r>
          </a:p>
          <a:p>
            <a:pPr lvl="1"/>
            <a:r>
              <a:rPr lang="en-US" sz="2000" dirty="0">
                <a:hlinkClick r:id="rId2"/>
              </a:rPr>
              <a:t>https://www.csulb.edu/academic-affairs/faculty-affairs/periodic-evaluation-of-lecturers-evaluation-procedures-and-criteria</a:t>
            </a:r>
            <a:endParaRPr lang="en-US" sz="2000" dirty="0"/>
          </a:p>
          <a:p>
            <a:r>
              <a:rPr lang="en-US" dirty="0"/>
              <a:t>Optional COVID Impact Statement (Faculty Affairs)</a:t>
            </a:r>
          </a:p>
          <a:p>
            <a:pPr lvl="1"/>
            <a:r>
              <a:rPr lang="en-US" sz="2000" dirty="0">
                <a:hlinkClick r:id="rId3"/>
              </a:rPr>
              <a:t>https://www.csulb.edu/sites/default/files/groups/faculty-affairs/covid_impact_statement_final.pdf</a:t>
            </a:r>
            <a:endParaRPr lang="en-US" sz="2000" dirty="0"/>
          </a:p>
          <a:p>
            <a:r>
              <a:rPr lang="en-US" dirty="0"/>
              <a:t>Article 15 of Collective Bargaining Agreement (CFA) </a:t>
            </a:r>
          </a:p>
          <a:p>
            <a:pPr lvl="1"/>
            <a:r>
              <a:rPr lang="en-US" sz="2000" dirty="0">
                <a:hlinkClick r:id="rId4"/>
              </a:rPr>
              <a:t>https://www.calstate.edu/csu-system/faculty-staff/labor-and-employee-relations/Documents/unit3-cfa/article15.pdf</a:t>
            </a:r>
            <a:endParaRPr lang="en-US" sz="2000" dirty="0"/>
          </a:p>
          <a:p>
            <a:r>
              <a:rPr lang="en-US" dirty="0"/>
              <a:t>Informal Consultation with Department Chairs (if possible)</a:t>
            </a:r>
          </a:p>
          <a:p>
            <a:pPr lvl="1"/>
            <a:endParaRPr lang="en-US" sz="2000" dirty="0"/>
          </a:p>
          <a:p>
            <a:endParaRPr lang="en-US" dirty="0"/>
          </a:p>
          <a:p>
            <a:pPr lvl="1"/>
            <a:endParaRPr lang="en-US" sz="2200" dirty="0"/>
          </a:p>
          <a:p>
            <a:pPr lvl="1"/>
            <a:endParaRPr lang="en-US" sz="2200" dirty="0"/>
          </a:p>
        </p:txBody>
      </p:sp>
    </p:spTree>
    <p:extLst>
      <p:ext uri="{BB962C8B-B14F-4D97-AF65-F5344CB8AC3E}">
        <p14:creationId xmlns:p14="http://schemas.microsoft.com/office/powerpoint/2010/main" val="4290338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nference room table">
            <a:extLst>
              <a:ext uri="{FF2B5EF4-FFF2-40B4-BE49-F238E27FC236}">
                <a16:creationId xmlns:a16="http://schemas.microsoft.com/office/drawing/2014/main" id="{BC2365CA-AFE3-4EB0-BFB8-D4481DBF55E5}"/>
              </a:ext>
            </a:extLst>
          </p:cNvPr>
          <p:cNvPicPr>
            <a:picLocks noChangeAspect="1"/>
          </p:cNvPicPr>
          <p:nvPr/>
        </p:nvPicPr>
        <p:blipFill rotWithShape="1">
          <a:blip r:embed="rId3">
            <a:alphaModFix amt="50000"/>
          </a:blip>
          <a:srcRect t="21570" r="-1" b="15403"/>
          <a:stretch/>
        </p:blipFill>
        <p:spPr>
          <a:xfrm>
            <a:off x="305" y="0"/>
            <a:ext cx="12191695" cy="6857990"/>
          </a:xfrm>
          <a:prstGeom prst="rect">
            <a:avLst/>
          </a:prstGeom>
        </p:spPr>
      </p:pic>
      <p:sp>
        <p:nvSpPr>
          <p:cNvPr id="2" name="Title 1">
            <a:extLst>
              <a:ext uri="{FF2B5EF4-FFF2-40B4-BE49-F238E27FC236}">
                <a16:creationId xmlns:a16="http://schemas.microsoft.com/office/drawing/2014/main" id="{64A1FF0F-6654-2D41-B991-36D48545D50E}"/>
              </a:ext>
            </a:extLst>
          </p:cNvPr>
          <p:cNvSpPr>
            <a:spLocks noGrp="1"/>
          </p:cNvSpPr>
          <p:nvPr>
            <p:ph type="title" idx="4294967295"/>
          </p:nvPr>
        </p:nvSpPr>
        <p:spPr>
          <a:xfrm>
            <a:off x="689548" y="245269"/>
            <a:ext cx="3786188" cy="5594350"/>
          </a:xfrm>
        </p:spPr>
        <p:txBody>
          <a:bodyPr vert="horz" lIns="91440" tIns="45720" rIns="91440" bIns="0" rtlCol="0" anchor="ctr">
            <a:normAutofit/>
          </a:bodyPr>
          <a:lstStyle/>
          <a:p>
            <a:r>
              <a:rPr lang="en-US" sz="4000" cap="none" dirty="0"/>
              <a:t>What is the Senate Taskforce on COVID Equity in Faculty Evaluations?</a:t>
            </a:r>
            <a:br>
              <a:rPr lang="en-US" sz="4000" dirty="0"/>
            </a:br>
            <a:br>
              <a:rPr lang="en-US" dirty="0"/>
            </a:br>
            <a:endParaRPr lang="en-US" dirty="0"/>
          </a:p>
        </p:txBody>
      </p:sp>
      <p:sp>
        <p:nvSpPr>
          <p:cNvPr id="3" name="Content Placeholder 2">
            <a:extLst>
              <a:ext uri="{FF2B5EF4-FFF2-40B4-BE49-F238E27FC236}">
                <a16:creationId xmlns:a16="http://schemas.microsoft.com/office/drawing/2014/main" id="{410DC463-FE86-C847-B815-4E5941BD426D}"/>
              </a:ext>
            </a:extLst>
          </p:cNvPr>
          <p:cNvSpPr>
            <a:spLocks noGrp="1"/>
          </p:cNvSpPr>
          <p:nvPr>
            <p:ph idx="4294967295"/>
          </p:nvPr>
        </p:nvSpPr>
        <p:spPr>
          <a:xfrm>
            <a:off x="5164979" y="-825500"/>
            <a:ext cx="6442405" cy="7735888"/>
          </a:xfrm>
        </p:spPr>
        <p:txBody>
          <a:bodyPr vert="horz" lIns="91440" tIns="91440" rIns="91440" bIns="91440" rtlCol="0" anchor="ctr">
            <a:normAutofit/>
          </a:bodyPr>
          <a:lstStyle/>
          <a:p>
            <a:r>
              <a:rPr lang="en-US" dirty="0"/>
              <a:t>Academic Senate Appointed, Endorsed by Provost</a:t>
            </a:r>
          </a:p>
          <a:p>
            <a:r>
              <a:rPr lang="en-US" dirty="0">
                <a:ea typeface="+mn-lt"/>
                <a:cs typeface="+mn-lt"/>
              </a:rPr>
              <a:t>Representatives from Colleges, Faculty Affairs, CAPS, Library, CFA, and lecturer faculty</a:t>
            </a:r>
            <a:endParaRPr lang="en" dirty="0"/>
          </a:p>
          <a:p>
            <a:r>
              <a:rPr lang="en-US" dirty="0">
                <a:ea typeface="+mn-lt"/>
                <a:cs typeface="+mn-lt"/>
              </a:rPr>
              <a:t>Charged with developing campus guidelines for advancing equity for parents, caregivers, those at acute intersections of gender, race, and others negatively impacted by COVID-19 during the evaluation process.</a:t>
            </a:r>
          </a:p>
          <a:p>
            <a:r>
              <a:rPr lang="en-US" dirty="0">
                <a:ea typeface="+mn-lt"/>
                <a:cs typeface="+mn-lt"/>
              </a:rPr>
              <a:t>All output based based on extensive research into pandemic's effects &amp; best responses in Higher Ed</a:t>
            </a:r>
          </a:p>
          <a:p>
            <a:r>
              <a:rPr lang="en-US" dirty="0">
                <a:ea typeface="+mn-lt"/>
                <a:cs typeface="+mn-lt"/>
              </a:rPr>
              <a:t>Task Force does not write or revise University policy, but suggests promising practices</a:t>
            </a:r>
          </a:p>
        </p:txBody>
      </p:sp>
    </p:spTree>
    <p:extLst>
      <p:ext uri="{BB962C8B-B14F-4D97-AF65-F5344CB8AC3E}">
        <p14:creationId xmlns:p14="http://schemas.microsoft.com/office/powerpoint/2010/main" val="198764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795B8-326C-4216-9DDD-4283A2B33189}"/>
              </a:ext>
            </a:extLst>
          </p:cNvPr>
          <p:cNvSpPr>
            <a:spLocks noGrp="1"/>
          </p:cNvSpPr>
          <p:nvPr>
            <p:ph type="title" idx="4294967295"/>
          </p:nvPr>
        </p:nvSpPr>
        <p:spPr>
          <a:xfrm>
            <a:off x="1149068" y="1588575"/>
            <a:ext cx="3273425" cy="2673350"/>
          </a:xfrm>
        </p:spPr>
        <p:txBody>
          <a:bodyPr vert="horz" lIns="91440" tIns="45720" rIns="91440" bIns="0" rtlCol="0" anchor="t">
            <a:normAutofit/>
          </a:bodyPr>
          <a:lstStyle/>
          <a:p>
            <a:r>
              <a:rPr lang="en-US" dirty="0"/>
              <a:t>How can lecturer candidates use these guidelines?</a:t>
            </a:r>
          </a:p>
        </p:txBody>
      </p:sp>
      <p:graphicFrame>
        <p:nvGraphicFramePr>
          <p:cNvPr id="37" name="Content Placeholder 7">
            <a:extLst>
              <a:ext uri="{FF2B5EF4-FFF2-40B4-BE49-F238E27FC236}">
                <a16:creationId xmlns:a16="http://schemas.microsoft.com/office/drawing/2014/main" id="{393A00DB-8285-4DEF-9485-FD1A7D62EDF2}"/>
              </a:ext>
            </a:extLst>
          </p:cNvPr>
          <p:cNvGraphicFramePr>
            <a:graphicFrameLocks noGrp="1"/>
          </p:cNvGraphicFramePr>
          <p:nvPr>
            <p:ph idx="4294967295"/>
            <p:extLst>
              <p:ext uri="{D42A27DB-BD31-4B8C-83A1-F6EECF244321}">
                <p14:modId xmlns:p14="http://schemas.microsoft.com/office/powerpoint/2010/main" val="52042145"/>
              </p:ext>
            </p:extLst>
          </p:nvPr>
        </p:nvGraphicFramePr>
        <p:xfrm>
          <a:off x="5241968" y="118753"/>
          <a:ext cx="6574970" cy="5890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293D6919-D98C-46D2-B4F2-53F207CB5BC3}"/>
              </a:ext>
            </a:extLst>
          </p:cNvPr>
          <p:cNvSpPr txBox="1"/>
          <p:nvPr/>
        </p:nvSpPr>
        <p:spPr>
          <a:xfrm>
            <a:off x="6320971" y="8541657"/>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p>
        </p:txBody>
      </p:sp>
    </p:spTree>
    <p:extLst>
      <p:ext uri="{BB962C8B-B14F-4D97-AF65-F5344CB8AC3E}">
        <p14:creationId xmlns:p14="http://schemas.microsoft.com/office/powerpoint/2010/main" val="317036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7" grpId="0">
        <p:bldAsOne/>
      </p:bldGraphic>
      <p:bldGraphic spid="37" grpId="1">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CC6AB-84CB-4FDE-AFE9-BE373EE76CCF}"/>
              </a:ext>
            </a:extLst>
          </p:cNvPr>
          <p:cNvSpPr>
            <a:spLocks noGrp="1"/>
          </p:cNvSpPr>
          <p:nvPr>
            <p:ph type="title" idx="4294967295"/>
          </p:nvPr>
        </p:nvSpPr>
        <p:spPr>
          <a:xfrm>
            <a:off x="462756" y="287337"/>
            <a:ext cx="10842625" cy="1133475"/>
          </a:xfrm>
        </p:spPr>
        <p:txBody>
          <a:bodyPr>
            <a:normAutofit/>
          </a:bodyPr>
          <a:lstStyle/>
          <a:p>
            <a:r>
              <a:rPr lang="en-US" sz="3600" dirty="0"/>
              <a:t>How has COVID differentially impacted faculty, necessitating these guidelines?</a:t>
            </a:r>
          </a:p>
        </p:txBody>
      </p:sp>
      <p:graphicFrame>
        <p:nvGraphicFramePr>
          <p:cNvPr id="20" name="Content Placeholder 2">
            <a:extLst>
              <a:ext uri="{FF2B5EF4-FFF2-40B4-BE49-F238E27FC236}">
                <a16:creationId xmlns:a16="http://schemas.microsoft.com/office/drawing/2014/main" id="{14F262BF-6D51-4F05-B096-1799134ED596}"/>
              </a:ext>
            </a:extLst>
          </p:cNvPr>
          <p:cNvGraphicFramePr>
            <a:graphicFrameLocks noGrp="1"/>
          </p:cNvGraphicFramePr>
          <p:nvPr>
            <p:ph idx="4294967295"/>
            <p:extLst>
              <p:ext uri="{D42A27DB-BD31-4B8C-83A1-F6EECF244321}">
                <p14:modId xmlns:p14="http://schemas.microsoft.com/office/powerpoint/2010/main" val="2258700317"/>
              </p:ext>
            </p:extLst>
          </p:nvPr>
        </p:nvGraphicFramePr>
        <p:xfrm>
          <a:off x="462756" y="1550988"/>
          <a:ext cx="11305381" cy="44529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4607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93CB4-F594-4177-A2FD-04BD51EDD5D4}"/>
              </a:ext>
            </a:extLst>
          </p:cNvPr>
          <p:cNvSpPr>
            <a:spLocks noGrp="1"/>
          </p:cNvSpPr>
          <p:nvPr>
            <p:ph type="title"/>
          </p:nvPr>
        </p:nvSpPr>
        <p:spPr>
          <a:xfrm>
            <a:off x="1451579" y="804519"/>
            <a:ext cx="9639974" cy="1049235"/>
          </a:xfrm>
        </p:spPr>
        <p:txBody>
          <a:bodyPr/>
          <a:lstStyle/>
          <a:p>
            <a:r>
              <a:rPr lang="en-US" dirty="0"/>
              <a:t>Navigating Personal Disclosure in lecturer evaluation files</a:t>
            </a:r>
          </a:p>
        </p:txBody>
      </p:sp>
      <p:sp>
        <p:nvSpPr>
          <p:cNvPr id="3" name="Content Placeholder 2">
            <a:extLst>
              <a:ext uri="{FF2B5EF4-FFF2-40B4-BE49-F238E27FC236}">
                <a16:creationId xmlns:a16="http://schemas.microsoft.com/office/drawing/2014/main" id="{58567998-8DD8-4525-83AF-14B44AD4B635}"/>
              </a:ext>
            </a:extLst>
          </p:cNvPr>
          <p:cNvSpPr>
            <a:spLocks noGrp="1"/>
          </p:cNvSpPr>
          <p:nvPr>
            <p:ph idx="1"/>
          </p:nvPr>
        </p:nvSpPr>
        <p:spPr>
          <a:xfrm>
            <a:off x="1451580" y="1628838"/>
            <a:ext cx="9746852" cy="4617582"/>
          </a:xfrm>
        </p:spPr>
        <p:txBody>
          <a:bodyPr>
            <a:normAutofit fontScale="55000" lnSpcReduction="20000"/>
          </a:bodyPr>
          <a:lstStyle/>
          <a:p>
            <a:pPr marL="0" indent="0">
              <a:buNone/>
            </a:pPr>
            <a:endParaRPr lang="en-US" dirty="0"/>
          </a:p>
          <a:p>
            <a:pPr marL="342900" indent="-342900"/>
            <a:r>
              <a:rPr lang="en-US" sz="3600" dirty="0"/>
              <a:t>COVID’s impact disproportionately affected some faculty members, due to personal circumstances beyond their control (illness, death or illness of loved one, childcare, caregiving, job loss, mental health concerns etc.)</a:t>
            </a:r>
          </a:p>
          <a:p>
            <a:pPr marL="342900" indent="-342900"/>
            <a:r>
              <a:rPr lang="en-US" sz="3600" dirty="0"/>
              <a:t>Lecturer candidates may choose to disclose this personal information to provide evaluators with greater context for their files</a:t>
            </a:r>
          </a:p>
          <a:p>
            <a:pPr marL="342900" indent="-342900"/>
            <a:r>
              <a:rPr lang="en-US" sz="3600" dirty="0"/>
              <a:t>Personal information provided does not nullify stated expectations for lecturer evaluation at any level</a:t>
            </a:r>
          </a:p>
          <a:p>
            <a:pPr marL="342900" indent="-342900"/>
            <a:r>
              <a:rPr lang="en-US" sz="3600" dirty="0"/>
              <a:t>Personal information may not be used as a determining factor in evaluations, nor can it be written about</a:t>
            </a:r>
          </a:p>
          <a:p>
            <a:pPr marL="342900" indent="-342900"/>
            <a:r>
              <a:rPr lang="en-US" sz="3600" dirty="0"/>
              <a:t>Personal information provided </a:t>
            </a:r>
            <a:r>
              <a:rPr lang="en-US" sz="3600" i="1" dirty="0"/>
              <a:t>may </a:t>
            </a:r>
            <a:r>
              <a:rPr lang="en-US" sz="3600" dirty="0"/>
              <a:t>provide context to help evaluators understand a file. It may encourage evaluators to adopt a more compassionate, flexible approach </a:t>
            </a:r>
          </a:p>
          <a:p>
            <a:pPr marL="0" indent="0">
              <a:buNone/>
            </a:pPr>
            <a:endParaRPr lang="en-US" dirty="0"/>
          </a:p>
        </p:txBody>
      </p:sp>
    </p:spTree>
    <p:extLst>
      <p:ext uri="{BB962C8B-B14F-4D97-AF65-F5344CB8AC3E}">
        <p14:creationId xmlns:p14="http://schemas.microsoft.com/office/powerpoint/2010/main" val="3359796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5" name="Picture 24">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7" name="Straight Connector 26">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4C12901-9FCC-461E-A64A-89B4791235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31" name="Rectangle 30">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F93D53-A377-AB4B-B9D3-8DB88D8F17DA}"/>
              </a:ext>
            </a:extLst>
          </p:cNvPr>
          <p:cNvSpPr>
            <a:spLocks noGrp="1"/>
          </p:cNvSpPr>
          <p:nvPr>
            <p:ph type="title" idx="4294967295"/>
          </p:nvPr>
        </p:nvSpPr>
        <p:spPr>
          <a:xfrm>
            <a:off x="849683" y="1240076"/>
            <a:ext cx="2727813" cy="4584527"/>
          </a:xfrm>
        </p:spPr>
        <p:txBody>
          <a:bodyPr vert="horz" lIns="91440" tIns="45720" rIns="91440" bIns="45720" rtlCol="0" anchor="t">
            <a:normAutofit/>
          </a:bodyPr>
          <a:lstStyle/>
          <a:p>
            <a:r>
              <a:rPr lang="en-US" b="0" i="0" kern="1200" cap="all">
                <a:solidFill>
                  <a:srgbClr val="FFFFFF"/>
                </a:solidFill>
                <a:effectLst/>
                <a:latin typeface="+mj-lt"/>
                <a:ea typeface="+mj-ea"/>
                <a:cs typeface="+mj-cs"/>
              </a:rPr>
              <a:t>Example of personal impact for lecturers</a:t>
            </a:r>
          </a:p>
        </p:txBody>
      </p:sp>
      <p:sp>
        <p:nvSpPr>
          <p:cNvPr id="3" name="Content Placeholder 2">
            <a:extLst>
              <a:ext uri="{FF2B5EF4-FFF2-40B4-BE49-F238E27FC236}">
                <a16:creationId xmlns:a16="http://schemas.microsoft.com/office/drawing/2014/main" id="{C4CB7D5C-EAF2-CF4A-A716-AD20142EAC52}"/>
              </a:ext>
            </a:extLst>
          </p:cNvPr>
          <p:cNvSpPr>
            <a:spLocks noGrp="1"/>
          </p:cNvSpPr>
          <p:nvPr>
            <p:ph idx="4294967295"/>
          </p:nvPr>
        </p:nvSpPr>
        <p:spPr>
          <a:xfrm>
            <a:off x="4499015" y="473527"/>
            <a:ext cx="7166616" cy="5910943"/>
          </a:xfrm>
        </p:spPr>
        <p:txBody>
          <a:bodyPr vert="horz" lIns="91440" tIns="45720" rIns="91440" bIns="45720" rtlCol="0" anchor="t">
            <a:normAutofit lnSpcReduction="10000"/>
          </a:bodyPr>
          <a:lstStyle/>
          <a:p>
            <a:pPr marL="0" indent="0">
              <a:lnSpc>
                <a:spcPct val="110000"/>
              </a:lnSpc>
              <a:buNone/>
            </a:pPr>
            <a:r>
              <a:rPr lang="en-US" dirty="0"/>
              <a:t>Imagine a part-time lecturer who has been offered a new course for the next semester – which is two weeks away.  The lecturer faculty member has not taught this course before and will have to prepare an entirely new syllabus. They also have two small children at home, who are periodically sent home from school to quarantine due to COVID outbreaks in their classrooms.  With the financial constraints imposed by a modest salary, the faculty member cannot afford childcare.  Because of this, they cannot use the final two weeks of break to adequately prep the course. Nevertheless, the lecturer accepts the course: not only do they need the additional income, but they are afraid if they turn down the course, they will not get another opportunity to add this course to their portfolio of classes. The lecturer has difficulty with the online format, for which they were not given sufficient training in a timely manner.  The lecturer is not able to connect with the Department Chair early in the semester and is not successful in gaining direct feedback on how to improve the course. The lecturer consequently receives lower SPOT scores, which jeopardize their chances of not only being offered this course in the future, but others as well.</a:t>
            </a:r>
          </a:p>
        </p:txBody>
      </p:sp>
    </p:spTree>
    <p:extLst>
      <p:ext uri="{BB962C8B-B14F-4D97-AF65-F5344CB8AC3E}">
        <p14:creationId xmlns:p14="http://schemas.microsoft.com/office/powerpoint/2010/main" val="2542133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CC6AB-84CB-4FDE-AFE9-BE373EE76CCF}"/>
              </a:ext>
            </a:extLst>
          </p:cNvPr>
          <p:cNvSpPr>
            <a:spLocks noGrp="1"/>
          </p:cNvSpPr>
          <p:nvPr>
            <p:ph type="title" idx="4294967295"/>
          </p:nvPr>
        </p:nvSpPr>
        <p:spPr>
          <a:xfrm>
            <a:off x="491067" y="386821"/>
            <a:ext cx="10082213" cy="1133475"/>
          </a:xfrm>
        </p:spPr>
        <p:txBody>
          <a:bodyPr>
            <a:normAutofit/>
          </a:bodyPr>
          <a:lstStyle/>
          <a:p>
            <a:r>
              <a:rPr lang="en-US" sz="3600" dirty="0"/>
              <a:t>Teaching, Spot Scores, and lecturer evaluations</a:t>
            </a:r>
          </a:p>
        </p:txBody>
      </p:sp>
      <p:graphicFrame>
        <p:nvGraphicFramePr>
          <p:cNvPr id="20" name="Content Placeholder 2">
            <a:extLst>
              <a:ext uri="{FF2B5EF4-FFF2-40B4-BE49-F238E27FC236}">
                <a16:creationId xmlns:a16="http://schemas.microsoft.com/office/drawing/2014/main" id="{14F262BF-6D51-4F05-B096-1799134ED596}"/>
              </a:ext>
            </a:extLst>
          </p:cNvPr>
          <p:cNvGraphicFramePr>
            <a:graphicFrameLocks noGrp="1"/>
          </p:cNvGraphicFramePr>
          <p:nvPr>
            <p:ph idx="4294967295"/>
            <p:extLst>
              <p:ext uri="{D42A27DB-BD31-4B8C-83A1-F6EECF244321}">
                <p14:modId xmlns:p14="http://schemas.microsoft.com/office/powerpoint/2010/main" val="357834433"/>
              </p:ext>
            </p:extLst>
          </p:nvPr>
        </p:nvGraphicFramePr>
        <p:xfrm>
          <a:off x="152400" y="1520296"/>
          <a:ext cx="11887200" cy="4362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556633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d595972-d2b2-44e4-a614-f625f3bd2105">
      <UserInfo>
        <DisplayName>Emily Berquist</DisplayName>
        <AccountId>250</AccountId>
        <AccountType/>
      </UserInfo>
      <UserInfo>
        <DisplayName>Kirsty Fleming</DisplayName>
        <AccountId>101</AccountId>
        <AccountType/>
      </UserInfo>
      <UserInfo>
        <DisplayName>Jessica Russell</DisplayName>
        <AccountId>328</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6BEF009AAE41F43A8DCBB88CD782FEA" ma:contentTypeVersion="12" ma:contentTypeDescription="Create a new document." ma:contentTypeScope="" ma:versionID="5c98671ac0cd141432fcef7e626575da">
  <xsd:schema xmlns:xsd="http://www.w3.org/2001/XMLSchema" xmlns:xs="http://www.w3.org/2001/XMLSchema" xmlns:p="http://schemas.microsoft.com/office/2006/metadata/properties" xmlns:ns2="9daefb26-c9cf-4195-92eb-c751f54344d4" xmlns:ns3="7d595972-d2b2-44e4-a614-f625f3bd2105" targetNamespace="http://schemas.microsoft.com/office/2006/metadata/properties" ma:root="true" ma:fieldsID="8e1118fae6731f20bc40917747a15aaf" ns2:_="" ns3:_="">
    <xsd:import namespace="9daefb26-c9cf-4195-92eb-c751f54344d4"/>
    <xsd:import namespace="7d595972-d2b2-44e4-a614-f625f3bd210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aefb26-c9cf-4195-92eb-c751f54344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595972-d2b2-44e4-a614-f625f3bd210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75CF28-06D9-4D23-8FB6-EC10AB9877B7}">
  <ds:schemaRefs>
    <ds:schemaRef ds:uri="7d595972-d2b2-44e4-a614-f625f3bd2105"/>
    <ds:schemaRef ds:uri="9daefb26-c9cf-4195-92eb-c751f54344d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45A88AC-5EBB-4932-87DE-251673CA5192}">
  <ds:schemaRefs>
    <ds:schemaRef ds:uri="7d595972-d2b2-44e4-a614-f625f3bd2105"/>
    <ds:schemaRef ds:uri="9daefb26-c9cf-4195-92eb-c751f54344d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39EC636-1FB1-4A39-A330-65713446116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266</TotalTime>
  <Words>1238</Words>
  <Application>Microsoft Macintosh PowerPoint</Application>
  <PresentationFormat>Widescreen</PresentationFormat>
  <Paragraphs>68</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Gill Sans MT</vt:lpstr>
      <vt:lpstr>Gill Sans Nova</vt:lpstr>
      <vt:lpstr>Gallery</vt:lpstr>
      <vt:lpstr>Lecturer evaluation Workshop</vt:lpstr>
      <vt:lpstr>Goal</vt:lpstr>
      <vt:lpstr>Resources for lecturers undergoing evaluation</vt:lpstr>
      <vt:lpstr>What is the Senate Taskforce on COVID Equity in Faculty Evaluations?  </vt:lpstr>
      <vt:lpstr>How can lecturer candidates use these guidelines?</vt:lpstr>
      <vt:lpstr>How has COVID differentially impacted faculty, necessitating these guidelines?</vt:lpstr>
      <vt:lpstr>Navigating Personal Disclosure in lecturer evaluation files</vt:lpstr>
      <vt:lpstr>Example of personal impact for lecturers</vt:lpstr>
      <vt:lpstr>Teaching, Spot Scores, and lecturer evaluations</vt:lpstr>
      <vt:lpstr>teaching challenges and SPOT SCORES</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RTP Candidate workshop</dc:title>
  <dc:creator>Sabrina Alimahomed</dc:creator>
  <cp:lastModifiedBy>Emily Berquist</cp:lastModifiedBy>
  <cp:revision>200</cp:revision>
  <dcterms:created xsi:type="dcterms:W3CDTF">2021-08-25T01:45:05Z</dcterms:created>
  <dcterms:modified xsi:type="dcterms:W3CDTF">2022-01-27T02:40:58Z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0x01010096BEF009AAE41F43A8DCBB88CD782FEA</vt:lpwstr>
  </property>
</Properties>
</file>