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3"/>
  </p:handoutMasterIdLst>
  <p:sldIdLst>
    <p:sldId id="256" r:id="rId2"/>
  </p:sldIdLst>
  <p:sldSz cx="43891200" cy="32918400"/>
  <p:notesSz cx="6858000" cy="9144000"/>
  <p:defaultTextStyle>
    <a:defPPr>
      <a:defRPr lang="en-US"/>
    </a:defPPr>
    <a:lvl1pPr algn="l" defTabSz="2089150" rtl="0" fontAlgn="base">
      <a:spcBef>
        <a:spcPct val="0"/>
      </a:spcBef>
      <a:spcAft>
        <a:spcPct val="0"/>
      </a:spcAft>
      <a:defRPr sz="8200" kern="1200">
        <a:solidFill>
          <a:schemeClr val="tx1"/>
        </a:solidFill>
        <a:latin typeface="Arial" charset="0"/>
        <a:ea typeface="ＭＳ Ｐゴシック" pitchFamily="-112" charset="-128"/>
        <a:cs typeface="+mn-cs"/>
      </a:defRPr>
    </a:lvl1pPr>
    <a:lvl2pPr marL="2089150" indent="-1631950" algn="l" defTabSz="2089150" rtl="0" fontAlgn="base">
      <a:spcBef>
        <a:spcPct val="0"/>
      </a:spcBef>
      <a:spcAft>
        <a:spcPct val="0"/>
      </a:spcAft>
      <a:defRPr sz="8200" kern="1200">
        <a:solidFill>
          <a:schemeClr val="tx1"/>
        </a:solidFill>
        <a:latin typeface="Arial" charset="0"/>
        <a:ea typeface="ＭＳ Ｐゴシック" pitchFamily="-112" charset="-128"/>
        <a:cs typeface="+mn-cs"/>
      </a:defRPr>
    </a:lvl2pPr>
    <a:lvl3pPr marL="4179888" indent="-3265488" algn="l" defTabSz="2089150" rtl="0" fontAlgn="base">
      <a:spcBef>
        <a:spcPct val="0"/>
      </a:spcBef>
      <a:spcAft>
        <a:spcPct val="0"/>
      </a:spcAft>
      <a:defRPr sz="8200" kern="1200">
        <a:solidFill>
          <a:schemeClr val="tx1"/>
        </a:solidFill>
        <a:latin typeface="Arial" charset="0"/>
        <a:ea typeface="ＭＳ Ｐゴシック" pitchFamily="-112" charset="-128"/>
        <a:cs typeface="+mn-cs"/>
      </a:defRPr>
    </a:lvl3pPr>
    <a:lvl4pPr marL="6269038" indent="-4897438" algn="l" defTabSz="2089150" rtl="0" fontAlgn="base">
      <a:spcBef>
        <a:spcPct val="0"/>
      </a:spcBef>
      <a:spcAft>
        <a:spcPct val="0"/>
      </a:spcAft>
      <a:defRPr sz="8200" kern="1200">
        <a:solidFill>
          <a:schemeClr val="tx1"/>
        </a:solidFill>
        <a:latin typeface="Arial" charset="0"/>
        <a:ea typeface="ＭＳ Ｐゴシック" pitchFamily="-112" charset="-128"/>
        <a:cs typeface="+mn-cs"/>
      </a:defRPr>
    </a:lvl4pPr>
    <a:lvl5pPr marL="8359775" indent="-6530975" algn="l" defTabSz="2089150" rtl="0" fontAlgn="base">
      <a:spcBef>
        <a:spcPct val="0"/>
      </a:spcBef>
      <a:spcAft>
        <a:spcPct val="0"/>
      </a:spcAft>
      <a:defRPr sz="8200" kern="1200">
        <a:solidFill>
          <a:schemeClr val="tx1"/>
        </a:solidFill>
        <a:latin typeface="Arial" charset="0"/>
        <a:ea typeface="ＭＳ Ｐゴシック" pitchFamily="-112" charset="-128"/>
        <a:cs typeface="+mn-cs"/>
      </a:defRPr>
    </a:lvl5pPr>
    <a:lvl6pPr marL="2286000" algn="l" defTabSz="914400" rtl="0" eaLnBrk="1" latinLnBrk="0" hangingPunct="1">
      <a:defRPr sz="8200" kern="1200">
        <a:solidFill>
          <a:schemeClr val="tx1"/>
        </a:solidFill>
        <a:latin typeface="Arial" charset="0"/>
        <a:ea typeface="ＭＳ Ｐゴシック" pitchFamily="-112" charset="-128"/>
        <a:cs typeface="+mn-cs"/>
      </a:defRPr>
    </a:lvl6pPr>
    <a:lvl7pPr marL="2743200" algn="l" defTabSz="914400" rtl="0" eaLnBrk="1" latinLnBrk="0" hangingPunct="1">
      <a:defRPr sz="8200" kern="1200">
        <a:solidFill>
          <a:schemeClr val="tx1"/>
        </a:solidFill>
        <a:latin typeface="Arial" charset="0"/>
        <a:ea typeface="ＭＳ Ｐゴシック" pitchFamily="-112" charset="-128"/>
        <a:cs typeface="+mn-cs"/>
      </a:defRPr>
    </a:lvl7pPr>
    <a:lvl8pPr marL="3200400" algn="l" defTabSz="914400" rtl="0" eaLnBrk="1" latinLnBrk="0" hangingPunct="1">
      <a:defRPr sz="8200" kern="1200">
        <a:solidFill>
          <a:schemeClr val="tx1"/>
        </a:solidFill>
        <a:latin typeface="Arial" charset="0"/>
        <a:ea typeface="ＭＳ Ｐゴシック" pitchFamily="-112" charset="-128"/>
        <a:cs typeface="+mn-cs"/>
      </a:defRPr>
    </a:lvl8pPr>
    <a:lvl9pPr marL="3657600" algn="l" defTabSz="914400" rtl="0" eaLnBrk="1" latinLnBrk="0" hangingPunct="1">
      <a:defRPr sz="8200" kern="1200">
        <a:solidFill>
          <a:schemeClr val="tx1"/>
        </a:solidFill>
        <a:latin typeface="Arial" charset="0"/>
        <a:ea typeface="ＭＳ Ｐゴシック" pitchFamily="-112" charset="-128"/>
        <a:cs typeface="+mn-cs"/>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66"/>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5030" autoAdjust="0"/>
  </p:normalViewPr>
  <p:slideViewPr>
    <p:cSldViewPr snapToObjects="1">
      <p:cViewPr varScale="1">
        <p:scale>
          <a:sx n="22" d="100"/>
          <a:sy n="22" d="100"/>
        </p:scale>
        <p:origin x="2856" y="360"/>
      </p:cViewPr>
      <p:guideLst>
        <p:guide orient="horz" pos="10368"/>
        <p:guide pos="13824"/>
      </p:guideLst>
    </p:cSldViewPr>
  </p:slideViewPr>
  <p:notesTextViewPr>
    <p:cViewPr>
      <p:scale>
        <a:sx n="100" d="100"/>
        <a:sy n="100" d="100"/>
      </p:scale>
      <p:origin x="0" y="0"/>
    </p:cViewPr>
  </p:notesTextViewPr>
  <p:gridSpacing cx="114300" cy="114300"/>
</p:viewPr>
</file>

<file path=ppt/_rels/presentation.xml.rels><?xml version="1.0" encoding="UTF-8" standalone="yes"?>
<Relationships xmlns="http://schemas.openxmlformats.org/package/2006/relationships"><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F78B141-97BA-4A41-877E-7311DE431462}"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en-US"/>
        </a:p>
      </dgm:t>
    </dgm:pt>
    <dgm:pt modelId="{A9382865-884A-44BF-AEF9-87E400F87984}">
      <dgm:prSet phldrT="[Text]" custT="1"/>
      <dgm:spPr/>
      <dgm:t>
        <a:bodyPr/>
        <a:lstStyle/>
        <a:p>
          <a:pPr algn="ctr"/>
          <a:endParaRPr lang="en-US" sz="2800" b="1" dirty="0">
            <a:latin typeface="Lao UI" panose="020B0502040204020203" pitchFamily="34" charset="0"/>
            <a:cs typeface="Lao UI" panose="020B0502040204020203" pitchFamily="34" charset="0"/>
          </a:endParaRPr>
        </a:p>
        <a:p>
          <a:pPr algn="ctr"/>
          <a:r>
            <a:rPr lang="en-US" sz="2800" b="1" dirty="0">
              <a:latin typeface="Lao UI" panose="020B0502040204020203" pitchFamily="34" charset="0"/>
              <a:cs typeface="Lao UI" panose="020B0502040204020203" pitchFamily="34" charset="0"/>
            </a:rPr>
            <a:t>Sample Selection</a:t>
          </a:r>
          <a:r>
            <a:rPr lang="en-US" sz="3500" dirty="0">
              <a:latin typeface="Lao UI" panose="020B0502040204020203" pitchFamily="34" charset="0"/>
              <a:cs typeface="Lao UI" panose="020B0502040204020203" pitchFamily="34" charset="0"/>
            </a:rPr>
            <a:t>	</a:t>
          </a:r>
        </a:p>
      </dgm:t>
    </dgm:pt>
    <dgm:pt modelId="{2BE83FEA-758E-4F84-A8D1-F86A04E38568}" type="parTrans" cxnId="{F0472C85-1FD0-41AF-8BAA-E5732B2EE071}">
      <dgm:prSet/>
      <dgm:spPr/>
      <dgm:t>
        <a:bodyPr/>
        <a:lstStyle/>
        <a:p>
          <a:endParaRPr lang="en-US">
            <a:latin typeface="Lao UI" panose="020B0502040204020203" pitchFamily="34" charset="0"/>
            <a:cs typeface="Lao UI" panose="020B0502040204020203" pitchFamily="34" charset="0"/>
          </a:endParaRPr>
        </a:p>
      </dgm:t>
    </dgm:pt>
    <dgm:pt modelId="{097BF711-E0C8-4BD5-9A5C-027BCE3533EB}" type="sibTrans" cxnId="{F0472C85-1FD0-41AF-8BAA-E5732B2EE071}">
      <dgm:prSet/>
      <dgm:spPr/>
      <dgm:t>
        <a:bodyPr/>
        <a:lstStyle/>
        <a:p>
          <a:endParaRPr lang="en-US">
            <a:latin typeface="Lao UI" panose="020B0502040204020203" pitchFamily="34" charset="0"/>
            <a:cs typeface="Lao UI" panose="020B0502040204020203" pitchFamily="34" charset="0"/>
          </a:endParaRPr>
        </a:p>
      </dgm:t>
    </dgm:pt>
    <dgm:pt modelId="{B1BE5912-6E42-4AEA-B17F-9259B6466F1D}">
      <dgm:prSet phldrT="[Text]" custT="1"/>
      <dgm:spPr/>
      <dgm:t>
        <a:bodyPr/>
        <a:lstStyle/>
        <a:p>
          <a:r>
            <a:rPr lang="en-US" sz="2800" dirty="0">
              <a:latin typeface="Lao UI" panose="020B0502040204020203" pitchFamily="34" charset="0"/>
              <a:cs typeface="Lao UI" panose="020B0502040204020203" pitchFamily="34" charset="0"/>
            </a:rPr>
            <a:t>Convenience sampling was used to recruit participants that responded to public advertisement in the Los Angeles area (n = 24).</a:t>
          </a:r>
        </a:p>
      </dgm:t>
    </dgm:pt>
    <dgm:pt modelId="{4BC54C00-E4D0-4E8D-B0FF-967274D1A57D}" type="parTrans" cxnId="{BA277F31-E4D3-4D77-BFF3-032C77E033DE}">
      <dgm:prSet/>
      <dgm:spPr/>
      <dgm:t>
        <a:bodyPr/>
        <a:lstStyle/>
        <a:p>
          <a:endParaRPr lang="en-US">
            <a:latin typeface="Lao UI" panose="020B0502040204020203" pitchFamily="34" charset="0"/>
            <a:cs typeface="Lao UI" panose="020B0502040204020203" pitchFamily="34" charset="0"/>
          </a:endParaRPr>
        </a:p>
      </dgm:t>
    </dgm:pt>
    <dgm:pt modelId="{7DA12F97-0D1F-4705-8051-7B994B0F1A1B}" type="sibTrans" cxnId="{BA277F31-E4D3-4D77-BFF3-032C77E033DE}">
      <dgm:prSet/>
      <dgm:spPr/>
      <dgm:t>
        <a:bodyPr/>
        <a:lstStyle/>
        <a:p>
          <a:endParaRPr lang="en-US">
            <a:latin typeface="Lao UI" panose="020B0502040204020203" pitchFamily="34" charset="0"/>
            <a:cs typeface="Lao UI" panose="020B0502040204020203" pitchFamily="34" charset="0"/>
          </a:endParaRPr>
        </a:p>
      </dgm:t>
    </dgm:pt>
    <dgm:pt modelId="{7E903565-A434-4A82-9367-F5BE5E5FF5FE}">
      <dgm:prSet phldrT="[Text]" custT="1"/>
      <dgm:spPr/>
      <dgm:t>
        <a:bodyPr/>
        <a:lstStyle/>
        <a:p>
          <a:r>
            <a:rPr lang="en-US" sz="2800" b="1" dirty="0">
              <a:latin typeface="Lao UI" panose="020B0502040204020203" pitchFamily="34" charset="0"/>
              <a:cs typeface="Lao UI" panose="020B0502040204020203" pitchFamily="34" charset="0"/>
            </a:rPr>
            <a:t>Randomization</a:t>
          </a:r>
        </a:p>
      </dgm:t>
    </dgm:pt>
    <dgm:pt modelId="{518260E7-061A-4D35-90D1-24252A0DC826}" type="parTrans" cxnId="{C6AAA9C6-1F6C-450E-959B-8D64CEE1AE2C}">
      <dgm:prSet/>
      <dgm:spPr/>
      <dgm:t>
        <a:bodyPr/>
        <a:lstStyle/>
        <a:p>
          <a:endParaRPr lang="en-US">
            <a:latin typeface="Lao UI" panose="020B0502040204020203" pitchFamily="34" charset="0"/>
            <a:cs typeface="Lao UI" panose="020B0502040204020203" pitchFamily="34" charset="0"/>
          </a:endParaRPr>
        </a:p>
      </dgm:t>
    </dgm:pt>
    <dgm:pt modelId="{B223222C-590B-4277-9D4A-DEF0725D36BF}" type="sibTrans" cxnId="{C6AAA9C6-1F6C-450E-959B-8D64CEE1AE2C}">
      <dgm:prSet/>
      <dgm:spPr/>
      <dgm:t>
        <a:bodyPr/>
        <a:lstStyle/>
        <a:p>
          <a:endParaRPr lang="en-US">
            <a:latin typeface="Lao UI" panose="020B0502040204020203" pitchFamily="34" charset="0"/>
            <a:cs typeface="Lao UI" panose="020B0502040204020203" pitchFamily="34" charset="0"/>
          </a:endParaRPr>
        </a:p>
      </dgm:t>
    </dgm:pt>
    <dgm:pt modelId="{7213B36D-3CE9-4A6B-8CCA-9DF5C047FB9D}">
      <dgm:prSet phldrT="[Text]" custT="1"/>
      <dgm:spPr/>
      <dgm:t>
        <a:bodyPr/>
        <a:lstStyle/>
        <a:p>
          <a:r>
            <a:rPr lang="en-US" sz="2800" dirty="0">
              <a:latin typeface="Lao UI" panose="020B0502040204020203" pitchFamily="34" charset="0"/>
              <a:cs typeface="Lao UI" panose="020B0502040204020203" pitchFamily="34" charset="0"/>
            </a:rPr>
            <a:t>Study participants were randomized to either the clamped or unclamped condition.</a:t>
          </a:r>
        </a:p>
      </dgm:t>
    </dgm:pt>
    <dgm:pt modelId="{91748254-DE2B-4483-9DCE-F45F6F9E775C}" type="parTrans" cxnId="{F641D05B-F12B-4F82-9F65-B81EF01B248F}">
      <dgm:prSet/>
      <dgm:spPr/>
      <dgm:t>
        <a:bodyPr/>
        <a:lstStyle/>
        <a:p>
          <a:endParaRPr lang="en-US">
            <a:latin typeface="Lao UI" panose="020B0502040204020203" pitchFamily="34" charset="0"/>
            <a:cs typeface="Lao UI" panose="020B0502040204020203" pitchFamily="34" charset="0"/>
          </a:endParaRPr>
        </a:p>
      </dgm:t>
    </dgm:pt>
    <dgm:pt modelId="{4E03B34E-E333-4484-A0FE-7412D53EA4FF}" type="sibTrans" cxnId="{F641D05B-F12B-4F82-9F65-B81EF01B248F}">
      <dgm:prSet/>
      <dgm:spPr/>
      <dgm:t>
        <a:bodyPr/>
        <a:lstStyle/>
        <a:p>
          <a:endParaRPr lang="en-US">
            <a:latin typeface="Lao UI" panose="020B0502040204020203" pitchFamily="34" charset="0"/>
            <a:cs typeface="Lao UI" panose="020B0502040204020203" pitchFamily="34" charset="0"/>
          </a:endParaRPr>
        </a:p>
      </dgm:t>
    </dgm:pt>
    <dgm:pt modelId="{A064928F-E614-453D-A092-857DA5B72D34}">
      <dgm:prSet phldrT="[Text]" custT="1"/>
      <dgm:spPr/>
      <dgm:t>
        <a:bodyPr/>
        <a:lstStyle/>
        <a:p>
          <a:r>
            <a:rPr lang="en-US" sz="2800" dirty="0">
              <a:latin typeface="Lao UI" panose="020B0502040204020203" pitchFamily="34" charset="0"/>
              <a:cs typeface="Lao UI" panose="020B0502040204020203" pitchFamily="34" charset="0"/>
            </a:rPr>
            <a:t>Clamped, active drug experimental group fixed both cortisol and testosterone production by blocking endogenous steroidogenesis and exogenously replacing back to diurnally appropriate physiological levels. </a:t>
          </a:r>
        </a:p>
      </dgm:t>
    </dgm:pt>
    <dgm:pt modelId="{E4765849-A85B-4279-8415-C9BD3D5958CD}" type="parTrans" cxnId="{31741DE8-4E6B-475A-9BB2-D0126F234BF8}">
      <dgm:prSet/>
      <dgm:spPr/>
      <dgm:t>
        <a:bodyPr/>
        <a:lstStyle/>
        <a:p>
          <a:endParaRPr lang="en-US">
            <a:latin typeface="Lao UI" panose="020B0502040204020203" pitchFamily="34" charset="0"/>
            <a:cs typeface="Lao UI" panose="020B0502040204020203" pitchFamily="34" charset="0"/>
          </a:endParaRPr>
        </a:p>
      </dgm:t>
    </dgm:pt>
    <dgm:pt modelId="{98523505-9085-4A09-8D81-8271C246ABA3}" type="sibTrans" cxnId="{31741DE8-4E6B-475A-9BB2-D0126F234BF8}">
      <dgm:prSet/>
      <dgm:spPr/>
      <dgm:t>
        <a:bodyPr/>
        <a:lstStyle/>
        <a:p>
          <a:endParaRPr lang="en-US">
            <a:latin typeface="Lao UI" panose="020B0502040204020203" pitchFamily="34" charset="0"/>
            <a:cs typeface="Lao UI" panose="020B0502040204020203" pitchFamily="34" charset="0"/>
          </a:endParaRPr>
        </a:p>
      </dgm:t>
    </dgm:pt>
    <dgm:pt modelId="{40B458C1-FF6F-43C6-AD45-C4F3188C392C}">
      <dgm:prSet phldrT="[Text]" custT="1"/>
      <dgm:spPr/>
      <dgm:t>
        <a:bodyPr/>
        <a:lstStyle/>
        <a:p>
          <a:r>
            <a:rPr lang="en-US" sz="2800" dirty="0">
              <a:latin typeface="Lao UI" panose="020B0502040204020203" pitchFamily="34" charset="0"/>
              <a:cs typeface="Lao UI" panose="020B0502040204020203" pitchFamily="34" charset="0"/>
            </a:rPr>
            <a:t>Unclamped, control group allowed cortisol and testosterone to change freely with conditions.</a:t>
          </a:r>
        </a:p>
      </dgm:t>
    </dgm:pt>
    <dgm:pt modelId="{94F8E63A-2E6E-4E86-9E3A-C4F71EDEC904}" type="parTrans" cxnId="{AD54CF95-DB8E-4D86-AF06-CE8AFEAE0668}">
      <dgm:prSet/>
      <dgm:spPr/>
      <dgm:t>
        <a:bodyPr/>
        <a:lstStyle/>
        <a:p>
          <a:endParaRPr lang="en-US">
            <a:latin typeface="Lao UI" panose="020B0502040204020203" pitchFamily="34" charset="0"/>
            <a:cs typeface="Lao UI" panose="020B0502040204020203" pitchFamily="34" charset="0"/>
          </a:endParaRPr>
        </a:p>
      </dgm:t>
    </dgm:pt>
    <dgm:pt modelId="{278C7A5C-520C-4A88-8A46-41CC8DACA473}" type="sibTrans" cxnId="{AD54CF95-DB8E-4D86-AF06-CE8AFEAE0668}">
      <dgm:prSet/>
      <dgm:spPr/>
      <dgm:t>
        <a:bodyPr/>
        <a:lstStyle/>
        <a:p>
          <a:endParaRPr lang="en-US">
            <a:latin typeface="Lao UI" panose="020B0502040204020203" pitchFamily="34" charset="0"/>
            <a:cs typeface="Lao UI" panose="020B0502040204020203" pitchFamily="34" charset="0"/>
          </a:endParaRPr>
        </a:p>
      </dgm:t>
    </dgm:pt>
    <dgm:pt modelId="{2CEB77A7-BDE9-4C31-8C26-B6DE4E7EF1C2}" type="pres">
      <dgm:prSet presAssocID="{0F78B141-97BA-4A41-877E-7311DE431462}" presName="Name0" presStyleCnt="0">
        <dgm:presLayoutVars>
          <dgm:dir/>
          <dgm:animLvl val="lvl"/>
          <dgm:resizeHandles val="exact"/>
        </dgm:presLayoutVars>
      </dgm:prSet>
      <dgm:spPr/>
    </dgm:pt>
    <dgm:pt modelId="{BBE358F5-DC9E-4048-B622-BE9141460EC8}" type="pres">
      <dgm:prSet presAssocID="{A9382865-884A-44BF-AEF9-87E400F87984}" presName="linNode" presStyleCnt="0"/>
      <dgm:spPr/>
    </dgm:pt>
    <dgm:pt modelId="{2F93FFE3-1177-4514-A9C5-C9FBF082D871}" type="pres">
      <dgm:prSet presAssocID="{A9382865-884A-44BF-AEF9-87E400F87984}" presName="parentText" presStyleLbl="node1" presStyleIdx="0" presStyleCnt="2" custScaleY="21373">
        <dgm:presLayoutVars>
          <dgm:chMax val="1"/>
          <dgm:bulletEnabled val="1"/>
        </dgm:presLayoutVars>
      </dgm:prSet>
      <dgm:spPr/>
    </dgm:pt>
    <dgm:pt modelId="{18BF31C2-1623-4F28-AD3A-2088968781B4}" type="pres">
      <dgm:prSet presAssocID="{A9382865-884A-44BF-AEF9-87E400F87984}" presName="descendantText" presStyleLbl="alignAccFollowNode1" presStyleIdx="0" presStyleCnt="2" custScaleY="56902">
        <dgm:presLayoutVars>
          <dgm:bulletEnabled val="1"/>
        </dgm:presLayoutVars>
      </dgm:prSet>
      <dgm:spPr/>
    </dgm:pt>
    <dgm:pt modelId="{6DC7AE05-8FC9-4931-9B84-DC2090C03B43}" type="pres">
      <dgm:prSet presAssocID="{097BF711-E0C8-4BD5-9A5C-027BCE3533EB}" presName="sp" presStyleCnt="0"/>
      <dgm:spPr/>
    </dgm:pt>
    <dgm:pt modelId="{B6FC45BE-E388-4E4F-A364-FE3A1E5DED9B}" type="pres">
      <dgm:prSet presAssocID="{7E903565-A434-4A82-9367-F5BE5E5FF5FE}" presName="linNode" presStyleCnt="0"/>
      <dgm:spPr/>
    </dgm:pt>
    <dgm:pt modelId="{FF78B1F7-7F42-4F66-86DA-A4050FACE13D}" type="pres">
      <dgm:prSet presAssocID="{7E903565-A434-4A82-9367-F5BE5E5FF5FE}" presName="parentText" presStyleLbl="node1" presStyleIdx="1" presStyleCnt="2" custScaleY="30728">
        <dgm:presLayoutVars>
          <dgm:chMax val="1"/>
          <dgm:bulletEnabled val="1"/>
        </dgm:presLayoutVars>
      </dgm:prSet>
      <dgm:spPr/>
    </dgm:pt>
    <dgm:pt modelId="{4F3290AD-BB54-4401-A63D-B4138B96F52E}" type="pres">
      <dgm:prSet presAssocID="{7E903565-A434-4A82-9367-F5BE5E5FF5FE}" presName="descendantText" presStyleLbl="alignAccFollowNode1" presStyleIdx="1" presStyleCnt="2" custScaleY="147372">
        <dgm:presLayoutVars>
          <dgm:bulletEnabled val="1"/>
        </dgm:presLayoutVars>
      </dgm:prSet>
      <dgm:spPr/>
    </dgm:pt>
  </dgm:ptLst>
  <dgm:cxnLst>
    <dgm:cxn modelId="{91216F19-9E21-4BA3-8669-6B14C0B12CB2}" type="presOf" srcId="{A9382865-884A-44BF-AEF9-87E400F87984}" destId="{2F93FFE3-1177-4514-A9C5-C9FBF082D871}" srcOrd="0" destOrd="0" presId="urn:microsoft.com/office/officeart/2005/8/layout/vList5"/>
    <dgm:cxn modelId="{BA277F31-E4D3-4D77-BFF3-032C77E033DE}" srcId="{A9382865-884A-44BF-AEF9-87E400F87984}" destId="{B1BE5912-6E42-4AEA-B17F-9259B6466F1D}" srcOrd="0" destOrd="0" parTransId="{4BC54C00-E4D0-4E8D-B0FF-967274D1A57D}" sibTransId="{7DA12F97-0D1F-4705-8051-7B994B0F1A1B}"/>
    <dgm:cxn modelId="{F641D05B-F12B-4F82-9F65-B81EF01B248F}" srcId="{7E903565-A434-4A82-9367-F5BE5E5FF5FE}" destId="{7213B36D-3CE9-4A6B-8CCA-9DF5C047FB9D}" srcOrd="0" destOrd="0" parTransId="{91748254-DE2B-4483-9DCE-F45F6F9E775C}" sibTransId="{4E03B34E-E333-4484-A0FE-7412D53EA4FF}"/>
    <dgm:cxn modelId="{B9159361-33CA-4DB3-8FB1-F022E8C1A37F}" type="presOf" srcId="{40B458C1-FF6F-43C6-AD45-C4F3188C392C}" destId="{4F3290AD-BB54-4401-A63D-B4138B96F52E}" srcOrd="0" destOrd="2" presId="urn:microsoft.com/office/officeart/2005/8/layout/vList5"/>
    <dgm:cxn modelId="{0A7D3B72-6CF9-4BF3-A70C-B8BC331A4DF6}" type="presOf" srcId="{0F78B141-97BA-4A41-877E-7311DE431462}" destId="{2CEB77A7-BDE9-4C31-8C26-B6DE4E7EF1C2}" srcOrd="0" destOrd="0" presId="urn:microsoft.com/office/officeart/2005/8/layout/vList5"/>
    <dgm:cxn modelId="{F0472C85-1FD0-41AF-8BAA-E5732B2EE071}" srcId="{0F78B141-97BA-4A41-877E-7311DE431462}" destId="{A9382865-884A-44BF-AEF9-87E400F87984}" srcOrd="0" destOrd="0" parTransId="{2BE83FEA-758E-4F84-A8D1-F86A04E38568}" sibTransId="{097BF711-E0C8-4BD5-9A5C-027BCE3533EB}"/>
    <dgm:cxn modelId="{AD54CF95-DB8E-4D86-AF06-CE8AFEAE0668}" srcId="{7E903565-A434-4A82-9367-F5BE5E5FF5FE}" destId="{40B458C1-FF6F-43C6-AD45-C4F3188C392C}" srcOrd="2" destOrd="0" parTransId="{94F8E63A-2E6E-4E86-9E3A-C4F71EDEC904}" sibTransId="{278C7A5C-520C-4A88-8A46-41CC8DACA473}"/>
    <dgm:cxn modelId="{53F722B9-B6EC-4952-A50F-476E13F084B0}" type="presOf" srcId="{A064928F-E614-453D-A092-857DA5B72D34}" destId="{4F3290AD-BB54-4401-A63D-B4138B96F52E}" srcOrd="0" destOrd="1" presId="urn:microsoft.com/office/officeart/2005/8/layout/vList5"/>
    <dgm:cxn modelId="{C6AAA9C6-1F6C-450E-959B-8D64CEE1AE2C}" srcId="{0F78B141-97BA-4A41-877E-7311DE431462}" destId="{7E903565-A434-4A82-9367-F5BE5E5FF5FE}" srcOrd="1" destOrd="0" parTransId="{518260E7-061A-4D35-90D1-24252A0DC826}" sibTransId="{B223222C-590B-4277-9D4A-DEF0725D36BF}"/>
    <dgm:cxn modelId="{85F9B5D1-CF0D-4A17-9448-01E6FA920A30}" type="presOf" srcId="{7E903565-A434-4A82-9367-F5BE5E5FF5FE}" destId="{FF78B1F7-7F42-4F66-86DA-A4050FACE13D}" srcOrd="0" destOrd="0" presId="urn:microsoft.com/office/officeart/2005/8/layout/vList5"/>
    <dgm:cxn modelId="{31741DE8-4E6B-475A-9BB2-D0126F234BF8}" srcId="{7E903565-A434-4A82-9367-F5BE5E5FF5FE}" destId="{A064928F-E614-453D-A092-857DA5B72D34}" srcOrd="1" destOrd="0" parTransId="{E4765849-A85B-4279-8415-C9BD3D5958CD}" sibTransId="{98523505-9085-4A09-8D81-8271C246ABA3}"/>
    <dgm:cxn modelId="{D69F07EE-E8C5-41E4-B8F9-DCA9892F4C4D}" type="presOf" srcId="{B1BE5912-6E42-4AEA-B17F-9259B6466F1D}" destId="{18BF31C2-1623-4F28-AD3A-2088968781B4}" srcOrd="0" destOrd="0" presId="urn:microsoft.com/office/officeart/2005/8/layout/vList5"/>
    <dgm:cxn modelId="{15036FFD-FAC1-460A-A21C-920F22439750}" type="presOf" srcId="{7213B36D-3CE9-4A6B-8CCA-9DF5C047FB9D}" destId="{4F3290AD-BB54-4401-A63D-B4138B96F52E}" srcOrd="0" destOrd="0" presId="urn:microsoft.com/office/officeart/2005/8/layout/vList5"/>
    <dgm:cxn modelId="{18469294-2093-4CDA-859B-70726CC0C509}" type="presParOf" srcId="{2CEB77A7-BDE9-4C31-8C26-B6DE4E7EF1C2}" destId="{BBE358F5-DC9E-4048-B622-BE9141460EC8}" srcOrd="0" destOrd="0" presId="urn:microsoft.com/office/officeart/2005/8/layout/vList5"/>
    <dgm:cxn modelId="{C5DD3544-511B-45BE-9EC6-66766FD206E4}" type="presParOf" srcId="{BBE358F5-DC9E-4048-B622-BE9141460EC8}" destId="{2F93FFE3-1177-4514-A9C5-C9FBF082D871}" srcOrd="0" destOrd="0" presId="urn:microsoft.com/office/officeart/2005/8/layout/vList5"/>
    <dgm:cxn modelId="{924F7E2B-0118-4D8B-8FB5-3188B0C6DFF6}" type="presParOf" srcId="{BBE358F5-DC9E-4048-B622-BE9141460EC8}" destId="{18BF31C2-1623-4F28-AD3A-2088968781B4}" srcOrd="1" destOrd="0" presId="urn:microsoft.com/office/officeart/2005/8/layout/vList5"/>
    <dgm:cxn modelId="{C896783B-1E78-4653-85EF-A05FE0D4442F}" type="presParOf" srcId="{2CEB77A7-BDE9-4C31-8C26-B6DE4E7EF1C2}" destId="{6DC7AE05-8FC9-4931-9B84-DC2090C03B43}" srcOrd="1" destOrd="0" presId="urn:microsoft.com/office/officeart/2005/8/layout/vList5"/>
    <dgm:cxn modelId="{CAEEAC29-425B-4D32-90FC-203BA4787351}" type="presParOf" srcId="{2CEB77A7-BDE9-4C31-8C26-B6DE4E7EF1C2}" destId="{B6FC45BE-E388-4E4F-A364-FE3A1E5DED9B}" srcOrd="2" destOrd="0" presId="urn:microsoft.com/office/officeart/2005/8/layout/vList5"/>
    <dgm:cxn modelId="{7F570227-9D14-47A3-899F-64BA4A84100D}" type="presParOf" srcId="{B6FC45BE-E388-4E4F-A364-FE3A1E5DED9B}" destId="{FF78B1F7-7F42-4F66-86DA-A4050FACE13D}" srcOrd="0" destOrd="0" presId="urn:microsoft.com/office/officeart/2005/8/layout/vList5"/>
    <dgm:cxn modelId="{0BF63E5F-E060-44D4-8F24-2EEE363F272F}" type="presParOf" srcId="{B6FC45BE-E388-4E4F-A364-FE3A1E5DED9B}" destId="{4F3290AD-BB54-4401-A63D-B4138B96F52E}" srcOrd="1"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303FA1-617E-418C-8FBD-37599D865F1B}" type="doc">
      <dgm:prSet loTypeId="urn:microsoft.com/office/officeart/2005/8/layout/vList5" loCatId="list" qsTypeId="urn:microsoft.com/office/officeart/2005/8/quickstyle/3d1" qsCatId="3D" csTypeId="urn:microsoft.com/office/officeart/2005/8/colors/accent2_5" csCatId="accent2" phldr="1"/>
      <dgm:spPr/>
      <dgm:t>
        <a:bodyPr/>
        <a:lstStyle/>
        <a:p>
          <a:endParaRPr lang="en-US"/>
        </a:p>
      </dgm:t>
    </dgm:pt>
    <dgm:pt modelId="{051612FB-C2A5-4D69-A4A8-8A9731BB8513}">
      <dgm:prSet phldrT="[Text]" custT="1"/>
      <dgm:spPr/>
      <dgm:t>
        <a:bodyPr/>
        <a:lstStyle/>
        <a:p>
          <a:r>
            <a:rPr lang="en-US" sz="2800" b="1" dirty="0">
              <a:latin typeface="Lao UI" panose="020B0502040204020203" pitchFamily="34" charset="0"/>
              <a:cs typeface="Lao UI" panose="020B0502040204020203" pitchFamily="34" charset="0"/>
            </a:rPr>
            <a:t>Sleep Restriction Protocol</a:t>
          </a:r>
        </a:p>
      </dgm:t>
    </dgm:pt>
    <dgm:pt modelId="{D6397D20-B7F4-45B3-A36E-628C8282F07B}" type="parTrans" cxnId="{4B04AAD9-766C-4092-BC9B-EFF1B8439291}">
      <dgm:prSet/>
      <dgm:spPr/>
      <dgm:t>
        <a:bodyPr/>
        <a:lstStyle/>
        <a:p>
          <a:endParaRPr lang="en-US">
            <a:latin typeface="Lao UI" panose="020B0502040204020203" pitchFamily="34" charset="0"/>
            <a:cs typeface="Lao UI" panose="020B0502040204020203" pitchFamily="34" charset="0"/>
          </a:endParaRPr>
        </a:p>
      </dgm:t>
    </dgm:pt>
    <dgm:pt modelId="{9CAE7B61-9EAC-4957-892B-ABD2BC5A2865}" type="sibTrans" cxnId="{4B04AAD9-766C-4092-BC9B-EFF1B8439291}">
      <dgm:prSet/>
      <dgm:spPr/>
      <dgm:t>
        <a:bodyPr/>
        <a:lstStyle/>
        <a:p>
          <a:endParaRPr lang="en-US">
            <a:latin typeface="Lao UI" panose="020B0502040204020203" pitchFamily="34" charset="0"/>
            <a:cs typeface="Lao UI" panose="020B0502040204020203" pitchFamily="34" charset="0"/>
          </a:endParaRPr>
        </a:p>
      </dgm:t>
    </dgm:pt>
    <dgm:pt modelId="{D1606FEC-54C0-4D5B-A227-C5CB937B2322}">
      <dgm:prSet phldrT="[Text]" custT="1"/>
      <dgm:spPr/>
      <dgm:t>
        <a:bodyPr/>
        <a:lstStyle/>
        <a:p>
          <a:r>
            <a:rPr lang="en-US" sz="2800" dirty="0">
              <a:latin typeface="Lao UI" panose="020B0502040204020203" pitchFamily="34" charset="0"/>
              <a:cs typeface="Lao UI" panose="020B0502040204020203" pitchFamily="34" charset="0"/>
            </a:rPr>
            <a:t>All participants underwent a 6-day in-laboratory study that include 4 nights of 4-hour total time in bed.</a:t>
          </a:r>
        </a:p>
      </dgm:t>
    </dgm:pt>
    <dgm:pt modelId="{D25A8E1F-42CB-4FAD-868A-3F9000EA2EF8}" type="parTrans" cxnId="{15A50FBB-2954-4E47-90A4-40E9854D223A}">
      <dgm:prSet/>
      <dgm:spPr/>
      <dgm:t>
        <a:bodyPr/>
        <a:lstStyle/>
        <a:p>
          <a:endParaRPr lang="en-US">
            <a:latin typeface="Lao UI" panose="020B0502040204020203" pitchFamily="34" charset="0"/>
            <a:cs typeface="Lao UI" panose="020B0502040204020203" pitchFamily="34" charset="0"/>
          </a:endParaRPr>
        </a:p>
      </dgm:t>
    </dgm:pt>
    <dgm:pt modelId="{DFD92A9F-7298-44F5-97BF-BFA4C36C8CBF}" type="sibTrans" cxnId="{15A50FBB-2954-4E47-90A4-40E9854D223A}">
      <dgm:prSet/>
      <dgm:spPr/>
      <dgm:t>
        <a:bodyPr/>
        <a:lstStyle/>
        <a:p>
          <a:endParaRPr lang="en-US">
            <a:latin typeface="Lao UI" panose="020B0502040204020203" pitchFamily="34" charset="0"/>
            <a:cs typeface="Lao UI" panose="020B0502040204020203" pitchFamily="34" charset="0"/>
          </a:endParaRPr>
        </a:p>
      </dgm:t>
    </dgm:pt>
    <dgm:pt modelId="{DB6B54B6-1848-4A87-A783-EFE90F1B528A}">
      <dgm:prSet phldrT="[Text]" custT="1"/>
      <dgm:spPr/>
      <dgm:t>
        <a:bodyPr/>
        <a:lstStyle/>
        <a:p>
          <a:r>
            <a:rPr lang="en-US" sz="2800" b="1" dirty="0">
              <a:latin typeface="Lao UI" panose="020B0502040204020203" pitchFamily="34" charset="0"/>
              <a:cs typeface="Lao UI" panose="020B0502040204020203" pitchFamily="34" charset="0"/>
            </a:rPr>
            <a:t>VAS and FCI Questionnaires</a:t>
          </a:r>
        </a:p>
      </dgm:t>
    </dgm:pt>
    <dgm:pt modelId="{938F5A4B-12C3-4C9F-8D1F-074E21D1B11D}" type="parTrans" cxnId="{EA6EC811-21D4-4A14-AF70-550F4D1EEF8A}">
      <dgm:prSet/>
      <dgm:spPr/>
      <dgm:t>
        <a:bodyPr/>
        <a:lstStyle/>
        <a:p>
          <a:endParaRPr lang="en-US">
            <a:latin typeface="Lao UI" panose="020B0502040204020203" pitchFamily="34" charset="0"/>
            <a:cs typeface="Lao UI" panose="020B0502040204020203" pitchFamily="34" charset="0"/>
          </a:endParaRPr>
        </a:p>
      </dgm:t>
    </dgm:pt>
    <dgm:pt modelId="{4E38CD97-B888-4981-A68C-F8334C2D9438}" type="sibTrans" cxnId="{EA6EC811-21D4-4A14-AF70-550F4D1EEF8A}">
      <dgm:prSet/>
      <dgm:spPr/>
      <dgm:t>
        <a:bodyPr/>
        <a:lstStyle/>
        <a:p>
          <a:endParaRPr lang="en-US">
            <a:latin typeface="Lao UI" panose="020B0502040204020203" pitchFamily="34" charset="0"/>
            <a:cs typeface="Lao UI" panose="020B0502040204020203" pitchFamily="34" charset="0"/>
          </a:endParaRPr>
        </a:p>
      </dgm:t>
    </dgm:pt>
    <dgm:pt modelId="{CF3B4C9F-6FC6-4D57-89AF-65C1899A8C44}">
      <dgm:prSet phldrT="[Text]" custT="1"/>
      <dgm:spPr/>
      <dgm:t>
        <a:bodyPr/>
        <a:lstStyle/>
        <a:p>
          <a:r>
            <a:rPr lang="en-US" sz="2800" dirty="0">
              <a:latin typeface="Lao UI" panose="020B0502040204020203" pitchFamily="34" charset="0"/>
              <a:cs typeface="Lao UI" panose="020B0502040204020203" pitchFamily="34" charset="0"/>
            </a:rPr>
            <a:t>Participants completed visual analogue scale (VAS) questionnaires to assess subjective appetite sensations.</a:t>
          </a:r>
        </a:p>
      </dgm:t>
    </dgm:pt>
    <dgm:pt modelId="{57C25740-08F0-4730-810A-45EE4A020D1C}" type="parTrans" cxnId="{D6C2D7F4-26E5-42BE-8BF6-FCFCB52FD81C}">
      <dgm:prSet/>
      <dgm:spPr/>
      <dgm:t>
        <a:bodyPr/>
        <a:lstStyle/>
        <a:p>
          <a:endParaRPr lang="en-US">
            <a:latin typeface="Lao UI" panose="020B0502040204020203" pitchFamily="34" charset="0"/>
            <a:cs typeface="Lao UI" panose="020B0502040204020203" pitchFamily="34" charset="0"/>
          </a:endParaRPr>
        </a:p>
      </dgm:t>
    </dgm:pt>
    <dgm:pt modelId="{2963878B-4D42-46A1-977F-8BC7001DCD81}" type="sibTrans" cxnId="{D6C2D7F4-26E5-42BE-8BF6-FCFCB52FD81C}">
      <dgm:prSet/>
      <dgm:spPr/>
      <dgm:t>
        <a:bodyPr/>
        <a:lstStyle/>
        <a:p>
          <a:endParaRPr lang="en-US">
            <a:latin typeface="Lao UI" panose="020B0502040204020203" pitchFamily="34" charset="0"/>
            <a:cs typeface="Lao UI" panose="020B0502040204020203" pitchFamily="34" charset="0"/>
          </a:endParaRPr>
        </a:p>
      </dgm:t>
    </dgm:pt>
    <dgm:pt modelId="{854C5FB2-D33E-4040-9C79-D71E582EE5A7}">
      <dgm:prSet phldrT="[Text]" custT="1"/>
      <dgm:spPr/>
      <dgm:t>
        <a:bodyPr/>
        <a:lstStyle/>
        <a:p>
          <a:r>
            <a:rPr lang="en-US" sz="2800" b="1" dirty="0">
              <a:latin typeface="Lao UI" panose="020B0502040204020203" pitchFamily="34" charset="0"/>
              <a:cs typeface="Lao UI" panose="020B0502040204020203" pitchFamily="34" charset="0"/>
            </a:rPr>
            <a:t>Analysis</a:t>
          </a:r>
        </a:p>
      </dgm:t>
    </dgm:pt>
    <dgm:pt modelId="{9BEE5E91-6531-43C5-8347-FE2D0C824158}" type="parTrans" cxnId="{0963C611-3C5B-4FB8-8A9D-4F14E9B7E279}">
      <dgm:prSet/>
      <dgm:spPr/>
      <dgm:t>
        <a:bodyPr/>
        <a:lstStyle/>
        <a:p>
          <a:endParaRPr lang="en-US">
            <a:latin typeface="Lao UI" panose="020B0502040204020203" pitchFamily="34" charset="0"/>
            <a:cs typeface="Lao UI" panose="020B0502040204020203" pitchFamily="34" charset="0"/>
          </a:endParaRPr>
        </a:p>
      </dgm:t>
    </dgm:pt>
    <dgm:pt modelId="{C6F4BB4D-71DF-4C81-8932-6CF4EA518D4C}" type="sibTrans" cxnId="{0963C611-3C5B-4FB8-8A9D-4F14E9B7E279}">
      <dgm:prSet/>
      <dgm:spPr/>
      <dgm:t>
        <a:bodyPr/>
        <a:lstStyle/>
        <a:p>
          <a:endParaRPr lang="en-US">
            <a:latin typeface="Lao UI" panose="020B0502040204020203" pitchFamily="34" charset="0"/>
            <a:cs typeface="Lao UI" panose="020B0502040204020203" pitchFamily="34" charset="0"/>
          </a:endParaRPr>
        </a:p>
      </dgm:t>
    </dgm:pt>
    <dgm:pt modelId="{F429D94C-9AB5-4BDD-8E54-CA8F76167A94}">
      <dgm:prSet phldrT="[Text]" custT="1"/>
      <dgm:spPr/>
      <dgm:t>
        <a:bodyPr/>
        <a:lstStyle/>
        <a:p>
          <a:r>
            <a:rPr lang="en-US" sz="2800" dirty="0">
              <a:latin typeface="Lao UI" panose="020B0502040204020203" pitchFamily="34" charset="0"/>
              <a:cs typeface="Lao UI" panose="020B0502040204020203" pitchFamily="34" charset="0"/>
            </a:rPr>
            <a:t>VAS and FCI data were analyzed analogously using mixed-effects ANOVA with a model that incorporates the fixed effects of treatment condition and bout, and a random effect over subjects on the intercept.  </a:t>
          </a:r>
        </a:p>
      </dgm:t>
    </dgm:pt>
    <dgm:pt modelId="{4F11D87F-39C7-4929-969E-AE9AF29420F7}" type="parTrans" cxnId="{5EB1DDCE-D409-45BC-8B8D-3B5008B77CBD}">
      <dgm:prSet/>
      <dgm:spPr/>
      <dgm:t>
        <a:bodyPr/>
        <a:lstStyle/>
        <a:p>
          <a:endParaRPr lang="en-US">
            <a:latin typeface="Lao UI" panose="020B0502040204020203" pitchFamily="34" charset="0"/>
            <a:cs typeface="Lao UI" panose="020B0502040204020203" pitchFamily="34" charset="0"/>
          </a:endParaRPr>
        </a:p>
      </dgm:t>
    </dgm:pt>
    <dgm:pt modelId="{5C029A71-D6A1-4ADA-B2E6-36E7EFA1E59F}" type="sibTrans" cxnId="{5EB1DDCE-D409-45BC-8B8D-3B5008B77CBD}">
      <dgm:prSet/>
      <dgm:spPr/>
      <dgm:t>
        <a:bodyPr/>
        <a:lstStyle/>
        <a:p>
          <a:endParaRPr lang="en-US">
            <a:latin typeface="Lao UI" panose="020B0502040204020203" pitchFamily="34" charset="0"/>
            <a:cs typeface="Lao UI" panose="020B0502040204020203" pitchFamily="34" charset="0"/>
          </a:endParaRPr>
        </a:p>
      </dgm:t>
    </dgm:pt>
    <dgm:pt modelId="{BFD3DB9C-B5F9-4EC6-BCD2-C24D3F03CFEE}">
      <dgm:prSet phldrT="[Text]" custT="1"/>
      <dgm:spPr/>
      <dgm:t>
        <a:bodyPr/>
        <a:lstStyle/>
        <a:p>
          <a:r>
            <a:rPr lang="en-US" sz="2800" dirty="0">
              <a:latin typeface="Lao UI" panose="020B0502040204020203" pitchFamily="34" charset="0"/>
              <a:cs typeface="Lao UI" panose="020B0502040204020203" pitchFamily="34" charset="0"/>
            </a:rPr>
            <a:t>Participants completed a modified food craving inventory (FCI) to assess for specific food cravings.  </a:t>
          </a:r>
        </a:p>
      </dgm:t>
    </dgm:pt>
    <dgm:pt modelId="{E1B5F3BF-CC12-4831-977F-7523AD9A8691}" type="parTrans" cxnId="{5633101D-DDA2-40A3-9732-E22FCB312EBA}">
      <dgm:prSet/>
      <dgm:spPr/>
      <dgm:t>
        <a:bodyPr/>
        <a:lstStyle/>
        <a:p>
          <a:endParaRPr lang="en-US">
            <a:latin typeface="Lao UI" panose="020B0502040204020203" pitchFamily="34" charset="0"/>
            <a:cs typeface="Lao UI" panose="020B0502040204020203" pitchFamily="34" charset="0"/>
          </a:endParaRPr>
        </a:p>
      </dgm:t>
    </dgm:pt>
    <dgm:pt modelId="{1D6A5A80-954D-47C9-9DCB-D7A372E88166}" type="sibTrans" cxnId="{5633101D-DDA2-40A3-9732-E22FCB312EBA}">
      <dgm:prSet/>
      <dgm:spPr/>
      <dgm:t>
        <a:bodyPr/>
        <a:lstStyle/>
        <a:p>
          <a:endParaRPr lang="en-US">
            <a:latin typeface="Lao UI" panose="020B0502040204020203" pitchFamily="34" charset="0"/>
            <a:cs typeface="Lao UI" panose="020B0502040204020203" pitchFamily="34" charset="0"/>
          </a:endParaRPr>
        </a:p>
      </dgm:t>
    </dgm:pt>
    <dgm:pt modelId="{3C4A461D-15A0-47EC-8E99-3D38F60BCB95}" type="pres">
      <dgm:prSet presAssocID="{77303FA1-617E-418C-8FBD-37599D865F1B}" presName="Name0" presStyleCnt="0">
        <dgm:presLayoutVars>
          <dgm:dir/>
          <dgm:animLvl val="lvl"/>
          <dgm:resizeHandles val="exact"/>
        </dgm:presLayoutVars>
      </dgm:prSet>
      <dgm:spPr/>
    </dgm:pt>
    <dgm:pt modelId="{28B7D907-637A-4EF3-87E6-BAD3918DC849}" type="pres">
      <dgm:prSet presAssocID="{051612FB-C2A5-4D69-A4A8-8A9731BB8513}" presName="linNode" presStyleCnt="0"/>
      <dgm:spPr/>
    </dgm:pt>
    <dgm:pt modelId="{C644E52A-2024-41B0-B468-F61DD21FCE8D}" type="pres">
      <dgm:prSet presAssocID="{051612FB-C2A5-4D69-A4A8-8A9731BB8513}" presName="parentText" presStyleLbl="node1" presStyleIdx="0" presStyleCnt="3" custScaleY="23908">
        <dgm:presLayoutVars>
          <dgm:chMax val="1"/>
          <dgm:bulletEnabled val="1"/>
        </dgm:presLayoutVars>
      </dgm:prSet>
      <dgm:spPr/>
    </dgm:pt>
    <dgm:pt modelId="{9BD62253-8E3F-4914-A9C2-511B853A7CEF}" type="pres">
      <dgm:prSet presAssocID="{051612FB-C2A5-4D69-A4A8-8A9731BB8513}" presName="descendantText" presStyleLbl="alignAccFollowNode1" presStyleIdx="0" presStyleCnt="3" custScaleY="31607">
        <dgm:presLayoutVars>
          <dgm:bulletEnabled val="1"/>
        </dgm:presLayoutVars>
      </dgm:prSet>
      <dgm:spPr/>
    </dgm:pt>
    <dgm:pt modelId="{E05BF89B-34AC-446F-B5A9-45A851284AA7}" type="pres">
      <dgm:prSet presAssocID="{9CAE7B61-9EAC-4957-892B-ABD2BC5A2865}" presName="sp" presStyleCnt="0"/>
      <dgm:spPr/>
    </dgm:pt>
    <dgm:pt modelId="{AC086758-1B96-47DC-B636-C77E3A24B48B}" type="pres">
      <dgm:prSet presAssocID="{DB6B54B6-1848-4A87-A783-EFE90F1B528A}" presName="linNode" presStyleCnt="0"/>
      <dgm:spPr/>
    </dgm:pt>
    <dgm:pt modelId="{9A8507B2-3A46-4CF5-83B7-66F021F3F34F}" type="pres">
      <dgm:prSet presAssocID="{DB6B54B6-1848-4A87-A783-EFE90F1B528A}" presName="parentText" presStyleLbl="node1" presStyleIdx="1" presStyleCnt="3" custScaleY="22132">
        <dgm:presLayoutVars>
          <dgm:chMax val="1"/>
          <dgm:bulletEnabled val="1"/>
        </dgm:presLayoutVars>
      </dgm:prSet>
      <dgm:spPr/>
    </dgm:pt>
    <dgm:pt modelId="{3694CC54-5796-4E55-AA00-19D0A4D5B629}" type="pres">
      <dgm:prSet presAssocID="{DB6B54B6-1848-4A87-A783-EFE90F1B528A}" presName="descendantText" presStyleLbl="alignAccFollowNode1" presStyleIdx="1" presStyleCnt="3" custScaleY="47824">
        <dgm:presLayoutVars>
          <dgm:bulletEnabled val="1"/>
        </dgm:presLayoutVars>
      </dgm:prSet>
      <dgm:spPr/>
    </dgm:pt>
    <dgm:pt modelId="{53C1B56E-59B5-4588-9E24-32CF81F386BD}" type="pres">
      <dgm:prSet presAssocID="{4E38CD97-B888-4981-A68C-F8334C2D9438}" presName="sp" presStyleCnt="0"/>
      <dgm:spPr/>
    </dgm:pt>
    <dgm:pt modelId="{C9070264-2C38-4123-AA98-5ED4F0550BD5}" type="pres">
      <dgm:prSet presAssocID="{854C5FB2-D33E-4040-9C79-D71E582EE5A7}" presName="linNode" presStyleCnt="0"/>
      <dgm:spPr/>
    </dgm:pt>
    <dgm:pt modelId="{CA4E9AD4-286E-4FA6-A77C-D812F78EFB22}" type="pres">
      <dgm:prSet presAssocID="{854C5FB2-D33E-4040-9C79-D71E582EE5A7}" presName="parentText" presStyleLbl="node1" presStyleIdx="2" presStyleCnt="3" custScaleY="16871">
        <dgm:presLayoutVars>
          <dgm:chMax val="1"/>
          <dgm:bulletEnabled val="1"/>
        </dgm:presLayoutVars>
      </dgm:prSet>
      <dgm:spPr/>
    </dgm:pt>
    <dgm:pt modelId="{BA39C323-86ED-4512-B280-1461B7576481}" type="pres">
      <dgm:prSet presAssocID="{854C5FB2-D33E-4040-9C79-D71E582EE5A7}" presName="descendantText" presStyleLbl="alignAccFollowNode1" presStyleIdx="2" presStyleCnt="3" custScaleY="35898">
        <dgm:presLayoutVars>
          <dgm:bulletEnabled val="1"/>
        </dgm:presLayoutVars>
      </dgm:prSet>
      <dgm:spPr/>
    </dgm:pt>
  </dgm:ptLst>
  <dgm:cxnLst>
    <dgm:cxn modelId="{0963C611-3C5B-4FB8-8A9D-4F14E9B7E279}" srcId="{77303FA1-617E-418C-8FBD-37599D865F1B}" destId="{854C5FB2-D33E-4040-9C79-D71E582EE5A7}" srcOrd="2" destOrd="0" parTransId="{9BEE5E91-6531-43C5-8347-FE2D0C824158}" sibTransId="{C6F4BB4D-71DF-4C81-8932-6CF4EA518D4C}"/>
    <dgm:cxn modelId="{EA6EC811-21D4-4A14-AF70-550F4D1EEF8A}" srcId="{77303FA1-617E-418C-8FBD-37599D865F1B}" destId="{DB6B54B6-1848-4A87-A783-EFE90F1B528A}" srcOrd="1" destOrd="0" parTransId="{938F5A4B-12C3-4C9F-8D1F-074E21D1B11D}" sibTransId="{4E38CD97-B888-4981-A68C-F8334C2D9438}"/>
    <dgm:cxn modelId="{5633101D-DDA2-40A3-9732-E22FCB312EBA}" srcId="{DB6B54B6-1848-4A87-A783-EFE90F1B528A}" destId="{BFD3DB9C-B5F9-4EC6-BCD2-C24D3F03CFEE}" srcOrd="1" destOrd="0" parTransId="{E1B5F3BF-CC12-4831-977F-7523AD9A8691}" sibTransId="{1D6A5A80-954D-47C9-9DCB-D7A372E88166}"/>
    <dgm:cxn modelId="{EC672933-B8C3-43D8-A8BB-3709C02DD178}" type="presOf" srcId="{854C5FB2-D33E-4040-9C79-D71E582EE5A7}" destId="{CA4E9AD4-286E-4FA6-A77C-D812F78EFB22}" srcOrd="0" destOrd="0" presId="urn:microsoft.com/office/officeart/2005/8/layout/vList5"/>
    <dgm:cxn modelId="{F189593D-2A7E-4B8C-8901-0EB04E441C12}" type="presOf" srcId="{CF3B4C9F-6FC6-4D57-89AF-65C1899A8C44}" destId="{3694CC54-5796-4E55-AA00-19D0A4D5B629}" srcOrd="0" destOrd="0" presId="urn:microsoft.com/office/officeart/2005/8/layout/vList5"/>
    <dgm:cxn modelId="{2B30D941-2DDA-41DB-AF34-412335FA3798}" type="presOf" srcId="{F429D94C-9AB5-4BDD-8E54-CA8F76167A94}" destId="{BA39C323-86ED-4512-B280-1461B7576481}" srcOrd="0" destOrd="0" presId="urn:microsoft.com/office/officeart/2005/8/layout/vList5"/>
    <dgm:cxn modelId="{A6A0C758-1988-4284-A6D8-8F3577AAA7EB}" type="presOf" srcId="{051612FB-C2A5-4D69-A4A8-8A9731BB8513}" destId="{C644E52A-2024-41B0-B468-F61DD21FCE8D}" srcOrd="0" destOrd="0" presId="urn:microsoft.com/office/officeart/2005/8/layout/vList5"/>
    <dgm:cxn modelId="{07C1F375-F28A-4B26-AC6B-04AAED2B76D8}" type="presOf" srcId="{BFD3DB9C-B5F9-4EC6-BCD2-C24D3F03CFEE}" destId="{3694CC54-5796-4E55-AA00-19D0A4D5B629}" srcOrd="0" destOrd="1" presId="urn:microsoft.com/office/officeart/2005/8/layout/vList5"/>
    <dgm:cxn modelId="{15A50FBB-2954-4E47-90A4-40E9854D223A}" srcId="{051612FB-C2A5-4D69-A4A8-8A9731BB8513}" destId="{D1606FEC-54C0-4D5B-A227-C5CB937B2322}" srcOrd="0" destOrd="0" parTransId="{D25A8E1F-42CB-4FAD-868A-3F9000EA2EF8}" sibTransId="{DFD92A9F-7298-44F5-97BF-BFA4C36C8CBF}"/>
    <dgm:cxn modelId="{AE12FABB-B893-493F-BDFC-7F80FA4301F7}" type="presOf" srcId="{77303FA1-617E-418C-8FBD-37599D865F1B}" destId="{3C4A461D-15A0-47EC-8E99-3D38F60BCB95}" srcOrd="0" destOrd="0" presId="urn:microsoft.com/office/officeart/2005/8/layout/vList5"/>
    <dgm:cxn modelId="{5EB1DDCE-D409-45BC-8B8D-3B5008B77CBD}" srcId="{854C5FB2-D33E-4040-9C79-D71E582EE5A7}" destId="{F429D94C-9AB5-4BDD-8E54-CA8F76167A94}" srcOrd="0" destOrd="0" parTransId="{4F11D87F-39C7-4929-969E-AE9AF29420F7}" sibTransId="{5C029A71-D6A1-4ADA-B2E6-36E7EFA1E59F}"/>
    <dgm:cxn modelId="{4B04AAD9-766C-4092-BC9B-EFF1B8439291}" srcId="{77303FA1-617E-418C-8FBD-37599D865F1B}" destId="{051612FB-C2A5-4D69-A4A8-8A9731BB8513}" srcOrd="0" destOrd="0" parTransId="{D6397D20-B7F4-45B3-A36E-628C8282F07B}" sibTransId="{9CAE7B61-9EAC-4957-892B-ABD2BC5A2865}"/>
    <dgm:cxn modelId="{3F7068E0-2DEF-4106-A950-BE0609E3A231}" type="presOf" srcId="{DB6B54B6-1848-4A87-A783-EFE90F1B528A}" destId="{9A8507B2-3A46-4CF5-83B7-66F021F3F34F}" srcOrd="0" destOrd="0" presId="urn:microsoft.com/office/officeart/2005/8/layout/vList5"/>
    <dgm:cxn modelId="{D6C2D7F4-26E5-42BE-8BF6-FCFCB52FD81C}" srcId="{DB6B54B6-1848-4A87-A783-EFE90F1B528A}" destId="{CF3B4C9F-6FC6-4D57-89AF-65C1899A8C44}" srcOrd="0" destOrd="0" parTransId="{57C25740-08F0-4730-810A-45EE4A020D1C}" sibTransId="{2963878B-4D42-46A1-977F-8BC7001DCD81}"/>
    <dgm:cxn modelId="{C2CD6FF7-13C8-4160-81B6-329403D832CE}" type="presOf" srcId="{D1606FEC-54C0-4D5B-A227-C5CB937B2322}" destId="{9BD62253-8E3F-4914-A9C2-511B853A7CEF}" srcOrd="0" destOrd="0" presId="urn:microsoft.com/office/officeart/2005/8/layout/vList5"/>
    <dgm:cxn modelId="{9051C538-A9A6-451E-8123-C001E7EA9470}" type="presParOf" srcId="{3C4A461D-15A0-47EC-8E99-3D38F60BCB95}" destId="{28B7D907-637A-4EF3-87E6-BAD3918DC849}" srcOrd="0" destOrd="0" presId="urn:microsoft.com/office/officeart/2005/8/layout/vList5"/>
    <dgm:cxn modelId="{DE7506DB-4A8C-4C97-9A78-88BF3C81307B}" type="presParOf" srcId="{28B7D907-637A-4EF3-87E6-BAD3918DC849}" destId="{C644E52A-2024-41B0-B468-F61DD21FCE8D}" srcOrd="0" destOrd="0" presId="urn:microsoft.com/office/officeart/2005/8/layout/vList5"/>
    <dgm:cxn modelId="{9F0E16F7-DADB-4088-BAB0-0C1AB81F058E}" type="presParOf" srcId="{28B7D907-637A-4EF3-87E6-BAD3918DC849}" destId="{9BD62253-8E3F-4914-A9C2-511B853A7CEF}" srcOrd="1" destOrd="0" presId="urn:microsoft.com/office/officeart/2005/8/layout/vList5"/>
    <dgm:cxn modelId="{92042867-0D11-4BE6-A8FA-9C1CEE95CBDD}" type="presParOf" srcId="{3C4A461D-15A0-47EC-8E99-3D38F60BCB95}" destId="{E05BF89B-34AC-446F-B5A9-45A851284AA7}" srcOrd="1" destOrd="0" presId="urn:microsoft.com/office/officeart/2005/8/layout/vList5"/>
    <dgm:cxn modelId="{4424F060-DFB5-4728-A5ED-F9E02236B16A}" type="presParOf" srcId="{3C4A461D-15A0-47EC-8E99-3D38F60BCB95}" destId="{AC086758-1B96-47DC-B636-C77E3A24B48B}" srcOrd="2" destOrd="0" presId="urn:microsoft.com/office/officeart/2005/8/layout/vList5"/>
    <dgm:cxn modelId="{32D99C2E-AC1A-4DF1-BA32-8CC1162D7CAC}" type="presParOf" srcId="{AC086758-1B96-47DC-B636-C77E3A24B48B}" destId="{9A8507B2-3A46-4CF5-83B7-66F021F3F34F}" srcOrd="0" destOrd="0" presId="urn:microsoft.com/office/officeart/2005/8/layout/vList5"/>
    <dgm:cxn modelId="{6866C204-1786-4F92-9B48-A2C885C32EF3}" type="presParOf" srcId="{AC086758-1B96-47DC-B636-C77E3A24B48B}" destId="{3694CC54-5796-4E55-AA00-19D0A4D5B629}" srcOrd="1" destOrd="0" presId="urn:microsoft.com/office/officeart/2005/8/layout/vList5"/>
    <dgm:cxn modelId="{1FA57D9C-7132-4FEE-8F24-4F5B753F2C4F}" type="presParOf" srcId="{3C4A461D-15A0-47EC-8E99-3D38F60BCB95}" destId="{53C1B56E-59B5-4588-9E24-32CF81F386BD}" srcOrd="3" destOrd="0" presId="urn:microsoft.com/office/officeart/2005/8/layout/vList5"/>
    <dgm:cxn modelId="{6EEF2CCD-BC42-48C6-92BB-C3D495AE1039}" type="presParOf" srcId="{3C4A461D-15A0-47EC-8E99-3D38F60BCB95}" destId="{C9070264-2C38-4123-AA98-5ED4F0550BD5}" srcOrd="4" destOrd="0" presId="urn:microsoft.com/office/officeart/2005/8/layout/vList5"/>
    <dgm:cxn modelId="{F5963695-92A1-42DA-9D9E-38073B1E2AD5}" type="presParOf" srcId="{C9070264-2C38-4123-AA98-5ED4F0550BD5}" destId="{CA4E9AD4-286E-4FA6-A77C-D812F78EFB22}" srcOrd="0" destOrd="0" presId="urn:microsoft.com/office/officeart/2005/8/layout/vList5"/>
    <dgm:cxn modelId="{CFF18058-C2D6-4619-8DF8-F41B1BE651D6}" type="presParOf" srcId="{C9070264-2C38-4123-AA98-5ED4F0550BD5}" destId="{BA39C323-86ED-4512-B280-1461B7576481}"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F31C2-1623-4F28-AD3A-2088968781B4}">
      <dsp:nvSpPr>
        <dsp:cNvPr id="0" name=""/>
        <dsp:cNvSpPr/>
      </dsp:nvSpPr>
      <dsp:spPr>
        <a:xfrm rot="5400000">
          <a:off x="5163722" y="-1626076"/>
          <a:ext cx="3036762" cy="6289039"/>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Lao UI" panose="020B0502040204020203" pitchFamily="34" charset="0"/>
              <a:cs typeface="Lao UI" panose="020B0502040204020203" pitchFamily="34" charset="0"/>
            </a:rPr>
            <a:t>Convenience sampling was used to recruit participants that responded to public advertisement in the Los Angeles area (n = 24).</a:t>
          </a:r>
        </a:p>
      </dsp:txBody>
      <dsp:txXfrm rot="-5400000">
        <a:off x="3537584" y="148305"/>
        <a:ext cx="6140796" cy="2740276"/>
      </dsp:txXfrm>
    </dsp:sp>
    <dsp:sp modelId="{2F93FFE3-1177-4514-A9C5-C9FBF082D871}">
      <dsp:nvSpPr>
        <dsp:cNvPr id="0" name=""/>
        <dsp:cNvSpPr/>
      </dsp:nvSpPr>
      <dsp:spPr>
        <a:xfrm>
          <a:off x="0" y="805542"/>
          <a:ext cx="3537584" cy="1425800"/>
        </a:xfrm>
        <a:prstGeom prst="roundRect">
          <a:avLst/>
        </a:prstGeom>
        <a:gradFill rotWithShape="0">
          <a:gsLst>
            <a:gs pos="0">
              <a:schemeClr val="accent2">
                <a:alpha val="90000"/>
                <a:hueOff val="0"/>
                <a:satOff val="0"/>
                <a:lumOff val="0"/>
                <a:alphaOff val="0"/>
                <a:tint val="100000"/>
                <a:shade val="100000"/>
                <a:satMod val="130000"/>
              </a:schemeClr>
            </a:gs>
            <a:gs pos="100000">
              <a:schemeClr val="accent2">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endParaRPr lang="en-US" sz="2800" b="1" kern="1200" dirty="0">
            <a:latin typeface="Lao UI" panose="020B0502040204020203" pitchFamily="34" charset="0"/>
            <a:cs typeface="Lao UI" panose="020B0502040204020203" pitchFamily="34" charset="0"/>
          </a:endParaRPr>
        </a:p>
        <a:p>
          <a:pPr marL="0" lvl="0" indent="0" algn="ctr" defTabSz="1244600">
            <a:lnSpc>
              <a:spcPct val="90000"/>
            </a:lnSpc>
            <a:spcBef>
              <a:spcPct val="0"/>
            </a:spcBef>
            <a:spcAft>
              <a:spcPct val="35000"/>
            </a:spcAft>
            <a:buNone/>
          </a:pPr>
          <a:r>
            <a:rPr lang="en-US" sz="2800" b="1" kern="1200" dirty="0">
              <a:latin typeface="Lao UI" panose="020B0502040204020203" pitchFamily="34" charset="0"/>
              <a:cs typeface="Lao UI" panose="020B0502040204020203" pitchFamily="34" charset="0"/>
            </a:rPr>
            <a:t>Sample Selection</a:t>
          </a:r>
          <a:r>
            <a:rPr lang="en-US" sz="3500" kern="1200" dirty="0">
              <a:latin typeface="Lao UI" panose="020B0502040204020203" pitchFamily="34" charset="0"/>
              <a:cs typeface="Lao UI" panose="020B0502040204020203" pitchFamily="34" charset="0"/>
            </a:rPr>
            <a:t>	</a:t>
          </a:r>
        </a:p>
      </dsp:txBody>
      <dsp:txXfrm>
        <a:off x="69602" y="875144"/>
        <a:ext cx="3398380" cy="1286596"/>
      </dsp:txXfrm>
    </dsp:sp>
    <dsp:sp modelId="{4F3290AD-BB54-4401-A63D-B4138B96F52E}">
      <dsp:nvSpPr>
        <dsp:cNvPr id="0" name=""/>
        <dsp:cNvSpPr/>
      </dsp:nvSpPr>
      <dsp:spPr>
        <a:xfrm rot="5400000">
          <a:off x="2743082" y="4161423"/>
          <a:ext cx="7864992" cy="6282897"/>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Lao UI" panose="020B0502040204020203" pitchFamily="34" charset="0"/>
              <a:cs typeface="Lao UI" panose="020B0502040204020203" pitchFamily="34" charset="0"/>
            </a:rPr>
            <a:t>Study participants were randomized to either the clamped or unclamped condition.</a:t>
          </a:r>
        </a:p>
        <a:p>
          <a:pPr marL="285750" lvl="1" indent="-285750" algn="l" defTabSz="1244600">
            <a:lnSpc>
              <a:spcPct val="90000"/>
            </a:lnSpc>
            <a:spcBef>
              <a:spcPct val="0"/>
            </a:spcBef>
            <a:spcAft>
              <a:spcPct val="15000"/>
            </a:spcAft>
            <a:buChar char="•"/>
          </a:pPr>
          <a:r>
            <a:rPr lang="en-US" sz="2800" kern="1200" dirty="0">
              <a:latin typeface="Lao UI" panose="020B0502040204020203" pitchFamily="34" charset="0"/>
              <a:cs typeface="Lao UI" panose="020B0502040204020203" pitchFamily="34" charset="0"/>
            </a:rPr>
            <a:t>Clamped, active drug experimental group fixed both cortisol and testosterone production by blocking endogenous steroidogenesis and exogenously replacing back to diurnally appropriate physiological levels. </a:t>
          </a:r>
        </a:p>
        <a:p>
          <a:pPr marL="285750" lvl="1" indent="-285750" algn="l" defTabSz="1244600">
            <a:lnSpc>
              <a:spcPct val="90000"/>
            </a:lnSpc>
            <a:spcBef>
              <a:spcPct val="0"/>
            </a:spcBef>
            <a:spcAft>
              <a:spcPct val="15000"/>
            </a:spcAft>
            <a:buChar char="•"/>
          </a:pPr>
          <a:r>
            <a:rPr lang="en-US" sz="2800" kern="1200" dirty="0">
              <a:latin typeface="Lao UI" panose="020B0502040204020203" pitchFamily="34" charset="0"/>
              <a:cs typeface="Lao UI" panose="020B0502040204020203" pitchFamily="34" charset="0"/>
            </a:rPr>
            <a:t>Unclamped, control group allowed cortisol and testosterone to change freely with conditions.</a:t>
          </a:r>
        </a:p>
      </dsp:txBody>
      <dsp:txXfrm rot="-5400000">
        <a:off x="3534129" y="3677082"/>
        <a:ext cx="5976191" cy="7251580"/>
      </dsp:txXfrm>
    </dsp:sp>
    <dsp:sp modelId="{FF78B1F7-7F42-4F66-86DA-A4050FACE13D}">
      <dsp:nvSpPr>
        <dsp:cNvPr id="0" name=""/>
        <dsp:cNvSpPr/>
      </dsp:nvSpPr>
      <dsp:spPr>
        <a:xfrm>
          <a:off x="0" y="6277934"/>
          <a:ext cx="3534129" cy="2049876"/>
        </a:xfrm>
        <a:prstGeom prst="roundRect">
          <a:avLst/>
        </a:prstGeom>
        <a:gradFill rotWithShape="0">
          <a:gsLst>
            <a:gs pos="0">
              <a:schemeClr val="accent2">
                <a:alpha val="90000"/>
                <a:hueOff val="0"/>
                <a:satOff val="0"/>
                <a:lumOff val="0"/>
                <a:alphaOff val="-40000"/>
                <a:tint val="100000"/>
                <a:shade val="100000"/>
                <a:satMod val="130000"/>
              </a:schemeClr>
            </a:gs>
            <a:gs pos="100000">
              <a:schemeClr val="accent2">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Lao UI" panose="020B0502040204020203" pitchFamily="34" charset="0"/>
              <a:cs typeface="Lao UI" panose="020B0502040204020203" pitchFamily="34" charset="0"/>
            </a:rPr>
            <a:t>Randomization</a:t>
          </a:r>
        </a:p>
      </dsp:txBody>
      <dsp:txXfrm>
        <a:off x="100067" y="6378001"/>
        <a:ext cx="3333995" cy="18497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62253-8E3F-4914-A9C2-511B853A7CEF}">
      <dsp:nvSpPr>
        <dsp:cNvPr id="0" name=""/>
        <dsp:cNvSpPr/>
      </dsp:nvSpPr>
      <dsp:spPr>
        <a:xfrm rot="5400000">
          <a:off x="5209526" y="-1639277"/>
          <a:ext cx="3060664" cy="634339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Lao UI" panose="020B0502040204020203" pitchFamily="34" charset="0"/>
              <a:cs typeface="Lao UI" panose="020B0502040204020203" pitchFamily="34" charset="0"/>
            </a:rPr>
            <a:t>All participants underwent a 6-day in-laboratory study that include 4 nights of 4-hour total time in bed.</a:t>
          </a:r>
        </a:p>
      </dsp:txBody>
      <dsp:txXfrm rot="-5400000">
        <a:off x="3568161" y="151497"/>
        <a:ext cx="6193987" cy="2761846"/>
      </dsp:txXfrm>
    </dsp:sp>
    <dsp:sp modelId="{C644E52A-2024-41B0-B468-F61DD21FCE8D}">
      <dsp:nvSpPr>
        <dsp:cNvPr id="0" name=""/>
        <dsp:cNvSpPr/>
      </dsp:nvSpPr>
      <dsp:spPr>
        <a:xfrm>
          <a:off x="0" y="85463"/>
          <a:ext cx="3568160" cy="2893914"/>
        </a:xfrm>
        <a:prstGeom prst="roundRect">
          <a:avLst/>
        </a:prstGeom>
        <a:gradFill rotWithShape="0">
          <a:gsLst>
            <a:gs pos="0">
              <a:schemeClr val="accent2">
                <a:alpha val="90000"/>
                <a:hueOff val="0"/>
                <a:satOff val="0"/>
                <a:lumOff val="0"/>
                <a:alphaOff val="0"/>
                <a:tint val="100000"/>
                <a:shade val="100000"/>
                <a:satMod val="130000"/>
              </a:schemeClr>
            </a:gs>
            <a:gs pos="100000">
              <a:schemeClr val="accent2">
                <a:alpha val="9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Lao UI" panose="020B0502040204020203" pitchFamily="34" charset="0"/>
              <a:cs typeface="Lao UI" panose="020B0502040204020203" pitchFamily="34" charset="0"/>
            </a:rPr>
            <a:t>Sleep Restriction Protocol</a:t>
          </a:r>
        </a:p>
      </dsp:txBody>
      <dsp:txXfrm>
        <a:off x="141269" y="226732"/>
        <a:ext cx="3285622" cy="2611376"/>
      </dsp:txXfrm>
    </dsp:sp>
    <dsp:sp modelId="{3694CC54-5796-4E55-AA00-19D0A4D5B629}">
      <dsp:nvSpPr>
        <dsp:cNvPr id="0" name=""/>
        <dsp:cNvSpPr/>
      </dsp:nvSpPr>
      <dsp:spPr>
        <a:xfrm rot="5400000">
          <a:off x="4424339" y="2811792"/>
          <a:ext cx="4631037" cy="634339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Lao UI" panose="020B0502040204020203" pitchFamily="34" charset="0"/>
              <a:cs typeface="Lao UI" panose="020B0502040204020203" pitchFamily="34" charset="0"/>
            </a:rPr>
            <a:t>Participants completed visual analogue scale (VAS) questionnaires to assess subjective appetite sensations.</a:t>
          </a:r>
        </a:p>
        <a:p>
          <a:pPr marL="285750" lvl="1" indent="-285750" algn="l" defTabSz="1244600">
            <a:lnSpc>
              <a:spcPct val="90000"/>
            </a:lnSpc>
            <a:spcBef>
              <a:spcPct val="0"/>
            </a:spcBef>
            <a:spcAft>
              <a:spcPct val="15000"/>
            </a:spcAft>
            <a:buChar char="•"/>
          </a:pPr>
          <a:r>
            <a:rPr lang="en-US" sz="2800" kern="1200" dirty="0">
              <a:latin typeface="Lao UI" panose="020B0502040204020203" pitchFamily="34" charset="0"/>
              <a:cs typeface="Lao UI" panose="020B0502040204020203" pitchFamily="34" charset="0"/>
            </a:rPr>
            <a:t>Participants completed a modified food craving inventory (FCI) to assess for specific food cravings.  </a:t>
          </a:r>
        </a:p>
      </dsp:txBody>
      <dsp:txXfrm rot="-5400000">
        <a:off x="3568160" y="3894041"/>
        <a:ext cx="6117327" cy="4178899"/>
      </dsp:txXfrm>
    </dsp:sp>
    <dsp:sp modelId="{9A8507B2-3A46-4CF5-83B7-66F021F3F34F}">
      <dsp:nvSpPr>
        <dsp:cNvPr id="0" name=""/>
        <dsp:cNvSpPr/>
      </dsp:nvSpPr>
      <dsp:spPr>
        <a:xfrm>
          <a:off x="0" y="4644020"/>
          <a:ext cx="3568160" cy="2678940"/>
        </a:xfrm>
        <a:prstGeom prst="roundRect">
          <a:avLst/>
        </a:prstGeom>
        <a:gradFill rotWithShape="0">
          <a:gsLst>
            <a:gs pos="0">
              <a:schemeClr val="accent2">
                <a:alpha val="90000"/>
                <a:hueOff val="0"/>
                <a:satOff val="0"/>
                <a:lumOff val="0"/>
                <a:alphaOff val="-20000"/>
                <a:tint val="100000"/>
                <a:shade val="100000"/>
                <a:satMod val="130000"/>
              </a:schemeClr>
            </a:gs>
            <a:gs pos="100000">
              <a:schemeClr val="accent2">
                <a:alpha val="90000"/>
                <a:hueOff val="0"/>
                <a:satOff val="0"/>
                <a:lumOff val="0"/>
                <a:alphaOff val="-2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Lao UI" panose="020B0502040204020203" pitchFamily="34" charset="0"/>
              <a:cs typeface="Lao UI" panose="020B0502040204020203" pitchFamily="34" charset="0"/>
            </a:rPr>
            <a:t>VAS and FCI Questionnaires</a:t>
          </a:r>
        </a:p>
      </dsp:txBody>
      <dsp:txXfrm>
        <a:off x="130775" y="4774795"/>
        <a:ext cx="3306610" cy="2417390"/>
      </dsp:txXfrm>
    </dsp:sp>
    <dsp:sp modelId="{BA39C323-86ED-4512-B280-1461B7576481}">
      <dsp:nvSpPr>
        <dsp:cNvPr id="0" name=""/>
        <dsp:cNvSpPr/>
      </dsp:nvSpPr>
      <dsp:spPr>
        <a:xfrm rot="5400000">
          <a:off x="5001766" y="7470621"/>
          <a:ext cx="3476183" cy="6343396"/>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a:latin typeface="Lao UI" panose="020B0502040204020203" pitchFamily="34" charset="0"/>
              <a:cs typeface="Lao UI" panose="020B0502040204020203" pitchFamily="34" charset="0"/>
            </a:rPr>
            <a:t>VAS and FCI data were analyzed analogously using mixed-effects ANOVA with a model that incorporates the fixed effects of treatment condition and bout, and a random effect over subjects on the intercept.  </a:t>
          </a:r>
        </a:p>
      </dsp:txBody>
      <dsp:txXfrm rot="-5400000">
        <a:off x="3568160" y="9073921"/>
        <a:ext cx="6173703" cy="3136797"/>
      </dsp:txXfrm>
    </dsp:sp>
    <dsp:sp modelId="{CA4E9AD4-286E-4FA6-A77C-D812F78EFB22}">
      <dsp:nvSpPr>
        <dsp:cNvPr id="0" name=""/>
        <dsp:cNvSpPr/>
      </dsp:nvSpPr>
      <dsp:spPr>
        <a:xfrm>
          <a:off x="0" y="9621255"/>
          <a:ext cx="3568160" cy="2042129"/>
        </a:xfrm>
        <a:prstGeom prst="roundRect">
          <a:avLst/>
        </a:prstGeom>
        <a:gradFill rotWithShape="0">
          <a:gsLst>
            <a:gs pos="0">
              <a:schemeClr val="accent2">
                <a:alpha val="90000"/>
                <a:hueOff val="0"/>
                <a:satOff val="0"/>
                <a:lumOff val="0"/>
                <a:alphaOff val="-40000"/>
                <a:tint val="100000"/>
                <a:shade val="100000"/>
                <a:satMod val="130000"/>
              </a:schemeClr>
            </a:gs>
            <a:gs pos="100000">
              <a:schemeClr val="accent2">
                <a:alpha val="90000"/>
                <a:hueOff val="0"/>
                <a:satOff val="0"/>
                <a:lumOff val="0"/>
                <a:alphaOff val="-40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latin typeface="Lao UI" panose="020B0502040204020203" pitchFamily="34" charset="0"/>
              <a:cs typeface="Lao UI" panose="020B0502040204020203" pitchFamily="34" charset="0"/>
            </a:rPr>
            <a:t>Analysis</a:t>
          </a:r>
        </a:p>
      </dsp:txBody>
      <dsp:txXfrm>
        <a:off x="99689" y="9720944"/>
        <a:ext cx="3368782" cy="184275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a:p>
        </p:txBody>
      </p:sp>
      <p:sp>
        <p:nvSpPr>
          <p:cNvPr id="143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0CAD8C6A-E42F-4E79-AAA1-F1C125362E7D}" type="datetime1">
              <a:rPr lang="en-US"/>
              <a:pPr>
                <a:defRPr/>
              </a:pPr>
              <a:t>3/4/21</a:t>
            </a:fld>
            <a:endParaRPr lang="en-US"/>
          </a:p>
        </p:txBody>
      </p:sp>
      <p:sp>
        <p:nvSpPr>
          <p:cNvPr id="143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a:p>
        </p:txBody>
      </p:sp>
      <p:sp>
        <p:nvSpPr>
          <p:cNvPr id="143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92E82130-CFF9-4AD5-B4F9-3704999D4F54}" type="slidenum">
              <a:rPr lang="en-US"/>
              <a:pPr>
                <a:defRPr/>
              </a:pPr>
              <a:t>‹#›</a:t>
            </a:fld>
            <a:endParaRPr lang="en-US"/>
          </a:p>
        </p:txBody>
      </p:sp>
    </p:spTree>
    <p:extLst>
      <p:ext uri="{BB962C8B-B14F-4D97-AF65-F5344CB8AC3E}">
        <p14:creationId xmlns:p14="http://schemas.microsoft.com/office/powerpoint/2010/main" val="17502451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a:t>Click to edit Master title style</a:t>
            </a:r>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090044" indent="0" algn="ctr">
              <a:buNone/>
              <a:defRPr>
                <a:solidFill>
                  <a:schemeClr val="tx1">
                    <a:tint val="75000"/>
                  </a:schemeClr>
                </a:solidFill>
              </a:defRPr>
            </a:lvl2pPr>
            <a:lvl3pPr marL="4180088" indent="0" algn="ctr">
              <a:buNone/>
              <a:defRPr>
                <a:solidFill>
                  <a:schemeClr val="tx1">
                    <a:tint val="75000"/>
                  </a:schemeClr>
                </a:solidFill>
              </a:defRPr>
            </a:lvl3pPr>
            <a:lvl4pPr marL="6270132" indent="0" algn="ctr">
              <a:buNone/>
              <a:defRPr>
                <a:solidFill>
                  <a:schemeClr val="tx1">
                    <a:tint val="75000"/>
                  </a:schemeClr>
                </a:solidFill>
              </a:defRPr>
            </a:lvl4pPr>
            <a:lvl5pPr marL="8360176" indent="0" algn="ctr">
              <a:buNone/>
              <a:defRPr>
                <a:solidFill>
                  <a:schemeClr val="tx1">
                    <a:tint val="75000"/>
                  </a:schemeClr>
                </a:solidFill>
              </a:defRPr>
            </a:lvl5pPr>
            <a:lvl6pPr marL="10450220" indent="0" algn="ctr">
              <a:buNone/>
              <a:defRPr>
                <a:solidFill>
                  <a:schemeClr val="tx1">
                    <a:tint val="75000"/>
                  </a:schemeClr>
                </a:solidFill>
              </a:defRPr>
            </a:lvl6pPr>
            <a:lvl7pPr marL="12540264" indent="0" algn="ctr">
              <a:buNone/>
              <a:defRPr>
                <a:solidFill>
                  <a:schemeClr val="tx1">
                    <a:tint val="75000"/>
                  </a:schemeClr>
                </a:solidFill>
              </a:defRPr>
            </a:lvl7pPr>
            <a:lvl8pPr marL="14630309" indent="0" algn="ctr">
              <a:buNone/>
              <a:defRPr>
                <a:solidFill>
                  <a:schemeClr val="tx1">
                    <a:tint val="75000"/>
                  </a:schemeClr>
                </a:solidFill>
              </a:defRPr>
            </a:lvl8pPr>
            <a:lvl9pPr marL="1672035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295BF97A-CF11-47CA-9CF7-1AC14B7FF363}" type="datetime1">
              <a:rPr lang="en-US"/>
              <a:pPr>
                <a:defRPr/>
              </a:pPr>
              <a:t>3/4/21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DBCF80B-A729-4261-85F0-695B2C75A700}" type="slidenum">
              <a:rPr lang="en-US"/>
              <a:pPr>
                <a:defRPr/>
              </a:pPr>
              <a:t>‹#›</a:t>
            </a:fld>
            <a:endParaRPr lang="en-US"/>
          </a:p>
        </p:txBody>
      </p:sp>
    </p:spTree>
    <p:extLst>
      <p:ext uri="{BB962C8B-B14F-4D97-AF65-F5344CB8AC3E}">
        <p14:creationId xmlns:p14="http://schemas.microsoft.com/office/powerpoint/2010/main" val="1389385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E48FBD-035A-40E1-BFA4-9A33C73A612A}" type="datetime1">
              <a:rPr lang="en-US"/>
              <a:pPr>
                <a:defRPr/>
              </a:pPr>
              <a:t>3/4/21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801A3C-9293-4598-A9B2-2174F7D4E30F}" type="slidenum">
              <a:rPr lang="en-US"/>
              <a:pPr>
                <a:defRPr/>
              </a:pPr>
              <a:t>‹#›</a:t>
            </a:fld>
            <a:endParaRPr lang="en-US"/>
          </a:p>
        </p:txBody>
      </p:sp>
    </p:spTree>
    <p:extLst>
      <p:ext uri="{BB962C8B-B14F-4D97-AF65-F5344CB8AC3E}">
        <p14:creationId xmlns:p14="http://schemas.microsoft.com/office/powerpoint/2010/main" val="3941013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0017504" y="6324600"/>
            <a:ext cx="43449240" cy="1348206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54542" y="6324600"/>
            <a:ext cx="129631440" cy="1348206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7E3057C-DE20-4E1F-B3C5-5B8210B01E54}" type="datetime1">
              <a:rPr lang="en-US"/>
              <a:pPr>
                <a:defRPr/>
              </a:pPr>
              <a:t>3/4/21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DC224CC-81C3-4587-BC02-38B902909786}" type="slidenum">
              <a:rPr lang="en-US"/>
              <a:pPr>
                <a:defRPr/>
              </a:pPr>
              <a:t>‹#›</a:t>
            </a:fld>
            <a:endParaRPr lang="en-US"/>
          </a:p>
        </p:txBody>
      </p:sp>
    </p:spTree>
    <p:extLst>
      <p:ext uri="{BB962C8B-B14F-4D97-AF65-F5344CB8AC3E}">
        <p14:creationId xmlns:p14="http://schemas.microsoft.com/office/powerpoint/2010/main" val="2941437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D06B96F-C5C2-4208-A136-1344E7096048}" type="datetime1">
              <a:rPr lang="en-US"/>
              <a:pPr>
                <a:defRPr/>
              </a:pPr>
              <a:t>3/4/21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063464-6B36-4B52-9FDC-7E87CF02D121}" type="slidenum">
              <a:rPr lang="en-US"/>
              <a:pPr>
                <a:defRPr/>
              </a:pPr>
              <a:t>‹#›</a:t>
            </a:fld>
            <a:endParaRPr lang="en-US"/>
          </a:p>
        </p:txBody>
      </p:sp>
    </p:spTree>
    <p:extLst>
      <p:ext uri="{BB962C8B-B14F-4D97-AF65-F5344CB8AC3E}">
        <p14:creationId xmlns:p14="http://schemas.microsoft.com/office/powerpoint/2010/main" val="955287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8300" b="1" cap="all"/>
            </a:lvl1pPr>
          </a:lstStyle>
          <a:p>
            <a:r>
              <a:rPr lang="en-US"/>
              <a:t>Click to edit Master title style</a:t>
            </a:r>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100">
                <a:solidFill>
                  <a:schemeClr val="tx1">
                    <a:tint val="75000"/>
                  </a:schemeClr>
                </a:solidFill>
              </a:defRPr>
            </a:lvl1pPr>
            <a:lvl2pPr marL="2090044" indent="0">
              <a:buNone/>
              <a:defRPr sz="8200">
                <a:solidFill>
                  <a:schemeClr val="tx1">
                    <a:tint val="75000"/>
                  </a:schemeClr>
                </a:solidFill>
              </a:defRPr>
            </a:lvl2pPr>
            <a:lvl3pPr marL="4180088" indent="0">
              <a:buNone/>
              <a:defRPr sz="7300">
                <a:solidFill>
                  <a:schemeClr val="tx1">
                    <a:tint val="75000"/>
                  </a:schemeClr>
                </a:solidFill>
              </a:defRPr>
            </a:lvl3pPr>
            <a:lvl4pPr marL="6270132" indent="0">
              <a:buNone/>
              <a:defRPr sz="6400">
                <a:solidFill>
                  <a:schemeClr val="tx1">
                    <a:tint val="75000"/>
                  </a:schemeClr>
                </a:solidFill>
              </a:defRPr>
            </a:lvl4pPr>
            <a:lvl5pPr marL="8360176" indent="0">
              <a:buNone/>
              <a:defRPr sz="6400">
                <a:solidFill>
                  <a:schemeClr val="tx1">
                    <a:tint val="75000"/>
                  </a:schemeClr>
                </a:solidFill>
              </a:defRPr>
            </a:lvl5pPr>
            <a:lvl6pPr marL="10450220" indent="0">
              <a:buNone/>
              <a:defRPr sz="6400">
                <a:solidFill>
                  <a:schemeClr val="tx1">
                    <a:tint val="75000"/>
                  </a:schemeClr>
                </a:solidFill>
              </a:defRPr>
            </a:lvl6pPr>
            <a:lvl7pPr marL="12540264" indent="0">
              <a:buNone/>
              <a:defRPr sz="6400">
                <a:solidFill>
                  <a:schemeClr val="tx1">
                    <a:tint val="75000"/>
                  </a:schemeClr>
                </a:solidFill>
              </a:defRPr>
            </a:lvl7pPr>
            <a:lvl8pPr marL="14630309" indent="0">
              <a:buNone/>
              <a:defRPr sz="6400">
                <a:solidFill>
                  <a:schemeClr val="tx1">
                    <a:tint val="75000"/>
                  </a:schemeClr>
                </a:solidFill>
              </a:defRPr>
            </a:lvl8pPr>
            <a:lvl9pPr marL="16720353" indent="0">
              <a:buNone/>
              <a:defRPr sz="6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340C8A85-9D9F-4EB8-A6D1-DAA393BBAD63}" type="datetime1">
              <a:rPr lang="en-US"/>
              <a:pPr>
                <a:defRPr/>
              </a:pPr>
              <a:t>3/4/21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39E55A0-2E0B-408B-BD66-0656CB170E9C}" type="slidenum">
              <a:rPr lang="en-US"/>
              <a:pPr>
                <a:defRPr/>
              </a:pPr>
              <a:t>‹#›</a:t>
            </a:fld>
            <a:endParaRPr lang="en-US"/>
          </a:p>
        </p:txBody>
      </p:sp>
    </p:spTree>
    <p:extLst>
      <p:ext uri="{BB962C8B-B14F-4D97-AF65-F5344CB8AC3E}">
        <p14:creationId xmlns:p14="http://schemas.microsoft.com/office/powerpoint/2010/main" val="55224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654545" y="36865560"/>
            <a:ext cx="86540338" cy="10427970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6926401" y="36865560"/>
            <a:ext cx="86540342" cy="104279702"/>
          </a:xfrm>
        </p:spPr>
        <p:txBody>
          <a:bodyPr/>
          <a:lstStyle>
            <a:lvl1pPr>
              <a:defRPr sz="12800"/>
            </a:lvl1pPr>
            <a:lvl2pPr>
              <a:defRPr sz="11000"/>
            </a:lvl2pPr>
            <a:lvl3pPr>
              <a:defRPr sz="9100"/>
            </a:lvl3pPr>
            <a:lvl4pPr>
              <a:defRPr sz="8200"/>
            </a:lvl4pPr>
            <a:lvl5pPr>
              <a:defRPr sz="8200"/>
            </a:lvl5pPr>
            <a:lvl6pPr>
              <a:defRPr sz="8200"/>
            </a:lvl6pPr>
            <a:lvl7pPr>
              <a:defRPr sz="8200"/>
            </a:lvl7pPr>
            <a:lvl8pPr>
              <a:defRPr sz="8200"/>
            </a:lvl8pPr>
            <a:lvl9pPr>
              <a:defRPr sz="8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4C6AE11-C729-4647-90B0-B31E9FF3585A}" type="datetime1">
              <a:rPr lang="en-US"/>
              <a:pPr>
                <a:defRPr/>
              </a:pPr>
              <a:t>3/4/21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295F914-CF33-4397-88CA-353F4F7BB972}" type="slidenum">
              <a:rPr lang="en-US"/>
              <a:pPr>
                <a:defRPr/>
              </a:pPr>
              <a:t>‹#›</a:t>
            </a:fld>
            <a:endParaRPr lang="en-US"/>
          </a:p>
        </p:txBody>
      </p:sp>
    </p:spTree>
    <p:extLst>
      <p:ext uri="{BB962C8B-B14F-4D97-AF65-F5344CB8AC3E}">
        <p14:creationId xmlns:p14="http://schemas.microsoft.com/office/powerpoint/2010/main" val="1885360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4560" y="1318262"/>
            <a:ext cx="3950208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4561" y="7368542"/>
            <a:ext cx="19392902" cy="3070858"/>
          </a:xfrm>
        </p:spPr>
        <p:txBody>
          <a:bodyPr anchor="b"/>
          <a:lstStyle>
            <a:lvl1pPr marL="0" indent="0">
              <a:buNone/>
              <a:defRPr sz="11000" b="1"/>
            </a:lvl1pPr>
            <a:lvl2pPr marL="2090044" indent="0">
              <a:buNone/>
              <a:defRPr sz="9100" b="1"/>
            </a:lvl2pPr>
            <a:lvl3pPr marL="4180088" indent="0">
              <a:buNone/>
              <a:defRPr sz="8200" b="1"/>
            </a:lvl3pPr>
            <a:lvl4pPr marL="6270132" indent="0">
              <a:buNone/>
              <a:defRPr sz="7300" b="1"/>
            </a:lvl4pPr>
            <a:lvl5pPr marL="8360176" indent="0">
              <a:buNone/>
              <a:defRPr sz="7300" b="1"/>
            </a:lvl5pPr>
            <a:lvl6pPr marL="10450220" indent="0">
              <a:buNone/>
              <a:defRPr sz="7300" b="1"/>
            </a:lvl6pPr>
            <a:lvl7pPr marL="12540264" indent="0">
              <a:buNone/>
              <a:defRPr sz="7300" b="1"/>
            </a:lvl7pPr>
            <a:lvl8pPr marL="14630309" indent="0">
              <a:buNone/>
              <a:defRPr sz="7300" b="1"/>
            </a:lvl8pPr>
            <a:lvl9pPr marL="16720353" indent="0">
              <a:buNone/>
              <a:defRPr sz="7300" b="1"/>
            </a:lvl9pPr>
          </a:lstStyle>
          <a:p>
            <a:pPr lvl="0"/>
            <a:r>
              <a:rPr lang="en-US"/>
              <a:t>Click to edit Master text styles</a:t>
            </a:r>
          </a:p>
        </p:txBody>
      </p:sp>
      <p:sp>
        <p:nvSpPr>
          <p:cNvPr id="4" name="Content Placeholder 3"/>
          <p:cNvSpPr>
            <a:spLocks noGrp="1"/>
          </p:cNvSpPr>
          <p:nvPr>
            <p:ph sz="half" idx="2"/>
          </p:nvPr>
        </p:nvSpPr>
        <p:spPr>
          <a:xfrm>
            <a:off x="2194561" y="10439400"/>
            <a:ext cx="19392902"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000" b="1"/>
            </a:lvl1pPr>
            <a:lvl2pPr marL="2090044" indent="0">
              <a:buNone/>
              <a:defRPr sz="9100" b="1"/>
            </a:lvl2pPr>
            <a:lvl3pPr marL="4180088" indent="0">
              <a:buNone/>
              <a:defRPr sz="8200" b="1"/>
            </a:lvl3pPr>
            <a:lvl4pPr marL="6270132" indent="0">
              <a:buNone/>
              <a:defRPr sz="7300" b="1"/>
            </a:lvl4pPr>
            <a:lvl5pPr marL="8360176" indent="0">
              <a:buNone/>
              <a:defRPr sz="7300" b="1"/>
            </a:lvl5pPr>
            <a:lvl6pPr marL="10450220" indent="0">
              <a:buNone/>
              <a:defRPr sz="7300" b="1"/>
            </a:lvl6pPr>
            <a:lvl7pPr marL="12540264" indent="0">
              <a:buNone/>
              <a:defRPr sz="7300" b="1"/>
            </a:lvl7pPr>
            <a:lvl8pPr marL="14630309" indent="0">
              <a:buNone/>
              <a:defRPr sz="7300" b="1"/>
            </a:lvl8pPr>
            <a:lvl9pPr marL="16720353" indent="0">
              <a:buNone/>
              <a:defRPr sz="7300" b="1"/>
            </a:lvl9pPr>
          </a:lstStyle>
          <a:p>
            <a:pPr lvl="0"/>
            <a:r>
              <a:rPr lang="en-US"/>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000"/>
            </a:lvl1pPr>
            <a:lvl2pPr>
              <a:defRPr sz="9100"/>
            </a:lvl2pPr>
            <a:lvl3pPr>
              <a:defRPr sz="8200"/>
            </a:lvl3pPr>
            <a:lvl4pPr>
              <a:defRPr sz="7300"/>
            </a:lvl4pPr>
            <a:lvl5pPr>
              <a:defRPr sz="7300"/>
            </a:lvl5pPr>
            <a:lvl6pPr>
              <a:defRPr sz="7300"/>
            </a:lvl6pPr>
            <a:lvl7pPr>
              <a:defRPr sz="7300"/>
            </a:lvl7pPr>
            <a:lvl8pPr>
              <a:defRPr sz="7300"/>
            </a:lvl8pPr>
            <a:lvl9pPr>
              <a:defRPr sz="7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B48FBB8-475E-4990-9057-670E4EF34CA6}" type="datetime1">
              <a:rPr lang="en-US"/>
              <a:pPr>
                <a:defRPr/>
              </a:pPr>
              <a:t>3/4/21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D833FD19-3013-4164-AD50-EDA8301345A2}" type="slidenum">
              <a:rPr lang="en-US"/>
              <a:pPr>
                <a:defRPr/>
              </a:pPr>
              <a:t>‹#›</a:t>
            </a:fld>
            <a:endParaRPr lang="en-US"/>
          </a:p>
        </p:txBody>
      </p:sp>
    </p:spTree>
    <p:extLst>
      <p:ext uri="{BB962C8B-B14F-4D97-AF65-F5344CB8AC3E}">
        <p14:creationId xmlns:p14="http://schemas.microsoft.com/office/powerpoint/2010/main" val="28843839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229B2DD-5C94-47AC-848C-AF8566C888F7}" type="datetime1">
              <a:rPr lang="en-US"/>
              <a:pPr>
                <a:defRPr/>
              </a:pPr>
              <a:t>3/4/21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81F685-715A-460B-8CFE-A88E01B6F5D7}" type="slidenum">
              <a:rPr lang="en-US"/>
              <a:pPr>
                <a:defRPr/>
              </a:pPr>
              <a:t>‹#›</a:t>
            </a:fld>
            <a:endParaRPr lang="en-US"/>
          </a:p>
        </p:txBody>
      </p:sp>
    </p:spTree>
    <p:extLst>
      <p:ext uri="{BB962C8B-B14F-4D97-AF65-F5344CB8AC3E}">
        <p14:creationId xmlns:p14="http://schemas.microsoft.com/office/powerpoint/2010/main" val="719033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114B509-808E-429B-A4D1-03558C1CCC0C}" type="datetime1">
              <a:rPr lang="en-US"/>
              <a:pPr>
                <a:defRPr/>
              </a:pPr>
              <a:t>3/4/21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0DFD777-7C47-4262-A40C-12F8B5E6F79A}" type="slidenum">
              <a:rPr lang="en-US"/>
              <a:pPr>
                <a:defRPr/>
              </a:pPr>
              <a:t>‹#›</a:t>
            </a:fld>
            <a:endParaRPr lang="en-US"/>
          </a:p>
        </p:txBody>
      </p:sp>
    </p:spTree>
    <p:extLst>
      <p:ext uri="{BB962C8B-B14F-4D97-AF65-F5344CB8AC3E}">
        <p14:creationId xmlns:p14="http://schemas.microsoft.com/office/powerpoint/2010/main" val="38878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100" b="1"/>
            </a:lvl1pPr>
          </a:lstStyle>
          <a:p>
            <a:r>
              <a:rPr lang="en-US"/>
              <a:t>Click to edit Master title style</a:t>
            </a:r>
          </a:p>
        </p:txBody>
      </p:sp>
      <p:sp>
        <p:nvSpPr>
          <p:cNvPr id="3" name="Content Placeholder 2"/>
          <p:cNvSpPr>
            <a:spLocks noGrp="1"/>
          </p:cNvSpPr>
          <p:nvPr>
            <p:ph idx="1"/>
          </p:nvPr>
        </p:nvSpPr>
        <p:spPr>
          <a:xfrm>
            <a:off x="17160240" y="1310643"/>
            <a:ext cx="24536400" cy="28094942"/>
          </a:xfrm>
        </p:spPr>
        <p:txBody>
          <a:bodyPr/>
          <a:lstStyle>
            <a:lvl1pPr>
              <a:defRPr sz="14600"/>
            </a:lvl1pPr>
            <a:lvl2pPr>
              <a:defRPr sz="12800"/>
            </a:lvl2pPr>
            <a:lvl3pPr>
              <a:defRPr sz="11000"/>
            </a:lvl3pPr>
            <a:lvl4pPr>
              <a:defRPr sz="9100"/>
            </a:lvl4pPr>
            <a:lvl5pPr>
              <a:defRPr sz="9100"/>
            </a:lvl5pPr>
            <a:lvl6pPr>
              <a:defRPr sz="9100"/>
            </a:lvl6pPr>
            <a:lvl7pPr>
              <a:defRPr sz="9100"/>
            </a:lvl7pPr>
            <a:lvl8pPr>
              <a:defRPr sz="9100"/>
            </a:lvl8pPr>
            <a:lvl9pPr>
              <a:defRPr sz="9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400"/>
            </a:lvl1pPr>
            <a:lvl2pPr marL="2090044" indent="0">
              <a:buNone/>
              <a:defRPr sz="5500"/>
            </a:lvl2pPr>
            <a:lvl3pPr marL="4180088" indent="0">
              <a:buNone/>
              <a:defRPr sz="4600"/>
            </a:lvl3pPr>
            <a:lvl4pPr marL="6270132" indent="0">
              <a:buNone/>
              <a:defRPr sz="4100"/>
            </a:lvl4pPr>
            <a:lvl5pPr marL="8360176" indent="0">
              <a:buNone/>
              <a:defRPr sz="4100"/>
            </a:lvl5pPr>
            <a:lvl6pPr marL="10450220" indent="0">
              <a:buNone/>
              <a:defRPr sz="4100"/>
            </a:lvl6pPr>
            <a:lvl7pPr marL="12540264" indent="0">
              <a:buNone/>
              <a:defRPr sz="4100"/>
            </a:lvl7pPr>
            <a:lvl8pPr marL="14630309" indent="0">
              <a:buNone/>
              <a:defRPr sz="4100"/>
            </a:lvl8pPr>
            <a:lvl9pPr marL="16720353"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B945F2D-5D5E-44F1-A22B-4BED28922937}" type="datetime1">
              <a:rPr lang="en-US"/>
              <a:pPr>
                <a:defRPr/>
              </a:pPr>
              <a:t>3/4/21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FB4CBCF-BF74-442C-A5AE-6D5D0766BBA6}" type="slidenum">
              <a:rPr lang="en-US"/>
              <a:pPr>
                <a:defRPr/>
              </a:pPr>
              <a:t>‹#›</a:t>
            </a:fld>
            <a:endParaRPr lang="en-US"/>
          </a:p>
        </p:txBody>
      </p:sp>
    </p:spTree>
    <p:extLst>
      <p:ext uri="{BB962C8B-B14F-4D97-AF65-F5344CB8AC3E}">
        <p14:creationId xmlns:p14="http://schemas.microsoft.com/office/powerpoint/2010/main" val="1708096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100" b="1"/>
            </a:lvl1pPr>
          </a:lstStyle>
          <a:p>
            <a:r>
              <a:rPr lang="en-US"/>
              <a:t>Click to edit Master title style</a:t>
            </a:r>
          </a:p>
        </p:txBody>
      </p:sp>
      <p:sp>
        <p:nvSpPr>
          <p:cNvPr id="3" name="Picture Placeholder 2"/>
          <p:cNvSpPr>
            <a:spLocks noGrp="1"/>
          </p:cNvSpPr>
          <p:nvPr>
            <p:ph type="pic" idx="1"/>
          </p:nvPr>
        </p:nvSpPr>
        <p:spPr>
          <a:xfrm>
            <a:off x="8602982" y="2941320"/>
            <a:ext cx="26334720" cy="19751040"/>
          </a:xfrm>
        </p:spPr>
        <p:txBody>
          <a:bodyPr rtlCol="0">
            <a:normAutofit/>
          </a:bodyPr>
          <a:lstStyle>
            <a:lvl1pPr marL="0" indent="0">
              <a:buNone/>
              <a:defRPr sz="14600"/>
            </a:lvl1pPr>
            <a:lvl2pPr marL="2090044" indent="0">
              <a:buNone/>
              <a:defRPr sz="12800"/>
            </a:lvl2pPr>
            <a:lvl3pPr marL="4180088" indent="0">
              <a:buNone/>
              <a:defRPr sz="11000"/>
            </a:lvl3pPr>
            <a:lvl4pPr marL="6270132" indent="0">
              <a:buNone/>
              <a:defRPr sz="9100"/>
            </a:lvl4pPr>
            <a:lvl5pPr marL="8360176" indent="0">
              <a:buNone/>
              <a:defRPr sz="9100"/>
            </a:lvl5pPr>
            <a:lvl6pPr marL="10450220" indent="0">
              <a:buNone/>
              <a:defRPr sz="9100"/>
            </a:lvl6pPr>
            <a:lvl7pPr marL="12540264" indent="0">
              <a:buNone/>
              <a:defRPr sz="9100"/>
            </a:lvl7pPr>
            <a:lvl8pPr marL="14630309" indent="0">
              <a:buNone/>
              <a:defRPr sz="9100"/>
            </a:lvl8pPr>
            <a:lvl9pPr marL="16720353" indent="0">
              <a:buNone/>
              <a:defRPr sz="9100"/>
            </a:lvl9pPr>
          </a:lstStyle>
          <a:p>
            <a:pPr lvl="0"/>
            <a:endParaRPr lang="en-US" noProof="0"/>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400"/>
            </a:lvl1pPr>
            <a:lvl2pPr marL="2090044" indent="0">
              <a:buNone/>
              <a:defRPr sz="5500"/>
            </a:lvl2pPr>
            <a:lvl3pPr marL="4180088" indent="0">
              <a:buNone/>
              <a:defRPr sz="4600"/>
            </a:lvl3pPr>
            <a:lvl4pPr marL="6270132" indent="0">
              <a:buNone/>
              <a:defRPr sz="4100"/>
            </a:lvl4pPr>
            <a:lvl5pPr marL="8360176" indent="0">
              <a:buNone/>
              <a:defRPr sz="4100"/>
            </a:lvl5pPr>
            <a:lvl6pPr marL="10450220" indent="0">
              <a:buNone/>
              <a:defRPr sz="4100"/>
            </a:lvl6pPr>
            <a:lvl7pPr marL="12540264" indent="0">
              <a:buNone/>
              <a:defRPr sz="4100"/>
            </a:lvl7pPr>
            <a:lvl8pPr marL="14630309" indent="0">
              <a:buNone/>
              <a:defRPr sz="4100"/>
            </a:lvl8pPr>
            <a:lvl9pPr marL="16720353" indent="0">
              <a:buNone/>
              <a:defRPr sz="41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DD094172-2F8D-4F36-885F-82ABA3A2F7EE}" type="datetime1">
              <a:rPr lang="en-US"/>
              <a:pPr>
                <a:defRPr/>
              </a:pPr>
              <a:t>3/4/21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C025364-49F9-4DE6-B3CF-2E06E9B5DCAE}" type="slidenum">
              <a:rPr lang="en-US"/>
              <a:pPr>
                <a:defRPr/>
              </a:pPr>
              <a:t>‹#›</a:t>
            </a:fld>
            <a:endParaRPr lang="en-US"/>
          </a:p>
        </p:txBody>
      </p:sp>
    </p:spTree>
    <p:extLst>
      <p:ext uri="{BB962C8B-B14F-4D97-AF65-F5344CB8AC3E}">
        <p14:creationId xmlns:p14="http://schemas.microsoft.com/office/powerpoint/2010/main" val="3389188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193925" y="1317625"/>
            <a:ext cx="3950335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8009" tIns="209004" rIns="418009" bIns="209004"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2193925" y="7680325"/>
            <a:ext cx="39503350" cy="2172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18009" tIns="209004" rIns="418009" bIns="2090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2193925" y="30510163"/>
            <a:ext cx="10242550" cy="1752600"/>
          </a:xfrm>
          <a:prstGeom prst="rect">
            <a:avLst/>
          </a:prstGeom>
        </p:spPr>
        <p:txBody>
          <a:bodyPr vert="horz" wrap="square" lIns="418009" tIns="209004" rIns="418009" bIns="209004" numCol="1" anchor="ctr" anchorCtr="0" compatLnSpc="1">
            <a:prstTxWarp prst="textNoShape">
              <a:avLst/>
            </a:prstTxWarp>
          </a:bodyPr>
          <a:lstStyle>
            <a:lvl1pPr>
              <a:defRPr sz="5500">
                <a:solidFill>
                  <a:srgbClr val="898989"/>
                </a:solidFill>
                <a:latin typeface="Calibri" pitchFamily="-112" charset="0"/>
              </a:defRPr>
            </a:lvl1pPr>
          </a:lstStyle>
          <a:p>
            <a:pPr>
              <a:defRPr/>
            </a:pPr>
            <a:fld id="{68E59A6F-366A-4BCD-8B97-5868F6316D56}" type="datetime1">
              <a:rPr lang="en-US"/>
              <a:pPr>
                <a:defRPr/>
              </a:pPr>
              <a:t>3/4/21</a:t>
            </a:fld>
            <a:endParaRPr lang="en-US"/>
          </a:p>
        </p:txBody>
      </p:sp>
      <p:sp>
        <p:nvSpPr>
          <p:cNvPr id="5" name="Footer Placeholder 4"/>
          <p:cNvSpPr>
            <a:spLocks noGrp="1"/>
          </p:cNvSpPr>
          <p:nvPr>
            <p:ph type="ftr" sz="quarter" idx="3"/>
          </p:nvPr>
        </p:nvSpPr>
        <p:spPr>
          <a:xfrm>
            <a:off x="14995525" y="30510163"/>
            <a:ext cx="13900150" cy="1752600"/>
          </a:xfrm>
          <a:prstGeom prst="rect">
            <a:avLst/>
          </a:prstGeom>
        </p:spPr>
        <p:txBody>
          <a:bodyPr vert="horz" wrap="square" lIns="418009" tIns="209004" rIns="418009" bIns="209004" numCol="1" anchor="ctr" anchorCtr="0" compatLnSpc="1">
            <a:prstTxWarp prst="textNoShape">
              <a:avLst/>
            </a:prstTxWarp>
          </a:bodyPr>
          <a:lstStyle>
            <a:lvl1pPr algn="ctr">
              <a:defRPr sz="5500">
                <a:solidFill>
                  <a:srgbClr val="898989"/>
                </a:solidFill>
                <a:latin typeface="Calibri" pitchFamily="-112" charset="0"/>
              </a:defRPr>
            </a:lvl1pPr>
          </a:lstStyle>
          <a:p>
            <a:pPr>
              <a:defRPr/>
            </a:pPr>
            <a:endParaRPr lang="en-US"/>
          </a:p>
        </p:txBody>
      </p:sp>
      <p:sp>
        <p:nvSpPr>
          <p:cNvPr id="6" name="Slide Number Placeholder 5"/>
          <p:cNvSpPr>
            <a:spLocks noGrp="1"/>
          </p:cNvSpPr>
          <p:nvPr>
            <p:ph type="sldNum" sz="quarter" idx="4"/>
          </p:nvPr>
        </p:nvSpPr>
        <p:spPr>
          <a:xfrm>
            <a:off x="31454725" y="30510163"/>
            <a:ext cx="10242550" cy="1752600"/>
          </a:xfrm>
          <a:prstGeom prst="rect">
            <a:avLst/>
          </a:prstGeom>
        </p:spPr>
        <p:txBody>
          <a:bodyPr vert="horz" wrap="square" lIns="418009" tIns="209004" rIns="418009" bIns="209004" numCol="1" anchor="ctr" anchorCtr="0" compatLnSpc="1">
            <a:prstTxWarp prst="textNoShape">
              <a:avLst/>
            </a:prstTxWarp>
          </a:bodyPr>
          <a:lstStyle>
            <a:lvl1pPr algn="r">
              <a:defRPr sz="5500">
                <a:solidFill>
                  <a:srgbClr val="898989"/>
                </a:solidFill>
                <a:latin typeface="Calibri" pitchFamily="-112" charset="0"/>
              </a:defRPr>
            </a:lvl1pPr>
          </a:lstStyle>
          <a:p>
            <a:pPr>
              <a:defRPr/>
            </a:pPr>
            <a:fld id="{9A0F6BE1-24BF-4B28-9F5D-220DC3C6BE9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089150" rtl="0" eaLnBrk="0" fontAlgn="base" hangingPunct="0">
        <a:spcBef>
          <a:spcPct val="0"/>
        </a:spcBef>
        <a:spcAft>
          <a:spcPct val="0"/>
        </a:spcAft>
        <a:defRPr sz="20100" kern="1200">
          <a:solidFill>
            <a:schemeClr val="tx1"/>
          </a:solidFill>
          <a:latin typeface="+mj-lt"/>
          <a:ea typeface="ＭＳ Ｐゴシック" pitchFamily="-112" charset="-128"/>
          <a:cs typeface="ＭＳ Ｐゴシック" pitchFamily="-112" charset="-128"/>
        </a:defRPr>
      </a:lvl1pPr>
      <a:lvl2pPr algn="ctr" defTabSz="2089150" rtl="0" eaLnBrk="0" fontAlgn="base" hangingPunct="0">
        <a:spcBef>
          <a:spcPct val="0"/>
        </a:spcBef>
        <a:spcAft>
          <a:spcPct val="0"/>
        </a:spcAft>
        <a:defRPr sz="20100">
          <a:solidFill>
            <a:schemeClr val="tx1"/>
          </a:solidFill>
          <a:latin typeface="Calibri" pitchFamily="-112" charset="0"/>
          <a:ea typeface="ＭＳ Ｐゴシック" pitchFamily="-112" charset="-128"/>
          <a:cs typeface="ＭＳ Ｐゴシック" pitchFamily="-112" charset="-128"/>
        </a:defRPr>
      </a:lvl2pPr>
      <a:lvl3pPr algn="ctr" defTabSz="2089150" rtl="0" eaLnBrk="0" fontAlgn="base" hangingPunct="0">
        <a:spcBef>
          <a:spcPct val="0"/>
        </a:spcBef>
        <a:spcAft>
          <a:spcPct val="0"/>
        </a:spcAft>
        <a:defRPr sz="20100">
          <a:solidFill>
            <a:schemeClr val="tx1"/>
          </a:solidFill>
          <a:latin typeface="Calibri" pitchFamily="-112" charset="0"/>
          <a:ea typeface="ＭＳ Ｐゴシック" pitchFamily="-112" charset="-128"/>
          <a:cs typeface="ＭＳ Ｐゴシック" pitchFamily="-112" charset="-128"/>
        </a:defRPr>
      </a:lvl3pPr>
      <a:lvl4pPr algn="ctr" defTabSz="2089150" rtl="0" eaLnBrk="0" fontAlgn="base" hangingPunct="0">
        <a:spcBef>
          <a:spcPct val="0"/>
        </a:spcBef>
        <a:spcAft>
          <a:spcPct val="0"/>
        </a:spcAft>
        <a:defRPr sz="20100">
          <a:solidFill>
            <a:schemeClr val="tx1"/>
          </a:solidFill>
          <a:latin typeface="Calibri" pitchFamily="-112" charset="0"/>
          <a:ea typeface="ＭＳ Ｐゴシック" pitchFamily="-112" charset="-128"/>
          <a:cs typeface="ＭＳ Ｐゴシック" pitchFamily="-112" charset="-128"/>
        </a:defRPr>
      </a:lvl4pPr>
      <a:lvl5pPr algn="ctr" defTabSz="2089150" rtl="0" eaLnBrk="0" fontAlgn="base" hangingPunct="0">
        <a:spcBef>
          <a:spcPct val="0"/>
        </a:spcBef>
        <a:spcAft>
          <a:spcPct val="0"/>
        </a:spcAft>
        <a:defRPr sz="20100">
          <a:solidFill>
            <a:schemeClr val="tx1"/>
          </a:solidFill>
          <a:latin typeface="Calibri" pitchFamily="-112" charset="0"/>
          <a:ea typeface="ＭＳ Ｐゴシック" pitchFamily="-112" charset="-128"/>
          <a:cs typeface="ＭＳ Ｐゴシック" pitchFamily="-112" charset="-128"/>
        </a:defRPr>
      </a:lvl5pPr>
      <a:lvl6pPr marL="457200" algn="ctr" defTabSz="2089150" rtl="0" fontAlgn="base">
        <a:spcBef>
          <a:spcPct val="0"/>
        </a:spcBef>
        <a:spcAft>
          <a:spcPct val="0"/>
        </a:spcAft>
        <a:defRPr sz="20100">
          <a:solidFill>
            <a:schemeClr val="tx1"/>
          </a:solidFill>
          <a:latin typeface="Calibri" pitchFamily="-112" charset="0"/>
          <a:ea typeface="ＭＳ Ｐゴシック" pitchFamily="-112" charset="-128"/>
          <a:cs typeface="ＭＳ Ｐゴシック" pitchFamily="-112" charset="-128"/>
        </a:defRPr>
      </a:lvl6pPr>
      <a:lvl7pPr marL="914400" algn="ctr" defTabSz="2089150" rtl="0" fontAlgn="base">
        <a:spcBef>
          <a:spcPct val="0"/>
        </a:spcBef>
        <a:spcAft>
          <a:spcPct val="0"/>
        </a:spcAft>
        <a:defRPr sz="20100">
          <a:solidFill>
            <a:schemeClr val="tx1"/>
          </a:solidFill>
          <a:latin typeface="Calibri" pitchFamily="-112" charset="0"/>
          <a:ea typeface="ＭＳ Ｐゴシック" pitchFamily="-112" charset="-128"/>
          <a:cs typeface="ＭＳ Ｐゴシック" pitchFamily="-112" charset="-128"/>
        </a:defRPr>
      </a:lvl7pPr>
      <a:lvl8pPr marL="1371600" algn="ctr" defTabSz="2089150" rtl="0" fontAlgn="base">
        <a:spcBef>
          <a:spcPct val="0"/>
        </a:spcBef>
        <a:spcAft>
          <a:spcPct val="0"/>
        </a:spcAft>
        <a:defRPr sz="20100">
          <a:solidFill>
            <a:schemeClr val="tx1"/>
          </a:solidFill>
          <a:latin typeface="Calibri" pitchFamily="-112" charset="0"/>
          <a:ea typeface="ＭＳ Ｐゴシック" pitchFamily="-112" charset="-128"/>
          <a:cs typeface="ＭＳ Ｐゴシック" pitchFamily="-112" charset="-128"/>
        </a:defRPr>
      </a:lvl8pPr>
      <a:lvl9pPr marL="1828800" algn="ctr" defTabSz="2089150" rtl="0" fontAlgn="base">
        <a:spcBef>
          <a:spcPct val="0"/>
        </a:spcBef>
        <a:spcAft>
          <a:spcPct val="0"/>
        </a:spcAft>
        <a:defRPr sz="20100">
          <a:solidFill>
            <a:schemeClr val="tx1"/>
          </a:solidFill>
          <a:latin typeface="Calibri" pitchFamily="-112" charset="0"/>
          <a:ea typeface="ＭＳ Ｐゴシック" pitchFamily="-112" charset="-128"/>
          <a:cs typeface="ＭＳ Ｐゴシック" pitchFamily="-112" charset="-128"/>
        </a:defRPr>
      </a:lvl9pPr>
    </p:titleStyle>
    <p:bodyStyle>
      <a:lvl1pPr marL="1566863" indent="-1566863" algn="l" defTabSz="2089150" rtl="0" eaLnBrk="0" fontAlgn="base" hangingPunct="0">
        <a:spcBef>
          <a:spcPct val="20000"/>
        </a:spcBef>
        <a:spcAft>
          <a:spcPct val="0"/>
        </a:spcAft>
        <a:buFont typeface="Arial" charset="0"/>
        <a:buChar char="•"/>
        <a:defRPr sz="14600" kern="1200">
          <a:solidFill>
            <a:schemeClr val="tx1"/>
          </a:solidFill>
          <a:latin typeface="+mn-lt"/>
          <a:ea typeface="ＭＳ Ｐゴシック" pitchFamily="-112" charset="-128"/>
          <a:cs typeface="ＭＳ Ｐゴシック" pitchFamily="-112" charset="-128"/>
        </a:defRPr>
      </a:lvl1pPr>
      <a:lvl2pPr marL="3395663" indent="-1304925" algn="l" defTabSz="2089150" rtl="0" eaLnBrk="0" fontAlgn="base" hangingPunct="0">
        <a:spcBef>
          <a:spcPct val="20000"/>
        </a:spcBef>
        <a:spcAft>
          <a:spcPct val="0"/>
        </a:spcAft>
        <a:buFont typeface="Arial" charset="0"/>
        <a:buChar char="–"/>
        <a:defRPr sz="12800" kern="1200">
          <a:solidFill>
            <a:schemeClr val="tx1"/>
          </a:solidFill>
          <a:latin typeface="+mn-lt"/>
          <a:ea typeface="ＭＳ Ｐゴシック" pitchFamily="-112" charset="-128"/>
          <a:cs typeface="+mn-cs"/>
        </a:defRPr>
      </a:lvl2pPr>
      <a:lvl3pPr marL="5224463" indent="-1044575" algn="l" defTabSz="2089150" rtl="0" eaLnBrk="0" fontAlgn="base" hangingPunct="0">
        <a:spcBef>
          <a:spcPct val="20000"/>
        </a:spcBef>
        <a:spcAft>
          <a:spcPct val="0"/>
        </a:spcAft>
        <a:buFont typeface="Arial" charset="0"/>
        <a:buChar char="•"/>
        <a:defRPr sz="11000" kern="1200">
          <a:solidFill>
            <a:schemeClr val="tx1"/>
          </a:solidFill>
          <a:latin typeface="+mn-lt"/>
          <a:ea typeface="ＭＳ Ｐゴシック" pitchFamily="-112" charset="-128"/>
          <a:cs typeface="+mn-cs"/>
        </a:defRPr>
      </a:lvl3pPr>
      <a:lvl4pPr marL="7313613" indent="-1044575" algn="l" defTabSz="2089150" rtl="0" eaLnBrk="0" fontAlgn="base" hangingPunct="0">
        <a:spcBef>
          <a:spcPct val="20000"/>
        </a:spcBef>
        <a:spcAft>
          <a:spcPct val="0"/>
        </a:spcAft>
        <a:buFont typeface="Arial" charset="0"/>
        <a:buChar char="–"/>
        <a:defRPr sz="9100" kern="1200">
          <a:solidFill>
            <a:schemeClr val="tx1"/>
          </a:solidFill>
          <a:latin typeface="+mn-lt"/>
          <a:ea typeface="ＭＳ Ｐゴシック" pitchFamily="-112" charset="-128"/>
          <a:cs typeface="+mn-cs"/>
        </a:defRPr>
      </a:lvl4pPr>
      <a:lvl5pPr marL="9404350" indent="-1044575" algn="l" defTabSz="2089150" rtl="0" eaLnBrk="0" fontAlgn="base" hangingPunct="0">
        <a:spcBef>
          <a:spcPct val="20000"/>
        </a:spcBef>
        <a:spcAft>
          <a:spcPct val="0"/>
        </a:spcAft>
        <a:buFont typeface="Arial" charset="0"/>
        <a:buChar char="»"/>
        <a:defRPr sz="9100" kern="1200">
          <a:solidFill>
            <a:schemeClr val="tx1"/>
          </a:solidFill>
          <a:latin typeface="+mn-lt"/>
          <a:ea typeface="ＭＳ Ｐゴシック" pitchFamily="-112" charset="-128"/>
          <a:cs typeface="+mn-cs"/>
        </a:defRPr>
      </a:lvl5pPr>
      <a:lvl6pPr marL="11495242" indent="-1045022" algn="l" defTabSz="2090044" rtl="0" eaLnBrk="1" latinLnBrk="0" hangingPunct="1">
        <a:spcBef>
          <a:spcPct val="20000"/>
        </a:spcBef>
        <a:buFont typeface="Arial"/>
        <a:buChar char="•"/>
        <a:defRPr sz="9100" kern="1200">
          <a:solidFill>
            <a:schemeClr val="tx1"/>
          </a:solidFill>
          <a:latin typeface="+mn-lt"/>
          <a:ea typeface="+mn-ea"/>
          <a:cs typeface="+mn-cs"/>
        </a:defRPr>
      </a:lvl6pPr>
      <a:lvl7pPr marL="13585287" indent="-1045022" algn="l" defTabSz="2090044" rtl="0" eaLnBrk="1" latinLnBrk="0" hangingPunct="1">
        <a:spcBef>
          <a:spcPct val="20000"/>
        </a:spcBef>
        <a:buFont typeface="Arial"/>
        <a:buChar char="•"/>
        <a:defRPr sz="9100" kern="1200">
          <a:solidFill>
            <a:schemeClr val="tx1"/>
          </a:solidFill>
          <a:latin typeface="+mn-lt"/>
          <a:ea typeface="+mn-ea"/>
          <a:cs typeface="+mn-cs"/>
        </a:defRPr>
      </a:lvl7pPr>
      <a:lvl8pPr marL="15675331" indent="-1045022" algn="l" defTabSz="2090044" rtl="0" eaLnBrk="1" latinLnBrk="0" hangingPunct="1">
        <a:spcBef>
          <a:spcPct val="20000"/>
        </a:spcBef>
        <a:buFont typeface="Arial"/>
        <a:buChar char="•"/>
        <a:defRPr sz="9100" kern="1200">
          <a:solidFill>
            <a:schemeClr val="tx1"/>
          </a:solidFill>
          <a:latin typeface="+mn-lt"/>
          <a:ea typeface="+mn-ea"/>
          <a:cs typeface="+mn-cs"/>
        </a:defRPr>
      </a:lvl8pPr>
      <a:lvl9pPr marL="17765375" indent="-1045022" algn="l" defTabSz="2090044" rtl="0" eaLnBrk="1" latinLnBrk="0" hangingPunct="1">
        <a:spcBef>
          <a:spcPct val="20000"/>
        </a:spcBef>
        <a:buFont typeface="Arial"/>
        <a:buChar char="•"/>
        <a:defRPr sz="9100" kern="1200">
          <a:solidFill>
            <a:schemeClr val="tx1"/>
          </a:solidFill>
          <a:latin typeface="+mn-lt"/>
          <a:ea typeface="+mn-ea"/>
          <a:cs typeface="+mn-cs"/>
        </a:defRPr>
      </a:lvl9pPr>
    </p:bodyStyle>
    <p:otherStyle>
      <a:defPPr>
        <a:defRPr lang="en-US"/>
      </a:defPPr>
      <a:lvl1pPr marL="0" algn="l" defTabSz="2090044" rtl="0" eaLnBrk="1" latinLnBrk="0" hangingPunct="1">
        <a:defRPr sz="8200" kern="1200">
          <a:solidFill>
            <a:schemeClr val="tx1"/>
          </a:solidFill>
          <a:latin typeface="+mn-lt"/>
          <a:ea typeface="+mn-ea"/>
          <a:cs typeface="+mn-cs"/>
        </a:defRPr>
      </a:lvl1pPr>
      <a:lvl2pPr marL="2090044" algn="l" defTabSz="2090044" rtl="0" eaLnBrk="1" latinLnBrk="0" hangingPunct="1">
        <a:defRPr sz="8200" kern="1200">
          <a:solidFill>
            <a:schemeClr val="tx1"/>
          </a:solidFill>
          <a:latin typeface="+mn-lt"/>
          <a:ea typeface="+mn-ea"/>
          <a:cs typeface="+mn-cs"/>
        </a:defRPr>
      </a:lvl2pPr>
      <a:lvl3pPr marL="4180088" algn="l" defTabSz="2090044" rtl="0" eaLnBrk="1" latinLnBrk="0" hangingPunct="1">
        <a:defRPr sz="8200" kern="1200">
          <a:solidFill>
            <a:schemeClr val="tx1"/>
          </a:solidFill>
          <a:latin typeface="+mn-lt"/>
          <a:ea typeface="+mn-ea"/>
          <a:cs typeface="+mn-cs"/>
        </a:defRPr>
      </a:lvl3pPr>
      <a:lvl4pPr marL="6270132" algn="l" defTabSz="2090044" rtl="0" eaLnBrk="1" latinLnBrk="0" hangingPunct="1">
        <a:defRPr sz="8200" kern="1200">
          <a:solidFill>
            <a:schemeClr val="tx1"/>
          </a:solidFill>
          <a:latin typeface="+mn-lt"/>
          <a:ea typeface="+mn-ea"/>
          <a:cs typeface="+mn-cs"/>
        </a:defRPr>
      </a:lvl4pPr>
      <a:lvl5pPr marL="8360176" algn="l" defTabSz="2090044" rtl="0" eaLnBrk="1" latinLnBrk="0" hangingPunct="1">
        <a:defRPr sz="8200" kern="1200">
          <a:solidFill>
            <a:schemeClr val="tx1"/>
          </a:solidFill>
          <a:latin typeface="+mn-lt"/>
          <a:ea typeface="+mn-ea"/>
          <a:cs typeface="+mn-cs"/>
        </a:defRPr>
      </a:lvl5pPr>
      <a:lvl6pPr marL="10450220" algn="l" defTabSz="2090044" rtl="0" eaLnBrk="1" latinLnBrk="0" hangingPunct="1">
        <a:defRPr sz="8200" kern="1200">
          <a:solidFill>
            <a:schemeClr val="tx1"/>
          </a:solidFill>
          <a:latin typeface="+mn-lt"/>
          <a:ea typeface="+mn-ea"/>
          <a:cs typeface="+mn-cs"/>
        </a:defRPr>
      </a:lvl6pPr>
      <a:lvl7pPr marL="12540264" algn="l" defTabSz="2090044" rtl="0" eaLnBrk="1" latinLnBrk="0" hangingPunct="1">
        <a:defRPr sz="8200" kern="1200">
          <a:solidFill>
            <a:schemeClr val="tx1"/>
          </a:solidFill>
          <a:latin typeface="+mn-lt"/>
          <a:ea typeface="+mn-ea"/>
          <a:cs typeface="+mn-cs"/>
        </a:defRPr>
      </a:lvl7pPr>
      <a:lvl8pPr marL="14630309" algn="l" defTabSz="2090044" rtl="0" eaLnBrk="1" latinLnBrk="0" hangingPunct="1">
        <a:defRPr sz="8200" kern="1200">
          <a:solidFill>
            <a:schemeClr val="tx1"/>
          </a:solidFill>
          <a:latin typeface="+mn-lt"/>
          <a:ea typeface="+mn-ea"/>
          <a:cs typeface="+mn-cs"/>
        </a:defRPr>
      </a:lvl8pPr>
      <a:lvl9pPr marL="16720353" algn="l" defTabSz="2090044" rtl="0" eaLnBrk="1" latinLnBrk="0" hangingPunct="1">
        <a:defRPr sz="8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1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17" Type="http://schemas.openxmlformats.org/officeDocument/2006/relationships/image" Target="../media/image6.png"/><Relationship Id="rId2" Type="http://schemas.openxmlformats.org/officeDocument/2006/relationships/image" Target="../media/image1.jpeg"/><Relationship Id="rId16"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4.png"/><Relationship Id="rId10" Type="http://schemas.openxmlformats.org/officeDocument/2006/relationships/diagramData" Target="../diagrams/data2.xml"/><Relationship Id="rId19" Type="http://schemas.openxmlformats.org/officeDocument/2006/relationships/image" Target="../media/image8.png"/><Relationship Id="rId4" Type="http://schemas.openxmlformats.org/officeDocument/2006/relationships/image" Target="../media/image3.png"/><Relationship Id="rId9" Type="http://schemas.microsoft.com/office/2007/relationships/diagramDrawing" Target="../diagrams/drawing1.xml"/><Relationship Id="rId14" Type="http://schemas.microsoft.com/office/2007/relationships/diagramDrawing" Target="../diagrams/drawin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1295400" y="6985000"/>
            <a:ext cx="9826625" cy="77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2260" tIns="352260" rIns="352260" bIns="352260">
            <a:spAutoFit/>
          </a:bodyPr>
          <a:lstStyle>
            <a:lvl1pPr eaLnBrk="0" hangingPunct="0">
              <a:spcBef>
                <a:spcPct val="20000"/>
              </a:spcBef>
              <a:buFont typeface="Arial" charset="0"/>
              <a:buChar char="•"/>
              <a:defRPr sz="14600">
                <a:solidFill>
                  <a:schemeClr val="tx1"/>
                </a:solidFill>
                <a:latin typeface="Calibri" pitchFamily="-112" charset="0"/>
                <a:ea typeface="ＭＳ Ｐゴシック" pitchFamily="-112" charset="-128"/>
              </a:defRPr>
            </a:lvl1pPr>
            <a:lvl2pPr marL="742950" indent="-285750" eaLnBrk="0" hangingPunct="0">
              <a:spcBef>
                <a:spcPct val="20000"/>
              </a:spcBef>
              <a:buFont typeface="Arial" charset="0"/>
              <a:buChar char="–"/>
              <a:defRPr sz="1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110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5pPr>
            <a:lvl6pPr marL="25146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6pPr>
            <a:lvl7pPr marL="29718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7pPr>
            <a:lvl8pPr marL="34290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8pPr>
            <a:lvl9pPr marL="38862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9pPr>
          </a:lstStyle>
          <a:p>
            <a:pPr eaLnBrk="1" hangingPunct="1">
              <a:spcBef>
                <a:spcPct val="40000"/>
              </a:spcBef>
              <a:buFontTx/>
              <a:buNone/>
            </a:pPr>
            <a:r>
              <a:rPr lang="en-AU" altLang="en-US" sz="2800" dirty="0">
                <a:latin typeface="Lao UI" panose="020B0502040204020203" pitchFamily="34" charset="0"/>
                <a:cs typeface="Lao UI" panose="020B0502040204020203" pitchFamily="34" charset="0"/>
              </a:rPr>
              <a:t>Sleep is a biological imperative. </a:t>
            </a:r>
            <a:r>
              <a:rPr lang="en-US" altLang="en-US" sz="2800" dirty="0">
                <a:latin typeface="Lao UI" panose="020B0502040204020203" pitchFamily="34" charset="0"/>
                <a:cs typeface="Lao UI" panose="020B0502040204020203" pitchFamily="34" charset="0"/>
              </a:rPr>
              <a:t>Modern society increasingly devalues the importance of good sleep hygiene. Studies have shown that chronic and acute sleep deficiency has known associations with major health risks such as overweight and obesity. The relationship between inadequate sleep and weight status has been established, however the exact mechanisms remain predominantly unknown. </a:t>
            </a:r>
          </a:p>
          <a:p>
            <a:pPr eaLnBrk="1" hangingPunct="1">
              <a:spcBef>
                <a:spcPct val="40000"/>
              </a:spcBef>
              <a:buFontTx/>
              <a:buNone/>
            </a:pPr>
            <a:r>
              <a:rPr lang="en-US" altLang="en-US" sz="2800" dirty="0">
                <a:latin typeface="Lao UI" panose="020B0502040204020203" pitchFamily="34" charset="0"/>
                <a:cs typeface="Lao UI" panose="020B0502040204020203" pitchFamily="34" charset="0"/>
              </a:rPr>
              <a:t>Sleep restriction can be considered a source of physiologic stress that is associated with increased levels of cortisol and decreased levels of testosterone. Cortisol stimulates appetite and the intake of high-energy, palatable foods. Low testosterone levels are seen in individuals with increased adiposity. Further investigation is warranted regarding the interactions amongst sleep restriction, hormones, and weight status.</a:t>
            </a:r>
          </a:p>
        </p:txBody>
      </p:sp>
      <p:sp>
        <p:nvSpPr>
          <p:cNvPr id="2051" name="Text Box 3"/>
          <p:cNvSpPr txBox="1">
            <a:spLocks noChangeArrowheads="1"/>
          </p:cNvSpPr>
          <p:nvPr/>
        </p:nvSpPr>
        <p:spPr bwMode="auto">
          <a:xfrm>
            <a:off x="11816663" y="25159656"/>
            <a:ext cx="9826625" cy="5968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2260" tIns="352260" rIns="352260" bIns="352260">
            <a:spAutoFit/>
          </a:bodyPr>
          <a:lstStyle>
            <a:lvl1pPr marL="282575" indent="-282575" eaLnBrk="0" hangingPunct="0">
              <a:spcBef>
                <a:spcPct val="20000"/>
              </a:spcBef>
              <a:buFont typeface="Arial" charset="0"/>
              <a:buChar char="•"/>
              <a:defRPr sz="14600">
                <a:solidFill>
                  <a:schemeClr val="tx1"/>
                </a:solidFill>
                <a:latin typeface="Calibri" pitchFamily="-112" charset="0"/>
                <a:ea typeface="ＭＳ Ｐゴシック" pitchFamily="-112" charset="-128"/>
              </a:defRPr>
            </a:lvl1pPr>
            <a:lvl2pPr marL="742950" indent="-285750" eaLnBrk="0" hangingPunct="0">
              <a:spcBef>
                <a:spcPct val="20000"/>
              </a:spcBef>
              <a:buFont typeface="Arial" charset="0"/>
              <a:buChar char="–"/>
              <a:defRPr sz="1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110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5pPr>
            <a:lvl6pPr marL="25146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6pPr>
            <a:lvl7pPr marL="29718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7pPr>
            <a:lvl8pPr marL="34290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8pPr>
            <a:lvl9pPr marL="38862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9pPr>
          </a:lstStyle>
          <a:p>
            <a:pPr eaLnBrk="1" hangingPunct="1">
              <a:spcBef>
                <a:spcPct val="40000"/>
              </a:spcBef>
              <a:buSzPct val="60000"/>
            </a:pPr>
            <a:r>
              <a:rPr lang="en-US" sz="2800" dirty="0">
                <a:latin typeface="Lao UI" panose="020B0502040204020203" pitchFamily="34" charset="0"/>
                <a:cs typeface="Lao UI" panose="020B0502040204020203" pitchFamily="34" charset="0"/>
              </a:rPr>
              <a:t>Participants in the unclamped group scored significantly higher for prospective food consumption when compared to the clamped group. </a:t>
            </a:r>
          </a:p>
          <a:p>
            <a:pPr eaLnBrk="1" hangingPunct="1">
              <a:spcBef>
                <a:spcPct val="40000"/>
              </a:spcBef>
              <a:buSzPct val="60000"/>
            </a:pPr>
            <a:r>
              <a:rPr lang="en-US" altLang="en-US" sz="2800" dirty="0">
                <a:latin typeface="Lao UI" panose="020B0502040204020203" pitchFamily="34" charset="0"/>
                <a:cs typeface="Lao UI" panose="020B0502040204020203" pitchFamily="34" charset="0"/>
              </a:rPr>
              <a:t>Participants in the clamped group scored significantly higher for satisfaction and significantly lower for hunger when compared to the unclamped group. </a:t>
            </a:r>
          </a:p>
          <a:p>
            <a:pPr eaLnBrk="1" hangingPunct="1">
              <a:spcBef>
                <a:spcPct val="40000"/>
              </a:spcBef>
              <a:buSzPct val="60000"/>
            </a:pPr>
            <a:r>
              <a:rPr lang="en-US" altLang="en-US" sz="2800" dirty="0">
                <a:latin typeface="Lao UI" panose="020B0502040204020203" pitchFamily="34" charset="0"/>
                <a:cs typeface="Lao UI" panose="020B0502040204020203" pitchFamily="34" charset="0"/>
              </a:rPr>
              <a:t>There was a significant effect of bout on cravings for all 5 major subscales, except for the “sugars” subscale. </a:t>
            </a:r>
          </a:p>
          <a:p>
            <a:pPr eaLnBrk="1" hangingPunct="1">
              <a:spcBef>
                <a:spcPct val="40000"/>
              </a:spcBef>
              <a:buSzPct val="60000"/>
            </a:pPr>
            <a:r>
              <a:rPr lang="en-US" altLang="en-US" sz="2800" dirty="0">
                <a:latin typeface="Lao UI" panose="020B0502040204020203" pitchFamily="34" charset="0"/>
                <a:cs typeface="Lao UI" panose="020B0502040204020203" pitchFamily="34" charset="0"/>
              </a:rPr>
              <a:t>There were no significant difference in specific food cravings between participants in the unclamped (control) and clamped (experimental) groups.</a:t>
            </a:r>
            <a:endParaRPr lang="en-AU" altLang="en-US" sz="2800" dirty="0">
              <a:latin typeface="Lao UI" panose="020B0502040204020203" pitchFamily="34" charset="0"/>
              <a:cs typeface="Lao UI" panose="020B0502040204020203" pitchFamily="34" charset="0"/>
            </a:endParaRPr>
          </a:p>
        </p:txBody>
      </p:sp>
      <p:sp>
        <p:nvSpPr>
          <p:cNvPr id="105" name="Text Box 6"/>
          <p:cNvSpPr txBox="1">
            <a:spLocks noChangeArrowheads="1"/>
          </p:cNvSpPr>
          <p:nvPr/>
        </p:nvSpPr>
        <p:spPr bwMode="auto">
          <a:xfrm>
            <a:off x="7029450" y="-334963"/>
            <a:ext cx="29718000" cy="5364163"/>
          </a:xfrm>
          <a:prstGeom prst="rect">
            <a:avLst/>
          </a:prstGeom>
          <a:noFill/>
          <a:ln w="25400">
            <a:noFill/>
            <a:miter lim="800000"/>
            <a:headEnd/>
            <a:tailEnd/>
          </a:ln>
          <a:effectLst/>
        </p:spPr>
        <p:txBody>
          <a:bodyPr lIns="528389" tIns="704519" rIns="528389" bIns="528389"/>
          <a:lstStyle/>
          <a:p>
            <a:pPr lvl="0" algn="ctr">
              <a:defRPr/>
            </a:pPr>
            <a:r>
              <a:rPr lang="en-US" altLang="en-US" sz="6600" b="1" dirty="0">
                <a:solidFill>
                  <a:srgbClr val="C0504D"/>
                </a:solidFill>
                <a:effectLst>
                  <a:outerShdw blurRad="38100" dist="38100" dir="2700000" algn="tl">
                    <a:srgbClr val="000000"/>
                  </a:outerShdw>
                </a:effectLst>
                <a:ea typeface="ＭＳ Ｐゴシック" pitchFamily="84" charset="-128"/>
              </a:rPr>
              <a:t>The impact of sleep restriction on subjective sensations of appetite and food cravings:  a quantitative study in healthy men</a:t>
            </a:r>
          </a:p>
          <a:p>
            <a:pPr lvl="0" algn="ctr">
              <a:defRPr/>
            </a:pPr>
            <a:r>
              <a:rPr lang="en-GB" altLang="en-US" sz="3600" b="1" dirty="0">
                <a:solidFill>
                  <a:srgbClr val="C0504D"/>
                </a:solidFill>
                <a:ea typeface="ＭＳ Ｐゴシック" pitchFamily="84" charset="-128"/>
              </a:rPr>
              <a:t>Amy James, B.S., Virginia Gray, PhD, RDN, Rachelle </a:t>
            </a:r>
            <a:r>
              <a:rPr lang="en-GB" altLang="en-US" sz="3600" b="1" dirty="0" err="1">
                <a:solidFill>
                  <a:srgbClr val="C0504D"/>
                </a:solidFill>
                <a:ea typeface="ＭＳ Ｐゴシック" pitchFamily="84" charset="-128"/>
              </a:rPr>
              <a:t>Bross</a:t>
            </a:r>
            <a:r>
              <a:rPr lang="en-GB" altLang="en-US" sz="3600" b="1" dirty="0">
                <a:solidFill>
                  <a:srgbClr val="C0504D"/>
                </a:solidFill>
                <a:ea typeface="ＭＳ Ｐゴシック" pitchFamily="84" charset="-128"/>
              </a:rPr>
              <a:t>, PhD, RDN, Peter Y. Liu, MD, PhD, Selena Nguyen-Rodriguez, PhD, MPH</a:t>
            </a:r>
          </a:p>
          <a:p>
            <a:pPr lvl="0" algn="ctr">
              <a:spcBef>
                <a:spcPct val="20000"/>
              </a:spcBef>
              <a:defRPr/>
            </a:pPr>
            <a:r>
              <a:rPr lang="en-GB" altLang="en-US" sz="4400" b="1" dirty="0">
                <a:solidFill>
                  <a:srgbClr val="C0504D"/>
                </a:solidFill>
                <a:ea typeface="ＭＳ Ｐゴシック" pitchFamily="84" charset="-128"/>
              </a:rPr>
              <a:t>Department of Family &amp; Consumer Sciences</a:t>
            </a:r>
          </a:p>
          <a:p>
            <a:pPr lvl="0" algn="ctr">
              <a:spcBef>
                <a:spcPct val="20000"/>
              </a:spcBef>
              <a:defRPr/>
            </a:pPr>
            <a:r>
              <a:rPr lang="en-GB" altLang="en-US" sz="4400" b="1" dirty="0">
                <a:solidFill>
                  <a:srgbClr val="C0504D"/>
                </a:solidFill>
                <a:ea typeface="ＭＳ Ｐゴシック" pitchFamily="84" charset="-128"/>
              </a:rPr>
              <a:t>College of Health &amp; Human Services, California State University Long Beach</a:t>
            </a:r>
          </a:p>
        </p:txBody>
      </p:sp>
      <p:sp>
        <p:nvSpPr>
          <p:cNvPr id="2055" name="Text Box 8"/>
          <p:cNvSpPr txBox="1">
            <a:spLocks noChangeArrowheads="1"/>
          </p:cNvSpPr>
          <p:nvPr/>
        </p:nvSpPr>
        <p:spPr bwMode="auto">
          <a:xfrm>
            <a:off x="1143000" y="5797550"/>
            <a:ext cx="31165800" cy="1327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2260" tIns="352260" rIns="352260" bIns="352260"/>
          <a:lstStyle>
            <a:lvl1pPr eaLnBrk="0" hangingPunct="0">
              <a:spcBef>
                <a:spcPct val="20000"/>
              </a:spcBef>
              <a:buFont typeface="Arial" charset="0"/>
              <a:buChar char="•"/>
              <a:defRPr sz="14600">
                <a:solidFill>
                  <a:schemeClr val="tx1"/>
                </a:solidFill>
                <a:latin typeface="Calibri" pitchFamily="-112" charset="0"/>
                <a:ea typeface="ＭＳ Ｐゴシック" pitchFamily="-112" charset="-128"/>
              </a:defRPr>
            </a:lvl1pPr>
            <a:lvl2pPr marL="742950" indent="-285750" eaLnBrk="0" hangingPunct="0">
              <a:spcBef>
                <a:spcPct val="20000"/>
              </a:spcBef>
              <a:buFont typeface="Arial" charset="0"/>
              <a:buChar char="–"/>
              <a:defRPr sz="1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110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5pPr>
            <a:lvl6pPr marL="25146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6pPr>
            <a:lvl7pPr marL="29718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7pPr>
            <a:lvl8pPr marL="34290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8pPr>
            <a:lvl9pPr marL="38862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9pPr>
          </a:lstStyle>
          <a:p>
            <a:pPr algn="ctr" eaLnBrk="1" hangingPunct="1">
              <a:buFontTx/>
              <a:buNone/>
            </a:pPr>
            <a:endParaRPr lang="en-GB" altLang="en-US" sz="4900">
              <a:solidFill>
                <a:schemeClr val="bg1"/>
              </a:solidFill>
              <a:latin typeface="Lao UI" panose="020B0502040204020203" pitchFamily="34" charset="0"/>
              <a:cs typeface="Lao UI" panose="020B0502040204020203" pitchFamily="34" charset="0"/>
            </a:endParaRPr>
          </a:p>
        </p:txBody>
      </p:sp>
      <p:sp>
        <p:nvSpPr>
          <p:cNvPr id="2056" name="Text Box 10"/>
          <p:cNvSpPr txBox="1">
            <a:spLocks noChangeArrowheads="1"/>
          </p:cNvSpPr>
          <p:nvPr/>
        </p:nvSpPr>
        <p:spPr bwMode="auto">
          <a:xfrm>
            <a:off x="1275555" y="15908804"/>
            <a:ext cx="9826625" cy="2434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2260" tIns="352260" rIns="352260" bIns="352260">
            <a:spAutoFit/>
          </a:bodyPr>
          <a:lstStyle>
            <a:lvl1pPr eaLnBrk="0" hangingPunct="0">
              <a:spcBef>
                <a:spcPct val="20000"/>
              </a:spcBef>
              <a:buFont typeface="Arial" charset="0"/>
              <a:buChar char="•"/>
              <a:defRPr sz="14600">
                <a:solidFill>
                  <a:schemeClr val="tx1"/>
                </a:solidFill>
                <a:latin typeface="Calibri" pitchFamily="-112" charset="0"/>
                <a:ea typeface="ＭＳ Ｐゴシック" pitchFamily="-112" charset="-128"/>
              </a:defRPr>
            </a:lvl1pPr>
            <a:lvl2pPr marL="742950" indent="-285750" eaLnBrk="0" hangingPunct="0">
              <a:spcBef>
                <a:spcPct val="20000"/>
              </a:spcBef>
              <a:buFont typeface="Arial" charset="0"/>
              <a:buChar char="–"/>
              <a:defRPr sz="1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110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5pPr>
            <a:lvl6pPr marL="25146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6pPr>
            <a:lvl7pPr marL="29718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7pPr>
            <a:lvl8pPr marL="34290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8pPr>
            <a:lvl9pPr marL="38862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9pPr>
          </a:lstStyle>
          <a:p>
            <a:pPr eaLnBrk="1" hangingPunct="1">
              <a:buFontTx/>
              <a:buNone/>
            </a:pPr>
            <a:r>
              <a:rPr lang="en-US" altLang="en-US" sz="2800" dirty="0">
                <a:latin typeface="Lao UI" panose="020B0502040204020203" pitchFamily="34" charset="0"/>
                <a:cs typeface="Lao UI" panose="020B0502040204020203" pitchFamily="34" charset="0"/>
              </a:rPr>
              <a:t>The primary aim of this thesis was to evaluate if sleep restriction and its demonstrated hormonal changes is a possible mechanism by which sleep restriction influences subjective feelings of hunger and fullness. </a:t>
            </a:r>
            <a:endParaRPr lang="en-AU" altLang="en-US" sz="2800" dirty="0">
              <a:latin typeface="Lao UI" panose="020B0502040204020203" pitchFamily="34" charset="0"/>
              <a:cs typeface="Lao UI" panose="020B0502040204020203" pitchFamily="34" charset="0"/>
            </a:endParaRPr>
          </a:p>
        </p:txBody>
      </p:sp>
      <p:sp>
        <p:nvSpPr>
          <p:cNvPr id="108" name="Text Box 21"/>
          <p:cNvSpPr txBox="1">
            <a:spLocks noChangeArrowheads="1"/>
          </p:cNvSpPr>
          <p:nvPr/>
        </p:nvSpPr>
        <p:spPr bwMode="auto">
          <a:xfrm>
            <a:off x="33070800" y="18119272"/>
            <a:ext cx="9825718" cy="4632473"/>
          </a:xfrm>
          <a:prstGeom prst="rect">
            <a:avLst/>
          </a:prstGeom>
          <a:noFill/>
          <a:ln w="9525">
            <a:noFill/>
            <a:miter lim="800000"/>
            <a:headEnd/>
            <a:tailEnd/>
          </a:ln>
        </p:spPr>
        <p:txBody>
          <a:bodyPr lIns="352260" tIns="352260" rIns="352260" bIns="352260">
            <a:spAutoFit/>
          </a:bodyPr>
          <a:lstStyle/>
          <a:p>
            <a:pPr marL="457200" indent="-457200" defTabSz="2090044" fontAlgn="auto">
              <a:spcBef>
                <a:spcPct val="10000"/>
              </a:spcBef>
              <a:spcAft>
                <a:spcPts val="0"/>
              </a:spcAft>
              <a:buFont typeface="Arial" panose="020B0604020202020204" pitchFamily="34" charset="0"/>
              <a:buChar char="•"/>
              <a:tabLst>
                <a:tab pos="518351" algn="l"/>
              </a:tabLst>
              <a:defRPr/>
            </a:pPr>
            <a:r>
              <a:rPr lang="en-US" sz="2800" dirty="0">
                <a:latin typeface="Lao UI" panose="020B0502040204020203" pitchFamily="34" charset="0"/>
                <a:ea typeface="+mn-ea"/>
                <a:cs typeface="Lao UI" panose="020B0502040204020203" pitchFamily="34" charset="0"/>
              </a:rPr>
              <a:t>These findings are clinically important and relevant for registered dietitians and other medical professionals when managing the nutrition care of patients experiencing chronic and acute sleep restriction. </a:t>
            </a:r>
          </a:p>
          <a:p>
            <a:pPr marL="457200" indent="-457200" defTabSz="2090044" fontAlgn="auto">
              <a:spcBef>
                <a:spcPct val="10000"/>
              </a:spcBef>
              <a:spcAft>
                <a:spcPts val="0"/>
              </a:spcAft>
              <a:buFont typeface="Arial" panose="020B0604020202020204" pitchFamily="34" charset="0"/>
              <a:buChar char="•"/>
              <a:tabLst>
                <a:tab pos="518351" algn="l"/>
              </a:tabLst>
              <a:defRPr/>
            </a:pPr>
            <a:r>
              <a:rPr lang="en-US" sz="2800" dirty="0">
                <a:latin typeface="Lao UI" panose="020B0502040204020203" pitchFamily="34" charset="0"/>
                <a:ea typeface="+mn-ea"/>
                <a:cs typeface="Lao UI" panose="020B0502040204020203" pitchFamily="34" charset="0"/>
              </a:rPr>
              <a:t>There may be clinical significance in further investigating the contributions of cortisol and testosterone in the mechanism underpinning the relationship between sleep restriction and weight status.</a:t>
            </a:r>
          </a:p>
        </p:txBody>
      </p:sp>
      <p:sp>
        <p:nvSpPr>
          <p:cNvPr id="2058" name="Text Box 22"/>
          <p:cNvSpPr txBox="1">
            <a:spLocks noChangeArrowheads="1"/>
          </p:cNvSpPr>
          <p:nvPr/>
        </p:nvSpPr>
        <p:spPr bwMode="auto">
          <a:xfrm>
            <a:off x="33075563" y="26844625"/>
            <a:ext cx="9825037" cy="1573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52260" tIns="352260" rIns="352260" bIns="352260">
            <a:spAutoFit/>
          </a:bodyPr>
          <a:lstStyle>
            <a:lvl1pPr eaLnBrk="0" hangingPunct="0">
              <a:spcBef>
                <a:spcPct val="20000"/>
              </a:spcBef>
              <a:buFont typeface="Arial" charset="0"/>
              <a:buChar char="•"/>
              <a:defRPr sz="14600">
                <a:solidFill>
                  <a:schemeClr val="tx1"/>
                </a:solidFill>
                <a:latin typeface="Calibri" pitchFamily="-112" charset="0"/>
                <a:ea typeface="ＭＳ Ｐゴシック" pitchFamily="-112" charset="-128"/>
              </a:defRPr>
            </a:lvl1pPr>
            <a:lvl2pPr marL="742950" indent="-285750" eaLnBrk="0" hangingPunct="0">
              <a:spcBef>
                <a:spcPct val="20000"/>
              </a:spcBef>
              <a:buFont typeface="Arial" charset="0"/>
              <a:buChar char="–"/>
              <a:defRPr sz="1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110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5pPr>
            <a:lvl6pPr marL="25146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6pPr>
            <a:lvl7pPr marL="29718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7pPr>
            <a:lvl8pPr marL="34290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8pPr>
            <a:lvl9pPr marL="38862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9pPr>
          </a:lstStyle>
          <a:p>
            <a:pPr eaLnBrk="1" hangingPunct="1">
              <a:spcAft>
                <a:spcPct val="10000"/>
              </a:spcAft>
              <a:buFontTx/>
              <a:buNone/>
            </a:pPr>
            <a:r>
              <a:rPr lang="en-AU" altLang="en-US" sz="2800" dirty="0">
                <a:latin typeface="Lao UI" panose="020B0502040204020203" pitchFamily="34" charset="0"/>
                <a:cs typeface="Lao UI" panose="020B0502040204020203" pitchFamily="34" charset="0"/>
              </a:rPr>
              <a:t>I would like to thank my committee for their expertise, guidance, and ongoing support. </a:t>
            </a:r>
          </a:p>
        </p:txBody>
      </p:sp>
      <p:sp>
        <p:nvSpPr>
          <p:cNvPr id="2059" name="Rectangle 29"/>
          <p:cNvSpPr>
            <a:spLocks noChangeArrowheads="1"/>
          </p:cNvSpPr>
          <p:nvPr/>
        </p:nvSpPr>
        <p:spPr bwMode="auto">
          <a:xfrm>
            <a:off x="0" y="5283200"/>
            <a:ext cx="43891200" cy="244475"/>
          </a:xfrm>
          <a:prstGeom prst="rect">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6200000" scaled="1"/>
            <a:tileRect/>
          </a:gradFill>
          <a:ln>
            <a:noFill/>
          </a:ln>
        </p:spPr>
        <p:txBody>
          <a:bodyPr wrap="none" lIns="89474" tIns="44737" rIns="89474" bIns="44737" anchor="ctr"/>
          <a:lstStyle>
            <a:lvl1pPr eaLnBrk="0" hangingPunct="0">
              <a:spcBef>
                <a:spcPct val="20000"/>
              </a:spcBef>
              <a:buFont typeface="Arial" charset="0"/>
              <a:buChar char="•"/>
              <a:defRPr sz="14600">
                <a:solidFill>
                  <a:schemeClr val="tx1"/>
                </a:solidFill>
                <a:latin typeface="Calibri" pitchFamily="-112" charset="0"/>
                <a:ea typeface="ＭＳ Ｐゴシック" pitchFamily="-112" charset="-128"/>
              </a:defRPr>
            </a:lvl1pPr>
            <a:lvl2pPr marL="742950" indent="-285750" eaLnBrk="0" hangingPunct="0">
              <a:spcBef>
                <a:spcPct val="20000"/>
              </a:spcBef>
              <a:buFont typeface="Arial" charset="0"/>
              <a:buChar char="–"/>
              <a:defRPr sz="1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110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5pPr>
            <a:lvl6pPr marL="25146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6pPr>
            <a:lvl7pPr marL="29718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7pPr>
            <a:lvl8pPr marL="34290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8pPr>
            <a:lvl9pPr marL="38862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9pPr>
          </a:lstStyle>
          <a:p>
            <a:pPr eaLnBrk="1" hangingPunct="1">
              <a:spcBef>
                <a:spcPct val="0"/>
              </a:spcBef>
              <a:buFontTx/>
              <a:buNone/>
            </a:pPr>
            <a:endParaRPr lang="en-US" altLang="en-US" sz="8200">
              <a:latin typeface="Lao UI" panose="020B0502040204020203" pitchFamily="34" charset="0"/>
              <a:cs typeface="Lao UI" panose="020B0502040204020203" pitchFamily="34" charset="0"/>
            </a:endParaRPr>
          </a:p>
        </p:txBody>
      </p:sp>
      <p:sp>
        <p:nvSpPr>
          <p:cNvPr id="2069" name="Text Box 48"/>
          <p:cNvSpPr txBox="1">
            <a:spLocks noChangeArrowheads="1"/>
          </p:cNvSpPr>
          <p:nvPr/>
        </p:nvSpPr>
        <p:spPr bwMode="auto">
          <a:xfrm>
            <a:off x="1295400" y="6008688"/>
            <a:ext cx="9829800" cy="955675"/>
          </a:xfrm>
          <a:prstGeom prst="rect">
            <a:avLst/>
          </a:prstGeom>
          <a:solidFill>
            <a:schemeClr val="tx1">
              <a:lumMod val="85000"/>
              <a:lumOff val="15000"/>
            </a:schemeClr>
          </a:solidFill>
          <a:ln w="9525">
            <a:noFill/>
            <a:miter lim="800000"/>
            <a:headEnd/>
            <a:tailEnd/>
          </a:ln>
        </p:spPr>
        <p:txBody>
          <a:bodyPr lIns="352260" tIns="176130" rIns="352260" bIns="176130">
            <a:spAutoFit/>
          </a:bodyPr>
          <a:lstStyle>
            <a:lvl1pPr eaLnBrk="0" hangingPunct="0">
              <a:spcBef>
                <a:spcPct val="20000"/>
              </a:spcBef>
              <a:buFont typeface="Arial" charset="0"/>
              <a:buChar char="•"/>
              <a:defRPr sz="14600">
                <a:solidFill>
                  <a:schemeClr val="tx1"/>
                </a:solidFill>
                <a:latin typeface="Calibri" pitchFamily="-112" charset="0"/>
                <a:ea typeface="ＭＳ Ｐゴシック" pitchFamily="-112" charset="-128"/>
              </a:defRPr>
            </a:lvl1pPr>
            <a:lvl2pPr marL="742950" indent="-285750" eaLnBrk="0" hangingPunct="0">
              <a:spcBef>
                <a:spcPct val="20000"/>
              </a:spcBef>
              <a:buFont typeface="Arial" charset="0"/>
              <a:buChar char="–"/>
              <a:defRPr sz="1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110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5pPr>
            <a:lvl6pPr marL="25146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6pPr>
            <a:lvl7pPr marL="29718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7pPr>
            <a:lvl8pPr marL="34290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8pPr>
            <a:lvl9pPr marL="38862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9pPr>
          </a:lstStyle>
          <a:p>
            <a:pPr algn="ctr" eaLnBrk="1" hangingPunct="1">
              <a:spcBef>
                <a:spcPct val="50000"/>
              </a:spcBef>
              <a:buFontTx/>
              <a:buNone/>
            </a:pPr>
            <a:r>
              <a:rPr lang="en-GB" altLang="en-US" sz="3900" b="1">
                <a:solidFill>
                  <a:schemeClr val="bg1"/>
                </a:solidFill>
                <a:latin typeface="Lao UI" panose="020B0502040204020203" pitchFamily="34" charset="0"/>
                <a:cs typeface="Lao UI" panose="020B0502040204020203" pitchFamily="34" charset="0"/>
              </a:rPr>
              <a:t>Introduction</a:t>
            </a:r>
            <a:endParaRPr lang="en-US" altLang="en-US" sz="3900" b="1">
              <a:solidFill>
                <a:schemeClr val="bg1"/>
              </a:solidFill>
              <a:latin typeface="Lao UI" panose="020B0502040204020203" pitchFamily="34" charset="0"/>
              <a:cs typeface="Lao UI" panose="020B0502040204020203" pitchFamily="34" charset="0"/>
            </a:endParaRPr>
          </a:p>
        </p:txBody>
      </p:sp>
      <p:sp>
        <p:nvSpPr>
          <p:cNvPr id="2070" name="Text Box 50"/>
          <p:cNvSpPr txBox="1">
            <a:spLocks noChangeArrowheads="1"/>
          </p:cNvSpPr>
          <p:nvPr/>
        </p:nvSpPr>
        <p:spPr bwMode="auto">
          <a:xfrm>
            <a:off x="11773241" y="24203981"/>
            <a:ext cx="9829800" cy="955675"/>
          </a:xfrm>
          <a:prstGeom prst="rect">
            <a:avLst/>
          </a:prstGeom>
          <a:solidFill>
            <a:schemeClr val="tx1">
              <a:lumMod val="85000"/>
              <a:lumOff val="15000"/>
            </a:schemeClr>
          </a:solidFill>
          <a:ln w="9525">
            <a:noFill/>
            <a:miter lim="800000"/>
            <a:headEnd/>
            <a:tailEnd/>
          </a:ln>
        </p:spPr>
        <p:txBody>
          <a:bodyPr lIns="352260" tIns="176130" rIns="352260" bIns="176130">
            <a:spAutoFit/>
          </a:bodyPr>
          <a:lstStyle>
            <a:lvl1pPr eaLnBrk="0" hangingPunct="0">
              <a:spcBef>
                <a:spcPct val="20000"/>
              </a:spcBef>
              <a:buFont typeface="Arial" charset="0"/>
              <a:buChar char="•"/>
              <a:defRPr sz="14600">
                <a:solidFill>
                  <a:schemeClr val="tx1"/>
                </a:solidFill>
                <a:latin typeface="Calibri" pitchFamily="-112" charset="0"/>
                <a:ea typeface="ＭＳ Ｐゴシック" pitchFamily="-112" charset="-128"/>
              </a:defRPr>
            </a:lvl1pPr>
            <a:lvl2pPr marL="742950" indent="-285750" eaLnBrk="0" hangingPunct="0">
              <a:spcBef>
                <a:spcPct val="20000"/>
              </a:spcBef>
              <a:buFont typeface="Arial" charset="0"/>
              <a:buChar char="–"/>
              <a:defRPr sz="1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110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5pPr>
            <a:lvl6pPr marL="25146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6pPr>
            <a:lvl7pPr marL="29718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7pPr>
            <a:lvl8pPr marL="34290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8pPr>
            <a:lvl9pPr marL="38862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9pPr>
          </a:lstStyle>
          <a:p>
            <a:pPr algn="ctr" eaLnBrk="1" hangingPunct="1">
              <a:spcBef>
                <a:spcPct val="50000"/>
              </a:spcBef>
              <a:buFontTx/>
              <a:buNone/>
            </a:pPr>
            <a:r>
              <a:rPr lang="en-GB" altLang="en-US" sz="3900" b="1">
                <a:solidFill>
                  <a:schemeClr val="bg1"/>
                </a:solidFill>
                <a:latin typeface="Lao UI" panose="020B0502040204020203" pitchFamily="34" charset="0"/>
                <a:cs typeface="Lao UI" panose="020B0502040204020203" pitchFamily="34" charset="0"/>
              </a:rPr>
              <a:t>Results</a:t>
            </a:r>
            <a:endParaRPr lang="en-US" altLang="en-US" sz="3900" b="1">
              <a:solidFill>
                <a:schemeClr val="bg1"/>
              </a:solidFill>
              <a:latin typeface="Lao UI" panose="020B0502040204020203" pitchFamily="34" charset="0"/>
              <a:cs typeface="Lao UI" panose="020B0502040204020203" pitchFamily="34" charset="0"/>
            </a:endParaRPr>
          </a:p>
        </p:txBody>
      </p:sp>
      <p:sp>
        <p:nvSpPr>
          <p:cNvPr id="2071" name="Text Box 51"/>
          <p:cNvSpPr txBox="1">
            <a:spLocks noChangeArrowheads="1"/>
          </p:cNvSpPr>
          <p:nvPr/>
        </p:nvSpPr>
        <p:spPr bwMode="auto">
          <a:xfrm>
            <a:off x="1272380" y="18498344"/>
            <a:ext cx="9829800" cy="955675"/>
          </a:xfrm>
          <a:prstGeom prst="rect">
            <a:avLst/>
          </a:prstGeom>
          <a:solidFill>
            <a:schemeClr val="tx1">
              <a:lumMod val="85000"/>
              <a:lumOff val="15000"/>
            </a:schemeClr>
          </a:solidFill>
          <a:ln w="9525">
            <a:noFill/>
            <a:miter lim="800000"/>
            <a:headEnd/>
            <a:tailEnd/>
          </a:ln>
        </p:spPr>
        <p:txBody>
          <a:bodyPr lIns="352260" tIns="176130" rIns="352260" bIns="176130">
            <a:spAutoFit/>
          </a:bodyPr>
          <a:lstStyle>
            <a:lvl1pPr eaLnBrk="0" hangingPunct="0">
              <a:spcBef>
                <a:spcPct val="20000"/>
              </a:spcBef>
              <a:buFont typeface="Arial" charset="0"/>
              <a:buChar char="•"/>
              <a:defRPr sz="14600">
                <a:solidFill>
                  <a:schemeClr val="tx1"/>
                </a:solidFill>
                <a:latin typeface="Calibri" pitchFamily="-112" charset="0"/>
                <a:ea typeface="ＭＳ Ｐゴシック" pitchFamily="-112" charset="-128"/>
              </a:defRPr>
            </a:lvl1pPr>
            <a:lvl2pPr marL="742950" indent="-285750" eaLnBrk="0" hangingPunct="0">
              <a:spcBef>
                <a:spcPct val="20000"/>
              </a:spcBef>
              <a:buFont typeface="Arial" charset="0"/>
              <a:buChar char="–"/>
              <a:defRPr sz="1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110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5pPr>
            <a:lvl6pPr marL="25146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6pPr>
            <a:lvl7pPr marL="29718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7pPr>
            <a:lvl8pPr marL="34290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8pPr>
            <a:lvl9pPr marL="38862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9pPr>
          </a:lstStyle>
          <a:p>
            <a:pPr algn="ctr" eaLnBrk="1" hangingPunct="1">
              <a:spcBef>
                <a:spcPct val="50000"/>
              </a:spcBef>
              <a:buFontTx/>
              <a:buNone/>
            </a:pPr>
            <a:r>
              <a:rPr lang="en-GB" altLang="en-US" sz="3900" b="1" dirty="0">
                <a:solidFill>
                  <a:schemeClr val="bg1"/>
                </a:solidFill>
                <a:latin typeface="Lao UI" panose="020B0502040204020203" pitchFamily="34" charset="0"/>
                <a:cs typeface="Lao UI" panose="020B0502040204020203" pitchFamily="34" charset="0"/>
              </a:rPr>
              <a:t>Methods</a:t>
            </a:r>
            <a:endParaRPr lang="en-US" altLang="en-US" sz="3900" b="1" dirty="0">
              <a:solidFill>
                <a:schemeClr val="bg1"/>
              </a:solidFill>
              <a:latin typeface="Lao UI" panose="020B0502040204020203" pitchFamily="34" charset="0"/>
              <a:cs typeface="Lao UI" panose="020B0502040204020203" pitchFamily="34" charset="0"/>
            </a:endParaRPr>
          </a:p>
        </p:txBody>
      </p:sp>
      <p:sp>
        <p:nvSpPr>
          <p:cNvPr id="2072" name="Text Box 52"/>
          <p:cNvSpPr txBox="1">
            <a:spLocks noChangeArrowheads="1"/>
          </p:cNvSpPr>
          <p:nvPr/>
        </p:nvSpPr>
        <p:spPr bwMode="auto">
          <a:xfrm>
            <a:off x="33066718" y="5977157"/>
            <a:ext cx="9829800" cy="955675"/>
          </a:xfrm>
          <a:prstGeom prst="rect">
            <a:avLst/>
          </a:prstGeom>
          <a:solidFill>
            <a:schemeClr val="tx1">
              <a:lumMod val="85000"/>
              <a:lumOff val="15000"/>
            </a:schemeClr>
          </a:solidFill>
          <a:ln w="9525">
            <a:noFill/>
            <a:miter lim="800000"/>
            <a:headEnd/>
            <a:tailEnd/>
          </a:ln>
        </p:spPr>
        <p:txBody>
          <a:bodyPr lIns="352260" tIns="176130" rIns="352260" bIns="176130">
            <a:spAutoFit/>
          </a:bodyPr>
          <a:lstStyle>
            <a:lvl1pPr eaLnBrk="0" hangingPunct="0">
              <a:spcBef>
                <a:spcPct val="20000"/>
              </a:spcBef>
              <a:buFont typeface="Arial" charset="0"/>
              <a:buChar char="•"/>
              <a:defRPr sz="14600">
                <a:solidFill>
                  <a:schemeClr val="tx1"/>
                </a:solidFill>
                <a:latin typeface="Calibri" pitchFamily="-112" charset="0"/>
                <a:ea typeface="ＭＳ Ｐゴシック" pitchFamily="-112" charset="-128"/>
              </a:defRPr>
            </a:lvl1pPr>
            <a:lvl2pPr marL="742950" indent="-285750" eaLnBrk="0" hangingPunct="0">
              <a:spcBef>
                <a:spcPct val="20000"/>
              </a:spcBef>
              <a:buFont typeface="Arial" charset="0"/>
              <a:buChar char="–"/>
              <a:defRPr sz="1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110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5pPr>
            <a:lvl6pPr marL="25146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6pPr>
            <a:lvl7pPr marL="29718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7pPr>
            <a:lvl8pPr marL="34290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8pPr>
            <a:lvl9pPr marL="38862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9pPr>
          </a:lstStyle>
          <a:p>
            <a:pPr algn="ctr" eaLnBrk="1" hangingPunct="1">
              <a:spcBef>
                <a:spcPct val="50000"/>
              </a:spcBef>
              <a:buFontTx/>
              <a:buNone/>
            </a:pPr>
            <a:r>
              <a:rPr lang="en-GB" altLang="en-US" sz="3900" b="1">
                <a:solidFill>
                  <a:schemeClr val="bg1"/>
                </a:solidFill>
                <a:latin typeface="Lao UI" panose="020B0502040204020203" pitchFamily="34" charset="0"/>
                <a:cs typeface="Lao UI" panose="020B0502040204020203" pitchFamily="34" charset="0"/>
              </a:rPr>
              <a:t>Discussion</a:t>
            </a:r>
            <a:endParaRPr lang="en-US" altLang="en-US" sz="3900" b="1">
              <a:solidFill>
                <a:schemeClr val="bg1"/>
              </a:solidFill>
              <a:latin typeface="Lao UI" panose="020B0502040204020203" pitchFamily="34" charset="0"/>
              <a:cs typeface="Lao UI" panose="020B0502040204020203" pitchFamily="34" charset="0"/>
            </a:endParaRPr>
          </a:p>
        </p:txBody>
      </p:sp>
      <p:sp>
        <p:nvSpPr>
          <p:cNvPr id="2073" name="Text Box 53"/>
          <p:cNvSpPr txBox="1">
            <a:spLocks noChangeArrowheads="1"/>
          </p:cNvSpPr>
          <p:nvPr/>
        </p:nvSpPr>
        <p:spPr bwMode="auto">
          <a:xfrm>
            <a:off x="33070800" y="17143413"/>
            <a:ext cx="9829800" cy="955675"/>
          </a:xfrm>
          <a:prstGeom prst="rect">
            <a:avLst/>
          </a:prstGeom>
          <a:solidFill>
            <a:schemeClr val="tx1">
              <a:lumMod val="85000"/>
              <a:lumOff val="15000"/>
            </a:schemeClr>
          </a:solidFill>
          <a:ln w="9525">
            <a:noFill/>
            <a:miter lim="800000"/>
            <a:headEnd/>
            <a:tailEnd/>
          </a:ln>
        </p:spPr>
        <p:txBody>
          <a:bodyPr lIns="352260" tIns="176130" rIns="352260" bIns="176130">
            <a:spAutoFit/>
          </a:bodyPr>
          <a:lstStyle>
            <a:lvl1pPr eaLnBrk="0" hangingPunct="0">
              <a:spcBef>
                <a:spcPct val="20000"/>
              </a:spcBef>
              <a:buFont typeface="Arial" charset="0"/>
              <a:buChar char="•"/>
              <a:defRPr sz="14600">
                <a:solidFill>
                  <a:schemeClr val="tx1"/>
                </a:solidFill>
                <a:latin typeface="Calibri" pitchFamily="-112" charset="0"/>
                <a:ea typeface="ＭＳ Ｐゴシック" pitchFamily="-112" charset="-128"/>
              </a:defRPr>
            </a:lvl1pPr>
            <a:lvl2pPr marL="742950" indent="-285750" eaLnBrk="0" hangingPunct="0">
              <a:spcBef>
                <a:spcPct val="20000"/>
              </a:spcBef>
              <a:buFont typeface="Arial" charset="0"/>
              <a:buChar char="–"/>
              <a:defRPr sz="1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110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5pPr>
            <a:lvl6pPr marL="25146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6pPr>
            <a:lvl7pPr marL="29718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7pPr>
            <a:lvl8pPr marL="34290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8pPr>
            <a:lvl9pPr marL="38862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9pPr>
          </a:lstStyle>
          <a:p>
            <a:pPr algn="ctr" eaLnBrk="1" hangingPunct="1">
              <a:spcBef>
                <a:spcPct val="50000"/>
              </a:spcBef>
              <a:buFontTx/>
              <a:buNone/>
            </a:pPr>
            <a:r>
              <a:rPr lang="en-GB" altLang="en-US" sz="3900" b="1">
                <a:solidFill>
                  <a:schemeClr val="bg1"/>
                </a:solidFill>
                <a:latin typeface="Lao UI" panose="020B0502040204020203" pitchFamily="34" charset="0"/>
                <a:cs typeface="Lao UI" panose="020B0502040204020203" pitchFamily="34" charset="0"/>
              </a:rPr>
              <a:t>Conclusion</a:t>
            </a:r>
            <a:endParaRPr lang="en-US" altLang="en-US" sz="3900" b="1">
              <a:solidFill>
                <a:schemeClr val="bg1"/>
              </a:solidFill>
              <a:latin typeface="Lao UI" panose="020B0502040204020203" pitchFamily="34" charset="0"/>
              <a:cs typeface="Lao UI" panose="020B0502040204020203" pitchFamily="34" charset="0"/>
            </a:endParaRPr>
          </a:p>
        </p:txBody>
      </p:sp>
      <p:sp>
        <p:nvSpPr>
          <p:cNvPr id="2074" name="Text Box 54"/>
          <p:cNvSpPr txBox="1">
            <a:spLocks noChangeArrowheads="1"/>
          </p:cNvSpPr>
          <p:nvPr/>
        </p:nvSpPr>
        <p:spPr bwMode="auto">
          <a:xfrm>
            <a:off x="33070800" y="25847675"/>
            <a:ext cx="9829800" cy="955675"/>
          </a:xfrm>
          <a:prstGeom prst="rect">
            <a:avLst/>
          </a:prstGeom>
          <a:solidFill>
            <a:schemeClr val="tx1">
              <a:lumMod val="85000"/>
              <a:lumOff val="15000"/>
            </a:schemeClr>
          </a:solidFill>
          <a:ln w="9525">
            <a:noFill/>
            <a:miter lim="800000"/>
            <a:headEnd/>
            <a:tailEnd/>
          </a:ln>
        </p:spPr>
        <p:txBody>
          <a:bodyPr lIns="352260" tIns="176130" rIns="352260" bIns="176130">
            <a:spAutoFit/>
          </a:bodyPr>
          <a:lstStyle>
            <a:lvl1pPr eaLnBrk="0" hangingPunct="0">
              <a:spcBef>
                <a:spcPct val="20000"/>
              </a:spcBef>
              <a:buFont typeface="Arial" charset="0"/>
              <a:buChar char="•"/>
              <a:defRPr sz="14600">
                <a:solidFill>
                  <a:schemeClr val="tx1"/>
                </a:solidFill>
                <a:latin typeface="Calibri" pitchFamily="-112" charset="0"/>
                <a:ea typeface="ＭＳ Ｐゴシック" pitchFamily="-112" charset="-128"/>
              </a:defRPr>
            </a:lvl1pPr>
            <a:lvl2pPr marL="742950" indent="-285750" eaLnBrk="0" hangingPunct="0">
              <a:spcBef>
                <a:spcPct val="20000"/>
              </a:spcBef>
              <a:buFont typeface="Arial" charset="0"/>
              <a:buChar char="–"/>
              <a:defRPr sz="1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110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5pPr>
            <a:lvl6pPr marL="25146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6pPr>
            <a:lvl7pPr marL="29718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7pPr>
            <a:lvl8pPr marL="34290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8pPr>
            <a:lvl9pPr marL="38862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9pPr>
          </a:lstStyle>
          <a:p>
            <a:pPr algn="ctr" eaLnBrk="1" hangingPunct="1">
              <a:spcBef>
                <a:spcPct val="50000"/>
              </a:spcBef>
              <a:buFontTx/>
              <a:buNone/>
            </a:pPr>
            <a:r>
              <a:rPr lang="en-GB" altLang="en-US" sz="3900" b="1">
                <a:solidFill>
                  <a:schemeClr val="bg1"/>
                </a:solidFill>
                <a:latin typeface="Lao UI" panose="020B0502040204020203" pitchFamily="34" charset="0"/>
                <a:cs typeface="Lao UI" panose="020B0502040204020203" pitchFamily="34" charset="0"/>
              </a:rPr>
              <a:t>Acknowledgements</a:t>
            </a:r>
            <a:endParaRPr lang="en-US" altLang="en-US" sz="3900" b="1">
              <a:solidFill>
                <a:schemeClr val="bg1"/>
              </a:solidFill>
              <a:latin typeface="Lao UI" panose="020B0502040204020203" pitchFamily="34" charset="0"/>
              <a:cs typeface="Lao UI" panose="020B0502040204020203" pitchFamily="34" charset="0"/>
            </a:endParaRPr>
          </a:p>
        </p:txBody>
      </p:sp>
      <p:sp>
        <p:nvSpPr>
          <p:cNvPr id="2086" name="Text Box 3"/>
          <p:cNvSpPr txBox="1">
            <a:spLocks noChangeArrowheads="1"/>
          </p:cNvSpPr>
          <p:nvPr/>
        </p:nvSpPr>
        <p:spPr bwMode="auto">
          <a:xfrm>
            <a:off x="18666068" y="6197514"/>
            <a:ext cx="3279532" cy="2865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52260" tIns="352260" rIns="352260" bIns="352260">
            <a:spAutoFit/>
          </a:bodyPr>
          <a:lstStyle>
            <a:lvl1pPr marL="282575" indent="-282575" eaLnBrk="0" hangingPunct="0">
              <a:spcBef>
                <a:spcPct val="20000"/>
              </a:spcBef>
              <a:buFont typeface="Arial" charset="0"/>
              <a:buChar char="•"/>
              <a:defRPr sz="14600">
                <a:solidFill>
                  <a:schemeClr val="tx1"/>
                </a:solidFill>
                <a:latin typeface="Calibri" pitchFamily="-112" charset="0"/>
                <a:ea typeface="ＭＳ Ｐゴシック" pitchFamily="-112" charset="-128"/>
              </a:defRPr>
            </a:lvl1pPr>
            <a:lvl2pPr marL="742950" indent="-285750" eaLnBrk="0" hangingPunct="0">
              <a:spcBef>
                <a:spcPct val="20000"/>
              </a:spcBef>
              <a:buFont typeface="Arial" charset="0"/>
              <a:buChar char="–"/>
              <a:defRPr sz="1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110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5pPr>
            <a:lvl6pPr marL="25146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6pPr>
            <a:lvl7pPr marL="29718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7pPr>
            <a:lvl8pPr marL="34290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8pPr>
            <a:lvl9pPr marL="38862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9pPr>
          </a:lstStyle>
          <a:p>
            <a:pPr eaLnBrk="1" hangingPunct="1">
              <a:spcBef>
                <a:spcPct val="50000"/>
              </a:spcBef>
              <a:buFontTx/>
              <a:buNone/>
            </a:pPr>
            <a:r>
              <a:rPr lang="en-US" altLang="en-US" sz="2800" b="1" dirty="0">
                <a:latin typeface="Lao UI" panose="020B0502040204020203" pitchFamily="34" charset="0"/>
                <a:cs typeface="Lao UI" panose="020B0502040204020203" pitchFamily="34" charset="0"/>
              </a:rPr>
              <a:t>Figure 1. </a:t>
            </a:r>
            <a:r>
              <a:rPr lang="en-US" altLang="en-US" sz="2800" i="1" dirty="0">
                <a:latin typeface="Lao UI" panose="020B0502040204020203" pitchFamily="34" charset="0"/>
                <a:cs typeface="Lao UI" panose="020B0502040204020203" pitchFamily="34" charset="0"/>
              </a:rPr>
              <a:t>Overview of study design (adapted from Peter Y. Liu). </a:t>
            </a:r>
            <a:endParaRPr lang="en-AU" altLang="en-US" sz="2800" i="1" dirty="0">
              <a:latin typeface="Lao UI" panose="020B0502040204020203" pitchFamily="34" charset="0"/>
              <a:cs typeface="Lao UI" panose="020B0502040204020203" pitchFamily="34" charset="0"/>
            </a:endParaRPr>
          </a:p>
        </p:txBody>
      </p:sp>
      <p:pic>
        <p:nvPicPr>
          <p:cNvPr id="2088" name="Picture 50" descr="Cal State Golden Seal.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947600" y="952967"/>
            <a:ext cx="4432907"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7000" y="949792"/>
            <a:ext cx="4432300" cy="382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2870773-5F6F-4D67-8528-8207BE5EB7C3}"/>
              </a:ext>
            </a:extLst>
          </p:cNvPr>
          <p:cNvPicPr>
            <a:picLocks noChangeAspect="1"/>
          </p:cNvPicPr>
          <p:nvPr/>
        </p:nvPicPr>
        <p:blipFill>
          <a:blip r:embed="rId4"/>
          <a:stretch>
            <a:fillRect/>
          </a:stretch>
        </p:blipFill>
        <p:spPr>
          <a:xfrm>
            <a:off x="12114674" y="6008688"/>
            <a:ext cx="6678362" cy="4822120"/>
          </a:xfrm>
          <a:prstGeom prst="rect">
            <a:avLst/>
          </a:prstGeom>
          <a:ln w="12700">
            <a:solidFill>
              <a:schemeClr val="tx1"/>
            </a:solidFill>
          </a:ln>
          <a:effectLst>
            <a:outerShdw blurRad="50800" dist="38100" dir="2700000" algn="tl" rotWithShape="0">
              <a:prstClr val="black">
                <a:alpha val="40000"/>
              </a:prstClr>
            </a:outerShdw>
          </a:effectLst>
        </p:spPr>
      </p:pic>
      <p:sp>
        <p:nvSpPr>
          <p:cNvPr id="8" name="Text Box 51">
            <a:extLst>
              <a:ext uri="{FF2B5EF4-FFF2-40B4-BE49-F238E27FC236}">
                <a16:creationId xmlns:a16="http://schemas.microsoft.com/office/drawing/2014/main" id="{5A38F2CA-CAC9-4011-9B39-44E8C83508D8}"/>
              </a:ext>
            </a:extLst>
          </p:cNvPr>
          <p:cNvSpPr txBox="1">
            <a:spLocks noChangeArrowheads="1"/>
          </p:cNvSpPr>
          <p:nvPr/>
        </p:nvSpPr>
        <p:spPr bwMode="auto">
          <a:xfrm>
            <a:off x="1306513" y="14953129"/>
            <a:ext cx="9829800" cy="955675"/>
          </a:xfrm>
          <a:prstGeom prst="rect">
            <a:avLst/>
          </a:prstGeom>
          <a:solidFill>
            <a:schemeClr val="tx1">
              <a:lumMod val="85000"/>
              <a:lumOff val="15000"/>
            </a:schemeClr>
          </a:solidFill>
          <a:ln w="9525">
            <a:noFill/>
            <a:miter lim="800000"/>
            <a:headEnd/>
            <a:tailEnd/>
          </a:ln>
        </p:spPr>
        <p:txBody>
          <a:bodyPr lIns="352260" tIns="176130" rIns="352260" bIns="176130">
            <a:spAutoFit/>
          </a:bodyPr>
          <a:lstStyle>
            <a:lvl1pPr eaLnBrk="0" hangingPunct="0">
              <a:spcBef>
                <a:spcPct val="20000"/>
              </a:spcBef>
              <a:buFont typeface="Arial" charset="0"/>
              <a:buChar char="•"/>
              <a:defRPr sz="14600">
                <a:solidFill>
                  <a:schemeClr val="tx1"/>
                </a:solidFill>
                <a:latin typeface="Calibri" pitchFamily="-112" charset="0"/>
                <a:ea typeface="ＭＳ Ｐゴシック" pitchFamily="-112" charset="-128"/>
              </a:defRPr>
            </a:lvl1pPr>
            <a:lvl2pPr marL="742950" indent="-285750" eaLnBrk="0" hangingPunct="0">
              <a:spcBef>
                <a:spcPct val="20000"/>
              </a:spcBef>
              <a:buFont typeface="Arial" charset="0"/>
              <a:buChar char="–"/>
              <a:defRPr sz="12800">
                <a:solidFill>
                  <a:schemeClr val="tx1"/>
                </a:solidFill>
                <a:latin typeface="Calibri" pitchFamily="-112" charset="0"/>
                <a:ea typeface="ＭＳ Ｐゴシック" pitchFamily="-112" charset="-128"/>
              </a:defRPr>
            </a:lvl2pPr>
            <a:lvl3pPr marL="1143000" indent="-228600" eaLnBrk="0" hangingPunct="0">
              <a:spcBef>
                <a:spcPct val="20000"/>
              </a:spcBef>
              <a:buFont typeface="Arial" charset="0"/>
              <a:buChar char="•"/>
              <a:defRPr sz="11000">
                <a:solidFill>
                  <a:schemeClr val="tx1"/>
                </a:solidFill>
                <a:latin typeface="Calibri" pitchFamily="-112" charset="0"/>
                <a:ea typeface="ＭＳ Ｐゴシック" pitchFamily="-112" charset="-128"/>
              </a:defRPr>
            </a:lvl3pPr>
            <a:lvl4pPr marL="16002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4pPr>
            <a:lvl5pPr marL="2057400" indent="-228600" eaLnBrk="0" hangingPunct="0">
              <a:spcBef>
                <a:spcPct val="20000"/>
              </a:spcBef>
              <a:buFont typeface="Arial" charset="0"/>
              <a:buChar char="»"/>
              <a:defRPr sz="9100">
                <a:solidFill>
                  <a:schemeClr val="tx1"/>
                </a:solidFill>
                <a:latin typeface="Calibri" pitchFamily="-112" charset="0"/>
                <a:ea typeface="ＭＳ Ｐゴシック" pitchFamily="-112" charset="-128"/>
              </a:defRPr>
            </a:lvl5pPr>
            <a:lvl6pPr marL="25146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6pPr>
            <a:lvl7pPr marL="29718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7pPr>
            <a:lvl8pPr marL="34290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8pPr>
            <a:lvl9pPr marL="3886200" indent="-228600" defTabSz="2089150" eaLnBrk="0" fontAlgn="base" hangingPunct="0">
              <a:spcBef>
                <a:spcPct val="20000"/>
              </a:spcBef>
              <a:spcAft>
                <a:spcPct val="0"/>
              </a:spcAft>
              <a:buFont typeface="Arial" charset="0"/>
              <a:buChar char="»"/>
              <a:defRPr sz="9100">
                <a:solidFill>
                  <a:schemeClr val="tx1"/>
                </a:solidFill>
                <a:latin typeface="Calibri" pitchFamily="-112" charset="0"/>
                <a:ea typeface="ＭＳ Ｐゴシック" pitchFamily="-112" charset="-128"/>
              </a:defRPr>
            </a:lvl9pPr>
          </a:lstStyle>
          <a:p>
            <a:pPr algn="ctr" eaLnBrk="1" hangingPunct="1">
              <a:spcBef>
                <a:spcPct val="50000"/>
              </a:spcBef>
              <a:buFontTx/>
              <a:buNone/>
            </a:pPr>
            <a:r>
              <a:rPr lang="en-GB" altLang="en-US" sz="3900" b="1" dirty="0">
                <a:solidFill>
                  <a:schemeClr val="bg1"/>
                </a:solidFill>
                <a:latin typeface="Lao UI" panose="020B0502040204020203" pitchFamily="34" charset="0"/>
                <a:cs typeface="Lao UI" panose="020B0502040204020203" pitchFamily="34" charset="0"/>
              </a:rPr>
              <a:t>Purpose</a:t>
            </a:r>
            <a:endParaRPr lang="en-US" altLang="en-US" sz="3900" b="1" dirty="0">
              <a:solidFill>
                <a:schemeClr val="bg1"/>
              </a:solidFill>
              <a:latin typeface="Lao UI" panose="020B0502040204020203" pitchFamily="34" charset="0"/>
              <a:cs typeface="Lao UI" panose="020B0502040204020203" pitchFamily="34" charset="0"/>
            </a:endParaRPr>
          </a:p>
        </p:txBody>
      </p:sp>
      <p:graphicFrame>
        <p:nvGraphicFramePr>
          <p:cNvPr id="12" name="Diagram 11">
            <a:extLst>
              <a:ext uri="{FF2B5EF4-FFF2-40B4-BE49-F238E27FC236}">
                <a16:creationId xmlns:a16="http://schemas.microsoft.com/office/drawing/2014/main" id="{971FDE64-6436-4D6C-947B-15FA8C21A864}"/>
              </a:ext>
            </a:extLst>
          </p:cNvPr>
          <p:cNvGraphicFramePr/>
          <p:nvPr>
            <p:extLst>
              <p:ext uri="{D42A27DB-BD31-4B8C-83A1-F6EECF244321}">
                <p14:modId xmlns:p14="http://schemas.microsoft.com/office/powerpoint/2010/main" val="3984376951"/>
              </p:ext>
            </p:extLst>
          </p:nvPr>
        </p:nvGraphicFramePr>
        <p:xfrm>
          <a:off x="1272380" y="19882744"/>
          <a:ext cx="9826624" cy="1123543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3" name="Diagram 12">
            <a:extLst>
              <a:ext uri="{FF2B5EF4-FFF2-40B4-BE49-F238E27FC236}">
                <a16:creationId xmlns:a16="http://schemas.microsoft.com/office/drawing/2014/main" id="{23058D32-C4F5-419D-8D77-5751F5CF3F24}"/>
              </a:ext>
            </a:extLst>
          </p:cNvPr>
          <p:cNvGraphicFramePr/>
          <p:nvPr>
            <p:extLst>
              <p:ext uri="{D42A27DB-BD31-4B8C-83A1-F6EECF244321}">
                <p14:modId xmlns:p14="http://schemas.microsoft.com/office/powerpoint/2010/main" val="339668994"/>
              </p:ext>
            </p:extLst>
          </p:nvPr>
        </p:nvGraphicFramePr>
        <p:xfrm>
          <a:off x="12034043" y="11104348"/>
          <a:ext cx="9911557" cy="1238250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14" name="Picture 13">
            <a:extLst>
              <a:ext uri="{FF2B5EF4-FFF2-40B4-BE49-F238E27FC236}">
                <a16:creationId xmlns:a16="http://schemas.microsoft.com/office/drawing/2014/main" id="{1821118C-B66F-4C7C-876F-C109360B4494}"/>
              </a:ext>
            </a:extLst>
          </p:cNvPr>
          <p:cNvPicPr/>
          <p:nvPr/>
        </p:nvPicPr>
        <p:blipFill>
          <a:blip r:embed="rId15"/>
          <a:stretch>
            <a:fillRect/>
          </a:stretch>
        </p:blipFill>
        <p:spPr>
          <a:xfrm>
            <a:off x="22694328" y="5883861"/>
            <a:ext cx="9821014" cy="5741541"/>
          </a:xfrm>
          <a:prstGeom prst="rect">
            <a:avLst/>
          </a:prstGeom>
        </p:spPr>
        <p:style>
          <a:lnRef idx="2">
            <a:schemeClr val="dk1"/>
          </a:lnRef>
          <a:fillRef idx="1">
            <a:schemeClr val="lt1"/>
          </a:fillRef>
          <a:effectRef idx="0">
            <a:schemeClr val="dk1"/>
          </a:effectRef>
          <a:fontRef idx="minor">
            <a:schemeClr val="dk1"/>
          </a:fontRef>
        </p:style>
      </p:pic>
      <p:sp>
        <p:nvSpPr>
          <p:cNvPr id="15" name="TextBox 14">
            <a:extLst>
              <a:ext uri="{FF2B5EF4-FFF2-40B4-BE49-F238E27FC236}">
                <a16:creationId xmlns:a16="http://schemas.microsoft.com/office/drawing/2014/main" id="{2E1AD67D-991C-4FAE-A4D4-96C26C12F504}"/>
              </a:ext>
            </a:extLst>
          </p:cNvPr>
          <p:cNvSpPr txBox="1"/>
          <p:nvPr/>
        </p:nvSpPr>
        <p:spPr>
          <a:xfrm>
            <a:off x="22633269" y="11707037"/>
            <a:ext cx="9614472" cy="830997"/>
          </a:xfrm>
          <a:prstGeom prst="rect">
            <a:avLst/>
          </a:prstGeom>
          <a:noFill/>
        </p:spPr>
        <p:txBody>
          <a:bodyPr wrap="square" rtlCol="0">
            <a:spAutoFit/>
          </a:bodyPr>
          <a:lstStyle/>
          <a:p>
            <a:r>
              <a:rPr lang="en-US" sz="2400" b="1" dirty="0">
                <a:latin typeface="Lao UI" panose="020B0502040204020203" pitchFamily="34" charset="0"/>
                <a:cs typeface="Lao UI" panose="020B0502040204020203" pitchFamily="34" charset="0"/>
              </a:rPr>
              <a:t>Figure 1. </a:t>
            </a:r>
            <a:r>
              <a:rPr lang="en-US" sz="2400" i="1" dirty="0">
                <a:latin typeface="Lao UI" panose="020B0502040204020203" pitchFamily="34" charset="0"/>
                <a:cs typeface="Lao UI" panose="020B0502040204020203" pitchFamily="34" charset="0"/>
              </a:rPr>
              <a:t>Mean food craving inventory (FCI) data across the 6-day in-laboratory study </a:t>
            </a:r>
            <a:r>
              <a:rPr lang="en-US" sz="2400" i="1" dirty="0">
                <a:solidFill>
                  <a:prstClr val="black"/>
                </a:solidFill>
                <a:latin typeface="Lao UI" panose="020B0502040204020203" pitchFamily="34" charset="0"/>
                <a:cs typeface="Lao UI" panose="020B0502040204020203" pitchFamily="34" charset="0"/>
              </a:rPr>
              <a:t> for the clamped and unclamped groups.</a:t>
            </a:r>
            <a:r>
              <a:rPr lang="en-US" sz="2400" i="1" dirty="0">
                <a:latin typeface="Lao UI" panose="020B0502040204020203" pitchFamily="34" charset="0"/>
                <a:cs typeface="Lao UI" panose="020B0502040204020203" pitchFamily="34" charset="0"/>
              </a:rPr>
              <a:t> </a:t>
            </a:r>
          </a:p>
        </p:txBody>
      </p:sp>
      <p:grpSp>
        <p:nvGrpSpPr>
          <p:cNvPr id="20" name="Group 19">
            <a:extLst>
              <a:ext uri="{FF2B5EF4-FFF2-40B4-BE49-F238E27FC236}">
                <a16:creationId xmlns:a16="http://schemas.microsoft.com/office/drawing/2014/main" id="{F8FD9DC7-7465-4C1B-A674-7CF4FEF1DACE}"/>
              </a:ext>
            </a:extLst>
          </p:cNvPr>
          <p:cNvGrpSpPr/>
          <p:nvPr/>
        </p:nvGrpSpPr>
        <p:grpSpPr>
          <a:xfrm>
            <a:off x="22682255" y="12689601"/>
            <a:ext cx="9911556" cy="17830800"/>
            <a:chOff x="22694328" y="12832714"/>
            <a:chExt cx="5943600" cy="13243547"/>
          </a:xfrm>
        </p:grpSpPr>
        <p:pic>
          <p:nvPicPr>
            <p:cNvPr id="16" name="Picture 15">
              <a:extLst>
                <a:ext uri="{FF2B5EF4-FFF2-40B4-BE49-F238E27FC236}">
                  <a16:creationId xmlns:a16="http://schemas.microsoft.com/office/drawing/2014/main" id="{002CD7C7-0056-4F12-85E0-3A03C8594912}"/>
                </a:ext>
              </a:extLst>
            </p:cNvPr>
            <p:cNvPicPr/>
            <p:nvPr/>
          </p:nvPicPr>
          <p:blipFill>
            <a:blip r:embed="rId16"/>
            <a:stretch>
              <a:fillRect/>
            </a:stretch>
          </p:blipFill>
          <p:spPr>
            <a:xfrm>
              <a:off x="22694328" y="12832714"/>
              <a:ext cx="5943600" cy="3353435"/>
            </a:xfrm>
            <a:prstGeom prst="rect">
              <a:avLst/>
            </a:prstGeom>
          </p:spPr>
          <p:style>
            <a:lnRef idx="2">
              <a:schemeClr val="dk1"/>
            </a:lnRef>
            <a:fillRef idx="1">
              <a:schemeClr val="lt1"/>
            </a:fillRef>
            <a:effectRef idx="0">
              <a:schemeClr val="dk1"/>
            </a:effectRef>
            <a:fontRef idx="minor">
              <a:schemeClr val="dk1"/>
            </a:fontRef>
          </p:style>
        </p:pic>
        <p:pic>
          <p:nvPicPr>
            <p:cNvPr id="17" name="Picture 16">
              <a:extLst>
                <a:ext uri="{FF2B5EF4-FFF2-40B4-BE49-F238E27FC236}">
                  <a16:creationId xmlns:a16="http://schemas.microsoft.com/office/drawing/2014/main" id="{1F3C20E0-CABA-4390-996D-EA6788F113F1}"/>
                </a:ext>
              </a:extLst>
            </p:cNvPr>
            <p:cNvPicPr/>
            <p:nvPr/>
          </p:nvPicPr>
          <p:blipFill rotWithShape="1">
            <a:blip r:embed="rId17"/>
            <a:srcRect b="11522"/>
            <a:stretch/>
          </p:blipFill>
          <p:spPr bwMode="auto">
            <a:xfrm>
              <a:off x="22694328" y="16542335"/>
              <a:ext cx="5943600" cy="2956560"/>
            </a:xfrm>
            <a:prstGeom prst="rect">
              <a:avLst/>
            </a:prstGeom>
            <a:ln/>
            <a:extLst>
              <a:ext uri="{53640926-AAD7-44D8-BBD7-CCE9431645EC}">
                <a14:shadowObscured xmlns:a14="http://schemas.microsoft.com/office/drawing/2010/main"/>
              </a:ext>
            </a:extLst>
          </p:spPr>
          <p:style>
            <a:lnRef idx="2">
              <a:schemeClr val="dk1"/>
            </a:lnRef>
            <a:fillRef idx="1">
              <a:schemeClr val="lt1"/>
            </a:fillRef>
            <a:effectRef idx="0">
              <a:schemeClr val="dk1"/>
            </a:effectRef>
            <a:fontRef idx="minor">
              <a:schemeClr val="dk1"/>
            </a:fontRef>
          </p:style>
        </p:pic>
        <p:pic>
          <p:nvPicPr>
            <p:cNvPr id="18" name="Picture 17">
              <a:extLst>
                <a:ext uri="{FF2B5EF4-FFF2-40B4-BE49-F238E27FC236}">
                  <a16:creationId xmlns:a16="http://schemas.microsoft.com/office/drawing/2014/main" id="{E8B05668-F75D-4DA3-9684-0026F31AAFE9}"/>
                </a:ext>
              </a:extLst>
            </p:cNvPr>
            <p:cNvPicPr/>
            <p:nvPr/>
          </p:nvPicPr>
          <p:blipFill rotWithShape="1">
            <a:blip r:embed="rId18"/>
            <a:srcRect b="11353"/>
            <a:stretch/>
          </p:blipFill>
          <p:spPr bwMode="auto">
            <a:xfrm>
              <a:off x="22694328" y="19831018"/>
              <a:ext cx="5943600" cy="2956560"/>
            </a:xfrm>
            <a:prstGeom prst="rect">
              <a:avLst/>
            </a:prstGeom>
            <a:ln/>
            <a:extLst>
              <a:ext uri="{53640926-AAD7-44D8-BBD7-CCE9431645EC}">
                <a14:shadowObscured xmlns:a14="http://schemas.microsoft.com/office/drawing/2010/main"/>
              </a:ext>
            </a:extLst>
          </p:spPr>
          <p:style>
            <a:lnRef idx="2">
              <a:schemeClr val="dk1"/>
            </a:lnRef>
            <a:fillRef idx="1">
              <a:schemeClr val="lt1"/>
            </a:fillRef>
            <a:effectRef idx="0">
              <a:schemeClr val="dk1"/>
            </a:effectRef>
            <a:fontRef idx="minor">
              <a:schemeClr val="dk1"/>
            </a:fontRef>
          </p:style>
        </p:pic>
        <p:pic>
          <p:nvPicPr>
            <p:cNvPr id="19" name="Picture 18">
              <a:extLst>
                <a:ext uri="{FF2B5EF4-FFF2-40B4-BE49-F238E27FC236}">
                  <a16:creationId xmlns:a16="http://schemas.microsoft.com/office/drawing/2014/main" id="{83DB5D46-7F31-4675-88E4-FA527AFA215E}"/>
                </a:ext>
              </a:extLst>
            </p:cNvPr>
            <p:cNvPicPr/>
            <p:nvPr/>
          </p:nvPicPr>
          <p:blipFill rotWithShape="1">
            <a:blip r:embed="rId19"/>
            <a:srcRect b="11539"/>
            <a:stretch/>
          </p:blipFill>
          <p:spPr bwMode="auto">
            <a:xfrm>
              <a:off x="22694328" y="23119701"/>
              <a:ext cx="5943600" cy="2956560"/>
            </a:xfrm>
            <a:prstGeom prst="rect">
              <a:avLst/>
            </a:prstGeom>
            <a:ln/>
            <a:extLst>
              <a:ext uri="{53640926-AAD7-44D8-BBD7-CCE9431645EC}">
                <a14:shadowObscured xmlns:a14="http://schemas.microsoft.com/office/drawing/2010/main"/>
              </a:ext>
            </a:extLst>
          </p:spPr>
          <p:style>
            <a:lnRef idx="2">
              <a:schemeClr val="dk1"/>
            </a:lnRef>
            <a:fillRef idx="1">
              <a:schemeClr val="lt1"/>
            </a:fillRef>
            <a:effectRef idx="0">
              <a:schemeClr val="dk1"/>
            </a:effectRef>
            <a:fontRef idx="minor">
              <a:schemeClr val="dk1"/>
            </a:fontRef>
          </p:style>
        </p:pic>
      </p:grpSp>
      <p:sp>
        <p:nvSpPr>
          <p:cNvPr id="83" name="TextBox 82">
            <a:extLst>
              <a:ext uri="{FF2B5EF4-FFF2-40B4-BE49-F238E27FC236}">
                <a16:creationId xmlns:a16="http://schemas.microsoft.com/office/drawing/2014/main" id="{42B193D8-4E5C-45EB-A6B8-338C5B647AF4}"/>
              </a:ext>
            </a:extLst>
          </p:cNvPr>
          <p:cNvSpPr txBox="1"/>
          <p:nvPr/>
        </p:nvSpPr>
        <p:spPr>
          <a:xfrm>
            <a:off x="22571129" y="30689371"/>
            <a:ext cx="9911556" cy="1200329"/>
          </a:xfrm>
          <a:prstGeom prst="rect">
            <a:avLst/>
          </a:prstGeom>
          <a:noFill/>
        </p:spPr>
        <p:txBody>
          <a:bodyPr wrap="square">
            <a:spAutoFit/>
          </a:bodyPr>
          <a:lstStyle/>
          <a:p>
            <a:pPr marL="0" marR="0" lvl="0" indent="0" algn="l" defTabSz="208915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Lao UI" panose="020B0502040204020203" pitchFamily="34" charset="0"/>
                <a:ea typeface="ＭＳ Ｐゴシック" pitchFamily="-112" charset="-128"/>
                <a:cs typeface="Lao UI" panose="020B0502040204020203" pitchFamily="34" charset="0"/>
              </a:rPr>
              <a:t>Figures 2-5. </a:t>
            </a:r>
            <a:r>
              <a:rPr kumimoji="0" lang="en-US" sz="2400" b="0" i="1" u="none" strike="noStrike" kern="1200" cap="none" spc="0" normalizeH="0" baseline="0" noProof="0" dirty="0">
                <a:ln>
                  <a:noFill/>
                </a:ln>
                <a:solidFill>
                  <a:prstClr val="black"/>
                </a:solidFill>
                <a:effectLst/>
                <a:uLnTx/>
                <a:uFillTx/>
                <a:latin typeface="Lao UI" panose="020B0502040204020203" pitchFamily="34" charset="0"/>
                <a:ea typeface="ＭＳ Ｐゴシック" pitchFamily="-112" charset="-128"/>
                <a:cs typeface="Lao UI" panose="020B0502040204020203" pitchFamily="34" charset="0"/>
              </a:rPr>
              <a:t>Mean </a:t>
            </a:r>
            <a:r>
              <a:rPr lang="en-US" sz="2400" i="1" dirty="0">
                <a:solidFill>
                  <a:prstClr val="black"/>
                </a:solidFill>
                <a:latin typeface="Lao UI" panose="020B0502040204020203" pitchFamily="34" charset="0"/>
                <a:cs typeface="Lao UI" panose="020B0502040204020203" pitchFamily="34" charset="0"/>
              </a:rPr>
              <a:t>visual analogue scale (VAS) assessment of appetite sensations across the 6-day in-laboratory study for the clamped and unclamped groups.</a:t>
            </a:r>
            <a:endParaRPr kumimoji="0" lang="en-US" sz="2400" b="0" i="1" u="none" strike="noStrike" kern="1200" cap="none" spc="0" normalizeH="0" baseline="0" noProof="0" dirty="0">
              <a:ln>
                <a:noFill/>
              </a:ln>
              <a:solidFill>
                <a:prstClr val="black"/>
              </a:solidFill>
              <a:effectLst/>
              <a:uLnTx/>
              <a:uFillTx/>
              <a:latin typeface="Lao UI" panose="020B0502040204020203" pitchFamily="34" charset="0"/>
              <a:ea typeface="ＭＳ Ｐゴシック" pitchFamily="-112" charset="-128"/>
              <a:cs typeface="Lao UI" panose="020B0502040204020203" pitchFamily="34" charset="0"/>
            </a:endParaRPr>
          </a:p>
        </p:txBody>
      </p:sp>
      <p:sp>
        <p:nvSpPr>
          <p:cNvPr id="26" name="Text Box 21">
            <a:extLst>
              <a:ext uri="{FF2B5EF4-FFF2-40B4-BE49-F238E27FC236}">
                <a16:creationId xmlns:a16="http://schemas.microsoft.com/office/drawing/2014/main" id="{A71F49E9-B4E5-4824-83D8-3F2802E77A11}"/>
              </a:ext>
            </a:extLst>
          </p:cNvPr>
          <p:cNvSpPr txBox="1">
            <a:spLocks noChangeArrowheads="1"/>
          </p:cNvSpPr>
          <p:nvPr/>
        </p:nvSpPr>
        <p:spPr bwMode="auto">
          <a:xfrm>
            <a:off x="33075563" y="6899195"/>
            <a:ext cx="9825718" cy="10018563"/>
          </a:xfrm>
          <a:prstGeom prst="rect">
            <a:avLst/>
          </a:prstGeom>
          <a:noFill/>
          <a:ln w="9525">
            <a:noFill/>
            <a:miter lim="800000"/>
            <a:headEnd/>
            <a:tailEnd/>
          </a:ln>
        </p:spPr>
        <p:txBody>
          <a:bodyPr lIns="352260" tIns="352260" rIns="352260" bIns="352260">
            <a:spAutoFit/>
          </a:bodyPr>
          <a:lstStyle/>
          <a:p>
            <a:pPr marL="457200" indent="-457200" defTabSz="2090044" fontAlgn="auto">
              <a:spcBef>
                <a:spcPct val="10000"/>
              </a:spcBef>
              <a:spcAft>
                <a:spcPts val="0"/>
              </a:spcAft>
              <a:buFont typeface="Arial" panose="020B0604020202020204" pitchFamily="34" charset="0"/>
              <a:buChar char="•"/>
              <a:tabLst>
                <a:tab pos="518351" algn="l"/>
              </a:tabLst>
              <a:defRPr/>
            </a:pPr>
            <a:r>
              <a:rPr lang="en-US" sz="2800" dirty="0">
                <a:latin typeface="Lao UI" panose="020B0502040204020203" pitchFamily="34" charset="0"/>
                <a:ea typeface="+mn-ea"/>
                <a:cs typeface="Lao UI" panose="020B0502040204020203" pitchFamily="34" charset="0"/>
              </a:rPr>
              <a:t>The current study revealed no significant difference in specific food cravings between participants in the unclamped (control) and clamped (experimental) groups, suggesting an alternative mechanism could be responsible for changes in food cravings and food behaviors after a period of sleep restriction. </a:t>
            </a:r>
          </a:p>
          <a:p>
            <a:pPr defTabSz="2090044" fontAlgn="auto">
              <a:spcBef>
                <a:spcPct val="10000"/>
              </a:spcBef>
              <a:spcAft>
                <a:spcPts val="0"/>
              </a:spcAft>
              <a:tabLst>
                <a:tab pos="518351" algn="l"/>
              </a:tabLst>
              <a:defRPr/>
            </a:pPr>
            <a:endParaRPr lang="en-US" sz="2800" dirty="0">
              <a:latin typeface="Lao UI" panose="020B0502040204020203" pitchFamily="34" charset="0"/>
              <a:ea typeface="+mn-ea"/>
              <a:cs typeface="Lao UI" panose="020B0502040204020203" pitchFamily="34" charset="0"/>
            </a:endParaRPr>
          </a:p>
          <a:p>
            <a:pPr marL="457200" indent="-457200" defTabSz="2090044" fontAlgn="auto">
              <a:spcBef>
                <a:spcPct val="10000"/>
              </a:spcBef>
              <a:spcAft>
                <a:spcPts val="0"/>
              </a:spcAft>
              <a:buFont typeface="Arial" panose="020B0604020202020204" pitchFamily="34" charset="0"/>
              <a:buChar char="•"/>
              <a:tabLst>
                <a:tab pos="518351" algn="l"/>
              </a:tabLst>
              <a:defRPr/>
            </a:pPr>
            <a:r>
              <a:rPr lang="en-US" sz="2800" dirty="0">
                <a:latin typeface="Lao UI" panose="020B0502040204020203" pitchFamily="34" charset="0"/>
                <a:ea typeface="+mn-ea"/>
                <a:cs typeface="Lao UI" panose="020B0502040204020203" pitchFamily="34" charset="0"/>
              </a:rPr>
              <a:t>FCI scores were significantly different by each administration of the FCI assessment for each group, positing a possible time of day effect. </a:t>
            </a:r>
          </a:p>
          <a:p>
            <a:pPr marL="457200" indent="-457200" defTabSz="2090044" fontAlgn="auto">
              <a:spcBef>
                <a:spcPct val="10000"/>
              </a:spcBef>
              <a:spcAft>
                <a:spcPts val="0"/>
              </a:spcAft>
              <a:buFont typeface="Arial" panose="020B0604020202020204" pitchFamily="34" charset="0"/>
              <a:buChar char="•"/>
              <a:tabLst>
                <a:tab pos="518351" algn="l"/>
              </a:tabLst>
              <a:defRPr/>
            </a:pPr>
            <a:endParaRPr lang="en-US" sz="2800" dirty="0">
              <a:latin typeface="Lao UI" panose="020B0502040204020203" pitchFamily="34" charset="0"/>
              <a:ea typeface="+mn-ea"/>
              <a:cs typeface="Lao UI" panose="020B0502040204020203" pitchFamily="34" charset="0"/>
            </a:endParaRPr>
          </a:p>
          <a:p>
            <a:pPr marL="457200" indent="-457200" defTabSz="2090044" fontAlgn="auto">
              <a:spcBef>
                <a:spcPct val="10000"/>
              </a:spcBef>
              <a:spcAft>
                <a:spcPts val="0"/>
              </a:spcAft>
              <a:buFont typeface="Arial" panose="020B0604020202020204" pitchFamily="34" charset="0"/>
              <a:buChar char="•"/>
              <a:tabLst>
                <a:tab pos="518351" algn="l"/>
              </a:tabLst>
              <a:defRPr/>
            </a:pPr>
            <a:r>
              <a:rPr lang="en-US" sz="2800" dirty="0">
                <a:latin typeface="Lao UI" panose="020B0502040204020203" pitchFamily="34" charset="0"/>
                <a:ea typeface="+mn-ea"/>
                <a:cs typeface="Lao UI" panose="020B0502040204020203" pitchFamily="34" charset="0"/>
              </a:rPr>
              <a:t>The unclamped group scored significantly higher for prospective food consumption, suggesting that sleep restriction coupled with the perturbation of the hormones that typify the human stress response may influence actual food intake. </a:t>
            </a:r>
          </a:p>
          <a:p>
            <a:pPr marL="457200" indent="-457200" defTabSz="2090044" fontAlgn="auto">
              <a:spcBef>
                <a:spcPct val="10000"/>
              </a:spcBef>
              <a:spcAft>
                <a:spcPts val="0"/>
              </a:spcAft>
              <a:buFont typeface="Arial" panose="020B0604020202020204" pitchFamily="34" charset="0"/>
              <a:buChar char="•"/>
              <a:tabLst>
                <a:tab pos="518351" algn="l"/>
              </a:tabLst>
              <a:defRPr/>
            </a:pPr>
            <a:endParaRPr lang="en-US" sz="2800" dirty="0">
              <a:latin typeface="Lao UI" panose="020B0502040204020203" pitchFamily="34" charset="0"/>
              <a:ea typeface="+mn-ea"/>
              <a:cs typeface="Lao UI" panose="020B0502040204020203" pitchFamily="34" charset="0"/>
            </a:endParaRPr>
          </a:p>
          <a:p>
            <a:pPr marL="457200" indent="-457200" defTabSz="2090044" fontAlgn="auto">
              <a:spcBef>
                <a:spcPct val="10000"/>
              </a:spcBef>
              <a:spcAft>
                <a:spcPts val="0"/>
              </a:spcAft>
              <a:buFont typeface="Arial" panose="020B0604020202020204" pitchFamily="34" charset="0"/>
              <a:buChar char="•"/>
              <a:tabLst>
                <a:tab pos="518351" algn="l"/>
              </a:tabLst>
              <a:defRPr/>
            </a:pPr>
            <a:r>
              <a:rPr lang="en-US" sz="2800" dirty="0">
                <a:latin typeface="Lao UI" panose="020B0502040204020203" pitchFamily="34" charset="0"/>
                <a:ea typeface="+mn-ea"/>
                <a:cs typeface="Lao UI" panose="020B0502040204020203" pitchFamily="34" charset="0"/>
              </a:rPr>
              <a:t>These findings suggest that testosterone and cortisol could be potential key hormonal players involved in the observed changes in appetite and intake after a period of altered or restricted sleep</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201</TotalTime>
  <Words>767</Words>
  <Application>Microsoft Macintosh PowerPoint</Application>
  <PresentationFormat>Custom</PresentationFormat>
  <Paragraphs>45</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Lao UI</vt:lpstr>
      <vt:lpstr>Office Theme</vt:lpstr>
      <vt:lpstr>PowerPoint Presentation</vt:lpstr>
    </vt:vector>
  </TitlesOfParts>
  <Company>Cal State Long Beach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Carl Lipo</dc:creator>
  <cp:lastModifiedBy>Virginia Gray</cp:lastModifiedBy>
  <cp:revision>19</cp:revision>
  <dcterms:created xsi:type="dcterms:W3CDTF">2008-04-05T00:31:19Z</dcterms:created>
  <dcterms:modified xsi:type="dcterms:W3CDTF">2021-03-04T22:01:35Z</dcterms:modified>
</cp:coreProperties>
</file>