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0"/>
  </p:notesMasterIdLst>
  <p:sldIdLst>
    <p:sldId id="256" r:id="rId5"/>
    <p:sldId id="260" r:id="rId6"/>
    <p:sldId id="257" r:id="rId7"/>
    <p:sldId id="271" r:id="rId8"/>
    <p:sldId id="262" r:id="rId9"/>
    <p:sldId id="272" r:id="rId10"/>
    <p:sldId id="259" r:id="rId11"/>
    <p:sldId id="273" r:id="rId12"/>
    <p:sldId id="277" r:id="rId13"/>
    <p:sldId id="274" r:id="rId14"/>
    <p:sldId id="275" r:id="rId15"/>
    <p:sldId id="276" r:id="rId16"/>
    <p:sldId id="278" r:id="rId17"/>
    <p:sldId id="258" r:id="rId18"/>
    <p:sldId id="279" r:id="rId19"/>
    <p:sldId id="280" r:id="rId20"/>
    <p:sldId id="261" r:id="rId21"/>
    <p:sldId id="270" r:id="rId22"/>
    <p:sldId id="269" r:id="rId23"/>
    <p:sldId id="281" r:id="rId24"/>
    <p:sldId id="263" r:id="rId25"/>
    <p:sldId id="265" r:id="rId26"/>
    <p:sldId id="268" r:id="rId27"/>
    <p:sldId id="267" r:id="rId28"/>
    <p:sldId id="26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77046" autoAdjust="0"/>
  </p:normalViewPr>
  <p:slideViewPr>
    <p:cSldViewPr snapToGrid="0">
      <p:cViewPr varScale="1">
        <p:scale>
          <a:sx n="86" d="100"/>
          <a:sy n="86" d="100"/>
        </p:scale>
        <p:origin x="96" y="25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 Heiss" userId="4bbec4c0f717456c" providerId="LiveId" clId="{C296EA0B-7499-41CF-A08B-AF548674EC1E}"/>
    <pc:docChg chg="modSld">
      <pc:chgData name="Dean Heiss" userId="4bbec4c0f717456c" providerId="LiveId" clId="{C296EA0B-7499-41CF-A08B-AF548674EC1E}" dt="2021-10-15T02:00:29.825" v="34"/>
      <pc:docMkLst>
        <pc:docMk/>
      </pc:docMkLst>
      <pc:sldChg chg="modSp mod modNotesTx">
        <pc:chgData name="Dean Heiss" userId="4bbec4c0f717456c" providerId="LiveId" clId="{C296EA0B-7499-41CF-A08B-AF548674EC1E}" dt="2021-10-15T02:00:29.825" v="34"/>
        <pc:sldMkLst>
          <pc:docMk/>
          <pc:sldMk cId="385651651" sldId="256"/>
        </pc:sldMkLst>
        <pc:spChg chg="mod">
          <ac:chgData name="Dean Heiss" userId="4bbec4c0f717456c" providerId="LiveId" clId="{C296EA0B-7499-41CF-A08B-AF548674EC1E}" dt="2021-10-15T01:19:01.380" v="32" actId="20577"/>
          <ac:spMkLst>
            <pc:docMk/>
            <pc:sldMk cId="385651651" sldId="256"/>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5" qsCatId="simple" csTypeId="urn:microsoft.com/office/officeart/2005/8/colors/colorful1" csCatId="colorful" phldr="1"/>
      <dgm:spPr/>
      <dgm:t>
        <a:bodyPr/>
        <a:lstStyle/>
        <a:p>
          <a:endParaRPr lang="en-US"/>
        </a:p>
      </dgm:t>
    </dgm:pt>
    <dgm:pt modelId="{19599602-9E94-449B-AE02-46C30491E28C}">
      <dgm:prSet phldrT="[Text]" custT="1"/>
      <dgm:spPr>
        <a:solidFill>
          <a:schemeClr val="tx2"/>
        </a:solidFill>
      </dgm:spPr>
      <dgm:t>
        <a:bodyPr/>
        <a:lstStyle/>
        <a:p>
          <a:r>
            <a:rPr lang="en-US" sz="1000" dirty="0">
              <a:latin typeface="Times New Roman" panose="02020603050405020304" pitchFamily="18" charset="0"/>
              <a:cs typeface="Times New Roman" panose="02020603050405020304" pitchFamily="18" charset="0"/>
            </a:rPr>
            <a:t>Small Business</a:t>
          </a:r>
        </a:p>
      </dgm:t>
    </dgm:pt>
    <dgm:pt modelId="{FF371F54-3EAD-4229-B33D-30FA8E522AE4}" type="parTrans" cxnId="{7A02F5AF-F9F5-4778-A66E-DE024A3A34D9}">
      <dgm:prSet/>
      <dgm:spPr/>
      <dgm:t>
        <a:bodyPr/>
        <a:lstStyle/>
        <a:p>
          <a:endParaRPr lang="en-US"/>
        </a:p>
      </dgm:t>
    </dgm:pt>
    <dgm:pt modelId="{2A88706E-F8B3-4E84-B216-AB828E178267}" type="sibTrans" cxnId="{7A02F5AF-F9F5-4778-A66E-DE024A3A34D9}">
      <dgm:prSet/>
      <dgm:spPr/>
      <dgm:t>
        <a:bodyPr/>
        <a:lstStyle/>
        <a:p>
          <a:endParaRPr lang="en-US"/>
        </a:p>
      </dgm:t>
    </dgm:pt>
    <dgm:pt modelId="{6FD54DCC-0420-4B69-949E-C600DAC3EA80}">
      <dgm:prSet phldrT="[Text]" custT="1"/>
      <dgm:spPr>
        <a:solidFill>
          <a:schemeClr val="tx2"/>
        </a:solidFill>
        <a:effectLst>
          <a:outerShdw blurRad="57150" dist="19050" dir="5400000" algn="ctr" rotWithShape="0">
            <a:schemeClr val="bg1">
              <a:alpha val="63000"/>
            </a:schemeClr>
          </a:outerShdw>
        </a:effectLst>
      </dgm:spPr>
      <dgm:t>
        <a:bodyPr/>
        <a:lstStyle/>
        <a:p>
          <a:r>
            <a:rPr lang="en-US" sz="1000" dirty="0">
              <a:latin typeface="Times New Roman" panose="02020603050405020304" pitchFamily="18" charset="0"/>
              <a:cs typeface="Times New Roman" panose="02020603050405020304" pitchFamily="18" charset="0"/>
            </a:rPr>
            <a:t>Personal Finance/Bootstrapping</a:t>
          </a:r>
        </a:p>
      </dgm:t>
    </dgm:pt>
    <dgm:pt modelId="{6F5CF077-1342-46A1-93F1-68D7723F3F8C}" type="parTrans" cxnId="{A9A39EE7-F441-4563-AFFD-666EC4C4FD54}">
      <dgm:prSet/>
      <dgm:spPr>
        <a:ln>
          <a:solidFill>
            <a:schemeClr val="tx2"/>
          </a:solidFill>
        </a:ln>
      </dgm:spPr>
      <dgm:t>
        <a:bodyPr/>
        <a:lstStyle/>
        <a:p>
          <a:endParaRPr lang="en-US" dirty="0"/>
        </a:p>
      </dgm:t>
    </dgm:pt>
    <dgm:pt modelId="{CE57F18C-7754-4245-BB8D-0DDD9139AB8E}" type="sibTrans" cxnId="{A9A39EE7-F441-4563-AFFD-666EC4C4FD54}">
      <dgm:prSet/>
      <dgm:spPr/>
      <dgm:t>
        <a:bodyPr/>
        <a:lstStyle/>
        <a:p>
          <a:endParaRPr lang="en-US"/>
        </a:p>
      </dgm:t>
    </dgm:pt>
    <dgm:pt modelId="{1A94D251-C1DF-49B7-B803-397CC4E374C8}">
      <dgm:prSet phldrT="[Text]"/>
      <dgm:spPr>
        <a:solidFill>
          <a:schemeClr val="accent1">
            <a:lumMod val="75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Equity Finance</a:t>
          </a:r>
        </a:p>
      </dgm:t>
    </dgm:pt>
    <dgm:pt modelId="{83470605-D50B-47C5-85E0-6C97CC1DEF2D}" type="parTrans" cxnId="{EB889005-384A-468F-A438-BCA4BE21A4EE}">
      <dgm:prSet/>
      <dgm:spPr/>
      <dgm:t>
        <a:bodyPr/>
        <a:lstStyle/>
        <a:p>
          <a:endParaRPr lang="en-US" dirty="0"/>
        </a:p>
      </dgm:t>
    </dgm:pt>
    <dgm:pt modelId="{4B83F8D2-E6F1-4C2F-B422-0FF1AFE48807}" type="sibTrans" cxnId="{EB889005-384A-468F-A438-BCA4BE21A4EE}">
      <dgm:prSet/>
      <dgm:spPr/>
      <dgm:t>
        <a:bodyPr/>
        <a:lstStyle/>
        <a:p>
          <a:endParaRPr lang="en-US"/>
        </a:p>
      </dgm:t>
    </dgm:pt>
    <dgm:pt modelId="{D6D663EA-8C9E-4A6C-8696-EA6202B67EB8}">
      <dgm:prSet phldrT="[Tex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Debt Finance</a:t>
          </a:r>
          <a:r>
            <a:rPr lang="en-US" baseline="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gm:t>
    </dgm:pt>
    <dgm:pt modelId="{C618F4B1-D56C-40B0-A9BB-A1AC22AA90C0}" type="parTrans" cxnId="{6AD0832E-D0E5-4DFA-A2C1-539A1049A92A}">
      <dgm:prSet/>
      <dgm:spPr/>
      <dgm:t>
        <a:bodyPr/>
        <a:lstStyle/>
        <a:p>
          <a:endParaRPr lang="en-US" dirty="0"/>
        </a:p>
      </dgm:t>
    </dgm:pt>
    <dgm:pt modelId="{350208D2-B2AB-46F5-A396-E4E2016A900E}" type="sibTrans" cxnId="{6AD0832E-D0E5-4DFA-A2C1-539A1049A92A}">
      <dgm:prSet/>
      <dgm:spPr/>
      <dgm:t>
        <a:bodyPr/>
        <a:lstStyle/>
        <a:p>
          <a:endParaRPr lang="en-US"/>
        </a:p>
      </dgm:t>
    </dgm:pt>
    <dgm:pt modelId="{17B28C8D-4122-47D7-B7FB-F388CF6C3000}">
      <dgm:prSet/>
      <dgm:spPr>
        <a:solidFill>
          <a:schemeClr val="accent1">
            <a:lumMod val="75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Venture Capital (VC)</a:t>
          </a:r>
        </a:p>
      </dgm:t>
    </dgm:pt>
    <dgm:pt modelId="{542C2CD9-2A21-4722-8528-5FB4B05AB731}" type="parTrans" cxnId="{1CEBBBCE-A789-4745-947D-9861B5AF62B8}">
      <dgm:prSet/>
      <dgm:spPr>
        <a:ln>
          <a:solidFill>
            <a:schemeClr val="accent1">
              <a:lumMod val="75000"/>
            </a:schemeClr>
          </a:solidFill>
        </a:ln>
      </dgm:spPr>
      <dgm:t>
        <a:bodyPr/>
        <a:lstStyle/>
        <a:p>
          <a:endParaRPr lang="en-US" dirty="0"/>
        </a:p>
      </dgm:t>
    </dgm:pt>
    <dgm:pt modelId="{37B8B82F-495B-4449-AB18-F894FFA1EC4F}" type="sibTrans" cxnId="{1CEBBBCE-A789-4745-947D-9861B5AF62B8}">
      <dgm:prSet/>
      <dgm:spPr/>
      <dgm:t>
        <a:bodyPr/>
        <a:lstStyle/>
        <a:p>
          <a:endParaRPr lang="en-US"/>
        </a:p>
      </dgm:t>
    </dgm:pt>
    <dgm:pt modelId="{046AD741-59DE-4633-A525-7FE00DBEB49B}">
      <dgm:prSet/>
      <dgm:spPr>
        <a:solidFill>
          <a:schemeClr val="accent1">
            <a:lumMod val="75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Angel Investment</a:t>
          </a:r>
        </a:p>
      </dgm:t>
    </dgm:pt>
    <dgm:pt modelId="{38E04EEA-C159-4C5C-9FBC-5AD5689D40A4}" type="parTrans" cxnId="{22127F95-3520-4798-BE99-69B42014FA83}">
      <dgm:prSet/>
      <dgm:spPr>
        <a:ln>
          <a:solidFill>
            <a:schemeClr val="accent1">
              <a:lumMod val="75000"/>
            </a:schemeClr>
          </a:solidFill>
        </a:ln>
      </dgm:spPr>
      <dgm:t>
        <a:bodyPr/>
        <a:lstStyle/>
        <a:p>
          <a:endParaRPr lang="en-US" dirty="0"/>
        </a:p>
      </dgm:t>
    </dgm:pt>
    <dgm:pt modelId="{C65822A1-9505-4ED1-92ED-8ECF3EEE4A98}" type="sibTrans" cxnId="{22127F95-3520-4798-BE99-69B42014FA83}">
      <dgm:prSet/>
      <dgm:spPr/>
      <dgm:t>
        <a:bodyPr/>
        <a:lstStyle/>
        <a:p>
          <a:endParaRPr lang="en-US"/>
        </a:p>
      </dgm:t>
    </dgm:pt>
    <dgm:pt modelId="{A42DED5E-3919-412A-8377-DE6122E1AD30}">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CDFI</a:t>
          </a:r>
        </a:p>
      </dgm:t>
    </dgm:pt>
    <dgm:pt modelId="{D05EA4EE-52C7-4A7F-9A69-CD36D787717D}" type="parTrans" cxnId="{49B17D65-6E5E-48F0-B40D-53AEA94A5346}">
      <dgm:prSet/>
      <dgm:spPr/>
      <dgm:t>
        <a:bodyPr/>
        <a:lstStyle/>
        <a:p>
          <a:endParaRPr lang="en-US" dirty="0"/>
        </a:p>
      </dgm:t>
    </dgm:pt>
    <dgm:pt modelId="{4503E061-C76A-43D4-9951-E6976365CBEB}" type="sibTrans" cxnId="{49B17D65-6E5E-48F0-B40D-53AEA94A5346}">
      <dgm:prSet/>
      <dgm:spPr/>
      <dgm:t>
        <a:bodyPr/>
        <a:lstStyle/>
        <a:p>
          <a:endParaRPr lang="en-US"/>
        </a:p>
      </dgm:t>
    </dgm:pt>
    <dgm:pt modelId="{36515DAA-DE94-4D05-BF16-8D5E13CADE3A}">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CDC</a:t>
          </a:r>
        </a:p>
      </dgm:t>
    </dgm:pt>
    <dgm:pt modelId="{15779972-6EB7-4A17-A8F4-C736B5F0CED0}" type="parTrans" cxnId="{2BBFE0CB-7EA9-4048-B997-094B4E858D3D}">
      <dgm:prSet/>
      <dgm:spPr/>
      <dgm:t>
        <a:bodyPr/>
        <a:lstStyle/>
        <a:p>
          <a:endParaRPr lang="en-US" dirty="0"/>
        </a:p>
      </dgm:t>
    </dgm:pt>
    <dgm:pt modelId="{D6A2C69D-961B-4FA1-8F05-385D9A2E46C1}" type="sibTrans" cxnId="{2BBFE0CB-7EA9-4048-B997-094B4E858D3D}">
      <dgm:prSet/>
      <dgm:spPr/>
      <dgm:t>
        <a:bodyPr/>
        <a:lstStyle/>
        <a:p>
          <a:endParaRPr lang="en-US"/>
        </a:p>
      </dgm:t>
    </dgm:pt>
    <dgm:pt modelId="{63027F22-5D68-4DD2-9F9D-0D2E44D3FA34}">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Grants/Loans</a:t>
          </a:r>
        </a:p>
      </dgm:t>
    </dgm:pt>
    <dgm:pt modelId="{AC51E610-FD19-426C-80D4-5FC5218703CB}" type="parTrans" cxnId="{96802AA5-30EE-4949-8E8F-1FE1C6A0C3B3}">
      <dgm:prSet/>
      <dgm:spPr/>
      <dgm:t>
        <a:bodyPr/>
        <a:lstStyle/>
        <a:p>
          <a:endParaRPr lang="en-US"/>
        </a:p>
      </dgm:t>
    </dgm:pt>
    <dgm:pt modelId="{13950148-51BA-49D3-8928-B41216655981}" type="sibTrans" cxnId="{96802AA5-30EE-4949-8E8F-1FE1C6A0C3B3}">
      <dgm:prSet/>
      <dgm:spPr/>
      <dgm:t>
        <a:bodyPr/>
        <a:lstStyle/>
        <a:p>
          <a:endParaRPr lang="en-US"/>
        </a:p>
      </dgm:t>
    </dgm:pt>
    <dgm:pt modelId="{4B437509-E791-4345-A4C1-8938BC10BC3E}">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Federal Government</a:t>
          </a:r>
        </a:p>
      </dgm:t>
    </dgm:pt>
    <dgm:pt modelId="{C29268DF-FAEF-49B1-B772-1666CD6A4677}" type="parTrans" cxnId="{AA8643D9-F7A7-4367-B3F7-6678FADF72B4}">
      <dgm:prSet/>
      <dgm:spPr>
        <a:ln>
          <a:solidFill>
            <a:schemeClr val="accent6">
              <a:lumMod val="50000"/>
            </a:schemeClr>
          </a:solidFill>
        </a:ln>
      </dgm:spPr>
      <dgm:t>
        <a:bodyPr/>
        <a:lstStyle/>
        <a:p>
          <a:endParaRPr lang="en-US"/>
        </a:p>
      </dgm:t>
    </dgm:pt>
    <dgm:pt modelId="{95EF844E-5420-4B60-AD6C-D9DEE1F049F1}" type="sibTrans" cxnId="{AA8643D9-F7A7-4367-B3F7-6678FADF72B4}">
      <dgm:prSet/>
      <dgm:spPr/>
      <dgm:t>
        <a:bodyPr/>
        <a:lstStyle/>
        <a:p>
          <a:endParaRPr lang="en-US"/>
        </a:p>
      </dgm:t>
    </dgm:pt>
    <dgm:pt modelId="{34070A94-0CAF-4DBE-885B-DBF2E7B49862}">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City of Long Beach</a:t>
          </a:r>
        </a:p>
      </dgm:t>
    </dgm:pt>
    <dgm:pt modelId="{58DA54E2-574A-44F7-BBC1-1D25C430A8F2}" type="parTrans" cxnId="{7F257A94-69F5-45BE-81B8-319573ADF289}">
      <dgm:prSet/>
      <dgm:spPr/>
      <dgm:t>
        <a:bodyPr/>
        <a:lstStyle/>
        <a:p>
          <a:endParaRPr lang="en-US"/>
        </a:p>
      </dgm:t>
    </dgm:pt>
    <dgm:pt modelId="{5E7864E6-AE3A-4CDF-A25D-E64AA844D72B}" type="sibTrans" cxnId="{7F257A94-69F5-45BE-81B8-319573ADF289}">
      <dgm:prSet/>
      <dgm:spPr/>
      <dgm:t>
        <a:bodyPr/>
        <a:lstStyle/>
        <a:p>
          <a:endParaRPr lang="en-US"/>
        </a:p>
      </dgm:t>
    </dgm:pt>
    <dgm:pt modelId="{B1F4B379-1399-48AB-8185-A5CC709FE7BF}">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Small Business Innovation Research (SBIR)</a:t>
          </a:r>
        </a:p>
      </dgm:t>
    </dgm:pt>
    <dgm:pt modelId="{34C8B9F7-DAE8-4623-8605-08D102A55B97}" type="parTrans" cxnId="{0AB2ACF8-B506-43D1-BDD6-016E4CD48A5F}">
      <dgm:prSet/>
      <dgm:spPr>
        <a:ln>
          <a:solidFill>
            <a:schemeClr val="accent6">
              <a:lumMod val="50000"/>
            </a:schemeClr>
          </a:solidFill>
        </a:ln>
      </dgm:spPr>
      <dgm:t>
        <a:bodyPr/>
        <a:lstStyle/>
        <a:p>
          <a:endParaRPr lang="en-US"/>
        </a:p>
      </dgm:t>
    </dgm:pt>
    <dgm:pt modelId="{515196EE-850C-44EB-AA6E-A9413CBD35AC}" type="sibTrans" cxnId="{0AB2ACF8-B506-43D1-BDD6-016E4CD48A5F}">
      <dgm:prSet/>
      <dgm:spPr/>
      <dgm:t>
        <a:bodyPr/>
        <a:lstStyle/>
        <a:p>
          <a:endParaRPr lang="en-US"/>
        </a:p>
      </dgm:t>
    </dgm:pt>
    <dgm:pt modelId="{7993A94C-EAD3-4362-8A51-E55E7D809AE8}">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Small Business Technology Transfer (STTR)</a:t>
          </a:r>
        </a:p>
      </dgm:t>
    </dgm:pt>
    <dgm:pt modelId="{137CDDB9-579D-41A6-AB3C-45FFB5BD4759}" type="parTrans" cxnId="{DDD0DFD9-E6DA-4A96-AC4E-F8DB22690C0C}">
      <dgm:prSet/>
      <dgm:spPr>
        <a:ln>
          <a:solidFill>
            <a:schemeClr val="accent6">
              <a:lumMod val="50000"/>
            </a:schemeClr>
          </a:solidFill>
        </a:ln>
      </dgm:spPr>
      <dgm:t>
        <a:bodyPr/>
        <a:lstStyle/>
        <a:p>
          <a:endParaRPr lang="en-US"/>
        </a:p>
      </dgm:t>
    </dgm:pt>
    <dgm:pt modelId="{2F9DB6F0-2D13-4A40-A9E2-D0DD0D32F827}" type="sibTrans" cxnId="{DDD0DFD9-E6DA-4A96-AC4E-F8DB22690C0C}">
      <dgm:prSet/>
      <dgm:spPr/>
      <dgm:t>
        <a:bodyPr/>
        <a:lstStyle/>
        <a:p>
          <a:endParaRPr lang="en-US"/>
        </a:p>
      </dgm:t>
    </dgm:pt>
    <dgm:pt modelId="{0B744C76-E5E0-4594-94F8-BAC12056F71B}">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SBA Grants</a:t>
          </a:r>
        </a:p>
      </dgm:t>
    </dgm:pt>
    <dgm:pt modelId="{E83F1397-A5E0-4442-A02F-12152C5271D9}" type="parTrans" cxnId="{7CFE42E5-699A-440A-90B2-3815989444F3}">
      <dgm:prSet/>
      <dgm:spPr>
        <a:ln>
          <a:solidFill>
            <a:schemeClr val="accent6">
              <a:lumMod val="50000"/>
            </a:schemeClr>
          </a:solidFill>
        </a:ln>
      </dgm:spPr>
      <dgm:t>
        <a:bodyPr/>
        <a:lstStyle/>
        <a:p>
          <a:endParaRPr lang="en-US"/>
        </a:p>
      </dgm:t>
    </dgm:pt>
    <dgm:pt modelId="{91922BC0-1950-4A54-BD07-0599566B77C6}" type="sibTrans" cxnId="{7CFE42E5-699A-440A-90B2-3815989444F3}">
      <dgm:prSet/>
      <dgm:spPr/>
      <dgm:t>
        <a:bodyPr/>
        <a:lstStyle/>
        <a:p>
          <a:endParaRPr lang="en-US"/>
        </a:p>
      </dgm:t>
    </dgm:pt>
    <dgm:pt modelId="{EF2C87F6-875F-41BB-94D8-93CDF630ED65}">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KIVA </a:t>
          </a:r>
        </a:p>
      </dgm:t>
    </dgm:pt>
    <dgm:pt modelId="{AD273E0F-2953-4B50-AF38-E43882C074ED}" type="parTrans" cxnId="{A8EFF3B7-935A-4F50-A258-C98F7581FB81}">
      <dgm:prSet/>
      <dgm:spPr/>
      <dgm:t>
        <a:bodyPr/>
        <a:lstStyle/>
        <a:p>
          <a:endParaRPr lang="en-US"/>
        </a:p>
      </dgm:t>
    </dgm:pt>
    <dgm:pt modelId="{8388FC05-135C-458B-B0DF-76685ADD3ED5}" type="sibTrans" cxnId="{A8EFF3B7-935A-4F50-A258-C98F7581FB81}">
      <dgm:prSet/>
      <dgm:spPr/>
      <dgm:t>
        <a:bodyPr/>
        <a:lstStyle/>
        <a:p>
          <a:endParaRPr lang="en-US"/>
        </a:p>
      </dgm:t>
    </dgm:pt>
    <dgm:pt modelId="{228D84B4-4053-45F2-A9B2-DE357FAEF709}">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Microenterprise</a:t>
          </a:r>
        </a:p>
      </dgm:t>
    </dgm:pt>
    <dgm:pt modelId="{D50A506A-06B1-407B-A803-5584CFA71DEC}" type="parTrans" cxnId="{C0441D1B-0C38-418E-BF4C-71D43A543670}">
      <dgm:prSet/>
      <dgm:spPr/>
      <dgm:t>
        <a:bodyPr/>
        <a:lstStyle/>
        <a:p>
          <a:endParaRPr lang="en-US"/>
        </a:p>
      </dgm:t>
    </dgm:pt>
    <dgm:pt modelId="{16EB0E77-F780-4795-A69F-BC63C69B4805}" type="sibTrans" cxnId="{C0441D1B-0C38-418E-BF4C-71D43A543670}">
      <dgm:prSet/>
      <dgm:spPr/>
      <dgm:t>
        <a:bodyPr/>
        <a:lstStyle/>
        <a:p>
          <a:endParaRPr lang="en-US"/>
        </a:p>
      </dgm:t>
    </dgm:pt>
    <dgm:pt modelId="{2608E3C6-F785-46F3-921F-004034573370}">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GROW Long Beach</a:t>
          </a:r>
        </a:p>
      </dgm:t>
    </dgm:pt>
    <dgm:pt modelId="{18040EF7-F7CF-4940-83B2-89ED555A990A}" type="parTrans" cxnId="{3DAC84A8-48CA-4C5E-A58A-7E5C37E53255}">
      <dgm:prSet/>
      <dgm:spPr/>
      <dgm:t>
        <a:bodyPr/>
        <a:lstStyle/>
        <a:p>
          <a:endParaRPr lang="en-US"/>
        </a:p>
      </dgm:t>
    </dgm:pt>
    <dgm:pt modelId="{1D87F330-706A-481A-B164-70DE4D6ECBF2}" type="sibTrans" cxnId="{3DAC84A8-48CA-4C5E-A58A-7E5C37E53255}">
      <dgm:prSet/>
      <dgm:spPr/>
      <dgm:t>
        <a:bodyPr/>
        <a:lstStyle/>
        <a:p>
          <a:endParaRPr lang="en-US"/>
        </a:p>
      </dgm:t>
    </dgm:pt>
    <dgm:pt modelId="{05B90920-838C-4FA2-99CD-388B164927C5}">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CDC Small Business Finance</a:t>
          </a:r>
        </a:p>
      </dgm:t>
    </dgm:pt>
    <dgm:pt modelId="{8C9376EC-D37E-49E4-AD05-5293336FD39C}" type="parTrans" cxnId="{F9061063-D4A8-4C05-B653-CCD1864B2EF0}">
      <dgm:prSet/>
      <dgm:spPr/>
      <dgm:t>
        <a:bodyPr/>
        <a:lstStyle/>
        <a:p>
          <a:endParaRPr lang="en-US"/>
        </a:p>
      </dgm:t>
    </dgm:pt>
    <dgm:pt modelId="{9FC92019-45F4-4443-AEC2-E7D4335CF7C4}" type="sibTrans" cxnId="{F9061063-D4A8-4C05-B653-CCD1864B2EF0}">
      <dgm:prSet/>
      <dgm:spPr/>
      <dgm:t>
        <a:bodyPr/>
        <a:lstStyle/>
        <a:p>
          <a:endParaRPr lang="en-US"/>
        </a:p>
      </dgm:t>
    </dgm:pt>
    <dgm:pt modelId="{A869BA2A-4FD9-4115-BB3D-679F3292A535}">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PACE LA</a:t>
          </a:r>
        </a:p>
      </dgm:t>
    </dgm:pt>
    <dgm:pt modelId="{6C2340FF-BEF0-482E-B344-EEA57E18914D}" type="parTrans" cxnId="{2038FD14-89C9-432B-AC4C-343776803781}">
      <dgm:prSet/>
      <dgm:spPr/>
      <dgm:t>
        <a:bodyPr/>
        <a:lstStyle/>
        <a:p>
          <a:endParaRPr lang="en-US"/>
        </a:p>
      </dgm:t>
    </dgm:pt>
    <dgm:pt modelId="{A313D522-AB1E-4057-8784-7F3C637F4860}" type="sibTrans" cxnId="{2038FD14-89C9-432B-AC4C-343776803781}">
      <dgm:prSet/>
      <dgm:spPr/>
      <dgm:t>
        <a:bodyPr/>
        <a:lstStyle/>
        <a:p>
          <a:endParaRPr lang="en-US"/>
        </a:p>
      </dgm:t>
    </dgm:pt>
    <dgm:pt modelId="{1383179F-C852-40CD-B48E-34470CBD63CC}">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Opportunity Fund</a:t>
          </a:r>
        </a:p>
      </dgm:t>
    </dgm:pt>
    <dgm:pt modelId="{A6BF663B-A2E2-4FBF-A97F-B669D0F7C0F5}" type="parTrans" cxnId="{8B9F65C2-6EC7-4209-BE8E-2FC988B64560}">
      <dgm:prSet/>
      <dgm:spPr/>
      <dgm:t>
        <a:bodyPr/>
        <a:lstStyle/>
        <a:p>
          <a:endParaRPr lang="en-US"/>
        </a:p>
      </dgm:t>
    </dgm:pt>
    <dgm:pt modelId="{77A04079-0409-41BF-8A86-C970C7F64462}" type="sibTrans" cxnId="{8B9F65C2-6EC7-4209-BE8E-2FC988B64560}">
      <dgm:prSet/>
      <dgm:spPr/>
      <dgm:t>
        <a:bodyPr/>
        <a:lstStyle/>
        <a:p>
          <a:endParaRPr lang="en-US"/>
        </a:p>
      </dgm:t>
    </dgm:pt>
    <dgm:pt modelId="{88D79531-D4CD-418F-88BE-7F9D48A621D1}">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LA LISC</a:t>
          </a:r>
        </a:p>
      </dgm:t>
    </dgm:pt>
    <dgm:pt modelId="{34416D66-FAAE-4A08-B6D7-8770CB367CC8}" type="sibTrans" cxnId="{5DBECFC8-B700-4BA7-B43E-16225FFEDD81}">
      <dgm:prSet/>
      <dgm:spPr/>
      <dgm:t>
        <a:bodyPr/>
        <a:lstStyle/>
        <a:p>
          <a:endParaRPr lang="en-US"/>
        </a:p>
      </dgm:t>
    </dgm:pt>
    <dgm:pt modelId="{B511F1D1-4C2E-4902-8793-AED18BF4ED6A}" type="parTrans" cxnId="{5DBECFC8-B700-4BA7-B43E-16225FFEDD81}">
      <dgm:prSet/>
      <dgm:spPr/>
      <dgm:t>
        <a:bodyPr/>
        <a:lstStyle/>
        <a:p>
          <a:endParaRPr lang="en-US"/>
        </a:p>
      </dgm:t>
    </dgm:pt>
    <dgm:pt modelId="{420ED5FC-38B4-48E1-9A4D-7CBEAB5F988A}">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err="1">
              <a:latin typeface="Times New Roman" panose="02020603050405020304" pitchFamily="18" charset="0"/>
              <a:cs typeface="Times New Roman" panose="02020603050405020304" pitchFamily="18" charset="0"/>
            </a:rPr>
            <a:t>Crowdlending</a:t>
          </a:r>
          <a:endParaRPr lang="en-US" dirty="0">
            <a:latin typeface="Times New Roman" panose="02020603050405020304" pitchFamily="18" charset="0"/>
            <a:cs typeface="Times New Roman" panose="02020603050405020304" pitchFamily="18" charset="0"/>
          </a:endParaRPr>
        </a:p>
      </dgm:t>
    </dgm:pt>
    <dgm:pt modelId="{6FEAC496-4C9E-4228-9028-B0F4E564E2EB}" type="parTrans" cxnId="{835C6E89-C840-40CF-8C3D-B32DD2529A06}">
      <dgm:prSet/>
      <dgm:spPr/>
      <dgm:t>
        <a:bodyPr/>
        <a:lstStyle/>
        <a:p>
          <a:endParaRPr lang="en-US"/>
        </a:p>
      </dgm:t>
    </dgm:pt>
    <dgm:pt modelId="{681EA071-96B8-4002-AB9E-39879BF87476}" type="sibTrans" cxnId="{835C6E89-C840-40CF-8C3D-B32DD2529A06}">
      <dgm:prSet/>
      <dgm:spPr/>
      <dgm:t>
        <a:bodyPr/>
        <a:lstStyle/>
        <a:p>
          <a:endParaRPr lang="en-US"/>
        </a:p>
      </dgm:t>
    </dgm:pt>
    <dgm:pt modelId="{428D381D-8880-4200-9561-CEE182AF8757}">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Grants.gov</a:t>
          </a:r>
        </a:p>
      </dgm:t>
    </dgm:pt>
    <dgm:pt modelId="{AE2F76E6-C423-48B0-A474-EFFF8190E182}" type="parTrans" cxnId="{028E47D2-8AC8-45C3-A4FF-7FAB4F03CC0D}">
      <dgm:prSet/>
      <dgm:spPr>
        <a:ln>
          <a:solidFill>
            <a:schemeClr val="accent6">
              <a:lumMod val="50000"/>
            </a:schemeClr>
          </a:solidFill>
        </a:ln>
      </dgm:spPr>
      <dgm:t>
        <a:bodyPr/>
        <a:lstStyle/>
        <a:p>
          <a:endParaRPr lang="en-US"/>
        </a:p>
      </dgm:t>
    </dgm:pt>
    <dgm:pt modelId="{1AE6AF6D-8B42-4C09-A3B5-8B9EAD9946BA}" type="sibTrans" cxnId="{028E47D2-8AC8-45C3-A4FF-7FAB4F03CC0D}">
      <dgm:prSet/>
      <dgm:spPr/>
      <dgm:t>
        <a:bodyPr/>
        <a:lstStyle/>
        <a:p>
          <a:endParaRPr lang="en-US"/>
        </a:p>
      </dgm:t>
    </dgm:pt>
    <dgm:pt modelId="{FC4519CF-83D2-4E82-80EB-796170FCEE73}">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Donor Crowdlending</a:t>
          </a:r>
        </a:p>
      </dgm:t>
    </dgm:pt>
    <dgm:pt modelId="{E94E8C62-9FD2-4470-BC6C-15E9A4A5951C}" type="parTrans" cxnId="{327DC840-F493-4D42-88E0-56149D1B45A5}">
      <dgm:prSet/>
      <dgm:spPr>
        <a:ln>
          <a:solidFill>
            <a:schemeClr val="accent1">
              <a:lumMod val="60000"/>
              <a:lumOff val="40000"/>
            </a:schemeClr>
          </a:solidFill>
        </a:ln>
      </dgm:spPr>
      <dgm:t>
        <a:bodyPr/>
        <a:lstStyle/>
        <a:p>
          <a:endParaRPr lang="en-US"/>
        </a:p>
      </dgm:t>
    </dgm:pt>
    <dgm:pt modelId="{53BF30BF-F93B-4FAF-A828-378F49F0F710}" type="sibTrans" cxnId="{327DC840-F493-4D42-88E0-56149D1B45A5}">
      <dgm:prSet/>
      <dgm:spPr/>
      <dgm:t>
        <a:bodyPr/>
        <a:lstStyle/>
        <a:p>
          <a:endParaRPr lang="en-US"/>
        </a:p>
      </dgm:t>
    </dgm:pt>
    <dgm:pt modelId="{FD8C9E6D-093C-4484-894C-BCBE4F199EA7}">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Crowdfunding</a:t>
          </a:r>
        </a:p>
      </dgm:t>
    </dgm:pt>
    <dgm:pt modelId="{5B5640E3-C209-40C2-BD66-E7E6E20E9349}" type="parTrans" cxnId="{60596DCF-4C12-4B73-AD62-6C86E0FD8C54}">
      <dgm:prSet/>
      <dgm:spPr/>
      <dgm:t>
        <a:bodyPr/>
        <a:lstStyle/>
        <a:p>
          <a:endParaRPr lang="en-US"/>
        </a:p>
      </dgm:t>
    </dgm:pt>
    <dgm:pt modelId="{B0F7160E-352A-4D6F-88DB-3EC68053C9A9}" type="sibTrans" cxnId="{60596DCF-4C12-4B73-AD62-6C86E0FD8C54}">
      <dgm:prSet/>
      <dgm:spPr/>
      <dgm:t>
        <a:bodyPr/>
        <a:lstStyle/>
        <a:p>
          <a:endParaRPr lang="en-US"/>
        </a:p>
      </dgm:t>
    </dgm:pt>
    <dgm:pt modelId="{F1B3F740-85C8-4842-866D-F3CC1FB29F96}">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Debt Crowdfunding</a:t>
          </a:r>
        </a:p>
      </dgm:t>
    </dgm:pt>
    <dgm:pt modelId="{6134AB18-45A3-4B7B-B2F5-FB31D0E1D1C5}" type="parTrans" cxnId="{27735280-CE00-4EEB-ADDD-D8C8AD6E30A2}">
      <dgm:prSet/>
      <dgm:spPr>
        <a:ln>
          <a:solidFill>
            <a:schemeClr val="accent1">
              <a:lumMod val="60000"/>
              <a:lumOff val="40000"/>
            </a:schemeClr>
          </a:solidFill>
        </a:ln>
      </dgm:spPr>
      <dgm:t>
        <a:bodyPr/>
        <a:lstStyle/>
        <a:p>
          <a:endParaRPr lang="en-US"/>
        </a:p>
      </dgm:t>
    </dgm:pt>
    <dgm:pt modelId="{00230AD9-219D-4493-9DD0-9C355655BC5C}" type="sibTrans" cxnId="{27735280-CE00-4EEB-ADDD-D8C8AD6E30A2}">
      <dgm:prSet/>
      <dgm:spPr/>
      <dgm:t>
        <a:bodyPr/>
        <a:lstStyle/>
        <a:p>
          <a:endParaRPr lang="en-US"/>
        </a:p>
      </dgm:t>
    </dgm:pt>
    <dgm:pt modelId="{0F522F1B-68DD-40E6-B9BD-7120C678491F}">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Equity Crowdfunding</a:t>
          </a:r>
        </a:p>
      </dgm:t>
    </dgm:pt>
    <dgm:pt modelId="{707FD09D-8EB5-4468-9218-7FCAAF43F657}" type="parTrans" cxnId="{C9F15011-5D46-47B3-AD33-FCEB51A2E59A}">
      <dgm:prSet/>
      <dgm:spPr>
        <a:ln>
          <a:solidFill>
            <a:schemeClr val="accent1">
              <a:lumMod val="60000"/>
              <a:lumOff val="40000"/>
            </a:schemeClr>
          </a:solidFill>
        </a:ln>
      </dgm:spPr>
      <dgm:t>
        <a:bodyPr/>
        <a:lstStyle/>
        <a:p>
          <a:endParaRPr lang="en-US"/>
        </a:p>
      </dgm:t>
    </dgm:pt>
    <dgm:pt modelId="{75AC13F1-9388-4BB0-925D-8D862B3A7263}" type="sibTrans" cxnId="{C9F15011-5D46-47B3-AD33-FCEB51A2E59A}">
      <dgm:prSet/>
      <dgm:spPr/>
      <dgm:t>
        <a:bodyPr/>
        <a:lstStyle/>
        <a:p>
          <a:endParaRPr lang="en-US"/>
        </a:p>
      </dgm:t>
    </dgm:pt>
    <dgm:pt modelId="{56A17237-DDB1-4C75-B328-2B15EEE391B0}">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Rewards-based Crowdfunding</a:t>
          </a:r>
        </a:p>
      </dgm:t>
    </dgm:pt>
    <dgm:pt modelId="{228FE4AD-5373-4006-A287-85731CD688D6}" type="parTrans" cxnId="{9D4C3F3D-8D35-4D89-9565-8F855384167D}">
      <dgm:prSet/>
      <dgm:spPr>
        <a:ln>
          <a:solidFill>
            <a:schemeClr val="accent1">
              <a:lumMod val="60000"/>
              <a:lumOff val="40000"/>
            </a:schemeClr>
          </a:solidFill>
        </a:ln>
      </dgm:spPr>
      <dgm:t>
        <a:bodyPr/>
        <a:lstStyle/>
        <a:p>
          <a:endParaRPr lang="en-US"/>
        </a:p>
      </dgm:t>
    </dgm:pt>
    <dgm:pt modelId="{076331E6-FCED-4D4C-A338-C02CBD7FF5EB}" type="sibTrans" cxnId="{9D4C3F3D-8D35-4D89-9565-8F855384167D}">
      <dgm:prSet/>
      <dgm:spPr/>
      <dgm:t>
        <a:bodyPr/>
        <a:lstStyle/>
        <a:p>
          <a:endParaRPr lang="en-US"/>
        </a:p>
      </dgm:t>
    </dgm:pt>
    <dgm:pt modelId="{F4EF0CF8-31E2-4DD9-9817-AF243B94F4F7}">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Donor Crowdfunding</a:t>
          </a:r>
        </a:p>
      </dgm:t>
    </dgm:pt>
    <dgm:pt modelId="{AC9217EC-E984-473D-9D67-E1D353DADFB3}" type="parTrans" cxnId="{45C6D071-4C8A-4940-A27D-C07A50470819}">
      <dgm:prSet/>
      <dgm:spPr>
        <a:ln>
          <a:solidFill>
            <a:schemeClr val="accent1">
              <a:lumMod val="60000"/>
              <a:lumOff val="40000"/>
            </a:schemeClr>
          </a:solidFill>
        </a:ln>
      </dgm:spPr>
      <dgm:t>
        <a:bodyPr/>
        <a:lstStyle/>
        <a:p>
          <a:endParaRPr lang="en-US"/>
        </a:p>
      </dgm:t>
    </dgm:pt>
    <dgm:pt modelId="{A3FF6AC8-33A5-4CB9-AC2A-859269991295}" type="sibTrans" cxnId="{45C6D071-4C8A-4940-A27D-C07A50470819}">
      <dgm:prSet/>
      <dgm:spPr/>
      <dgm:t>
        <a:bodyPr/>
        <a:lstStyle/>
        <a:p>
          <a:endParaRPr lang="en-US"/>
        </a:p>
      </dgm:t>
    </dgm:pt>
    <dgm:pt modelId="{7E6C86FF-7533-4270-AA6C-17E9EAAC03EB}" type="pres">
      <dgm:prSet presAssocID="{9EFAFD96-3601-4F17-BB82-DBBBA6C512D5}" presName="mainComposite" presStyleCnt="0">
        <dgm:presLayoutVars>
          <dgm:chPref val="1"/>
          <dgm:dir/>
          <dgm:animOne val="branch"/>
          <dgm:animLvl val="lvl"/>
          <dgm:resizeHandles val="exact"/>
        </dgm:presLayoutVars>
      </dgm:prSet>
      <dgm:spPr/>
    </dgm:pt>
    <dgm:pt modelId="{31B6EF45-5768-43BF-8DD5-B7FB59AFFE0E}" type="pres">
      <dgm:prSet presAssocID="{9EFAFD96-3601-4F17-BB82-DBBBA6C512D5}" presName="hierFlow" presStyleCnt="0"/>
      <dgm:spPr/>
    </dgm:pt>
    <dgm:pt modelId="{949FD4F3-BB96-4815-A35D-4684FF5562B9}" type="pres">
      <dgm:prSet presAssocID="{9EFAFD96-3601-4F17-BB82-DBBBA6C512D5}" presName="hierChild1" presStyleCnt="0">
        <dgm:presLayoutVars>
          <dgm:chPref val="1"/>
          <dgm:animOne val="branch"/>
          <dgm:animLvl val="lvl"/>
        </dgm:presLayoutVars>
      </dgm:prSet>
      <dgm:spPr/>
    </dgm:pt>
    <dgm:pt modelId="{01EBAD40-F375-4371-B2EE-2AADB8E89BB2}" type="pres">
      <dgm:prSet presAssocID="{19599602-9E94-449B-AE02-46C30491E28C}" presName="Name17" presStyleCnt="0"/>
      <dgm:spPr/>
    </dgm:pt>
    <dgm:pt modelId="{EAA749F2-9FFB-4980-B839-70AF7367123B}" type="pres">
      <dgm:prSet presAssocID="{19599602-9E94-449B-AE02-46C30491E28C}" presName="level1Shape" presStyleLbl="node0" presStyleIdx="0" presStyleCnt="1" custScaleX="194123" custScaleY="194123" custLinFactX="-126876" custLinFactNeighborX="-200000" custLinFactNeighborY="50668">
        <dgm:presLayoutVars>
          <dgm:chPref val="3"/>
        </dgm:presLayoutVars>
      </dgm:prSet>
      <dgm:spPr>
        <a:prstGeom prst="rect">
          <a:avLst/>
        </a:prstGeom>
      </dgm:spPr>
    </dgm:pt>
    <dgm:pt modelId="{77A22792-FF90-4234-8248-05228AD9CE95}" type="pres">
      <dgm:prSet presAssocID="{19599602-9E94-449B-AE02-46C30491E28C}" presName="hierChild2" presStyleCnt="0"/>
      <dgm:spPr/>
    </dgm:pt>
    <dgm:pt modelId="{06E49FC0-7FD3-4528-A0AE-B4A0E8C1B39A}" type="pres">
      <dgm:prSet presAssocID="{6F5CF077-1342-46A1-93F1-68D7723F3F8C}" presName="Name25" presStyleLbl="parChTrans1D2" presStyleIdx="0" presStyleCnt="1"/>
      <dgm:spPr/>
    </dgm:pt>
    <dgm:pt modelId="{43900EB7-BFC6-4F49-B7E4-8508A82567DA}" type="pres">
      <dgm:prSet presAssocID="{6F5CF077-1342-46A1-93F1-68D7723F3F8C}" presName="connTx" presStyleLbl="parChTrans1D2" presStyleIdx="0" presStyleCnt="1"/>
      <dgm:spPr/>
    </dgm:pt>
    <dgm:pt modelId="{4D28A3B3-A8AD-497A-8235-BE9ABD718CB8}" type="pres">
      <dgm:prSet presAssocID="{6FD54DCC-0420-4B69-949E-C600DAC3EA80}" presName="Name30" presStyleCnt="0"/>
      <dgm:spPr/>
    </dgm:pt>
    <dgm:pt modelId="{51F2390E-D560-4BC7-A8C5-A19C9E7EB846}" type="pres">
      <dgm:prSet presAssocID="{6FD54DCC-0420-4B69-949E-C600DAC3EA80}" presName="level2Shape" presStyleLbl="node2" presStyleIdx="0" presStyleCnt="1" custScaleX="194123" custScaleY="194124" custLinFactX="-100000" custLinFactNeighborX="-197482" custLinFactNeighborY="50043"/>
      <dgm:spPr>
        <a:prstGeom prst="rect">
          <a:avLst/>
        </a:prstGeom>
      </dgm:spPr>
    </dgm:pt>
    <dgm:pt modelId="{ADA2F112-A95C-4740-8BEB-FD49DA401A11}" type="pres">
      <dgm:prSet presAssocID="{6FD54DCC-0420-4B69-949E-C600DAC3EA80}" presName="hierChild3" presStyleCnt="0"/>
      <dgm:spPr/>
    </dgm:pt>
    <dgm:pt modelId="{2AB93C9C-DF71-4394-A5A0-2F1C61F3AEA7}" type="pres">
      <dgm:prSet presAssocID="{83470605-D50B-47C5-85E0-6C97CC1DEF2D}" presName="Name25" presStyleLbl="parChTrans1D3" presStyleIdx="0" presStyleCnt="5"/>
      <dgm:spPr/>
    </dgm:pt>
    <dgm:pt modelId="{B2B4F118-FF7D-4E7F-9137-C58A92753B9C}" type="pres">
      <dgm:prSet presAssocID="{83470605-D50B-47C5-85E0-6C97CC1DEF2D}" presName="connTx" presStyleLbl="parChTrans1D3" presStyleIdx="0" presStyleCnt="5"/>
      <dgm:spPr/>
    </dgm:pt>
    <dgm:pt modelId="{E5B84631-2255-45A2-BA18-A6119A12C514}" type="pres">
      <dgm:prSet presAssocID="{1A94D251-C1DF-49B7-B803-397CC4E374C8}" presName="Name30" presStyleCnt="0"/>
      <dgm:spPr/>
    </dgm:pt>
    <dgm:pt modelId="{41065738-35D9-4860-ADA9-1C2276DAF9E3}" type="pres">
      <dgm:prSet presAssocID="{1A94D251-C1DF-49B7-B803-397CC4E374C8}" presName="level2Shape" presStyleLbl="node3" presStyleIdx="0" presStyleCnt="5" custScaleX="125548" custScaleY="129415" custLinFactY="52129" custLinFactNeighborX="-42451" custLinFactNeighborY="100000"/>
      <dgm:spPr>
        <a:prstGeom prst="rect">
          <a:avLst/>
        </a:prstGeom>
      </dgm:spPr>
    </dgm:pt>
    <dgm:pt modelId="{D021A3CA-6A44-4783-8078-CF293F94C482}" type="pres">
      <dgm:prSet presAssocID="{1A94D251-C1DF-49B7-B803-397CC4E374C8}" presName="hierChild3" presStyleCnt="0"/>
      <dgm:spPr/>
    </dgm:pt>
    <dgm:pt modelId="{D1538266-2CD0-4BBE-ADC5-E014916C78BE}" type="pres">
      <dgm:prSet presAssocID="{542C2CD9-2A21-4722-8528-5FB4B05AB731}" presName="Name25" presStyleLbl="parChTrans1D4" presStyleIdx="0" presStyleCnt="22"/>
      <dgm:spPr/>
    </dgm:pt>
    <dgm:pt modelId="{633FEF0B-F56C-4A6D-A177-FF9168377832}" type="pres">
      <dgm:prSet presAssocID="{542C2CD9-2A21-4722-8528-5FB4B05AB731}" presName="connTx" presStyleLbl="parChTrans1D4" presStyleIdx="0" presStyleCnt="22"/>
      <dgm:spPr/>
    </dgm:pt>
    <dgm:pt modelId="{87CF79AF-0359-483F-8D8B-87DAFE0B0A07}" type="pres">
      <dgm:prSet presAssocID="{17B28C8D-4122-47D7-B7FB-F388CF6C3000}" presName="Name30" presStyleCnt="0"/>
      <dgm:spPr/>
    </dgm:pt>
    <dgm:pt modelId="{BBE24263-A83B-4CC6-A6EF-6A59EBC7CC52}" type="pres">
      <dgm:prSet presAssocID="{17B28C8D-4122-47D7-B7FB-F388CF6C3000}" presName="level2Shape" presStyleLbl="node4" presStyleIdx="0" presStyleCnt="22" custLinFactY="15523" custLinFactNeighborX="-7690" custLinFactNeighborY="100000"/>
      <dgm:spPr>
        <a:prstGeom prst="rect">
          <a:avLst/>
        </a:prstGeom>
      </dgm:spPr>
    </dgm:pt>
    <dgm:pt modelId="{D0CC3398-C434-474B-9507-EFA9FD9C3410}" type="pres">
      <dgm:prSet presAssocID="{17B28C8D-4122-47D7-B7FB-F388CF6C3000}" presName="hierChild3" presStyleCnt="0"/>
      <dgm:spPr/>
    </dgm:pt>
    <dgm:pt modelId="{6360220F-A802-401B-8C33-E4992CB3D4D1}" type="pres">
      <dgm:prSet presAssocID="{38E04EEA-C159-4C5C-9FBC-5AD5689D40A4}" presName="Name25" presStyleLbl="parChTrans1D4" presStyleIdx="1" presStyleCnt="22"/>
      <dgm:spPr/>
    </dgm:pt>
    <dgm:pt modelId="{785805DE-7DEA-4690-80C6-4C3EA7917536}" type="pres">
      <dgm:prSet presAssocID="{38E04EEA-C159-4C5C-9FBC-5AD5689D40A4}" presName="connTx" presStyleLbl="parChTrans1D4" presStyleIdx="1" presStyleCnt="22"/>
      <dgm:spPr/>
    </dgm:pt>
    <dgm:pt modelId="{9B60F2D4-AEC7-4841-BF97-5C16BFDD9C9E}" type="pres">
      <dgm:prSet presAssocID="{046AD741-59DE-4633-A525-7FE00DBEB49B}" presName="Name30" presStyleCnt="0"/>
      <dgm:spPr/>
    </dgm:pt>
    <dgm:pt modelId="{886B7E6F-CE8B-462C-ABF3-BE2688749672}" type="pres">
      <dgm:prSet presAssocID="{046AD741-59DE-4633-A525-7FE00DBEB49B}" presName="level2Shape" presStyleLbl="node4" presStyleIdx="1" presStyleCnt="22" custLinFactY="80527" custLinFactNeighborX="-7237" custLinFactNeighborY="100000"/>
      <dgm:spPr>
        <a:prstGeom prst="rect">
          <a:avLst/>
        </a:prstGeom>
      </dgm:spPr>
    </dgm:pt>
    <dgm:pt modelId="{1C815E07-836B-422B-8045-BA32B3807F7F}" type="pres">
      <dgm:prSet presAssocID="{046AD741-59DE-4633-A525-7FE00DBEB49B}" presName="hierChild3" presStyleCnt="0"/>
      <dgm:spPr/>
    </dgm:pt>
    <dgm:pt modelId="{B6A92E7D-F5CC-4776-A13C-47196CFB810C}" type="pres">
      <dgm:prSet presAssocID="{C618F4B1-D56C-40B0-A9BB-A1AC22AA90C0}" presName="Name25" presStyleLbl="parChTrans1D3" presStyleIdx="1" presStyleCnt="5"/>
      <dgm:spPr/>
    </dgm:pt>
    <dgm:pt modelId="{1B612B24-4F60-410A-9445-96A3F4AF9729}" type="pres">
      <dgm:prSet presAssocID="{C618F4B1-D56C-40B0-A9BB-A1AC22AA90C0}" presName="connTx" presStyleLbl="parChTrans1D3" presStyleIdx="1" presStyleCnt="5"/>
      <dgm:spPr/>
    </dgm:pt>
    <dgm:pt modelId="{B5A7924E-8057-4152-9DF9-2EC347C20D68}" type="pres">
      <dgm:prSet presAssocID="{D6D663EA-8C9E-4A6C-8696-EA6202B67EB8}" presName="Name30" presStyleCnt="0"/>
      <dgm:spPr/>
    </dgm:pt>
    <dgm:pt modelId="{747546DA-FFC0-4715-AEB6-12CB8AF471A0}" type="pres">
      <dgm:prSet presAssocID="{D6D663EA-8C9E-4A6C-8696-EA6202B67EB8}" presName="level2Shape" presStyleLbl="node3" presStyleIdx="1" presStyleCnt="5" custScaleX="129415" custScaleY="129415" custLinFactNeighborX="-42456" custLinFactNeighborY="57778"/>
      <dgm:spPr>
        <a:prstGeom prst="rect">
          <a:avLst/>
        </a:prstGeom>
      </dgm:spPr>
    </dgm:pt>
    <dgm:pt modelId="{60812EEC-BF73-41DA-8EA5-5C31DA835A4E}" type="pres">
      <dgm:prSet presAssocID="{D6D663EA-8C9E-4A6C-8696-EA6202B67EB8}" presName="hierChild3" presStyleCnt="0"/>
      <dgm:spPr/>
    </dgm:pt>
    <dgm:pt modelId="{A56C1E4A-D167-4453-9B2C-45A28DD835E6}" type="pres">
      <dgm:prSet presAssocID="{D05EA4EE-52C7-4A7F-9A69-CD36D787717D}" presName="Name25" presStyleLbl="parChTrans1D4" presStyleIdx="2" presStyleCnt="22"/>
      <dgm:spPr/>
    </dgm:pt>
    <dgm:pt modelId="{29851589-59C8-4B77-BF21-C0B3C6271F39}" type="pres">
      <dgm:prSet presAssocID="{D05EA4EE-52C7-4A7F-9A69-CD36D787717D}" presName="connTx" presStyleLbl="parChTrans1D4" presStyleIdx="2" presStyleCnt="22"/>
      <dgm:spPr/>
    </dgm:pt>
    <dgm:pt modelId="{F7F2CC9E-9C98-460A-85B2-6A760D962FD4}" type="pres">
      <dgm:prSet presAssocID="{A42DED5E-3919-412A-8377-DE6122E1AD30}" presName="Name30" presStyleCnt="0"/>
      <dgm:spPr/>
    </dgm:pt>
    <dgm:pt modelId="{4AAA8B17-010F-40A4-8EFD-A09D5EA267C1}" type="pres">
      <dgm:prSet presAssocID="{A42DED5E-3919-412A-8377-DE6122E1AD30}" presName="level2Shape" presStyleLbl="node4" presStyleIdx="2" presStyleCnt="22" custLinFactX="57681" custLinFactY="100000" custLinFactNeighborX="100000" custLinFactNeighborY="139127"/>
      <dgm:spPr>
        <a:prstGeom prst="rect">
          <a:avLst/>
        </a:prstGeom>
      </dgm:spPr>
    </dgm:pt>
    <dgm:pt modelId="{F66A5E64-14D1-4AE2-B384-119C21C57B8F}" type="pres">
      <dgm:prSet presAssocID="{A42DED5E-3919-412A-8377-DE6122E1AD30}" presName="hierChild3" presStyleCnt="0"/>
      <dgm:spPr/>
    </dgm:pt>
    <dgm:pt modelId="{962E57B1-D60F-4101-8BFD-A3686A699C0E}" type="pres">
      <dgm:prSet presAssocID="{B511F1D1-4C2E-4902-8793-AED18BF4ED6A}" presName="Name25" presStyleLbl="parChTrans1D4" presStyleIdx="3" presStyleCnt="22"/>
      <dgm:spPr/>
    </dgm:pt>
    <dgm:pt modelId="{DDFE3A62-3C96-4A0E-B7FF-009A4E2EE608}" type="pres">
      <dgm:prSet presAssocID="{B511F1D1-4C2E-4902-8793-AED18BF4ED6A}" presName="connTx" presStyleLbl="parChTrans1D4" presStyleIdx="3" presStyleCnt="22"/>
      <dgm:spPr/>
    </dgm:pt>
    <dgm:pt modelId="{5F9C0B7E-BDA0-4AC1-B6EE-007561C52AD3}" type="pres">
      <dgm:prSet presAssocID="{88D79531-D4CD-418F-88BE-7F9D48A621D1}" presName="Name30" presStyleCnt="0"/>
      <dgm:spPr/>
    </dgm:pt>
    <dgm:pt modelId="{367BE9AA-2CF6-4F0C-AE0E-F4EFDAFB43FC}" type="pres">
      <dgm:prSet presAssocID="{88D79531-D4CD-418F-88BE-7F9D48A621D1}" presName="level2Shape" presStyleLbl="node4" presStyleIdx="3" presStyleCnt="22" custLinFactX="100000" custLinFactY="159738" custLinFactNeighborX="108628" custLinFactNeighborY="200000"/>
      <dgm:spPr>
        <a:prstGeom prst="rect">
          <a:avLst/>
        </a:prstGeom>
      </dgm:spPr>
    </dgm:pt>
    <dgm:pt modelId="{CB9035AD-9180-4E1F-A133-BA6E81B67BD0}" type="pres">
      <dgm:prSet presAssocID="{88D79531-D4CD-418F-88BE-7F9D48A621D1}" presName="hierChild3" presStyleCnt="0"/>
      <dgm:spPr/>
    </dgm:pt>
    <dgm:pt modelId="{8AF2752A-E73A-412C-A423-533CE7A93994}" type="pres">
      <dgm:prSet presAssocID="{A6BF663B-A2E2-4FBF-A97F-B669D0F7C0F5}" presName="Name25" presStyleLbl="parChTrans1D4" presStyleIdx="4" presStyleCnt="22"/>
      <dgm:spPr/>
    </dgm:pt>
    <dgm:pt modelId="{89F6D775-AD61-4C33-9E8A-9C02FAC4C9AD}" type="pres">
      <dgm:prSet presAssocID="{A6BF663B-A2E2-4FBF-A97F-B669D0F7C0F5}" presName="connTx" presStyleLbl="parChTrans1D4" presStyleIdx="4" presStyleCnt="22"/>
      <dgm:spPr/>
    </dgm:pt>
    <dgm:pt modelId="{33F6B834-F5A2-4CB2-87C9-4D40DE3A963F}" type="pres">
      <dgm:prSet presAssocID="{1383179F-C852-40CD-B48E-34470CBD63CC}" presName="Name30" presStyleCnt="0"/>
      <dgm:spPr/>
    </dgm:pt>
    <dgm:pt modelId="{2B3EA4C4-DB7C-4282-B0D3-58F249C97A38}" type="pres">
      <dgm:prSet presAssocID="{1383179F-C852-40CD-B48E-34470CBD63CC}" presName="level2Shape" presStyleLbl="node4" presStyleIdx="4" presStyleCnt="22" custLinFactX="100000" custLinFactY="20176" custLinFactNeighborX="110030" custLinFactNeighborY="100000"/>
      <dgm:spPr>
        <a:prstGeom prst="rect">
          <a:avLst/>
        </a:prstGeom>
      </dgm:spPr>
    </dgm:pt>
    <dgm:pt modelId="{DB3867FC-3EBC-4A78-93ED-0FDB4AB535FB}" type="pres">
      <dgm:prSet presAssocID="{1383179F-C852-40CD-B48E-34470CBD63CC}" presName="hierChild3" presStyleCnt="0"/>
      <dgm:spPr/>
    </dgm:pt>
    <dgm:pt modelId="{BD019035-A9B8-497F-AA8A-CD53F702B210}" type="pres">
      <dgm:prSet presAssocID="{15779972-6EB7-4A17-A8F4-C736B5F0CED0}" presName="Name25" presStyleLbl="parChTrans1D4" presStyleIdx="5" presStyleCnt="22"/>
      <dgm:spPr/>
    </dgm:pt>
    <dgm:pt modelId="{22D949A9-0AEF-480A-9D53-1F3F905B5246}" type="pres">
      <dgm:prSet presAssocID="{15779972-6EB7-4A17-A8F4-C736B5F0CED0}" presName="connTx" presStyleLbl="parChTrans1D4" presStyleIdx="5" presStyleCnt="22"/>
      <dgm:spPr/>
    </dgm:pt>
    <dgm:pt modelId="{C9444171-CEAE-408C-AA28-9C3CA8EFC47D}" type="pres">
      <dgm:prSet presAssocID="{36515DAA-DE94-4D05-BF16-8D5E13CADE3A}" presName="Name30" presStyleCnt="0"/>
      <dgm:spPr/>
    </dgm:pt>
    <dgm:pt modelId="{A6E87235-8C6D-4690-8C03-B2D240DE3936}" type="pres">
      <dgm:prSet presAssocID="{36515DAA-DE94-4D05-BF16-8D5E13CADE3A}" presName="level2Shape" presStyleLbl="node4" presStyleIdx="5" presStyleCnt="22" custLinFactX="55312" custLinFactY="-78276" custLinFactNeighborX="100000" custLinFactNeighborY="-100000"/>
      <dgm:spPr>
        <a:prstGeom prst="rect">
          <a:avLst/>
        </a:prstGeom>
      </dgm:spPr>
    </dgm:pt>
    <dgm:pt modelId="{FB9DC927-4FE6-4C1E-BF3F-C4896818FFD1}" type="pres">
      <dgm:prSet presAssocID="{36515DAA-DE94-4D05-BF16-8D5E13CADE3A}" presName="hierChild3" presStyleCnt="0"/>
      <dgm:spPr/>
    </dgm:pt>
    <dgm:pt modelId="{21C1A6FD-5CDC-4D38-A804-3883CE43D391}" type="pres">
      <dgm:prSet presAssocID="{8C9376EC-D37E-49E4-AD05-5293336FD39C}" presName="Name25" presStyleLbl="parChTrans1D4" presStyleIdx="6" presStyleCnt="22"/>
      <dgm:spPr/>
    </dgm:pt>
    <dgm:pt modelId="{5EAFDA73-0348-4642-8B05-75B8C2628803}" type="pres">
      <dgm:prSet presAssocID="{8C9376EC-D37E-49E4-AD05-5293336FD39C}" presName="connTx" presStyleLbl="parChTrans1D4" presStyleIdx="6" presStyleCnt="22"/>
      <dgm:spPr/>
    </dgm:pt>
    <dgm:pt modelId="{18949D94-D84C-4DD3-A24E-7CA9E8ACAFCC}" type="pres">
      <dgm:prSet presAssocID="{05B90920-838C-4FA2-99CD-388B164927C5}" presName="Name30" presStyleCnt="0"/>
      <dgm:spPr/>
    </dgm:pt>
    <dgm:pt modelId="{E6CF6C59-7E8F-41C9-BE32-9D7A504B96B5}" type="pres">
      <dgm:prSet presAssocID="{05B90920-838C-4FA2-99CD-388B164927C5}" presName="level2Shape" presStyleLbl="node4" presStyleIdx="6" presStyleCnt="22" custLinFactX="100000" custLinFactY="-24934" custLinFactNeighborX="110170" custLinFactNeighborY="-100000"/>
      <dgm:spPr>
        <a:prstGeom prst="rect">
          <a:avLst/>
        </a:prstGeom>
      </dgm:spPr>
    </dgm:pt>
    <dgm:pt modelId="{14B1A8F2-349A-46DD-8F83-80679EAA3E90}" type="pres">
      <dgm:prSet presAssocID="{05B90920-838C-4FA2-99CD-388B164927C5}" presName="hierChild3" presStyleCnt="0"/>
      <dgm:spPr/>
    </dgm:pt>
    <dgm:pt modelId="{0D867ED2-5D86-4099-9D96-3D8571BF87EE}" type="pres">
      <dgm:prSet presAssocID="{6C2340FF-BEF0-482E-B344-EEA57E18914D}" presName="Name25" presStyleLbl="parChTrans1D4" presStyleIdx="7" presStyleCnt="22"/>
      <dgm:spPr/>
    </dgm:pt>
    <dgm:pt modelId="{7749DCED-21D8-4AD9-B7A7-52598BECC61F}" type="pres">
      <dgm:prSet presAssocID="{6C2340FF-BEF0-482E-B344-EEA57E18914D}" presName="connTx" presStyleLbl="parChTrans1D4" presStyleIdx="7" presStyleCnt="22"/>
      <dgm:spPr/>
    </dgm:pt>
    <dgm:pt modelId="{1FC513F5-B038-4714-B6B9-5787F1D359ED}" type="pres">
      <dgm:prSet presAssocID="{A869BA2A-4FD9-4115-BB3D-679F3292A535}" presName="Name30" presStyleCnt="0"/>
      <dgm:spPr/>
    </dgm:pt>
    <dgm:pt modelId="{FC83528F-9A9D-408F-AF06-4A77B56F8932}" type="pres">
      <dgm:prSet presAssocID="{A869BA2A-4FD9-4115-BB3D-679F3292A535}" presName="level2Shape" presStyleLbl="node4" presStyleIdx="7" presStyleCnt="22" custLinFactX="100000" custLinFactY="-172048" custLinFactNeighborX="110251" custLinFactNeighborY="-200000"/>
      <dgm:spPr>
        <a:prstGeom prst="rect">
          <a:avLst/>
        </a:prstGeom>
      </dgm:spPr>
    </dgm:pt>
    <dgm:pt modelId="{2621CAA3-A46D-4B54-ACEB-A352C28C99C0}" type="pres">
      <dgm:prSet presAssocID="{A869BA2A-4FD9-4115-BB3D-679F3292A535}" presName="hierChild3" presStyleCnt="0"/>
      <dgm:spPr/>
    </dgm:pt>
    <dgm:pt modelId="{2C698F4B-5887-4CCA-912D-3B28B47CB7B0}" type="pres">
      <dgm:prSet presAssocID="{58DA54E2-574A-44F7-BBC1-1D25C430A8F2}" presName="Name25" presStyleLbl="parChTrans1D4" presStyleIdx="8" presStyleCnt="22"/>
      <dgm:spPr/>
    </dgm:pt>
    <dgm:pt modelId="{4936BA90-01E2-47F1-AEE7-7A192F67FD56}" type="pres">
      <dgm:prSet presAssocID="{58DA54E2-574A-44F7-BBC1-1D25C430A8F2}" presName="connTx" presStyleLbl="parChTrans1D4" presStyleIdx="8" presStyleCnt="22"/>
      <dgm:spPr/>
    </dgm:pt>
    <dgm:pt modelId="{E461B810-F803-4447-BBF9-571CD61A8F2E}" type="pres">
      <dgm:prSet presAssocID="{34070A94-0CAF-4DBE-885B-DBF2E7B49862}" presName="Name30" presStyleCnt="0"/>
      <dgm:spPr/>
    </dgm:pt>
    <dgm:pt modelId="{519B5AF2-42CA-4E33-B756-E5B8E8954770}" type="pres">
      <dgm:prSet presAssocID="{34070A94-0CAF-4DBE-885B-DBF2E7B49862}" presName="level2Shape" presStyleLbl="node4" presStyleIdx="8" presStyleCnt="22" custLinFactX="60118" custLinFactNeighborX="100000" custLinFactNeighborY="-53903"/>
      <dgm:spPr>
        <a:prstGeom prst="rect">
          <a:avLst/>
        </a:prstGeom>
      </dgm:spPr>
    </dgm:pt>
    <dgm:pt modelId="{E59D231E-4F2B-4B81-9A4B-C49FB073E37D}" type="pres">
      <dgm:prSet presAssocID="{34070A94-0CAF-4DBE-885B-DBF2E7B49862}" presName="hierChild3" presStyleCnt="0"/>
      <dgm:spPr/>
    </dgm:pt>
    <dgm:pt modelId="{9F9F5A6A-E9E2-4AE3-A5EC-F783012AEA8C}" type="pres">
      <dgm:prSet presAssocID="{AD273E0F-2953-4B50-AF38-E43882C074ED}" presName="Name25" presStyleLbl="parChTrans1D4" presStyleIdx="9" presStyleCnt="22"/>
      <dgm:spPr/>
    </dgm:pt>
    <dgm:pt modelId="{639E7D8F-A3C4-4C5B-B4D6-56BBA1AB8E25}" type="pres">
      <dgm:prSet presAssocID="{AD273E0F-2953-4B50-AF38-E43882C074ED}" presName="connTx" presStyleLbl="parChTrans1D4" presStyleIdx="9" presStyleCnt="22"/>
      <dgm:spPr/>
    </dgm:pt>
    <dgm:pt modelId="{113A3B3E-A098-4251-9FE4-EF0B47502CC5}" type="pres">
      <dgm:prSet presAssocID="{EF2C87F6-875F-41BB-94D8-93CDF630ED65}" presName="Name30" presStyleCnt="0"/>
      <dgm:spPr/>
    </dgm:pt>
    <dgm:pt modelId="{2F96196B-C0D1-4D25-9E5D-96DDC84CAFA8}" type="pres">
      <dgm:prSet presAssocID="{EF2C87F6-875F-41BB-94D8-93CDF630ED65}" presName="level2Shape" presStyleLbl="node4" presStyleIdx="9" presStyleCnt="22" custLinFactX="100000" custLinFactNeighborX="111902" custLinFactNeighborY="32923"/>
      <dgm:spPr>
        <a:prstGeom prst="rect">
          <a:avLst/>
        </a:prstGeom>
      </dgm:spPr>
    </dgm:pt>
    <dgm:pt modelId="{385FBB49-4687-41A0-B905-5168349201BE}" type="pres">
      <dgm:prSet presAssocID="{EF2C87F6-875F-41BB-94D8-93CDF630ED65}" presName="hierChild3" presStyleCnt="0"/>
      <dgm:spPr/>
    </dgm:pt>
    <dgm:pt modelId="{9D7DC22D-3A14-4DD4-93FF-A5421B50211A}" type="pres">
      <dgm:prSet presAssocID="{D50A506A-06B1-407B-A803-5584CFA71DEC}" presName="Name25" presStyleLbl="parChTrans1D4" presStyleIdx="10" presStyleCnt="22"/>
      <dgm:spPr/>
    </dgm:pt>
    <dgm:pt modelId="{522916AD-4C1B-4B12-AA5B-29FBCC5D221F}" type="pres">
      <dgm:prSet presAssocID="{D50A506A-06B1-407B-A803-5584CFA71DEC}" presName="connTx" presStyleLbl="parChTrans1D4" presStyleIdx="10" presStyleCnt="22"/>
      <dgm:spPr/>
    </dgm:pt>
    <dgm:pt modelId="{40D60FF2-F6FE-41C1-8099-E3A9ED8F47BC}" type="pres">
      <dgm:prSet presAssocID="{228D84B4-4053-45F2-A9B2-DE357FAEF709}" presName="Name30" presStyleCnt="0"/>
      <dgm:spPr/>
    </dgm:pt>
    <dgm:pt modelId="{75B7B67E-0B6B-498A-8414-4B737CF29FD5}" type="pres">
      <dgm:prSet presAssocID="{228D84B4-4053-45F2-A9B2-DE357FAEF709}" presName="level2Shape" presStyleLbl="node4" presStyleIdx="10" presStyleCnt="22" custLinFactX="100000" custLinFactNeighborX="113084" custLinFactNeighborY="47076"/>
      <dgm:spPr>
        <a:prstGeom prst="rect">
          <a:avLst/>
        </a:prstGeom>
      </dgm:spPr>
    </dgm:pt>
    <dgm:pt modelId="{1BB4C802-43C9-4894-AE10-CD1C6512AFE7}" type="pres">
      <dgm:prSet presAssocID="{228D84B4-4053-45F2-A9B2-DE357FAEF709}" presName="hierChild3" presStyleCnt="0"/>
      <dgm:spPr/>
    </dgm:pt>
    <dgm:pt modelId="{629AFD05-5DDF-4A3C-8854-CAF3E33BAF81}" type="pres">
      <dgm:prSet presAssocID="{18040EF7-F7CF-4940-83B2-89ED555A990A}" presName="Name25" presStyleLbl="parChTrans1D4" presStyleIdx="11" presStyleCnt="22"/>
      <dgm:spPr/>
    </dgm:pt>
    <dgm:pt modelId="{6E0A8408-85C9-4ECC-82AB-C049852A4E7F}" type="pres">
      <dgm:prSet presAssocID="{18040EF7-F7CF-4940-83B2-89ED555A990A}" presName="connTx" presStyleLbl="parChTrans1D4" presStyleIdx="11" presStyleCnt="22"/>
      <dgm:spPr/>
    </dgm:pt>
    <dgm:pt modelId="{F66426A4-6A7F-4E36-85A2-22AC0769088A}" type="pres">
      <dgm:prSet presAssocID="{2608E3C6-F785-46F3-921F-004034573370}" presName="Name30" presStyleCnt="0"/>
      <dgm:spPr/>
    </dgm:pt>
    <dgm:pt modelId="{884CED2B-209D-492A-AAAA-545C2572EFFA}" type="pres">
      <dgm:prSet presAssocID="{2608E3C6-F785-46F3-921F-004034573370}" presName="level2Shape" presStyleLbl="node4" presStyleIdx="11" presStyleCnt="22" custLinFactX="100000" custLinFactNeighborX="114401" custLinFactNeighborY="59859"/>
      <dgm:spPr>
        <a:prstGeom prst="rect">
          <a:avLst/>
        </a:prstGeom>
      </dgm:spPr>
    </dgm:pt>
    <dgm:pt modelId="{5580674D-B104-4633-ABC4-1868B570B84B}" type="pres">
      <dgm:prSet presAssocID="{2608E3C6-F785-46F3-921F-004034573370}" presName="hierChild3" presStyleCnt="0"/>
      <dgm:spPr/>
    </dgm:pt>
    <dgm:pt modelId="{35020D4C-84EE-42D9-8490-1FF70B5D89EB}" type="pres">
      <dgm:prSet presAssocID="{5B5640E3-C209-40C2-BD66-E7E6E20E9349}" presName="Name25" presStyleLbl="parChTrans1D3" presStyleIdx="2" presStyleCnt="5"/>
      <dgm:spPr/>
    </dgm:pt>
    <dgm:pt modelId="{0D1389CD-4B30-4833-84DA-1D9142279537}" type="pres">
      <dgm:prSet presAssocID="{5B5640E3-C209-40C2-BD66-E7E6E20E9349}" presName="connTx" presStyleLbl="parChTrans1D3" presStyleIdx="2" presStyleCnt="5"/>
      <dgm:spPr/>
    </dgm:pt>
    <dgm:pt modelId="{1913FF94-7AEF-4E99-9EB1-2F9A1A3844E6}" type="pres">
      <dgm:prSet presAssocID="{FD8C9E6D-093C-4484-894C-BCBE4F199EA7}" presName="Name30" presStyleCnt="0"/>
      <dgm:spPr/>
    </dgm:pt>
    <dgm:pt modelId="{A1737BE0-6B73-4AB8-974E-053FDA9AAA37}" type="pres">
      <dgm:prSet presAssocID="{FD8C9E6D-093C-4484-894C-BCBE4F199EA7}" presName="level2Shape" presStyleLbl="node3" presStyleIdx="2" presStyleCnt="5" custScaleX="129415" custScaleY="129415" custLinFactY="-61945" custLinFactNeighborX="-38763" custLinFactNeighborY="-100000"/>
      <dgm:spPr>
        <a:prstGeom prst="rect">
          <a:avLst/>
        </a:prstGeom>
      </dgm:spPr>
    </dgm:pt>
    <dgm:pt modelId="{9D6EA70F-46F8-4197-B61A-EC2A1DEC959D}" type="pres">
      <dgm:prSet presAssocID="{FD8C9E6D-093C-4484-894C-BCBE4F199EA7}" presName="hierChild3" presStyleCnt="0"/>
      <dgm:spPr/>
    </dgm:pt>
    <dgm:pt modelId="{F9A5F7C1-9548-42F4-9D7B-1236D79601D1}" type="pres">
      <dgm:prSet presAssocID="{6134AB18-45A3-4B7B-B2F5-FB31D0E1D1C5}" presName="Name25" presStyleLbl="parChTrans1D4" presStyleIdx="12" presStyleCnt="22"/>
      <dgm:spPr/>
    </dgm:pt>
    <dgm:pt modelId="{0117E726-A377-4ACB-9969-433E5E39187D}" type="pres">
      <dgm:prSet presAssocID="{6134AB18-45A3-4B7B-B2F5-FB31D0E1D1C5}" presName="connTx" presStyleLbl="parChTrans1D4" presStyleIdx="12" presStyleCnt="22"/>
      <dgm:spPr/>
    </dgm:pt>
    <dgm:pt modelId="{BC5B54FB-AB85-4421-B6D1-E6DCB48E9CEE}" type="pres">
      <dgm:prSet presAssocID="{F1B3F740-85C8-4842-866D-F3CC1FB29F96}" presName="Name30" presStyleCnt="0"/>
      <dgm:spPr/>
    </dgm:pt>
    <dgm:pt modelId="{CC1FAE52-7F57-4E22-A35B-D665899E3EC2}" type="pres">
      <dgm:prSet presAssocID="{F1B3F740-85C8-4842-866D-F3CC1FB29F96}" presName="level2Shape" presStyleLbl="node4" presStyleIdx="12" presStyleCnt="22" custLinFactY="-66117" custLinFactNeighborX="15454" custLinFactNeighborY="-100000"/>
      <dgm:spPr>
        <a:prstGeom prst="rect">
          <a:avLst/>
        </a:prstGeom>
      </dgm:spPr>
    </dgm:pt>
    <dgm:pt modelId="{EACB37D0-59A0-486B-A813-F4C41ED43278}" type="pres">
      <dgm:prSet presAssocID="{F1B3F740-85C8-4842-866D-F3CC1FB29F96}" presName="hierChild3" presStyleCnt="0"/>
      <dgm:spPr/>
    </dgm:pt>
    <dgm:pt modelId="{448B64BB-E213-4AE4-835E-955FA894CB6F}" type="pres">
      <dgm:prSet presAssocID="{707FD09D-8EB5-4468-9218-7FCAAF43F657}" presName="Name25" presStyleLbl="parChTrans1D4" presStyleIdx="13" presStyleCnt="22"/>
      <dgm:spPr/>
    </dgm:pt>
    <dgm:pt modelId="{719E378F-D9EE-46AC-B9A4-D7F5CA1C9396}" type="pres">
      <dgm:prSet presAssocID="{707FD09D-8EB5-4468-9218-7FCAAF43F657}" presName="connTx" presStyleLbl="parChTrans1D4" presStyleIdx="13" presStyleCnt="22"/>
      <dgm:spPr/>
    </dgm:pt>
    <dgm:pt modelId="{941A0C29-2312-4313-BC19-972B3B8D2211}" type="pres">
      <dgm:prSet presAssocID="{0F522F1B-68DD-40E6-B9BD-7120C678491F}" presName="Name30" presStyleCnt="0"/>
      <dgm:spPr/>
    </dgm:pt>
    <dgm:pt modelId="{DA5068AA-2E83-42D0-A580-76F3C3DAE161}" type="pres">
      <dgm:prSet presAssocID="{0F522F1B-68DD-40E6-B9BD-7120C678491F}" presName="level2Shape" presStyleLbl="node4" presStyleIdx="13" presStyleCnt="22" custLinFactY="-53070" custLinFactNeighborX="14383" custLinFactNeighborY="-100000"/>
      <dgm:spPr>
        <a:prstGeom prst="rect">
          <a:avLst/>
        </a:prstGeom>
      </dgm:spPr>
    </dgm:pt>
    <dgm:pt modelId="{44E998DE-3495-488B-B304-F1F67C267482}" type="pres">
      <dgm:prSet presAssocID="{0F522F1B-68DD-40E6-B9BD-7120C678491F}" presName="hierChild3" presStyleCnt="0"/>
      <dgm:spPr/>
    </dgm:pt>
    <dgm:pt modelId="{5F7ABD7C-68A2-48D0-B2B5-57B6AC7E2919}" type="pres">
      <dgm:prSet presAssocID="{228FE4AD-5373-4006-A287-85731CD688D6}" presName="Name25" presStyleLbl="parChTrans1D4" presStyleIdx="14" presStyleCnt="22"/>
      <dgm:spPr/>
    </dgm:pt>
    <dgm:pt modelId="{30DF455B-1DF1-432C-9DDE-4586BDF89253}" type="pres">
      <dgm:prSet presAssocID="{228FE4AD-5373-4006-A287-85731CD688D6}" presName="connTx" presStyleLbl="parChTrans1D4" presStyleIdx="14" presStyleCnt="22"/>
      <dgm:spPr/>
    </dgm:pt>
    <dgm:pt modelId="{EBB41C1C-CDE2-4690-8302-CAC9CBA694D2}" type="pres">
      <dgm:prSet presAssocID="{56A17237-DDB1-4C75-B328-2B15EEE391B0}" presName="Name30" presStyleCnt="0"/>
      <dgm:spPr/>
    </dgm:pt>
    <dgm:pt modelId="{BCD3547C-67D6-47A8-A90C-127B4057382D}" type="pres">
      <dgm:prSet presAssocID="{56A17237-DDB1-4C75-B328-2B15EEE391B0}" presName="level2Shape" presStyleLbl="node4" presStyleIdx="14" presStyleCnt="22" custLinFactY="-34819" custLinFactNeighborX="16634" custLinFactNeighborY="-100000"/>
      <dgm:spPr>
        <a:prstGeom prst="rect">
          <a:avLst/>
        </a:prstGeom>
      </dgm:spPr>
    </dgm:pt>
    <dgm:pt modelId="{7FE80287-FEE5-47ED-8A64-7C5ED0903F62}" type="pres">
      <dgm:prSet presAssocID="{56A17237-DDB1-4C75-B328-2B15EEE391B0}" presName="hierChild3" presStyleCnt="0"/>
      <dgm:spPr/>
    </dgm:pt>
    <dgm:pt modelId="{0DD10BD9-BA4C-4D74-BB95-6B5335594D1D}" type="pres">
      <dgm:prSet presAssocID="{AC9217EC-E984-473D-9D67-E1D353DADFB3}" presName="Name25" presStyleLbl="parChTrans1D4" presStyleIdx="15" presStyleCnt="22"/>
      <dgm:spPr/>
    </dgm:pt>
    <dgm:pt modelId="{3CA46F51-3EDE-45FD-8E8D-E1500B6C9D27}" type="pres">
      <dgm:prSet presAssocID="{AC9217EC-E984-473D-9D67-E1D353DADFB3}" presName="connTx" presStyleLbl="parChTrans1D4" presStyleIdx="15" presStyleCnt="22"/>
      <dgm:spPr/>
    </dgm:pt>
    <dgm:pt modelId="{3F0910FE-409A-45B7-9D62-1DEE576E9FD7}" type="pres">
      <dgm:prSet presAssocID="{F4EF0CF8-31E2-4DD9-9817-AF243B94F4F7}" presName="Name30" presStyleCnt="0"/>
      <dgm:spPr/>
    </dgm:pt>
    <dgm:pt modelId="{A273872C-51F3-461C-B4FA-8E0BFEF06458}" type="pres">
      <dgm:prSet presAssocID="{F4EF0CF8-31E2-4DD9-9817-AF243B94F4F7}" presName="level2Shape" presStyleLbl="node4" presStyleIdx="15" presStyleCnt="22" custLinFactY="-21492" custLinFactNeighborX="15847" custLinFactNeighborY="-100000"/>
      <dgm:spPr>
        <a:prstGeom prst="rect">
          <a:avLst/>
        </a:prstGeom>
      </dgm:spPr>
    </dgm:pt>
    <dgm:pt modelId="{21004C7B-BF42-47DD-94E8-15A3693F3855}" type="pres">
      <dgm:prSet presAssocID="{F4EF0CF8-31E2-4DD9-9817-AF243B94F4F7}" presName="hierChild3" presStyleCnt="0"/>
      <dgm:spPr/>
    </dgm:pt>
    <dgm:pt modelId="{4BBC443A-2ECE-4D16-96C0-D49DE920F426}" type="pres">
      <dgm:prSet presAssocID="{6FEAC496-4C9E-4228-9028-B0F4E564E2EB}" presName="Name25" presStyleLbl="parChTrans1D3" presStyleIdx="3" presStyleCnt="5"/>
      <dgm:spPr/>
    </dgm:pt>
    <dgm:pt modelId="{03EEBCA4-25C7-4409-B48C-E8C1558DB360}" type="pres">
      <dgm:prSet presAssocID="{6FEAC496-4C9E-4228-9028-B0F4E564E2EB}" presName="connTx" presStyleLbl="parChTrans1D3" presStyleIdx="3" presStyleCnt="5"/>
      <dgm:spPr/>
    </dgm:pt>
    <dgm:pt modelId="{AD352E4C-646A-4198-AFC3-ADFC27AFFDCA}" type="pres">
      <dgm:prSet presAssocID="{420ED5FC-38B4-48E1-9A4D-7CBEAB5F988A}" presName="Name30" presStyleCnt="0"/>
      <dgm:spPr/>
    </dgm:pt>
    <dgm:pt modelId="{C6B4E7E9-9991-4CDA-AEE2-47F2A393BBD9}" type="pres">
      <dgm:prSet presAssocID="{420ED5FC-38B4-48E1-9A4D-7CBEAB5F988A}" presName="level2Shape" presStyleLbl="node3" presStyleIdx="3" presStyleCnt="5" custScaleX="118854" custScaleY="129415" custLinFactNeighborX="-37054" custLinFactNeighborY="-55292"/>
      <dgm:spPr>
        <a:prstGeom prst="rect">
          <a:avLst/>
        </a:prstGeom>
      </dgm:spPr>
    </dgm:pt>
    <dgm:pt modelId="{856F73CA-7A21-43EF-A669-4C06635C8A97}" type="pres">
      <dgm:prSet presAssocID="{420ED5FC-38B4-48E1-9A4D-7CBEAB5F988A}" presName="hierChild3" presStyleCnt="0"/>
      <dgm:spPr/>
    </dgm:pt>
    <dgm:pt modelId="{BA1444BF-D6AB-4132-9634-2D30C74B6642}" type="pres">
      <dgm:prSet presAssocID="{E94E8C62-9FD2-4470-BC6C-15E9A4A5951C}" presName="Name25" presStyleLbl="parChTrans1D4" presStyleIdx="16" presStyleCnt="22"/>
      <dgm:spPr/>
    </dgm:pt>
    <dgm:pt modelId="{218A88C8-BD77-4E08-8A16-05DCEBA7C5AE}" type="pres">
      <dgm:prSet presAssocID="{E94E8C62-9FD2-4470-BC6C-15E9A4A5951C}" presName="connTx" presStyleLbl="parChTrans1D4" presStyleIdx="16" presStyleCnt="22"/>
      <dgm:spPr/>
    </dgm:pt>
    <dgm:pt modelId="{06C65655-3776-4A45-B398-D356ADE2FCB7}" type="pres">
      <dgm:prSet presAssocID="{FC4519CF-83D2-4E82-80EB-796170FCEE73}" presName="Name30" presStyleCnt="0"/>
      <dgm:spPr/>
    </dgm:pt>
    <dgm:pt modelId="{8427A5AE-6E56-4A96-81B9-BCAEA18C1B6A}" type="pres">
      <dgm:prSet presAssocID="{FC4519CF-83D2-4E82-80EB-796170FCEE73}" presName="level2Shape" presStyleLbl="node4" presStyleIdx="16" presStyleCnt="22" custLinFactNeighborX="25728" custLinFactNeighborY="-54829"/>
      <dgm:spPr>
        <a:prstGeom prst="rect">
          <a:avLst/>
        </a:prstGeom>
      </dgm:spPr>
    </dgm:pt>
    <dgm:pt modelId="{4812759F-ECCA-4AD7-9D6F-144ECD059835}" type="pres">
      <dgm:prSet presAssocID="{FC4519CF-83D2-4E82-80EB-796170FCEE73}" presName="hierChild3" presStyleCnt="0"/>
      <dgm:spPr/>
    </dgm:pt>
    <dgm:pt modelId="{B98E5ECD-1C72-474F-9ACB-1F4239B99BAB}" type="pres">
      <dgm:prSet presAssocID="{AC51E610-FD19-426C-80D4-5FC5218703CB}" presName="Name25" presStyleLbl="parChTrans1D3" presStyleIdx="4" presStyleCnt="5"/>
      <dgm:spPr/>
    </dgm:pt>
    <dgm:pt modelId="{A430D807-C895-455B-B975-66DAC0125F7F}" type="pres">
      <dgm:prSet presAssocID="{AC51E610-FD19-426C-80D4-5FC5218703CB}" presName="connTx" presStyleLbl="parChTrans1D3" presStyleIdx="4" presStyleCnt="5"/>
      <dgm:spPr/>
    </dgm:pt>
    <dgm:pt modelId="{3AB73482-8984-4005-B3BC-87A82DD958FC}" type="pres">
      <dgm:prSet presAssocID="{63027F22-5D68-4DD2-9F9D-0D2E44D3FA34}" presName="Name30" presStyleCnt="0"/>
      <dgm:spPr/>
    </dgm:pt>
    <dgm:pt modelId="{4B352DC4-D42A-417D-88CE-12B824E56EB4}" type="pres">
      <dgm:prSet presAssocID="{63027F22-5D68-4DD2-9F9D-0D2E44D3FA34}" presName="level2Shape" presStyleLbl="node3" presStyleIdx="4" presStyleCnt="5" custScaleX="129415" custScaleY="119504" custLinFactNeighborX="-31637" custLinFactNeighborY="-19833"/>
      <dgm:spPr>
        <a:prstGeom prst="rect">
          <a:avLst/>
        </a:prstGeom>
      </dgm:spPr>
    </dgm:pt>
    <dgm:pt modelId="{80793022-FFEE-4E84-A802-207E0E5DBC47}" type="pres">
      <dgm:prSet presAssocID="{63027F22-5D68-4DD2-9F9D-0D2E44D3FA34}" presName="hierChild3" presStyleCnt="0"/>
      <dgm:spPr/>
    </dgm:pt>
    <dgm:pt modelId="{AE3FF217-4138-40B0-ADC2-C6A0DAFB0F81}" type="pres">
      <dgm:prSet presAssocID="{C29268DF-FAEF-49B1-B772-1666CD6A4677}" presName="Name25" presStyleLbl="parChTrans1D4" presStyleIdx="17" presStyleCnt="22"/>
      <dgm:spPr/>
    </dgm:pt>
    <dgm:pt modelId="{E1BD454F-6768-44D9-82B5-640949A6FF83}" type="pres">
      <dgm:prSet presAssocID="{C29268DF-FAEF-49B1-B772-1666CD6A4677}" presName="connTx" presStyleLbl="parChTrans1D4" presStyleIdx="17" presStyleCnt="22"/>
      <dgm:spPr/>
    </dgm:pt>
    <dgm:pt modelId="{F73069E7-A854-4994-8CAB-A29B3C98BF77}" type="pres">
      <dgm:prSet presAssocID="{4B437509-E791-4345-A4C1-8938BC10BC3E}" presName="Name30" presStyleCnt="0"/>
      <dgm:spPr/>
    </dgm:pt>
    <dgm:pt modelId="{A5FBBB77-78E7-4DFE-85E6-762D67CB03BE}" type="pres">
      <dgm:prSet presAssocID="{4B437509-E791-4345-A4C1-8938BC10BC3E}" presName="level2Shape" presStyleLbl="node4" presStyleIdx="17" presStyleCnt="22" custLinFactY="-51304" custLinFactNeighborX="15178" custLinFactNeighborY="-100000"/>
      <dgm:spPr>
        <a:prstGeom prst="rect">
          <a:avLst/>
        </a:prstGeom>
      </dgm:spPr>
    </dgm:pt>
    <dgm:pt modelId="{3FD7538E-F43A-4C87-8B45-0F5B43A9EB7D}" type="pres">
      <dgm:prSet presAssocID="{4B437509-E791-4345-A4C1-8938BC10BC3E}" presName="hierChild3" presStyleCnt="0"/>
      <dgm:spPr/>
    </dgm:pt>
    <dgm:pt modelId="{50060A04-E4AE-4854-A621-03A6C9BA8746}" type="pres">
      <dgm:prSet presAssocID="{34C8B9F7-DAE8-4623-8605-08D102A55B97}" presName="Name25" presStyleLbl="parChTrans1D4" presStyleIdx="18" presStyleCnt="22"/>
      <dgm:spPr/>
    </dgm:pt>
    <dgm:pt modelId="{10A7F569-9B2F-42A1-A2D7-D4E4FDDDA7A5}" type="pres">
      <dgm:prSet presAssocID="{34C8B9F7-DAE8-4623-8605-08D102A55B97}" presName="connTx" presStyleLbl="parChTrans1D4" presStyleIdx="18" presStyleCnt="22"/>
      <dgm:spPr/>
    </dgm:pt>
    <dgm:pt modelId="{43B74A28-EDE0-4D02-8E73-706012F6D8EA}" type="pres">
      <dgm:prSet presAssocID="{B1F4B379-1399-48AB-8185-A5CC709FE7BF}" presName="Name30" presStyleCnt="0"/>
      <dgm:spPr/>
    </dgm:pt>
    <dgm:pt modelId="{2AD46C5C-24F6-444E-AF98-96AEB5CD06FF}" type="pres">
      <dgm:prSet presAssocID="{B1F4B379-1399-48AB-8185-A5CC709FE7BF}" presName="level2Shape" presStyleLbl="node4" presStyleIdx="18" presStyleCnt="22" custLinFactY="-66801" custLinFactNeighborX="42150" custLinFactNeighborY="-100000"/>
      <dgm:spPr>
        <a:prstGeom prst="rect">
          <a:avLst/>
        </a:prstGeom>
      </dgm:spPr>
    </dgm:pt>
    <dgm:pt modelId="{100C5092-EA1D-493E-94AB-46F0706C2D07}" type="pres">
      <dgm:prSet presAssocID="{B1F4B379-1399-48AB-8185-A5CC709FE7BF}" presName="hierChild3" presStyleCnt="0"/>
      <dgm:spPr/>
    </dgm:pt>
    <dgm:pt modelId="{B524B4ED-50CF-4380-8BE9-FBB576F9EE77}" type="pres">
      <dgm:prSet presAssocID="{137CDDB9-579D-41A6-AB3C-45FFB5BD4759}" presName="Name25" presStyleLbl="parChTrans1D4" presStyleIdx="19" presStyleCnt="22"/>
      <dgm:spPr/>
    </dgm:pt>
    <dgm:pt modelId="{F43ED896-5BB3-4161-84B1-AA6460617B7B}" type="pres">
      <dgm:prSet presAssocID="{137CDDB9-579D-41A6-AB3C-45FFB5BD4759}" presName="connTx" presStyleLbl="parChTrans1D4" presStyleIdx="19" presStyleCnt="22"/>
      <dgm:spPr/>
    </dgm:pt>
    <dgm:pt modelId="{EBB100A4-EF91-4B65-935B-8842BA25D319}" type="pres">
      <dgm:prSet presAssocID="{7993A94C-EAD3-4362-8A51-E55E7D809AE8}" presName="Name30" presStyleCnt="0"/>
      <dgm:spPr/>
    </dgm:pt>
    <dgm:pt modelId="{A98CCB1F-242A-44EE-B922-E677ED6C7B95}" type="pres">
      <dgm:prSet presAssocID="{7993A94C-EAD3-4362-8A51-E55E7D809AE8}" presName="level2Shape" presStyleLbl="node4" presStyleIdx="19" presStyleCnt="22" custLinFactY="-43581" custLinFactNeighborX="44207" custLinFactNeighborY="-100000"/>
      <dgm:spPr>
        <a:prstGeom prst="rect">
          <a:avLst/>
        </a:prstGeom>
      </dgm:spPr>
    </dgm:pt>
    <dgm:pt modelId="{155600DE-5A1E-44DE-A43D-AE6ACDC35C33}" type="pres">
      <dgm:prSet presAssocID="{7993A94C-EAD3-4362-8A51-E55E7D809AE8}" presName="hierChild3" presStyleCnt="0"/>
      <dgm:spPr/>
    </dgm:pt>
    <dgm:pt modelId="{3F8688F9-77A7-4AE3-ACE5-58512004C68D}" type="pres">
      <dgm:prSet presAssocID="{E83F1397-A5E0-4442-A02F-12152C5271D9}" presName="Name25" presStyleLbl="parChTrans1D4" presStyleIdx="20" presStyleCnt="22"/>
      <dgm:spPr/>
    </dgm:pt>
    <dgm:pt modelId="{7ACB269D-3855-4C2B-9B36-3A0B950F4592}" type="pres">
      <dgm:prSet presAssocID="{E83F1397-A5E0-4442-A02F-12152C5271D9}" presName="connTx" presStyleLbl="parChTrans1D4" presStyleIdx="20" presStyleCnt="22"/>
      <dgm:spPr/>
    </dgm:pt>
    <dgm:pt modelId="{EB807B3B-CC75-484B-8BA9-AFD4BF41D5D2}" type="pres">
      <dgm:prSet presAssocID="{0B744C76-E5E0-4594-94F8-BAC12056F71B}" presName="Name30" presStyleCnt="0"/>
      <dgm:spPr/>
    </dgm:pt>
    <dgm:pt modelId="{74A48C23-77B8-4DC7-853F-7A97695DC82A}" type="pres">
      <dgm:prSet presAssocID="{0B744C76-E5E0-4594-94F8-BAC12056F71B}" presName="level2Shape" presStyleLbl="node4" presStyleIdx="20" presStyleCnt="22" custLinFactY="-24154" custLinFactNeighborX="42886" custLinFactNeighborY="-100000"/>
      <dgm:spPr>
        <a:prstGeom prst="rect">
          <a:avLst/>
        </a:prstGeom>
      </dgm:spPr>
    </dgm:pt>
    <dgm:pt modelId="{D69FC715-46C0-416B-9449-DB63611CC212}" type="pres">
      <dgm:prSet presAssocID="{0B744C76-E5E0-4594-94F8-BAC12056F71B}" presName="hierChild3" presStyleCnt="0"/>
      <dgm:spPr/>
    </dgm:pt>
    <dgm:pt modelId="{6770D74B-0BD2-4E25-AB61-8D2D57D9EB9B}" type="pres">
      <dgm:prSet presAssocID="{AE2F76E6-C423-48B0-A474-EFFF8190E182}" presName="Name25" presStyleLbl="parChTrans1D4" presStyleIdx="21" presStyleCnt="22"/>
      <dgm:spPr/>
    </dgm:pt>
    <dgm:pt modelId="{08E6C269-0D7B-4503-AF2C-8F3F60C375A6}" type="pres">
      <dgm:prSet presAssocID="{AE2F76E6-C423-48B0-A474-EFFF8190E182}" presName="connTx" presStyleLbl="parChTrans1D4" presStyleIdx="21" presStyleCnt="22"/>
      <dgm:spPr/>
    </dgm:pt>
    <dgm:pt modelId="{E9CC2152-A576-459E-8384-3277FBBDB4CE}" type="pres">
      <dgm:prSet presAssocID="{428D381D-8880-4200-9561-CEE182AF8757}" presName="Name30" presStyleCnt="0"/>
      <dgm:spPr/>
    </dgm:pt>
    <dgm:pt modelId="{E17CC46F-8FFA-40A2-982E-A50A2D7CB01E}" type="pres">
      <dgm:prSet presAssocID="{428D381D-8880-4200-9561-CEE182AF8757}" presName="level2Shape" presStyleLbl="node4" presStyleIdx="21" presStyleCnt="22" custLinFactY="-7877" custLinFactNeighborX="42785" custLinFactNeighborY="-100000"/>
      <dgm:spPr>
        <a:prstGeom prst="rect">
          <a:avLst/>
        </a:prstGeom>
      </dgm:spPr>
    </dgm:pt>
    <dgm:pt modelId="{43CDCEF5-A30C-4019-BC5B-33091E4E073A}" type="pres">
      <dgm:prSet presAssocID="{428D381D-8880-4200-9561-CEE182AF8757}" presName="hierChild3" presStyleCnt="0"/>
      <dgm:spPr/>
    </dgm:pt>
    <dgm:pt modelId="{58D940A0-FA90-45FB-AD9D-5AA4FFD122DF}" type="pres">
      <dgm:prSet presAssocID="{9EFAFD96-3601-4F17-BB82-DBBBA6C512D5}" presName="bgShapesFlow" presStyleCnt="0"/>
      <dgm:spPr/>
    </dgm:pt>
  </dgm:ptLst>
  <dgm:cxnLst>
    <dgm:cxn modelId="{EE86DD00-C6C7-4FFF-B27D-20C53FE504D9}" type="presOf" srcId="{C29268DF-FAEF-49B1-B772-1666CD6A4677}" destId="{AE3FF217-4138-40B0-ADC2-C6A0DAFB0F81}" srcOrd="0" destOrd="0" presId="urn:microsoft.com/office/officeart/2005/8/layout/hierarchy5"/>
    <dgm:cxn modelId="{A3B69F03-63B7-478C-9ADB-5CDF8F03818E}" type="presOf" srcId="{AD273E0F-2953-4B50-AF38-E43882C074ED}" destId="{9F9F5A6A-E9E2-4AE3-A5EC-F783012AEA8C}" srcOrd="0" destOrd="0" presId="urn:microsoft.com/office/officeart/2005/8/layout/hierarchy5"/>
    <dgm:cxn modelId="{41A5C603-13AE-4023-96F2-5F1636622A71}" type="presOf" srcId="{38E04EEA-C159-4C5C-9FBC-5AD5689D40A4}" destId="{785805DE-7DEA-4690-80C6-4C3EA7917536}" srcOrd="1" destOrd="0" presId="urn:microsoft.com/office/officeart/2005/8/layout/hierarchy5"/>
    <dgm:cxn modelId="{EB889005-384A-468F-A438-BCA4BE21A4EE}" srcId="{6FD54DCC-0420-4B69-949E-C600DAC3EA80}" destId="{1A94D251-C1DF-49B7-B803-397CC4E374C8}" srcOrd="0" destOrd="0" parTransId="{83470605-D50B-47C5-85E0-6C97CC1DEF2D}" sibTransId="{4B83F8D2-E6F1-4C2F-B422-0FF1AFE48807}"/>
    <dgm:cxn modelId="{3AA6830A-B1BF-4AC2-A35C-2A7E57C3D2EC}" type="presOf" srcId="{88D79531-D4CD-418F-88BE-7F9D48A621D1}" destId="{367BE9AA-2CF6-4F0C-AE0E-F4EFDAFB43FC}" srcOrd="0" destOrd="0" presId="urn:microsoft.com/office/officeart/2005/8/layout/hierarchy5"/>
    <dgm:cxn modelId="{5FE5BD0A-9840-45A2-B03C-52C9C05206EA}" type="presOf" srcId="{6FD54DCC-0420-4B69-949E-C600DAC3EA80}" destId="{51F2390E-D560-4BC7-A8C5-A19C9E7EB846}" srcOrd="0" destOrd="0" presId="urn:microsoft.com/office/officeart/2005/8/layout/hierarchy5"/>
    <dgm:cxn modelId="{90387A0C-34D1-4CD4-BF32-EDE5FAE7CE58}" type="presOf" srcId="{AD273E0F-2953-4B50-AF38-E43882C074ED}" destId="{639E7D8F-A3C4-4C5B-B4D6-56BBA1AB8E25}" srcOrd="1" destOrd="0" presId="urn:microsoft.com/office/officeart/2005/8/layout/hierarchy5"/>
    <dgm:cxn modelId="{71EC390F-B6E7-45B9-8B8D-CE301E5B71F3}" type="presOf" srcId="{63027F22-5D68-4DD2-9F9D-0D2E44D3FA34}" destId="{4B352DC4-D42A-417D-88CE-12B824E56EB4}" srcOrd="0" destOrd="0" presId="urn:microsoft.com/office/officeart/2005/8/layout/hierarchy5"/>
    <dgm:cxn modelId="{FCB5A00F-A6C6-4584-95D5-9B33E47931F1}" type="presOf" srcId="{228FE4AD-5373-4006-A287-85731CD688D6}" destId="{30DF455B-1DF1-432C-9DDE-4586BDF89253}" srcOrd="1" destOrd="0" presId="urn:microsoft.com/office/officeart/2005/8/layout/hierarchy5"/>
    <dgm:cxn modelId="{06B90011-73C0-435B-A5B4-FECF0A5DD646}" type="presOf" srcId="{5B5640E3-C209-40C2-BD66-E7E6E20E9349}" destId="{0D1389CD-4B30-4833-84DA-1D9142279537}" srcOrd="1" destOrd="0" presId="urn:microsoft.com/office/officeart/2005/8/layout/hierarchy5"/>
    <dgm:cxn modelId="{C9F15011-5D46-47B3-AD33-FCEB51A2E59A}" srcId="{FD8C9E6D-093C-4484-894C-BCBE4F199EA7}" destId="{0F522F1B-68DD-40E6-B9BD-7120C678491F}" srcOrd="1" destOrd="0" parTransId="{707FD09D-8EB5-4468-9218-7FCAAF43F657}" sibTransId="{75AC13F1-9388-4BB0-925D-8D862B3A7263}"/>
    <dgm:cxn modelId="{2038FD14-89C9-432B-AC4C-343776803781}" srcId="{36515DAA-DE94-4D05-BF16-8D5E13CADE3A}" destId="{A869BA2A-4FD9-4115-BB3D-679F3292A535}" srcOrd="1" destOrd="0" parTransId="{6C2340FF-BEF0-482E-B344-EEA57E18914D}" sibTransId="{A313D522-AB1E-4057-8784-7F3C637F4860}"/>
    <dgm:cxn modelId="{D3225B18-4009-444C-BE94-B3603672345F}" type="presOf" srcId="{D6D663EA-8C9E-4A6C-8696-EA6202B67EB8}" destId="{747546DA-FFC0-4715-AEB6-12CB8AF471A0}" srcOrd="0" destOrd="0" presId="urn:microsoft.com/office/officeart/2005/8/layout/hierarchy5"/>
    <dgm:cxn modelId="{C0441D1B-0C38-418E-BF4C-71D43A543670}" srcId="{34070A94-0CAF-4DBE-885B-DBF2E7B49862}" destId="{228D84B4-4053-45F2-A9B2-DE357FAEF709}" srcOrd="1" destOrd="0" parTransId="{D50A506A-06B1-407B-A803-5584CFA71DEC}" sibTransId="{16EB0E77-F780-4795-A69F-BC63C69B4805}"/>
    <dgm:cxn modelId="{8DA1851D-58BE-4A17-899F-70F2E7900BD2}" type="presOf" srcId="{B511F1D1-4C2E-4902-8793-AED18BF4ED6A}" destId="{962E57B1-D60F-4101-8BFD-A3686A699C0E}" srcOrd="0" destOrd="0" presId="urn:microsoft.com/office/officeart/2005/8/layout/hierarchy5"/>
    <dgm:cxn modelId="{EE3AAB20-2C59-4664-BAD3-9974CAD8F082}" type="presOf" srcId="{6F5CF077-1342-46A1-93F1-68D7723F3F8C}" destId="{43900EB7-BFC6-4F49-B7E4-8508A82567DA}" srcOrd="1" destOrd="0" presId="urn:microsoft.com/office/officeart/2005/8/layout/hierarchy5"/>
    <dgm:cxn modelId="{FA5DAE24-25F2-4B8A-BB2C-CCD96E87833E}" type="presOf" srcId="{FC4519CF-83D2-4E82-80EB-796170FCEE73}" destId="{8427A5AE-6E56-4A96-81B9-BCAEA18C1B6A}" srcOrd="0" destOrd="0" presId="urn:microsoft.com/office/officeart/2005/8/layout/hierarchy5"/>
    <dgm:cxn modelId="{06CAA329-D736-4601-B6C0-3098BC3A39EE}" type="presOf" srcId="{707FD09D-8EB5-4468-9218-7FCAAF43F657}" destId="{448B64BB-E213-4AE4-835E-955FA894CB6F}" srcOrd="0" destOrd="0" presId="urn:microsoft.com/office/officeart/2005/8/layout/hierarchy5"/>
    <dgm:cxn modelId="{B1902D2A-813F-432A-A0A1-350852CCE901}" type="presOf" srcId="{A6BF663B-A2E2-4FBF-A97F-B669D0F7C0F5}" destId="{8AF2752A-E73A-412C-A423-533CE7A93994}" srcOrd="0" destOrd="0" presId="urn:microsoft.com/office/officeart/2005/8/layout/hierarchy5"/>
    <dgm:cxn modelId="{C9D07F2A-B011-46C8-94C5-94AB46F3BDA9}" type="presOf" srcId="{AC9217EC-E984-473D-9D67-E1D353DADFB3}" destId="{0DD10BD9-BA4C-4D74-BB95-6B5335594D1D}" srcOrd="0" destOrd="0" presId="urn:microsoft.com/office/officeart/2005/8/layout/hierarchy5"/>
    <dgm:cxn modelId="{620D102B-A8E9-4BC8-BBA9-37E7333A37F4}" type="presOf" srcId="{E94E8C62-9FD2-4470-BC6C-15E9A4A5951C}" destId="{BA1444BF-D6AB-4132-9634-2D30C74B6642}" srcOrd="0" destOrd="0" presId="urn:microsoft.com/office/officeart/2005/8/layout/hierarchy5"/>
    <dgm:cxn modelId="{D63D7E2B-D361-4CC6-AC26-3AD06668A6EA}" type="presOf" srcId="{83470605-D50B-47C5-85E0-6C97CC1DEF2D}" destId="{2AB93C9C-DF71-4394-A5A0-2F1C61F3AEA7}"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3001A62F-AE3C-43A1-855E-E5DC44699742}" type="presOf" srcId="{6F5CF077-1342-46A1-93F1-68D7723F3F8C}" destId="{06E49FC0-7FD3-4528-A0AE-B4A0E8C1B39A}" srcOrd="0" destOrd="0" presId="urn:microsoft.com/office/officeart/2005/8/layout/hierarchy5"/>
    <dgm:cxn modelId="{2B51DA2F-77EA-412A-A49F-852B59FDCDC6}" type="presOf" srcId="{34C8B9F7-DAE8-4623-8605-08D102A55B97}" destId="{10A7F569-9B2F-42A1-A2D7-D4E4FDDDA7A5}" srcOrd="1" destOrd="0" presId="urn:microsoft.com/office/officeart/2005/8/layout/hierarchy5"/>
    <dgm:cxn modelId="{23CFD531-044C-4444-A541-B01054DCB972}" type="presOf" srcId="{1A94D251-C1DF-49B7-B803-397CC4E374C8}" destId="{41065738-35D9-4860-ADA9-1C2276DAF9E3}" srcOrd="0" destOrd="0" presId="urn:microsoft.com/office/officeart/2005/8/layout/hierarchy5"/>
    <dgm:cxn modelId="{2BA2F533-3F32-4872-94BF-D9A3802E48BB}" type="presOf" srcId="{8C9376EC-D37E-49E4-AD05-5293336FD39C}" destId="{5EAFDA73-0348-4642-8B05-75B8C2628803}" srcOrd="1" destOrd="0" presId="urn:microsoft.com/office/officeart/2005/8/layout/hierarchy5"/>
    <dgm:cxn modelId="{7689E439-5169-4FF7-BC57-6CA9A7B54DE2}" type="presOf" srcId="{046AD741-59DE-4633-A525-7FE00DBEB49B}" destId="{886B7E6F-CE8B-462C-ABF3-BE2688749672}" srcOrd="0" destOrd="0" presId="urn:microsoft.com/office/officeart/2005/8/layout/hierarchy5"/>
    <dgm:cxn modelId="{9D4C3F3D-8D35-4D89-9565-8F855384167D}" srcId="{FD8C9E6D-093C-4484-894C-BCBE4F199EA7}" destId="{56A17237-DDB1-4C75-B328-2B15EEE391B0}" srcOrd="2" destOrd="0" parTransId="{228FE4AD-5373-4006-A287-85731CD688D6}" sibTransId="{076331E6-FCED-4D4C-A338-C02CBD7FF5EB}"/>
    <dgm:cxn modelId="{ED883840-4A5E-4642-B1AE-7D53590F6DEF}" type="presOf" srcId="{E94E8C62-9FD2-4470-BC6C-15E9A4A5951C}" destId="{218A88C8-BD77-4E08-8A16-05DCEBA7C5AE}" srcOrd="1" destOrd="0" presId="urn:microsoft.com/office/officeart/2005/8/layout/hierarchy5"/>
    <dgm:cxn modelId="{327DC840-F493-4D42-88E0-56149D1B45A5}" srcId="{420ED5FC-38B4-48E1-9A4D-7CBEAB5F988A}" destId="{FC4519CF-83D2-4E82-80EB-796170FCEE73}" srcOrd="0" destOrd="0" parTransId="{E94E8C62-9FD2-4470-BC6C-15E9A4A5951C}" sibTransId="{53BF30BF-F93B-4FAF-A828-378F49F0F710}"/>
    <dgm:cxn modelId="{78D9ED60-228E-46D2-949C-30FD86CAE7BE}" type="presOf" srcId="{428D381D-8880-4200-9561-CEE182AF8757}" destId="{E17CC46F-8FFA-40A2-982E-A50A2D7CB01E}" srcOrd="0" destOrd="0" presId="urn:microsoft.com/office/officeart/2005/8/layout/hierarchy5"/>
    <dgm:cxn modelId="{47BC1061-F2BC-444F-A0F1-B1B6C9F08B62}" type="presOf" srcId="{AC9217EC-E984-473D-9D67-E1D353DADFB3}" destId="{3CA46F51-3EDE-45FD-8E8D-E1500B6C9D27}" srcOrd="1" destOrd="0" presId="urn:microsoft.com/office/officeart/2005/8/layout/hierarchy5"/>
    <dgm:cxn modelId="{58858661-FD00-4483-BC93-960AF09DD91F}" type="presOf" srcId="{D50A506A-06B1-407B-A803-5584CFA71DEC}" destId="{522916AD-4C1B-4B12-AA5B-29FBCC5D221F}" srcOrd="1" destOrd="0" presId="urn:microsoft.com/office/officeart/2005/8/layout/hierarchy5"/>
    <dgm:cxn modelId="{A544A741-FF23-4D5A-8E85-21F96FF22996}" type="presOf" srcId="{B511F1D1-4C2E-4902-8793-AED18BF4ED6A}" destId="{DDFE3A62-3C96-4A0E-B7FF-009A4E2EE608}" srcOrd="1" destOrd="0" presId="urn:microsoft.com/office/officeart/2005/8/layout/hierarchy5"/>
    <dgm:cxn modelId="{F9061063-D4A8-4C05-B653-CCD1864B2EF0}" srcId="{36515DAA-DE94-4D05-BF16-8D5E13CADE3A}" destId="{05B90920-838C-4FA2-99CD-388B164927C5}" srcOrd="0" destOrd="0" parTransId="{8C9376EC-D37E-49E4-AD05-5293336FD39C}" sibTransId="{9FC92019-45F4-4443-AEC2-E7D4335CF7C4}"/>
    <dgm:cxn modelId="{49B17D65-6E5E-48F0-B40D-53AEA94A5346}" srcId="{D6D663EA-8C9E-4A6C-8696-EA6202B67EB8}" destId="{A42DED5E-3919-412A-8377-DE6122E1AD30}" srcOrd="0" destOrd="0" parTransId="{D05EA4EE-52C7-4A7F-9A69-CD36D787717D}" sibTransId="{4503E061-C76A-43D4-9951-E6976365CBEB}"/>
    <dgm:cxn modelId="{2B35FD45-00F7-4F80-A7BF-BFA78291C862}" type="presOf" srcId="{7993A94C-EAD3-4362-8A51-E55E7D809AE8}" destId="{A98CCB1F-242A-44EE-B922-E677ED6C7B95}" srcOrd="0" destOrd="0" presId="urn:microsoft.com/office/officeart/2005/8/layout/hierarchy5"/>
    <dgm:cxn modelId="{306B6166-B912-470B-9B38-2E98364CEC51}" type="presOf" srcId="{EF2C87F6-875F-41BB-94D8-93CDF630ED65}" destId="{2F96196B-C0D1-4D25-9E5D-96DDC84CAFA8}" srcOrd="0" destOrd="0" presId="urn:microsoft.com/office/officeart/2005/8/layout/hierarchy5"/>
    <dgm:cxn modelId="{A98A7049-326A-40DC-9A4D-0E909D44690D}" type="presOf" srcId="{58DA54E2-574A-44F7-BBC1-1D25C430A8F2}" destId="{2C698F4B-5887-4CCA-912D-3B28B47CB7B0}" srcOrd="0" destOrd="0" presId="urn:microsoft.com/office/officeart/2005/8/layout/hierarchy5"/>
    <dgm:cxn modelId="{61F79D6C-BAC0-484A-AE4B-052D8F96805E}" type="presOf" srcId="{6C2340FF-BEF0-482E-B344-EEA57E18914D}" destId="{0D867ED2-5D86-4099-9D96-3D8571BF87EE}" srcOrd="0" destOrd="0" presId="urn:microsoft.com/office/officeart/2005/8/layout/hierarchy5"/>
    <dgm:cxn modelId="{FD42566D-5321-48D0-8879-71D4965D47F9}" type="presOf" srcId="{4B437509-E791-4345-A4C1-8938BC10BC3E}" destId="{A5FBBB77-78E7-4DFE-85E6-762D67CB03BE}" srcOrd="0" destOrd="0" presId="urn:microsoft.com/office/officeart/2005/8/layout/hierarchy5"/>
    <dgm:cxn modelId="{A52F1E4E-ED3F-4183-BFFB-B4997F3CF68C}" type="presOf" srcId="{D05EA4EE-52C7-4A7F-9A69-CD36D787717D}" destId="{A56C1E4A-D167-4453-9B2C-45A28DD835E6}" srcOrd="0" destOrd="0" presId="urn:microsoft.com/office/officeart/2005/8/layout/hierarchy5"/>
    <dgm:cxn modelId="{90D45050-B894-4CA2-B8FA-83FAE77C3CF6}" type="presOf" srcId="{AC51E610-FD19-426C-80D4-5FC5218703CB}" destId="{B98E5ECD-1C72-474F-9ACB-1F4239B99BAB}" srcOrd="0" destOrd="0" presId="urn:microsoft.com/office/officeart/2005/8/layout/hierarchy5"/>
    <dgm:cxn modelId="{45C6D071-4C8A-4940-A27D-C07A50470819}" srcId="{FD8C9E6D-093C-4484-894C-BCBE4F199EA7}" destId="{F4EF0CF8-31E2-4DD9-9817-AF243B94F4F7}" srcOrd="3" destOrd="0" parTransId="{AC9217EC-E984-473D-9D67-E1D353DADFB3}" sibTransId="{A3FF6AC8-33A5-4CB9-AC2A-859269991295}"/>
    <dgm:cxn modelId="{539AFE51-8836-4D21-9DB2-1C6C1EFC808F}" type="presOf" srcId="{A869BA2A-4FD9-4115-BB3D-679F3292A535}" destId="{FC83528F-9A9D-408F-AF06-4A77B56F8932}" srcOrd="0" destOrd="0" presId="urn:microsoft.com/office/officeart/2005/8/layout/hierarchy5"/>
    <dgm:cxn modelId="{81250152-8F7B-4BA7-84DE-1770530F5B00}" type="presOf" srcId="{6C2340FF-BEF0-482E-B344-EEA57E18914D}" destId="{7749DCED-21D8-4AD9-B7A7-52598BECC61F}" srcOrd="1" destOrd="0" presId="urn:microsoft.com/office/officeart/2005/8/layout/hierarchy5"/>
    <dgm:cxn modelId="{5EE88052-3C41-49E1-B704-63068CC57470}" type="presOf" srcId="{AE2F76E6-C423-48B0-A474-EFFF8190E182}" destId="{6770D74B-0BD2-4E25-AB61-8D2D57D9EB9B}" srcOrd="0" destOrd="0" presId="urn:microsoft.com/office/officeart/2005/8/layout/hierarchy5"/>
    <dgm:cxn modelId="{A5988C56-19DC-4FC3-B55E-B45F59001F7A}" type="presOf" srcId="{E83F1397-A5E0-4442-A02F-12152C5271D9}" destId="{7ACB269D-3855-4C2B-9B36-3A0B950F4592}" srcOrd="1" destOrd="0" presId="urn:microsoft.com/office/officeart/2005/8/layout/hierarchy5"/>
    <dgm:cxn modelId="{AB701279-3FC4-4D52-B249-AB10F232D521}" type="presOf" srcId="{58DA54E2-574A-44F7-BBC1-1D25C430A8F2}" destId="{4936BA90-01E2-47F1-AEE7-7A192F67FD56}" srcOrd="1" destOrd="0" presId="urn:microsoft.com/office/officeart/2005/8/layout/hierarchy5"/>
    <dgm:cxn modelId="{524DC559-63D4-4643-AA00-0EBEA50FA872}" type="presOf" srcId="{05B90920-838C-4FA2-99CD-388B164927C5}" destId="{E6CF6C59-7E8F-41C9-BE32-9D7A504B96B5}" srcOrd="0" destOrd="0" presId="urn:microsoft.com/office/officeart/2005/8/layout/hierarchy5"/>
    <dgm:cxn modelId="{2F583B5A-C344-4E31-991D-843E434F56E3}" type="presOf" srcId="{C618F4B1-D56C-40B0-A9BB-A1AC22AA90C0}" destId="{1B612B24-4F60-410A-9445-96A3F4AF9729}" srcOrd="1" destOrd="0" presId="urn:microsoft.com/office/officeart/2005/8/layout/hierarchy5"/>
    <dgm:cxn modelId="{9E065D5A-6976-4C80-9DB4-A3C92748C2C1}" type="presOf" srcId="{2608E3C6-F785-46F3-921F-004034573370}" destId="{884CED2B-209D-492A-AAAA-545C2572EFFA}" srcOrd="0" destOrd="0" presId="urn:microsoft.com/office/officeart/2005/8/layout/hierarchy5"/>
    <dgm:cxn modelId="{3DD1D17D-CFF7-47D1-A872-DECA8473BFB2}" type="presOf" srcId="{38E04EEA-C159-4C5C-9FBC-5AD5689D40A4}" destId="{6360220F-A802-401B-8C33-E4992CB3D4D1}" srcOrd="0" destOrd="0" presId="urn:microsoft.com/office/officeart/2005/8/layout/hierarchy5"/>
    <dgm:cxn modelId="{27735280-CE00-4EEB-ADDD-D8C8AD6E30A2}" srcId="{FD8C9E6D-093C-4484-894C-BCBE4F199EA7}" destId="{F1B3F740-85C8-4842-866D-F3CC1FB29F96}" srcOrd="0" destOrd="0" parTransId="{6134AB18-45A3-4B7B-B2F5-FB31D0E1D1C5}" sibTransId="{00230AD9-219D-4493-9DD0-9C355655BC5C}"/>
    <dgm:cxn modelId="{AC117687-6641-4631-9D48-59651B1791F9}" type="presOf" srcId="{C29268DF-FAEF-49B1-B772-1666CD6A4677}" destId="{E1BD454F-6768-44D9-82B5-640949A6FF83}" srcOrd="1" destOrd="0" presId="urn:microsoft.com/office/officeart/2005/8/layout/hierarchy5"/>
    <dgm:cxn modelId="{4BC0B687-06AD-4B7B-84E1-9BF1A17C244F}" type="presOf" srcId="{F4EF0CF8-31E2-4DD9-9817-AF243B94F4F7}" destId="{A273872C-51F3-461C-B4FA-8E0BFEF06458}" srcOrd="0" destOrd="0" presId="urn:microsoft.com/office/officeart/2005/8/layout/hierarchy5"/>
    <dgm:cxn modelId="{2F982289-6398-4127-9FA1-CA9712F3EB5E}" type="presOf" srcId="{6134AB18-45A3-4B7B-B2F5-FB31D0E1D1C5}" destId="{0117E726-A377-4ACB-9969-433E5E39187D}" srcOrd="1" destOrd="0" presId="urn:microsoft.com/office/officeart/2005/8/layout/hierarchy5"/>
    <dgm:cxn modelId="{D3274E89-8640-427B-BF22-6273A9E402FC}" type="presOf" srcId="{34C8B9F7-DAE8-4623-8605-08D102A55B97}" destId="{50060A04-E4AE-4854-A621-03A6C9BA8746}" srcOrd="0" destOrd="0" presId="urn:microsoft.com/office/officeart/2005/8/layout/hierarchy5"/>
    <dgm:cxn modelId="{835C6E89-C840-40CF-8C3D-B32DD2529A06}" srcId="{6FD54DCC-0420-4B69-949E-C600DAC3EA80}" destId="{420ED5FC-38B4-48E1-9A4D-7CBEAB5F988A}" srcOrd="3" destOrd="0" parTransId="{6FEAC496-4C9E-4228-9028-B0F4E564E2EB}" sibTransId="{681EA071-96B8-4002-AB9E-39879BF87476}"/>
    <dgm:cxn modelId="{1E1E528D-5F15-44D0-8C9A-9255837099B6}" type="presOf" srcId="{8C9376EC-D37E-49E4-AD05-5293336FD39C}" destId="{21C1A6FD-5CDC-4D38-A804-3883CE43D391}" srcOrd="0" destOrd="0" presId="urn:microsoft.com/office/officeart/2005/8/layout/hierarchy5"/>
    <dgm:cxn modelId="{5C44108F-5F93-41DB-86B6-8C60AF7DD690}" type="presOf" srcId="{6FEAC496-4C9E-4228-9028-B0F4E564E2EB}" destId="{4BBC443A-2ECE-4D16-96C0-D49DE920F426}" srcOrd="0" destOrd="0" presId="urn:microsoft.com/office/officeart/2005/8/layout/hierarchy5"/>
    <dgm:cxn modelId="{2EB9558F-356B-4746-B876-E8FDD1C0E9F7}" type="presOf" srcId="{36515DAA-DE94-4D05-BF16-8D5E13CADE3A}" destId="{A6E87235-8C6D-4690-8C03-B2D240DE3936}" srcOrd="0" destOrd="0" presId="urn:microsoft.com/office/officeart/2005/8/layout/hierarchy5"/>
    <dgm:cxn modelId="{D9640391-97D8-4C2D-A282-373D661AEE05}" type="presOf" srcId="{5B5640E3-C209-40C2-BD66-E7E6E20E9349}" destId="{35020D4C-84EE-42D9-8490-1FF70B5D89EB}" srcOrd="0" destOrd="0" presId="urn:microsoft.com/office/officeart/2005/8/layout/hierarchy5"/>
    <dgm:cxn modelId="{5356B591-3722-42B9-888E-71506BC4C55F}" type="presOf" srcId="{B1F4B379-1399-48AB-8185-A5CC709FE7BF}" destId="{2AD46C5C-24F6-444E-AF98-96AEB5CD06FF}" srcOrd="0" destOrd="0" presId="urn:microsoft.com/office/officeart/2005/8/layout/hierarchy5"/>
    <dgm:cxn modelId="{7F257A94-69F5-45BE-81B8-319573ADF289}" srcId="{D6D663EA-8C9E-4A6C-8696-EA6202B67EB8}" destId="{34070A94-0CAF-4DBE-885B-DBF2E7B49862}" srcOrd="2" destOrd="0" parTransId="{58DA54E2-574A-44F7-BBC1-1D25C430A8F2}" sibTransId="{5E7864E6-AE3A-4CDF-A25D-E64AA844D72B}"/>
    <dgm:cxn modelId="{22127F95-3520-4798-BE99-69B42014FA83}" srcId="{1A94D251-C1DF-49B7-B803-397CC4E374C8}" destId="{046AD741-59DE-4633-A525-7FE00DBEB49B}" srcOrd="1" destOrd="0" parTransId="{38E04EEA-C159-4C5C-9FBC-5AD5689D40A4}" sibTransId="{C65822A1-9505-4ED1-92ED-8ECF3EEE4A98}"/>
    <dgm:cxn modelId="{30D6DA9A-7F92-4138-971E-D64BF38275E4}" type="presOf" srcId="{D05EA4EE-52C7-4A7F-9A69-CD36D787717D}" destId="{29851589-59C8-4B77-BF21-C0B3C6271F39}" srcOrd="1" destOrd="0" presId="urn:microsoft.com/office/officeart/2005/8/layout/hierarchy5"/>
    <dgm:cxn modelId="{7AEC8E9D-1158-4B1E-9A5D-42589D80B0A3}" type="presOf" srcId="{9EFAFD96-3601-4F17-BB82-DBBBA6C512D5}" destId="{7E6C86FF-7533-4270-AA6C-17E9EAAC03EB}" srcOrd="0" destOrd="0" presId="urn:microsoft.com/office/officeart/2005/8/layout/hierarchy5"/>
    <dgm:cxn modelId="{38214A9F-E69F-4462-8627-744060BAE193}" type="presOf" srcId="{AC51E610-FD19-426C-80D4-5FC5218703CB}" destId="{A430D807-C895-455B-B975-66DAC0125F7F}" srcOrd="1" destOrd="0" presId="urn:microsoft.com/office/officeart/2005/8/layout/hierarchy5"/>
    <dgm:cxn modelId="{0E610BA0-E36A-45FD-B607-D28475C64C07}" type="presOf" srcId="{1383179F-C852-40CD-B48E-34470CBD63CC}" destId="{2B3EA4C4-DB7C-4282-B0D3-58F249C97A38}" srcOrd="0" destOrd="0" presId="urn:microsoft.com/office/officeart/2005/8/layout/hierarchy5"/>
    <dgm:cxn modelId="{C26BA8A0-C6BF-4DDE-9352-FAEE7070502B}" type="presOf" srcId="{542C2CD9-2A21-4722-8528-5FB4B05AB731}" destId="{633FEF0B-F56C-4A6D-A177-FF9168377832}" srcOrd="1" destOrd="0" presId="urn:microsoft.com/office/officeart/2005/8/layout/hierarchy5"/>
    <dgm:cxn modelId="{711FD1A3-EB5C-41A7-A70C-09ED4BF03C29}" type="presOf" srcId="{A42DED5E-3919-412A-8377-DE6122E1AD30}" destId="{4AAA8B17-010F-40A4-8EFD-A09D5EA267C1}" srcOrd="0" destOrd="0" presId="urn:microsoft.com/office/officeart/2005/8/layout/hierarchy5"/>
    <dgm:cxn modelId="{96802AA5-30EE-4949-8E8F-1FE1C6A0C3B3}" srcId="{6FD54DCC-0420-4B69-949E-C600DAC3EA80}" destId="{63027F22-5D68-4DD2-9F9D-0D2E44D3FA34}" srcOrd="4" destOrd="0" parTransId="{AC51E610-FD19-426C-80D4-5FC5218703CB}" sibTransId="{13950148-51BA-49D3-8928-B41216655981}"/>
    <dgm:cxn modelId="{3DAC84A8-48CA-4C5E-A58A-7E5C37E53255}" srcId="{34070A94-0CAF-4DBE-885B-DBF2E7B49862}" destId="{2608E3C6-F785-46F3-921F-004034573370}" srcOrd="2" destOrd="0" parTransId="{18040EF7-F7CF-4940-83B2-89ED555A990A}" sibTransId="{1D87F330-706A-481A-B164-70DE4D6ECBF2}"/>
    <dgm:cxn modelId="{EA01EEA9-22C2-44F2-BEBB-97A4ABA3E4DF}" type="presOf" srcId="{15779972-6EB7-4A17-A8F4-C736B5F0CED0}" destId="{BD019035-A9B8-497F-AA8A-CD53F702B210}" srcOrd="0" destOrd="0" presId="urn:microsoft.com/office/officeart/2005/8/layout/hierarchy5"/>
    <dgm:cxn modelId="{DAD8AEAB-E151-42EC-A6AF-9D03F1D755E9}" type="presOf" srcId="{FD8C9E6D-093C-4484-894C-BCBE4F199EA7}" destId="{A1737BE0-6B73-4AB8-974E-053FDA9AAA37}" srcOrd="0" destOrd="0" presId="urn:microsoft.com/office/officeart/2005/8/layout/hierarchy5"/>
    <dgm:cxn modelId="{7CE0B5AB-71DE-4B74-9A2D-C9D5C92211B4}" type="presOf" srcId="{AE2F76E6-C423-48B0-A474-EFFF8190E182}" destId="{08E6C269-0D7B-4503-AF2C-8F3F60C375A6}" srcOrd="1" destOrd="0" presId="urn:microsoft.com/office/officeart/2005/8/layout/hierarchy5"/>
    <dgm:cxn modelId="{AD2C65AE-8184-471B-9FD5-D1B92335C1D7}" type="presOf" srcId="{18040EF7-F7CF-4940-83B2-89ED555A990A}" destId="{629AFD05-5DDF-4A3C-8854-CAF3E33BAF81}" srcOrd="0" destOrd="0" presId="urn:microsoft.com/office/officeart/2005/8/layout/hierarchy5"/>
    <dgm:cxn modelId="{7A02F5AF-F9F5-4778-A66E-DE024A3A34D9}" srcId="{9EFAFD96-3601-4F17-BB82-DBBBA6C512D5}" destId="{19599602-9E94-449B-AE02-46C30491E28C}" srcOrd="0" destOrd="0" parTransId="{FF371F54-3EAD-4229-B33D-30FA8E522AE4}" sibTransId="{2A88706E-F8B3-4E84-B216-AB828E178267}"/>
    <dgm:cxn modelId="{D3474DB1-2518-4E75-873A-C894C77DA816}" type="presOf" srcId="{228FE4AD-5373-4006-A287-85731CD688D6}" destId="{5F7ABD7C-68A2-48D0-B2B5-57B6AC7E2919}" srcOrd="0" destOrd="0" presId="urn:microsoft.com/office/officeart/2005/8/layout/hierarchy5"/>
    <dgm:cxn modelId="{D4A61DB2-EBFB-4065-B431-FDAA308CA5CC}" type="presOf" srcId="{D50A506A-06B1-407B-A803-5584CFA71DEC}" destId="{9D7DC22D-3A14-4DD4-93FF-A5421B50211A}" srcOrd="0" destOrd="0" presId="urn:microsoft.com/office/officeart/2005/8/layout/hierarchy5"/>
    <dgm:cxn modelId="{A8EFF3B7-935A-4F50-A258-C98F7581FB81}" srcId="{34070A94-0CAF-4DBE-885B-DBF2E7B49862}" destId="{EF2C87F6-875F-41BB-94D8-93CDF630ED65}" srcOrd="0" destOrd="0" parTransId="{AD273E0F-2953-4B50-AF38-E43882C074ED}" sibTransId="{8388FC05-135C-458B-B0DF-76685ADD3ED5}"/>
    <dgm:cxn modelId="{4C6DFBB8-FD25-4584-AE42-565F65D3D752}" type="presOf" srcId="{83470605-D50B-47C5-85E0-6C97CC1DEF2D}" destId="{B2B4F118-FF7D-4E7F-9137-C58A92753B9C}" srcOrd="1" destOrd="0" presId="urn:microsoft.com/office/officeart/2005/8/layout/hierarchy5"/>
    <dgm:cxn modelId="{CF76DBBB-74B5-4457-9B6D-64E998F75523}" type="presOf" srcId="{15779972-6EB7-4A17-A8F4-C736B5F0CED0}" destId="{22D949A9-0AEF-480A-9D53-1F3F905B5246}" srcOrd="1" destOrd="0" presId="urn:microsoft.com/office/officeart/2005/8/layout/hierarchy5"/>
    <dgm:cxn modelId="{9831DDBB-678C-4283-A60E-310D5A82D3A4}" type="presOf" srcId="{6134AB18-45A3-4B7B-B2F5-FB31D0E1D1C5}" destId="{F9A5F7C1-9548-42F4-9D7B-1236D79601D1}" srcOrd="0" destOrd="0" presId="urn:microsoft.com/office/officeart/2005/8/layout/hierarchy5"/>
    <dgm:cxn modelId="{2CC6A8BE-AE77-49FB-8357-89262CFD4284}" type="presOf" srcId="{137CDDB9-579D-41A6-AB3C-45FFB5BD4759}" destId="{B524B4ED-50CF-4380-8BE9-FBB576F9EE77}" srcOrd="0" destOrd="0" presId="urn:microsoft.com/office/officeart/2005/8/layout/hierarchy5"/>
    <dgm:cxn modelId="{2F6890C1-83D2-460B-9C9B-D76399944A8B}" type="presOf" srcId="{C618F4B1-D56C-40B0-A9BB-A1AC22AA90C0}" destId="{B6A92E7D-F5CC-4776-A13C-47196CFB810C}" srcOrd="0" destOrd="0" presId="urn:microsoft.com/office/officeart/2005/8/layout/hierarchy5"/>
    <dgm:cxn modelId="{8B9F65C2-6EC7-4209-BE8E-2FC988B64560}" srcId="{A42DED5E-3919-412A-8377-DE6122E1AD30}" destId="{1383179F-C852-40CD-B48E-34470CBD63CC}" srcOrd="1" destOrd="0" parTransId="{A6BF663B-A2E2-4FBF-A97F-B669D0F7C0F5}" sibTransId="{77A04079-0409-41BF-8A86-C970C7F64462}"/>
    <dgm:cxn modelId="{5DBECFC8-B700-4BA7-B43E-16225FFEDD81}" srcId="{A42DED5E-3919-412A-8377-DE6122E1AD30}" destId="{88D79531-D4CD-418F-88BE-7F9D48A621D1}" srcOrd="0" destOrd="0" parTransId="{B511F1D1-4C2E-4902-8793-AED18BF4ED6A}" sibTransId="{34416D66-FAAE-4A08-B6D7-8770CB367CC8}"/>
    <dgm:cxn modelId="{2BBFE0CB-7EA9-4048-B997-094B4E858D3D}" srcId="{D6D663EA-8C9E-4A6C-8696-EA6202B67EB8}" destId="{36515DAA-DE94-4D05-BF16-8D5E13CADE3A}" srcOrd="1" destOrd="0" parTransId="{15779972-6EB7-4A17-A8F4-C736B5F0CED0}" sibTransId="{D6A2C69D-961B-4FA1-8F05-385D9A2E46C1}"/>
    <dgm:cxn modelId="{1CEBBBCE-A789-4745-947D-9861B5AF62B8}" srcId="{1A94D251-C1DF-49B7-B803-397CC4E374C8}" destId="{17B28C8D-4122-47D7-B7FB-F388CF6C3000}" srcOrd="0" destOrd="0" parTransId="{542C2CD9-2A21-4722-8528-5FB4B05AB731}" sibTransId="{37B8B82F-495B-4449-AB18-F894FFA1EC4F}"/>
    <dgm:cxn modelId="{60596DCF-4C12-4B73-AD62-6C86E0FD8C54}" srcId="{6FD54DCC-0420-4B69-949E-C600DAC3EA80}" destId="{FD8C9E6D-093C-4484-894C-BCBE4F199EA7}" srcOrd="2" destOrd="0" parTransId="{5B5640E3-C209-40C2-BD66-E7E6E20E9349}" sibTransId="{B0F7160E-352A-4D6F-88DB-3EC68053C9A9}"/>
    <dgm:cxn modelId="{D47968D0-82DB-4CB5-8BDD-7482E22084D1}" type="presOf" srcId="{420ED5FC-38B4-48E1-9A4D-7CBEAB5F988A}" destId="{C6B4E7E9-9991-4CDA-AEE2-47F2A393BBD9}" srcOrd="0" destOrd="0" presId="urn:microsoft.com/office/officeart/2005/8/layout/hierarchy5"/>
    <dgm:cxn modelId="{028E47D2-8AC8-45C3-A4FF-7FAB4F03CC0D}" srcId="{4B437509-E791-4345-A4C1-8938BC10BC3E}" destId="{428D381D-8880-4200-9561-CEE182AF8757}" srcOrd="3" destOrd="0" parTransId="{AE2F76E6-C423-48B0-A474-EFFF8190E182}" sibTransId="{1AE6AF6D-8B42-4C09-A3B5-8B9EAD9946BA}"/>
    <dgm:cxn modelId="{D915E9D2-4CC8-4127-B85E-F99062899218}" type="presOf" srcId="{137CDDB9-579D-41A6-AB3C-45FFB5BD4759}" destId="{F43ED896-5BB3-4161-84B1-AA6460617B7B}" srcOrd="1" destOrd="0" presId="urn:microsoft.com/office/officeart/2005/8/layout/hierarchy5"/>
    <dgm:cxn modelId="{B1FD38D6-F794-473F-913C-91E7650BB2F2}" type="presOf" srcId="{19599602-9E94-449B-AE02-46C30491E28C}" destId="{EAA749F2-9FFB-4980-B839-70AF7367123B}" srcOrd="0" destOrd="0" presId="urn:microsoft.com/office/officeart/2005/8/layout/hierarchy5"/>
    <dgm:cxn modelId="{1F4220D7-130A-4088-A2B7-7CB27080FABC}" type="presOf" srcId="{6FEAC496-4C9E-4228-9028-B0F4E564E2EB}" destId="{03EEBCA4-25C7-4409-B48C-E8C1558DB360}" srcOrd="1" destOrd="0" presId="urn:microsoft.com/office/officeart/2005/8/layout/hierarchy5"/>
    <dgm:cxn modelId="{AA8643D9-F7A7-4367-B3F7-6678FADF72B4}" srcId="{63027F22-5D68-4DD2-9F9D-0D2E44D3FA34}" destId="{4B437509-E791-4345-A4C1-8938BC10BC3E}" srcOrd="0" destOrd="0" parTransId="{C29268DF-FAEF-49B1-B772-1666CD6A4677}" sibTransId="{95EF844E-5420-4B60-AD6C-D9DEE1F049F1}"/>
    <dgm:cxn modelId="{DDD0DFD9-E6DA-4A96-AC4E-F8DB22690C0C}" srcId="{4B437509-E791-4345-A4C1-8938BC10BC3E}" destId="{7993A94C-EAD3-4362-8A51-E55E7D809AE8}" srcOrd="1" destOrd="0" parTransId="{137CDDB9-579D-41A6-AB3C-45FFB5BD4759}" sibTransId="{2F9DB6F0-2D13-4A40-A9E2-D0DD0D32F827}"/>
    <dgm:cxn modelId="{50D62EDB-F42E-45A4-ACAC-42332313FF76}" type="presOf" srcId="{F1B3F740-85C8-4842-866D-F3CC1FB29F96}" destId="{CC1FAE52-7F57-4E22-A35B-D665899E3EC2}" srcOrd="0" destOrd="0" presId="urn:microsoft.com/office/officeart/2005/8/layout/hierarchy5"/>
    <dgm:cxn modelId="{8AF8F9DB-B8BD-4770-9B89-D4E58803FA14}" type="presOf" srcId="{228D84B4-4053-45F2-A9B2-DE357FAEF709}" destId="{75B7B67E-0B6B-498A-8414-4B737CF29FD5}" srcOrd="0" destOrd="0" presId="urn:microsoft.com/office/officeart/2005/8/layout/hierarchy5"/>
    <dgm:cxn modelId="{9DFF28DF-AFB8-4347-82F9-EAEA05E0C517}" type="presOf" srcId="{56A17237-DDB1-4C75-B328-2B15EEE391B0}" destId="{BCD3547C-67D6-47A8-A90C-127B4057382D}" srcOrd="0" destOrd="0" presId="urn:microsoft.com/office/officeart/2005/8/layout/hierarchy5"/>
    <dgm:cxn modelId="{C67C69DF-89F9-4DDD-8236-D15566923643}" type="presOf" srcId="{34070A94-0CAF-4DBE-885B-DBF2E7B49862}" destId="{519B5AF2-42CA-4E33-B756-E5B8E8954770}" srcOrd="0" destOrd="0" presId="urn:microsoft.com/office/officeart/2005/8/layout/hierarchy5"/>
    <dgm:cxn modelId="{3A47D9E1-C62C-44F7-B40F-3E1E6A3DA4FA}" type="presOf" srcId="{0F522F1B-68DD-40E6-B9BD-7120C678491F}" destId="{DA5068AA-2E83-42D0-A580-76F3C3DAE161}" srcOrd="0" destOrd="0" presId="urn:microsoft.com/office/officeart/2005/8/layout/hierarchy5"/>
    <dgm:cxn modelId="{7CFE42E5-699A-440A-90B2-3815989444F3}" srcId="{4B437509-E791-4345-A4C1-8938BC10BC3E}" destId="{0B744C76-E5E0-4594-94F8-BAC12056F71B}" srcOrd="2" destOrd="0" parTransId="{E83F1397-A5E0-4442-A02F-12152C5271D9}" sibTransId="{91922BC0-1950-4A54-BD07-0599566B77C6}"/>
    <dgm:cxn modelId="{2ACCEEE5-A245-48BB-B8A6-E95BE04B9AE7}" type="presOf" srcId="{18040EF7-F7CF-4940-83B2-89ED555A990A}" destId="{6E0A8408-85C9-4ECC-82AB-C049852A4E7F}" srcOrd="1" destOrd="0" presId="urn:microsoft.com/office/officeart/2005/8/layout/hierarchy5"/>
    <dgm:cxn modelId="{A9A39EE7-F441-4563-AFFD-666EC4C4FD54}" srcId="{19599602-9E94-449B-AE02-46C30491E28C}" destId="{6FD54DCC-0420-4B69-949E-C600DAC3EA80}" srcOrd="0" destOrd="0" parTransId="{6F5CF077-1342-46A1-93F1-68D7723F3F8C}" sibTransId="{CE57F18C-7754-4245-BB8D-0DDD9139AB8E}"/>
    <dgm:cxn modelId="{05E348E8-3532-4A73-B093-D344401F9E71}" type="presOf" srcId="{0B744C76-E5E0-4594-94F8-BAC12056F71B}" destId="{74A48C23-77B8-4DC7-853F-7A97695DC82A}" srcOrd="0" destOrd="0" presId="urn:microsoft.com/office/officeart/2005/8/layout/hierarchy5"/>
    <dgm:cxn modelId="{57F141E9-F811-495B-A34B-97F1F75EA3B7}" type="presOf" srcId="{A6BF663B-A2E2-4FBF-A97F-B669D0F7C0F5}" destId="{89F6D775-AD61-4C33-9E8A-9C02FAC4C9AD}" srcOrd="1" destOrd="0" presId="urn:microsoft.com/office/officeart/2005/8/layout/hierarchy5"/>
    <dgm:cxn modelId="{EEEC46EE-9554-4D9B-AF72-F1EAD1410EE9}" type="presOf" srcId="{707FD09D-8EB5-4468-9218-7FCAAF43F657}" destId="{719E378F-D9EE-46AC-B9A4-D7F5CA1C9396}" srcOrd="1" destOrd="0" presId="urn:microsoft.com/office/officeart/2005/8/layout/hierarchy5"/>
    <dgm:cxn modelId="{99D04DF6-6D2F-40BE-AEEA-621325FB4EC6}" type="presOf" srcId="{542C2CD9-2A21-4722-8528-5FB4B05AB731}" destId="{D1538266-2CD0-4BBE-ADC5-E014916C78BE}" srcOrd="0" destOrd="0" presId="urn:microsoft.com/office/officeart/2005/8/layout/hierarchy5"/>
    <dgm:cxn modelId="{0AB2ACF8-B506-43D1-BDD6-016E4CD48A5F}" srcId="{4B437509-E791-4345-A4C1-8938BC10BC3E}" destId="{B1F4B379-1399-48AB-8185-A5CC709FE7BF}" srcOrd="0" destOrd="0" parTransId="{34C8B9F7-DAE8-4623-8605-08D102A55B97}" sibTransId="{515196EE-850C-44EB-AA6E-A9413CBD35AC}"/>
    <dgm:cxn modelId="{43492BFB-0975-47DB-AC2A-643DC2B39814}" type="presOf" srcId="{17B28C8D-4122-47D7-B7FB-F388CF6C3000}" destId="{BBE24263-A83B-4CC6-A6EF-6A59EBC7CC52}" srcOrd="0" destOrd="0" presId="urn:microsoft.com/office/officeart/2005/8/layout/hierarchy5"/>
    <dgm:cxn modelId="{366811FD-A8C8-4774-BBF4-5B0FE2DA9495}" type="presOf" srcId="{E83F1397-A5E0-4442-A02F-12152C5271D9}" destId="{3F8688F9-77A7-4AE3-ACE5-58512004C68D}" srcOrd="0" destOrd="0" presId="urn:microsoft.com/office/officeart/2005/8/layout/hierarchy5"/>
    <dgm:cxn modelId="{64523378-DB1B-4168-B48C-0DD665CC7484}" type="presParOf" srcId="{7E6C86FF-7533-4270-AA6C-17E9EAAC03EB}" destId="{31B6EF45-5768-43BF-8DD5-B7FB59AFFE0E}" srcOrd="0" destOrd="0" presId="urn:microsoft.com/office/officeart/2005/8/layout/hierarchy5"/>
    <dgm:cxn modelId="{80737380-4827-4A7C-8081-B5A80C37077A}" type="presParOf" srcId="{31B6EF45-5768-43BF-8DD5-B7FB59AFFE0E}" destId="{949FD4F3-BB96-4815-A35D-4684FF5562B9}" srcOrd="0" destOrd="0" presId="urn:microsoft.com/office/officeart/2005/8/layout/hierarchy5"/>
    <dgm:cxn modelId="{AC8235BC-8729-4CB4-A170-E57257D0C2FD}" type="presParOf" srcId="{949FD4F3-BB96-4815-A35D-4684FF5562B9}" destId="{01EBAD40-F375-4371-B2EE-2AADB8E89BB2}" srcOrd="0" destOrd="0" presId="urn:microsoft.com/office/officeart/2005/8/layout/hierarchy5"/>
    <dgm:cxn modelId="{4A070116-D74D-4D1E-B702-606E586FA1CC}" type="presParOf" srcId="{01EBAD40-F375-4371-B2EE-2AADB8E89BB2}" destId="{EAA749F2-9FFB-4980-B839-70AF7367123B}" srcOrd="0" destOrd="0" presId="urn:microsoft.com/office/officeart/2005/8/layout/hierarchy5"/>
    <dgm:cxn modelId="{9766A4D3-2D2F-46FE-A423-6327CAC7C397}" type="presParOf" srcId="{01EBAD40-F375-4371-B2EE-2AADB8E89BB2}" destId="{77A22792-FF90-4234-8248-05228AD9CE95}" srcOrd="1" destOrd="0" presId="urn:microsoft.com/office/officeart/2005/8/layout/hierarchy5"/>
    <dgm:cxn modelId="{E6D05D68-C1D2-4692-A6B2-F985018527E0}" type="presParOf" srcId="{77A22792-FF90-4234-8248-05228AD9CE95}" destId="{06E49FC0-7FD3-4528-A0AE-B4A0E8C1B39A}" srcOrd="0" destOrd="0" presId="urn:microsoft.com/office/officeart/2005/8/layout/hierarchy5"/>
    <dgm:cxn modelId="{A00A4DD4-DDBA-4524-BA83-150D6F716921}" type="presParOf" srcId="{06E49FC0-7FD3-4528-A0AE-B4A0E8C1B39A}" destId="{43900EB7-BFC6-4F49-B7E4-8508A82567DA}" srcOrd="0" destOrd="0" presId="urn:microsoft.com/office/officeart/2005/8/layout/hierarchy5"/>
    <dgm:cxn modelId="{8418B2D6-1042-40D0-B146-85101E88E595}" type="presParOf" srcId="{77A22792-FF90-4234-8248-05228AD9CE95}" destId="{4D28A3B3-A8AD-497A-8235-BE9ABD718CB8}" srcOrd="1" destOrd="0" presId="urn:microsoft.com/office/officeart/2005/8/layout/hierarchy5"/>
    <dgm:cxn modelId="{DE349FA5-D977-4F86-AA31-00AF132A350B}" type="presParOf" srcId="{4D28A3B3-A8AD-497A-8235-BE9ABD718CB8}" destId="{51F2390E-D560-4BC7-A8C5-A19C9E7EB846}" srcOrd="0" destOrd="0" presId="urn:microsoft.com/office/officeart/2005/8/layout/hierarchy5"/>
    <dgm:cxn modelId="{4BE51ECC-DE25-43AB-A4CD-11CC431703B4}" type="presParOf" srcId="{4D28A3B3-A8AD-497A-8235-BE9ABD718CB8}" destId="{ADA2F112-A95C-4740-8BEB-FD49DA401A11}" srcOrd="1" destOrd="0" presId="urn:microsoft.com/office/officeart/2005/8/layout/hierarchy5"/>
    <dgm:cxn modelId="{074A3B89-502A-437C-B95A-D7606F758B54}" type="presParOf" srcId="{ADA2F112-A95C-4740-8BEB-FD49DA401A11}" destId="{2AB93C9C-DF71-4394-A5A0-2F1C61F3AEA7}" srcOrd="0" destOrd="0" presId="urn:microsoft.com/office/officeart/2005/8/layout/hierarchy5"/>
    <dgm:cxn modelId="{C7209E17-E285-4661-B2B3-8A76E2FCC64A}" type="presParOf" srcId="{2AB93C9C-DF71-4394-A5A0-2F1C61F3AEA7}" destId="{B2B4F118-FF7D-4E7F-9137-C58A92753B9C}" srcOrd="0" destOrd="0" presId="urn:microsoft.com/office/officeart/2005/8/layout/hierarchy5"/>
    <dgm:cxn modelId="{A49AF538-2761-444A-BB25-A0DE0320CC38}" type="presParOf" srcId="{ADA2F112-A95C-4740-8BEB-FD49DA401A11}" destId="{E5B84631-2255-45A2-BA18-A6119A12C514}" srcOrd="1" destOrd="0" presId="urn:microsoft.com/office/officeart/2005/8/layout/hierarchy5"/>
    <dgm:cxn modelId="{D03AE53E-6132-46ED-A608-83B1B6BE9931}" type="presParOf" srcId="{E5B84631-2255-45A2-BA18-A6119A12C514}" destId="{41065738-35D9-4860-ADA9-1C2276DAF9E3}" srcOrd="0" destOrd="0" presId="urn:microsoft.com/office/officeart/2005/8/layout/hierarchy5"/>
    <dgm:cxn modelId="{CC0A43DA-8B2F-45F6-A4F5-61BD1CE9FC10}" type="presParOf" srcId="{E5B84631-2255-45A2-BA18-A6119A12C514}" destId="{D021A3CA-6A44-4783-8078-CF293F94C482}" srcOrd="1" destOrd="0" presId="urn:microsoft.com/office/officeart/2005/8/layout/hierarchy5"/>
    <dgm:cxn modelId="{7A82F319-E458-401F-8363-136D341B37B6}" type="presParOf" srcId="{D021A3CA-6A44-4783-8078-CF293F94C482}" destId="{D1538266-2CD0-4BBE-ADC5-E014916C78BE}" srcOrd="0" destOrd="0" presId="urn:microsoft.com/office/officeart/2005/8/layout/hierarchy5"/>
    <dgm:cxn modelId="{247C7DC4-F551-4816-A23E-DB78BA90596E}" type="presParOf" srcId="{D1538266-2CD0-4BBE-ADC5-E014916C78BE}" destId="{633FEF0B-F56C-4A6D-A177-FF9168377832}" srcOrd="0" destOrd="0" presId="urn:microsoft.com/office/officeart/2005/8/layout/hierarchy5"/>
    <dgm:cxn modelId="{50F564CA-8FCF-45F0-B9AE-5B1123246FEE}" type="presParOf" srcId="{D021A3CA-6A44-4783-8078-CF293F94C482}" destId="{87CF79AF-0359-483F-8D8B-87DAFE0B0A07}" srcOrd="1" destOrd="0" presId="urn:microsoft.com/office/officeart/2005/8/layout/hierarchy5"/>
    <dgm:cxn modelId="{5D4FFE0C-EF3B-477C-93D0-23E64C14CD5A}" type="presParOf" srcId="{87CF79AF-0359-483F-8D8B-87DAFE0B0A07}" destId="{BBE24263-A83B-4CC6-A6EF-6A59EBC7CC52}" srcOrd="0" destOrd="0" presId="urn:microsoft.com/office/officeart/2005/8/layout/hierarchy5"/>
    <dgm:cxn modelId="{25489104-910D-4E8A-9603-36F3C22502B2}" type="presParOf" srcId="{87CF79AF-0359-483F-8D8B-87DAFE0B0A07}" destId="{D0CC3398-C434-474B-9507-EFA9FD9C3410}" srcOrd="1" destOrd="0" presId="urn:microsoft.com/office/officeart/2005/8/layout/hierarchy5"/>
    <dgm:cxn modelId="{5512BDAF-3004-4CA9-BEFD-BE24C069AEA9}" type="presParOf" srcId="{D021A3CA-6A44-4783-8078-CF293F94C482}" destId="{6360220F-A802-401B-8C33-E4992CB3D4D1}" srcOrd="2" destOrd="0" presId="urn:microsoft.com/office/officeart/2005/8/layout/hierarchy5"/>
    <dgm:cxn modelId="{57C48980-772F-434A-912F-CA4634FE6DD3}" type="presParOf" srcId="{6360220F-A802-401B-8C33-E4992CB3D4D1}" destId="{785805DE-7DEA-4690-80C6-4C3EA7917536}" srcOrd="0" destOrd="0" presId="urn:microsoft.com/office/officeart/2005/8/layout/hierarchy5"/>
    <dgm:cxn modelId="{B449135B-2B77-4557-982B-C0A478303FF8}" type="presParOf" srcId="{D021A3CA-6A44-4783-8078-CF293F94C482}" destId="{9B60F2D4-AEC7-4841-BF97-5C16BFDD9C9E}" srcOrd="3" destOrd="0" presId="urn:microsoft.com/office/officeart/2005/8/layout/hierarchy5"/>
    <dgm:cxn modelId="{25FE82F0-9DEC-4F76-ADF9-EFE87DEB49D3}" type="presParOf" srcId="{9B60F2D4-AEC7-4841-BF97-5C16BFDD9C9E}" destId="{886B7E6F-CE8B-462C-ABF3-BE2688749672}" srcOrd="0" destOrd="0" presId="urn:microsoft.com/office/officeart/2005/8/layout/hierarchy5"/>
    <dgm:cxn modelId="{5411D91F-25B2-4177-9BC5-F9EA62DCF427}" type="presParOf" srcId="{9B60F2D4-AEC7-4841-BF97-5C16BFDD9C9E}" destId="{1C815E07-836B-422B-8045-BA32B3807F7F}" srcOrd="1" destOrd="0" presId="urn:microsoft.com/office/officeart/2005/8/layout/hierarchy5"/>
    <dgm:cxn modelId="{469C88C2-32A6-476F-B42B-47126BD54DBD}" type="presParOf" srcId="{ADA2F112-A95C-4740-8BEB-FD49DA401A11}" destId="{B6A92E7D-F5CC-4776-A13C-47196CFB810C}" srcOrd="2" destOrd="0" presId="urn:microsoft.com/office/officeart/2005/8/layout/hierarchy5"/>
    <dgm:cxn modelId="{4CD8D35A-0C33-4399-9E2C-1B58188A2541}" type="presParOf" srcId="{B6A92E7D-F5CC-4776-A13C-47196CFB810C}" destId="{1B612B24-4F60-410A-9445-96A3F4AF9729}" srcOrd="0" destOrd="0" presId="urn:microsoft.com/office/officeart/2005/8/layout/hierarchy5"/>
    <dgm:cxn modelId="{A32BA628-8886-44E7-B7A2-2D47E063868A}" type="presParOf" srcId="{ADA2F112-A95C-4740-8BEB-FD49DA401A11}" destId="{B5A7924E-8057-4152-9DF9-2EC347C20D68}" srcOrd="3" destOrd="0" presId="urn:microsoft.com/office/officeart/2005/8/layout/hierarchy5"/>
    <dgm:cxn modelId="{46E60BDD-6948-470F-A23A-309E892DE096}" type="presParOf" srcId="{B5A7924E-8057-4152-9DF9-2EC347C20D68}" destId="{747546DA-FFC0-4715-AEB6-12CB8AF471A0}" srcOrd="0" destOrd="0" presId="urn:microsoft.com/office/officeart/2005/8/layout/hierarchy5"/>
    <dgm:cxn modelId="{6BB6B7B1-7F44-47C7-AD24-7B8DAD3E68E9}" type="presParOf" srcId="{B5A7924E-8057-4152-9DF9-2EC347C20D68}" destId="{60812EEC-BF73-41DA-8EA5-5C31DA835A4E}" srcOrd="1" destOrd="0" presId="urn:microsoft.com/office/officeart/2005/8/layout/hierarchy5"/>
    <dgm:cxn modelId="{61C33C09-F611-4317-9714-E7E3F39A59AB}" type="presParOf" srcId="{60812EEC-BF73-41DA-8EA5-5C31DA835A4E}" destId="{A56C1E4A-D167-4453-9B2C-45A28DD835E6}" srcOrd="0" destOrd="0" presId="urn:microsoft.com/office/officeart/2005/8/layout/hierarchy5"/>
    <dgm:cxn modelId="{A2F9B394-7386-45C0-8065-AA548C843A62}" type="presParOf" srcId="{A56C1E4A-D167-4453-9B2C-45A28DD835E6}" destId="{29851589-59C8-4B77-BF21-C0B3C6271F39}" srcOrd="0" destOrd="0" presId="urn:microsoft.com/office/officeart/2005/8/layout/hierarchy5"/>
    <dgm:cxn modelId="{9A8D5286-27D0-43F3-8A25-578503353D46}" type="presParOf" srcId="{60812EEC-BF73-41DA-8EA5-5C31DA835A4E}" destId="{F7F2CC9E-9C98-460A-85B2-6A760D962FD4}" srcOrd="1" destOrd="0" presId="urn:microsoft.com/office/officeart/2005/8/layout/hierarchy5"/>
    <dgm:cxn modelId="{EA793574-B4B3-4370-B36C-FDF0AA123ED8}" type="presParOf" srcId="{F7F2CC9E-9C98-460A-85B2-6A760D962FD4}" destId="{4AAA8B17-010F-40A4-8EFD-A09D5EA267C1}" srcOrd="0" destOrd="0" presId="urn:microsoft.com/office/officeart/2005/8/layout/hierarchy5"/>
    <dgm:cxn modelId="{51A41AE4-1D0F-4F61-A49F-D925E86CE5AC}" type="presParOf" srcId="{F7F2CC9E-9C98-460A-85B2-6A760D962FD4}" destId="{F66A5E64-14D1-4AE2-B384-119C21C57B8F}" srcOrd="1" destOrd="0" presId="urn:microsoft.com/office/officeart/2005/8/layout/hierarchy5"/>
    <dgm:cxn modelId="{83547355-154C-4457-A3B4-F65BBF22BCCD}" type="presParOf" srcId="{F66A5E64-14D1-4AE2-B384-119C21C57B8F}" destId="{962E57B1-D60F-4101-8BFD-A3686A699C0E}" srcOrd="0" destOrd="0" presId="urn:microsoft.com/office/officeart/2005/8/layout/hierarchy5"/>
    <dgm:cxn modelId="{F123DBF9-0EB1-4A90-AC12-FBC3BACF9182}" type="presParOf" srcId="{962E57B1-D60F-4101-8BFD-A3686A699C0E}" destId="{DDFE3A62-3C96-4A0E-B7FF-009A4E2EE608}" srcOrd="0" destOrd="0" presId="urn:microsoft.com/office/officeart/2005/8/layout/hierarchy5"/>
    <dgm:cxn modelId="{79697194-9545-4211-8F47-209BBEB10823}" type="presParOf" srcId="{F66A5E64-14D1-4AE2-B384-119C21C57B8F}" destId="{5F9C0B7E-BDA0-4AC1-B6EE-007561C52AD3}" srcOrd="1" destOrd="0" presId="urn:microsoft.com/office/officeart/2005/8/layout/hierarchy5"/>
    <dgm:cxn modelId="{E464E6A5-68D9-4353-80A9-3239E9E139A8}" type="presParOf" srcId="{5F9C0B7E-BDA0-4AC1-B6EE-007561C52AD3}" destId="{367BE9AA-2CF6-4F0C-AE0E-F4EFDAFB43FC}" srcOrd="0" destOrd="0" presId="urn:microsoft.com/office/officeart/2005/8/layout/hierarchy5"/>
    <dgm:cxn modelId="{D83FF034-ACE3-486A-A93F-0A19D8CB072C}" type="presParOf" srcId="{5F9C0B7E-BDA0-4AC1-B6EE-007561C52AD3}" destId="{CB9035AD-9180-4E1F-A133-BA6E81B67BD0}" srcOrd="1" destOrd="0" presId="urn:microsoft.com/office/officeart/2005/8/layout/hierarchy5"/>
    <dgm:cxn modelId="{1205FE8D-F539-4CEC-B988-0B90E1F2C69D}" type="presParOf" srcId="{F66A5E64-14D1-4AE2-B384-119C21C57B8F}" destId="{8AF2752A-E73A-412C-A423-533CE7A93994}" srcOrd="2" destOrd="0" presId="urn:microsoft.com/office/officeart/2005/8/layout/hierarchy5"/>
    <dgm:cxn modelId="{F4493A2E-492E-47A3-913D-A046DC429CA1}" type="presParOf" srcId="{8AF2752A-E73A-412C-A423-533CE7A93994}" destId="{89F6D775-AD61-4C33-9E8A-9C02FAC4C9AD}" srcOrd="0" destOrd="0" presId="urn:microsoft.com/office/officeart/2005/8/layout/hierarchy5"/>
    <dgm:cxn modelId="{14701167-1013-4543-A944-5291AD9BBB1A}" type="presParOf" srcId="{F66A5E64-14D1-4AE2-B384-119C21C57B8F}" destId="{33F6B834-F5A2-4CB2-87C9-4D40DE3A963F}" srcOrd="3" destOrd="0" presId="urn:microsoft.com/office/officeart/2005/8/layout/hierarchy5"/>
    <dgm:cxn modelId="{2C74173B-289B-4727-B1BD-182464E64214}" type="presParOf" srcId="{33F6B834-F5A2-4CB2-87C9-4D40DE3A963F}" destId="{2B3EA4C4-DB7C-4282-B0D3-58F249C97A38}" srcOrd="0" destOrd="0" presId="urn:microsoft.com/office/officeart/2005/8/layout/hierarchy5"/>
    <dgm:cxn modelId="{70332948-71BA-454E-8831-FD561E36A767}" type="presParOf" srcId="{33F6B834-F5A2-4CB2-87C9-4D40DE3A963F}" destId="{DB3867FC-3EBC-4A78-93ED-0FDB4AB535FB}" srcOrd="1" destOrd="0" presId="urn:microsoft.com/office/officeart/2005/8/layout/hierarchy5"/>
    <dgm:cxn modelId="{15E06B30-4905-4632-BCF7-83CB3EE79DEB}" type="presParOf" srcId="{60812EEC-BF73-41DA-8EA5-5C31DA835A4E}" destId="{BD019035-A9B8-497F-AA8A-CD53F702B210}" srcOrd="2" destOrd="0" presId="urn:microsoft.com/office/officeart/2005/8/layout/hierarchy5"/>
    <dgm:cxn modelId="{5B6E7F36-4383-4B6C-9E95-67158C13F330}" type="presParOf" srcId="{BD019035-A9B8-497F-AA8A-CD53F702B210}" destId="{22D949A9-0AEF-480A-9D53-1F3F905B5246}" srcOrd="0" destOrd="0" presId="urn:microsoft.com/office/officeart/2005/8/layout/hierarchy5"/>
    <dgm:cxn modelId="{83B975F0-F811-41AC-90F9-48ADB63951AE}" type="presParOf" srcId="{60812EEC-BF73-41DA-8EA5-5C31DA835A4E}" destId="{C9444171-CEAE-408C-AA28-9C3CA8EFC47D}" srcOrd="3" destOrd="0" presId="urn:microsoft.com/office/officeart/2005/8/layout/hierarchy5"/>
    <dgm:cxn modelId="{2A5C64A5-B57F-40C0-B2A5-4CE421886D12}" type="presParOf" srcId="{C9444171-CEAE-408C-AA28-9C3CA8EFC47D}" destId="{A6E87235-8C6D-4690-8C03-B2D240DE3936}" srcOrd="0" destOrd="0" presId="urn:microsoft.com/office/officeart/2005/8/layout/hierarchy5"/>
    <dgm:cxn modelId="{DA659BAA-EB75-4FBD-83A0-2032662D75F2}" type="presParOf" srcId="{C9444171-CEAE-408C-AA28-9C3CA8EFC47D}" destId="{FB9DC927-4FE6-4C1E-BF3F-C4896818FFD1}" srcOrd="1" destOrd="0" presId="urn:microsoft.com/office/officeart/2005/8/layout/hierarchy5"/>
    <dgm:cxn modelId="{BAD45524-6BDF-459E-976E-8E77BDACADE6}" type="presParOf" srcId="{FB9DC927-4FE6-4C1E-BF3F-C4896818FFD1}" destId="{21C1A6FD-5CDC-4D38-A804-3883CE43D391}" srcOrd="0" destOrd="0" presId="urn:microsoft.com/office/officeart/2005/8/layout/hierarchy5"/>
    <dgm:cxn modelId="{71B8D1B1-2F2E-40D0-9731-DFE68A4E454F}" type="presParOf" srcId="{21C1A6FD-5CDC-4D38-A804-3883CE43D391}" destId="{5EAFDA73-0348-4642-8B05-75B8C2628803}" srcOrd="0" destOrd="0" presId="urn:microsoft.com/office/officeart/2005/8/layout/hierarchy5"/>
    <dgm:cxn modelId="{D53B317B-D0CE-4D94-A8EA-ED4C5192703F}" type="presParOf" srcId="{FB9DC927-4FE6-4C1E-BF3F-C4896818FFD1}" destId="{18949D94-D84C-4DD3-A24E-7CA9E8ACAFCC}" srcOrd="1" destOrd="0" presId="urn:microsoft.com/office/officeart/2005/8/layout/hierarchy5"/>
    <dgm:cxn modelId="{7B52D9A7-18EB-408B-A1EC-83331E180CF7}" type="presParOf" srcId="{18949D94-D84C-4DD3-A24E-7CA9E8ACAFCC}" destId="{E6CF6C59-7E8F-41C9-BE32-9D7A504B96B5}" srcOrd="0" destOrd="0" presId="urn:microsoft.com/office/officeart/2005/8/layout/hierarchy5"/>
    <dgm:cxn modelId="{C58CE8BB-FBDB-46EE-80A7-353DEEA6211A}" type="presParOf" srcId="{18949D94-D84C-4DD3-A24E-7CA9E8ACAFCC}" destId="{14B1A8F2-349A-46DD-8F83-80679EAA3E90}" srcOrd="1" destOrd="0" presId="urn:microsoft.com/office/officeart/2005/8/layout/hierarchy5"/>
    <dgm:cxn modelId="{F47CF24B-0850-4900-A68C-AA8BF440D9CC}" type="presParOf" srcId="{FB9DC927-4FE6-4C1E-BF3F-C4896818FFD1}" destId="{0D867ED2-5D86-4099-9D96-3D8571BF87EE}" srcOrd="2" destOrd="0" presId="urn:microsoft.com/office/officeart/2005/8/layout/hierarchy5"/>
    <dgm:cxn modelId="{5EC038AD-3129-4AD4-BF02-40F743EA6578}" type="presParOf" srcId="{0D867ED2-5D86-4099-9D96-3D8571BF87EE}" destId="{7749DCED-21D8-4AD9-B7A7-52598BECC61F}" srcOrd="0" destOrd="0" presId="urn:microsoft.com/office/officeart/2005/8/layout/hierarchy5"/>
    <dgm:cxn modelId="{F0457DE4-3E29-4F0F-9D3F-D417D608392E}" type="presParOf" srcId="{FB9DC927-4FE6-4C1E-BF3F-C4896818FFD1}" destId="{1FC513F5-B038-4714-B6B9-5787F1D359ED}" srcOrd="3" destOrd="0" presId="urn:microsoft.com/office/officeart/2005/8/layout/hierarchy5"/>
    <dgm:cxn modelId="{87278AB5-3184-46E4-BDCB-47ACA5BFCCDC}" type="presParOf" srcId="{1FC513F5-B038-4714-B6B9-5787F1D359ED}" destId="{FC83528F-9A9D-408F-AF06-4A77B56F8932}" srcOrd="0" destOrd="0" presId="urn:microsoft.com/office/officeart/2005/8/layout/hierarchy5"/>
    <dgm:cxn modelId="{663BA5FF-B4F2-4699-8820-F1D39602D9E2}" type="presParOf" srcId="{1FC513F5-B038-4714-B6B9-5787F1D359ED}" destId="{2621CAA3-A46D-4B54-ACEB-A352C28C99C0}" srcOrd="1" destOrd="0" presId="urn:microsoft.com/office/officeart/2005/8/layout/hierarchy5"/>
    <dgm:cxn modelId="{DB47315B-9683-4E07-9A7C-41AEDA80EB21}" type="presParOf" srcId="{60812EEC-BF73-41DA-8EA5-5C31DA835A4E}" destId="{2C698F4B-5887-4CCA-912D-3B28B47CB7B0}" srcOrd="4" destOrd="0" presId="urn:microsoft.com/office/officeart/2005/8/layout/hierarchy5"/>
    <dgm:cxn modelId="{A387D587-2C67-4B84-B305-34D1F6A1A7DA}" type="presParOf" srcId="{2C698F4B-5887-4CCA-912D-3B28B47CB7B0}" destId="{4936BA90-01E2-47F1-AEE7-7A192F67FD56}" srcOrd="0" destOrd="0" presId="urn:microsoft.com/office/officeart/2005/8/layout/hierarchy5"/>
    <dgm:cxn modelId="{2F1D6547-A478-49C2-B332-6E43FF3299F6}" type="presParOf" srcId="{60812EEC-BF73-41DA-8EA5-5C31DA835A4E}" destId="{E461B810-F803-4447-BBF9-571CD61A8F2E}" srcOrd="5" destOrd="0" presId="urn:microsoft.com/office/officeart/2005/8/layout/hierarchy5"/>
    <dgm:cxn modelId="{38B165B0-C80D-416A-A62D-67C75BD0D6E2}" type="presParOf" srcId="{E461B810-F803-4447-BBF9-571CD61A8F2E}" destId="{519B5AF2-42CA-4E33-B756-E5B8E8954770}" srcOrd="0" destOrd="0" presId="urn:microsoft.com/office/officeart/2005/8/layout/hierarchy5"/>
    <dgm:cxn modelId="{E7FDDB2D-ABDD-495D-8262-E2C7DC25EF29}" type="presParOf" srcId="{E461B810-F803-4447-BBF9-571CD61A8F2E}" destId="{E59D231E-4F2B-4B81-9A4B-C49FB073E37D}" srcOrd="1" destOrd="0" presId="urn:microsoft.com/office/officeart/2005/8/layout/hierarchy5"/>
    <dgm:cxn modelId="{17698AD1-F2C3-4935-B5E4-67A925AC2E9E}" type="presParOf" srcId="{E59D231E-4F2B-4B81-9A4B-C49FB073E37D}" destId="{9F9F5A6A-E9E2-4AE3-A5EC-F783012AEA8C}" srcOrd="0" destOrd="0" presId="urn:microsoft.com/office/officeart/2005/8/layout/hierarchy5"/>
    <dgm:cxn modelId="{4283F824-2535-46CF-A001-F5312DD2CF8E}" type="presParOf" srcId="{9F9F5A6A-E9E2-4AE3-A5EC-F783012AEA8C}" destId="{639E7D8F-A3C4-4C5B-B4D6-56BBA1AB8E25}" srcOrd="0" destOrd="0" presId="urn:microsoft.com/office/officeart/2005/8/layout/hierarchy5"/>
    <dgm:cxn modelId="{ED3108D9-E658-4096-B812-9F063F228F71}" type="presParOf" srcId="{E59D231E-4F2B-4B81-9A4B-C49FB073E37D}" destId="{113A3B3E-A098-4251-9FE4-EF0B47502CC5}" srcOrd="1" destOrd="0" presId="urn:microsoft.com/office/officeart/2005/8/layout/hierarchy5"/>
    <dgm:cxn modelId="{3142E9F4-2E37-4A22-8CD8-E4EB0F85BBD2}" type="presParOf" srcId="{113A3B3E-A098-4251-9FE4-EF0B47502CC5}" destId="{2F96196B-C0D1-4D25-9E5D-96DDC84CAFA8}" srcOrd="0" destOrd="0" presId="urn:microsoft.com/office/officeart/2005/8/layout/hierarchy5"/>
    <dgm:cxn modelId="{59A021DC-EE0F-4E1E-800D-4B9C9E8B6172}" type="presParOf" srcId="{113A3B3E-A098-4251-9FE4-EF0B47502CC5}" destId="{385FBB49-4687-41A0-B905-5168349201BE}" srcOrd="1" destOrd="0" presId="urn:microsoft.com/office/officeart/2005/8/layout/hierarchy5"/>
    <dgm:cxn modelId="{0E381484-151B-4071-A463-E1C1CAA261D1}" type="presParOf" srcId="{E59D231E-4F2B-4B81-9A4B-C49FB073E37D}" destId="{9D7DC22D-3A14-4DD4-93FF-A5421B50211A}" srcOrd="2" destOrd="0" presId="urn:microsoft.com/office/officeart/2005/8/layout/hierarchy5"/>
    <dgm:cxn modelId="{4719709C-9A63-45D8-8248-F24A53CEC809}" type="presParOf" srcId="{9D7DC22D-3A14-4DD4-93FF-A5421B50211A}" destId="{522916AD-4C1B-4B12-AA5B-29FBCC5D221F}" srcOrd="0" destOrd="0" presId="urn:microsoft.com/office/officeart/2005/8/layout/hierarchy5"/>
    <dgm:cxn modelId="{8FF87106-1DF1-435C-8B15-CCD94F524A55}" type="presParOf" srcId="{E59D231E-4F2B-4B81-9A4B-C49FB073E37D}" destId="{40D60FF2-F6FE-41C1-8099-E3A9ED8F47BC}" srcOrd="3" destOrd="0" presId="urn:microsoft.com/office/officeart/2005/8/layout/hierarchy5"/>
    <dgm:cxn modelId="{1BB54EAD-1EBA-428A-98DA-926560F17F27}" type="presParOf" srcId="{40D60FF2-F6FE-41C1-8099-E3A9ED8F47BC}" destId="{75B7B67E-0B6B-498A-8414-4B737CF29FD5}" srcOrd="0" destOrd="0" presId="urn:microsoft.com/office/officeart/2005/8/layout/hierarchy5"/>
    <dgm:cxn modelId="{2795E644-A809-410D-A92B-8A932BFAF5FC}" type="presParOf" srcId="{40D60FF2-F6FE-41C1-8099-E3A9ED8F47BC}" destId="{1BB4C802-43C9-4894-AE10-CD1C6512AFE7}" srcOrd="1" destOrd="0" presId="urn:microsoft.com/office/officeart/2005/8/layout/hierarchy5"/>
    <dgm:cxn modelId="{562B02FD-FCDA-4114-86BA-0E611CF413AA}" type="presParOf" srcId="{E59D231E-4F2B-4B81-9A4B-C49FB073E37D}" destId="{629AFD05-5DDF-4A3C-8854-CAF3E33BAF81}" srcOrd="4" destOrd="0" presId="urn:microsoft.com/office/officeart/2005/8/layout/hierarchy5"/>
    <dgm:cxn modelId="{E006E1FD-0B58-4257-967C-8F98928DC141}" type="presParOf" srcId="{629AFD05-5DDF-4A3C-8854-CAF3E33BAF81}" destId="{6E0A8408-85C9-4ECC-82AB-C049852A4E7F}" srcOrd="0" destOrd="0" presId="urn:microsoft.com/office/officeart/2005/8/layout/hierarchy5"/>
    <dgm:cxn modelId="{622A1BFD-17E2-48CB-9742-0471E6958063}" type="presParOf" srcId="{E59D231E-4F2B-4B81-9A4B-C49FB073E37D}" destId="{F66426A4-6A7F-4E36-85A2-22AC0769088A}" srcOrd="5" destOrd="0" presId="urn:microsoft.com/office/officeart/2005/8/layout/hierarchy5"/>
    <dgm:cxn modelId="{396DD7DF-A9C0-43A8-8944-6C22FDDA8EEC}" type="presParOf" srcId="{F66426A4-6A7F-4E36-85A2-22AC0769088A}" destId="{884CED2B-209D-492A-AAAA-545C2572EFFA}" srcOrd="0" destOrd="0" presId="urn:microsoft.com/office/officeart/2005/8/layout/hierarchy5"/>
    <dgm:cxn modelId="{9563849E-03E8-4D14-A5CA-66604AC71739}" type="presParOf" srcId="{F66426A4-6A7F-4E36-85A2-22AC0769088A}" destId="{5580674D-B104-4633-ABC4-1868B570B84B}" srcOrd="1" destOrd="0" presId="urn:microsoft.com/office/officeart/2005/8/layout/hierarchy5"/>
    <dgm:cxn modelId="{5124D386-43EA-46E9-91A6-1F5DD8CD78EC}" type="presParOf" srcId="{ADA2F112-A95C-4740-8BEB-FD49DA401A11}" destId="{35020D4C-84EE-42D9-8490-1FF70B5D89EB}" srcOrd="4" destOrd="0" presId="urn:microsoft.com/office/officeart/2005/8/layout/hierarchy5"/>
    <dgm:cxn modelId="{C5BFCD4E-1B71-427A-93EE-93C2FB113536}" type="presParOf" srcId="{35020D4C-84EE-42D9-8490-1FF70B5D89EB}" destId="{0D1389CD-4B30-4833-84DA-1D9142279537}" srcOrd="0" destOrd="0" presId="urn:microsoft.com/office/officeart/2005/8/layout/hierarchy5"/>
    <dgm:cxn modelId="{37D7BBC0-4914-41DF-B00C-8FFD12933D17}" type="presParOf" srcId="{ADA2F112-A95C-4740-8BEB-FD49DA401A11}" destId="{1913FF94-7AEF-4E99-9EB1-2F9A1A3844E6}" srcOrd="5" destOrd="0" presId="urn:microsoft.com/office/officeart/2005/8/layout/hierarchy5"/>
    <dgm:cxn modelId="{0C3C8237-B520-40F3-8BFB-82D6FE490DA5}" type="presParOf" srcId="{1913FF94-7AEF-4E99-9EB1-2F9A1A3844E6}" destId="{A1737BE0-6B73-4AB8-974E-053FDA9AAA37}" srcOrd="0" destOrd="0" presId="urn:microsoft.com/office/officeart/2005/8/layout/hierarchy5"/>
    <dgm:cxn modelId="{168B97EB-6DB8-45E2-A11B-86FF2EA561E2}" type="presParOf" srcId="{1913FF94-7AEF-4E99-9EB1-2F9A1A3844E6}" destId="{9D6EA70F-46F8-4197-B61A-EC2A1DEC959D}" srcOrd="1" destOrd="0" presId="urn:microsoft.com/office/officeart/2005/8/layout/hierarchy5"/>
    <dgm:cxn modelId="{21BDE1B8-01C3-4CF0-BA7F-02F27B5635F4}" type="presParOf" srcId="{9D6EA70F-46F8-4197-B61A-EC2A1DEC959D}" destId="{F9A5F7C1-9548-42F4-9D7B-1236D79601D1}" srcOrd="0" destOrd="0" presId="urn:microsoft.com/office/officeart/2005/8/layout/hierarchy5"/>
    <dgm:cxn modelId="{21843259-4057-4A20-B689-EE788E4B4FFA}" type="presParOf" srcId="{F9A5F7C1-9548-42F4-9D7B-1236D79601D1}" destId="{0117E726-A377-4ACB-9969-433E5E39187D}" srcOrd="0" destOrd="0" presId="urn:microsoft.com/office/officeart/2005/8/layout/hierarchy5"/>
    <dgm:cxn modelId="{5883C588-C849-4253-92F6-B244A464479E}" type="presParOf" srcId="{9D6EA70F-46F8-4197-B61A-EC2A1DEC959D}" destId="{BC5B54FB-AB85-4421-B6D1-E6DCB48E9CEE}" srcOrd="1" destOrd="0" presId="urn:microsoft.com/office/officeart/2005/8/layout/hierarchy5"/>
    <dgm:cxn modelId="{13142D06-87C4-44F8-9640-777780392905}" type="presParOf" srcId="{BC5B54FB-AB85-4421-B6D1-E6DCB48E9CEE}" destId="{CC1FAE52-7F57-4E22-A35B-D665899E3EC2}" srcOrd="0" destOrd="0" presId="urn:microsoft.com/office/officeart/2005/8/layout/hierarchy5"/>
    <dgm:cxn modelId="{961AAA5C-252F-4097-85B5-36F35CBE630E}" type="presParOf" srcId="{BC5B54FB-AB85-4421-B6D1-E6DCB48E9CEE}" destId="{EACB37D0-59A0-486B-A813-F4C41ED43278}" srcOrd="1" destOrd="0" presId="urn:microsoft.com/office/officeart/2005/8/layout/hierarchy5"/>
    <dgm:cxn modelId="{DAA138FA-1FBE-4B37-823F-22BEEEE67A6C}" type="presParOf" srcId="{9D6EA70F-46F8-4197-B61A-EC2A1DEC959D}" destId="{448B64BB-E213-4AE4-835E-955FA894CB6F}" srcOrd="2" destOrd="0" presId="urn:microsoft.com/office/officeart/2005/8/layout/hierarchy5"/>
    <dgm:cxn modelId="{275029F1-46D9-4E64-944B-4FFCF234D82D}" type="presParOf" srcId="{448B64BB-E213-4AE4-835E-955FA894CB6F}" destId="{719E378F-D9EE-46AC-B9A4-D7F5CA1C9396}" srcOrd="0" destOrd="0" presId="urn:microsoft.com/office/officeart/2005/8/layout/hierarchy5"/>
    <dgm:cxn modelId="{D0F624B1-822D-4209-9A06-2F33DC91EB8B}" type="presParOf" srcId="{9D6EA70F-46F8-4197-B61A-EC2A1DEC959D}" destId="{941A0C29-2312-4313-BC19-972B3B8D2211}" srcOrd="3" destOrd="0" presId="urn:microsoft.com/office/officeart/2005/8/layout/hierarchy5"/>
    <dgm:cxn modelId="{12EB0D44-C44F-4233-829A-49FFE2D4BF59}" type="presParOf" srcId="{941A0C29-2312-4313-BC19-972B3B8D2211}" destId="{DA5068AA-2E83-42D0-A580-76F3C3DAE161}" srcOrd="0" destOrd="0" presId="urn:microsoft.com/office/officeart/2005/8/layout/hierarchy5"/>
    <dgm:cxn modelId="{6069D849-897D-463F-915F-728E5D8BAA54}" type="presParOf" srcId="{941A0C29-2312-4313-BC19-972B3B8D2211}" destId="{44E998DE-3495-488B-B304-F1F67C267482}" srcOrd="1" destOrd="0" presId="urn:microsoft.com/office/officeart/2005/8/layout/hierarchy5"/>
    <dgm:cxn modelId="{57453156-C678-4B5D-92BA-05326D7CEE12}" type="presParOf" srcId="{9D6EA70F-46F8-4197-B61A-EC2A1DEC959D}" destId="{5F7ABD7C-68A2-48D0-B2B5-57B6AC7E2919}" srcOrd="4" destOrd="0" presId="urn:microsoft.com/office/officeart/2005/8/layout/hierarchy5"/>
    <dgm:cxn modelId="{7E97187A-A305-45C9-B5E8-E6DAD67A45C8}" type="presParOf" srcId="{5F7ABD7C-68A2-48D0-B2B5-57B6AC7E2919}" destId="{30DF455B-1DF1-432C-9DDE-4586BDF89253}" srcOrd="0" destOrd="0" presId="urn:microsoft.com/office/officeart/2005/8/layout/hierarchy5"/>
    <dgm:cxn modelId="{227FFDEC-2BAC-4247-A685-EA42AB63294F}" type="presParOf" srcId="{9D6EA70F-46F8-4197-B61A-EC2A1DEC959D}" destId="{EBB41C1C-CDE2-4690-8302-CAC9CBA694D2}" srcOrd="5" destOrd="0" presId="urn:microsoft.com/office/officeart/2005/8/layout/hierarchy5"/>
    <dgm:cxn modelId="{4DBF0CD6-7957-4C09-9D67-E39824BA51A1}" type="presParOf" srcId="{EBB41C1C-CDE2-4690-8302-CAC9CBA694D2}" destId="{BCD3547C-67D6-47A8-A90C-127B4057382D}" srcOrd="0" destOrd="0" presId="urn:microsoft.com/office/officeart/2005/8/layout/hierarchy5"/>
    <dgm:cxn modelId="{2506668A-2178-4808-B84E-CF803AE8C970}" type="presParOf" srcId="{EBB41C1C-CDE2-4690-8302-CAC9CBA694D2}" destId="{7FE80287-FEE5-47ED-8A64-7C5ED0903F62}" srcOrd="1" destOrd="0" presId="urn:microsoft.com/office/officeart/2005/8/layout/hierarchy5"/>
    <dgm:cxn modelId="{F5F931E7-7591-407A-911B-B0634785F001}" type="presParOf" srcId="{9D6EA70F-46F8-4197-B61A-EC2A1DEC959D}" destId="{0DD10BD9-BA4C-4D74-BB95-6B5335594D1D}" srcOrd="6" destOrd="0" presId="urn:microsoft.com/office/officeart/2005/8/layout/hierarchy5"/>
    <dgm:cxn modelId="{A18B7104-8A2E-47D2-AAC6-46B3D284DBEB}" type="presParOf" srcId="{0DD10BD9-BA4C-4D74-BB95-6B5335594D1D}" destId="{3CA46F51-3EDE-45FD-8E8D-E1500B6C9D27}" srcOrd="0" destOrd="0" presId="urn:microsoft.com/office/officeart/2005/8/layout/hierarchy5"/>
    <dgm:cxn modelId="{2DB47418-5778-4D0D-9AF6-7B5FF7B99E29}" type="presParOf" srcId="{9D6EA70F-46F8-4197-B61A-EC2A1DEC959D}" destId="{3F0910FE-409A-45B7-9D62-1DEE576E9FD7}" srcOrd="7" destOrd="0" presId="urn:microsoft.com/office/officeart/2005/8/layout/hierarchy5"/>
    <dgm:cxn modelId="{45156560-14F8-47C1-881B-FF169918F365}" type="presParOf" srcId="{3F0910FE-409A-45B7-9D62-1DEE576E9FD7}" destId="{A273872C-51F3-461C-B4FA-8E0BFEF06458}" srcOrd="0" destOrd="0" presId="urn:microsoft.com/office/officeart/2005/8/layout/hierarchy5"/>
    <dgm:cxn modelId="{78D3CA36-E1EC-402F-B448-D5E262CAC0E5}" type="presParOf" srcId="{3F0910FE-409A-45B7-9D62-1DEE576E9FD7}" destId="{21004C7B-BF42-47DD-94E8-15A3693F3855}" srcOrd="1" destOrd="0" presId="urn:microsoft.com/office/officeart/2005/8/layout/hierarchy5"/>
    <dgm:cxn modelId="{8DDB0536-3456-4D46-A571-BEBF3BFC25F4}" type="presParOf" srcId="{ADA2F112-A95C-4740-8BEB-FD49DA401A11}" destId="{4BBC443A-2ECE-4D16-96C0-D49DE920F426}" srcOrd="6" destOrd="0" presId="urn:microsoft.com/office/officeart/2005/8/layout/hierarchy5"/>
    <dgm:cxn modelId="{BBAE64D1-966A-43BE-8691-09CEF9AC0EBB}" type="presParOf" srcId="{4BBC443A-2ECE-4D16-96C0-D49DE920F426}" destId="{03EEBCA4-25C7-4409-B48C-E8C1558DB360}" srcOrd="0" destOrd="0" presId="urn:microsoft.com/office/officeart/2005/8/layout/hierarchy5"/>
    <dgm:cxn modelId="{1B97BEA4-82A6-482E-BE16-DDA48E16EEA2}" type="presParOf" srcId="{ADA2F112-A95C-4740-8BEB-FD49DA401A11}" destId="{AD352E4C-646A-4198-AFC3-ADFC27AFFDCA}" srcOrd="7" destOrd="0" presId="urn:microsoft.com/office/officeart/2005/8/layout/hierarchy5"/>
    <dgm:cxn modelId="{99AD7E07-10D7-4450-945C-FFA80ED869E9}" type="presParOf" srcId="{AD352E4C-646A-4198-AFC3-ADFC27AFFDCA}" destId="{C6B4E7E9-9991-4CDA-AEE2-47F2A393BBD9}" srcOrd="0" destOrd="0" presId="urn:microsoft.com/office/officeart/2005/8/layout/hierarchy5"/>
    <dgm:cxn modelId="{492301E9-89CC-42DD-8ACE-B009DEFB1A72}" type="presParOf" srcId="{AD352E4C-646A-4198-AFC3-ADFC27AFFDCA}" destId="{856F73CA-7A21-43EF-A669-4C06635C8A97}" srcOrd="1" destOrd="0" presId="urn:microsoft.com/office/officeart/2005/8/layout/hierarchy5"/>
    <dgm:cxn modelId="{C50D34B8-0B57-413A-8193-A559C2D8837E}" type="presParOf" srcId="{856F73CA-7A21-43EF-A669-4C06635C8A97}" destId="{BA1444BF-D6AB-4132-9634-2D30C74B6642}" srcOrd="0" destOrd="0" presId="urn:microsoft.com/office/officeart/2005/8/layout/hierarchy5"/>
    <dgm:cxn modelId="{FE05E716-590D-4F7D-9CAD-86D1D3AA2CAD}" type="presParOf" srcId="{BA1444BF-D6AB-4132-9634-2D30C74B6642}" destId="{218A88C8-BD77-4E08-8A16-05DCEBA7C5AE}" srcOrd="0" destOrd="0" presId="urn:microsoft.com/office/officeart/2005/8/layout/hierarchy5"/>
    <dgm:cxn modelId="{B2DB87FA-E731-47D2-826F-9792686C84C8}" type="presParOf" srcId="{856F73CA-7A21-43EF-A669-4C06635C8A97}" destId="{06C65655-3776-4A45-B398-D356ADE2FCB7}" srcOrd="1" destOrd="0" presId="urn:microsoft.com/office/officeart/2005/8/layout/hierarchy5"/>
    <dgm:cxn modelId="{6D8648C3-0C43-4568-847F-2395573FC289}" type="presParOf" srcId="{06C65655-3776-4A45-B398-D356ADE2FCB7}" destId="{8427A5AE-6E56-4A96-81B9-BCAEA18C1B6A}" srcOrd="0" destOrd="0" presId="urn:microsoft.com/office/officeart/2005/8/layout/hierarchy5"/>
    <dgm:cxn modelId="{07FEE22A-D6CB-4FFE-B068-A8A03E09F887}" type="presParOf" srcId="{06C65655-3776-4A45-B398-D356ADE2FCB7}" destId="{4812759F-ECCA-4AD7-9D6F-144ECD059835}" srcOrd="1" destOrd="0" presId="urn:microsoft.com/office/officeart/2005/8/layout/hierarchy5"/>
    <dgm:cxn modelId="{4F848DEA-2AEE-4FB8-A483-FDC9954940BC}" type="presParOf" srcId="{ADA2F112-A95C-4740-8BEB-FD49DA401A11}" destId="{B98E5ECD-1C72-474F-9ACB-1F4239B99BAB}" srcOrd="8" destOrd="0" presId="urn:microsoft.com/office/officeart/2005/8/layout/hierarchy5"/>
    <dgm:cxn modelId="{5F780011-E636-4393-8ED5-63B2A1FBBC85}" type="presParOf" srcId="{B98E5ECD-1C72-474F-9ACB-1F4239B99BAB}" destId="{A430D807-C895-455B-B975-66DAC0125F7F}" srcOrd="0" destOrd="0" presId="urn:microsoft.com/office/officeart/2005/8/layout/hierarchy5"/>
    <dgm:cxn modelId="{3A80E431-5A6D-462E-97A0-D7B655EBDFE3}" type="presParOf" srcId="{ADA2F112-A95C-4740-8BEB-FD49DA401A11}" destId="{3AB73482-8984-4005-B3BC-87A82DD958FC}" srcOrd="9" destOrd="0" presId="urn:microsoft.com/office/officeart/2005/8/layout/hierarchy5"/>
    <dgm:cxn modelId="{912F9FF0-9F21-4EE3-9F1C-9F17DAC4CE11}" type="presParOf" srcId="{3AB73482-8984-4005-B3BC-87A82DD958FC}" destId="{4B352DC4-D42A-417D-88CE-12B824E56EB4}" srcOrd="0" destOrd="0" presId="urn:microsoft.com/office/officeart/2005/8/layout/hierarchy5"/>
    <dgm:cxn modelId="{1AFD8ED0-692B-4A6D-989B-D0FB48760283}" type="presParOf" srcId="{3AB73482-8984-4005-B3BC-87A82DD958FC}" destId="{80793022-FFEE-4E84-A802-207E0E5DBC47}" srcOrd="1" destOrd="0" presId="urn:microsoft.com/office/officeart/2005/8/layout/hierarchy5"/>
    <dgm:cxn modelId="{E155ADC0-C8AA-4249-A7A1-CC0F4A89C808}" type="presParOf" srcId="{80793022-FFEE-4E84-A802-207E0E5DBC47}" destId="{AE3FF217-4138-40B0-ADC2-C6A0DAFB0F81}" srcOrd="0" destOrd="0" presId="urn:microsoft.com/office/officeart/2005/8/layout/hierarchy5"/>
    <dgm:cxn modelId="{62D1CA31-B77B-4A03-AB8C-2A1EE4EFAD50}" type="presParOf" srcId="{AE3FF217-4138-40B0-ADC2-C6A0DAFB0F81}" destId="{E1BD454F-6768-44D9-82B5-640949A6FF83}" srcOrd="0" destOrd="0" presId="urn:microsoft.com/office/officeart/2005/8/layout/hierarchy5"/>
    <dgm:cxn modelId="{970F381C-ADC7-41BB-8045-EED1D97CF5BE}" type="presParOf" srcId="{80793022-FFEE-4E84-A802-207E0E5DBC47}" destId="{F73069E7-A854-4994-8CAB-A29B3C98BF77}" srcOrd="1" destOrd="0" presId="urn:microsoft.com/office/officeart/2005/8/layout/hierarchy5"/>
    <dgm:cxn modelId="{D8A2C552-4D75-40C3-BEF7-A3D30A67AE8A}" type="presParOf" srcId="{F73069E7-A854-4994-8CAB-A29B3C98BF77}" destId="{A5FBBB77-78E7-4DFE-85E6-762D67CB03BE}" srcOrd="0" destOrd="0" presId="urn:microsoft.com/office/officeart/2005/8/layout/hierarchy5"/>
    <dgm:cxn modelId="{F4D06A70-4863-425C-BF52-5D5ECA493B38}" type="presParOf" srcId="{F73069E7-A854-4994-8CAB-A29B3C98BF77}" destId="{3FD7538E-F43A-4C87-8B45-0F5B43A9EB7D}" srcOrd="1" destOrd="0" presId="urn:microsoft.com/office/officeart/2005/8/layout/hierarchy5"/>
    <dgm:cxn modelId="{74E0E05A-9680-476D-ABCA-CFB8DF2FEC8D}" type="presParOf" srcId="{3FD7538E-F43A-4C87-8B45-0F5B43A9EB7D}" destId="{50060A04-E4AE-4854-A621-03A6C9BA8746}" srcOrd="0" destOrd="0" presId="urn:microsoft.com/office/officeart/2005/8/layout/hierarchy5"/>
    <dgm:cxn modelId="{4D25607A-F557-4F3F-B270-791440891000}" type="presParOf" srcId="{50060A04-E4AE-4854-A621-03A6C9BA8746}" destId="{10A7F569-9B2F-42A1-A2D7-D4E4FDDDA7A5}" srcOrd="0" destOrd="0" presId="urn:microsoft.com/office/officeart/2005/8/layout/hierarchy5"/>
    <dgm:cxn modelId="{FDEC88EA-7D1E-4B99-86A5-6DC6249D30B6}" type="presParOf" srcId="{3FD7538E-F43A-4C87-8B45-0F5B43A9EB7D}" destId="{43B74A28-EDE0-4D02-8E73-706012F6D8EA}" srcOrd="1" destOrd="0" presId="urn:microsoft.com/office/officeart/2005/8/layout/hierarchy5"/>
    <dgm:cxn modelId="{17488DD0-6384-4A78-9569-463E7234728F}" type="presParOf" srcId="{43B74A28-EDE0-4D02-8E73-706012F6D8EA}" destId="{2AD46C5C-24F6-444E-AF98-96AEB5CD06FF}" srcOrd="0" destOrd="0" presId="urn:microsoft.com/office/officeart/2005/8/layout/hierarchy5"/>
    <dgm:cxn modelId="{D74CBC35-8163-45F4-9CC1-A4905A510B34}" type="presParOf" srcId="{43B74A28-EDE0-4D02-8E73-706012F6D8EA}" destId="{100C5092-EA1D-493E-94AB-46F0706C2D07}" srcOrd="1" destOrd="0" presId="urn:microsoft.com/office/officeart/2005/8/layout/hierarchy5"/>
    <dgm:cxn modelId="{DE814260-D88D-4173-A46E-C4DE19233BEC}" type="presParOf" srcId="{3FD7538E-F43A-4C87-8B45-0F5B43A9EB7D}" destId="{B524B4ED-50CF-4380-8BE9-FBB576F9EE77}" srcOrd="2" destOrd="0" presId="urn:microsoft.com/office/officeart/2005/8/layout/hierarchy5"/>
    <dgm:cxn modelId="{7E922835-300D-459A-B400-BBE62AD110CC}" type="presParOf" srcId="{B524B4ED-50CF-4380-8BE9-FBB576F9EE77}" destId="{F43ED896-5BB3-4161-84B1-AA6460617B7B}" srcOrd="0" destOrd="0" presId="urn:microsoft.com/office/officeart/2005/8/layout/hierarchy5"/>
    <dgm:cxn modelId="{CC45B48F-0F94-4226-83D0-06EF9D6185FA}" type="presParOf" srcId="{3FD7538E-F43A-4C87-8B45-0F5B43A9EB7D}" destId="{EBB100A4-EF91-4B65-935B-8842BA25D319}" srcOrd="3" destOrd="0" presId="urn:microsoft.com/office/officeart/2005/8/layout/hierarchy5"/>
    <dgm:cxn modelId="{72931E9E-BEE9-4817-BD00-14D68C6AA922}" type="presParOf" srcId="{EBB100A4-EF91-4B65-935B-8842BA25D319}" destId="{A98CCB1F-242A-44EE-B922-E677ED6C7B95}" srcOrd="0" destOrd="0" presId="urn:microsoft.com/office/officeart/2005/8/layout/hierarchy5"/>
    <dgm:cxn modelId="{45C564E2-27B0-4B21-BB43-DB3114F95504}" type="presParOf" srcId="{EBB100A4-EF91-4B65-935B-8842BA25D319}" destId="{155600DE-5A1E-44DE-A43D-AE6ACDC35C33}" srcOrd="1" destOrd="0" presId="urn:microsoft.com/office/officeart/2005/8/layout/hierarchy5"/>
    <dgm:cxn modelId="{6DEBED48-E252-4192-A454-CAB3C01EF800}" type="presParOf" srcId="{3FD7538E-F43A-4C87-8B45-0F5B43A9EB7D}" destId="{3F8688F9-77A7-4AE3-ACE5-58512004C68D}" srcOrd="4" destOrd="0" presId="urn:microsoft.com/office/officeart/2005/8/layout/hierarchy5"/>
    <dgm:cxn modelId="{C43DA45C-527B-4DAA-AA63-566D83437E14}" type="presParOf" srcId="{3F8688F9-77A7-4AE3-ACE5-58512004C68D}" destId="{7ACB269D-3855-4C2B-9B36-3A0B950F4592}" srcOrd="0" destOrd="0" presId="urn:microsoft.com/office/officeart/2005/8/layout/hierarchy5"/>
    <dgm:cxn modelId="{A287120C-EDB1-47B2-AF96-D66E4674F812}" type="presParOf" srcId="{3FD7538E-F43A-4C87-8B45-0F5B43A9EB7D}" destId="{EB807B3B-CC75-484B-8BA9-AFD4BF41D5D2}" srcOrd="5" destOrd="0" presId="urn:microsoft.com/office/officeart/2005/8/layout/hierarchy5"/>
    <dgm:cxn modelId="{B5D0D37E-F201-4CCD-80CB-5322B568B895}" type="presParOf" srcId="{EB807B3B-CC75-484B-8BA9-AFD4BF41D5D2}" destId="{74A48C23-77B8-4DC7-853F-7A97695DC82A}" srcOrd="0" destOrd="0" presId="urn:microsoft.com/office/officeart/2005/8/layout/hierarchy5"/>
    <dgm:cxn modelId="{C322747D-11A0-4388-BDC5-D8816BD3E96C}" type="presParOf" srcId="{EB807B3B-CC75-484B-8BA9-AFD4BF41D5D2}" destId="{D69FC715-46C0-416B-9449-DB63611CC212}" srcOrd="1" destOrd="0" presId="urn:microsoft.com/office/officeart/2005/8/layout/hierarchy5"/>
    <dgm:cxn modelId="{3D9283FC-7F47-40A0-8E11-853355511BEA}" type="presParOf" srcId="{3FD7538E-F43A-4C87-8B45-0F5B43A9EB7D}" destId="{6770D74B-0BD2-4E25-AB61-8D2D57D9EB9B}" srcOrd="6" destOrd="0" presId="urn:microsoft.com/office/officeart/2005/8/layout/hierarchy5"/>
    <dgm:cxn modelId="{8ADACB32-8613-4DBA-84F6-1B82230AED89}" type="presParOf" srcId="{6770D74B-0BD2-4E25-AB61-8D2D57D9EB9B}" destId="{08E6C269-0D7B-4503-AF2C-8F3F60C375A6}" srcOrd="0" destOrd="0" presId="urn:microsoft.com/office/officeart/2005/8/layout/hierarchy5"/>
    <dgm:cxn modelId="{847BE98D-BA01-4E92-8032-C9920EA15057}" type="presParOf" srcId="{3FD7538E-F43A-4C87-8B45-0F5B43A9EB7D}" destId="{E9CC2152-A576-459E-8384-3277FBBDB4CE}" srcOrd="7" destOrd="0" presId="urn:microsoft.com/office/officeart/2005/8/layout/hierarchy5"/>
    <dgm:cxn modelId="{728F682A-937A-4A0B-944D-EF1D18151492}" type="presParOf" srcId="{E9CC2152-A576-459E-8384-3277FBBDB4CE}" destId="{E17CC46F-8FFA-40A2-982E-A50A2D7CB01E}" srcOrd="0" destOrd="0" presId="urn:microsoft.com/office/officeart/2005/8/layout/hierarchy5"/>
    <dgm:cxn modelId="{375A8DF8-D577-4582-B549-22A4E579DE39}" type="presParOf" srcId="{E9CC2152-A576-459E-8384-3277FBBDB4CE}" destId="{43CDCEF5-A30C-4019-BC5B-33091E4E073A}" srcOrd="1" destOrd="0" presId="urn:microsoft.com/office/officeart/2005/8/layout/hierarchy5"/>
    <dgm:cxn modelId="{DFDD148D-AA2D-48A3-970A-FD88A5857DDE}" type="presParOf" srcId="{7E6C86FF-7533-4270-AA6C-17E9EAAC03EB}" destId="{58D940A0-FA90-45FB-AD9D-5AA4FFD122DF}" srcOrd="1" destOrd="0" presId="urn:microsoft.com/office/officeart/2005/8/layout/hierarchy5"/>
  </dgm:cxnLst>
  <dgm:bg>
    <a:effectLst>
      <a:outerShdw blurRad="50800" dist="50800" dir="5400000" algn="ctr" rotWithShape="0">
        <a:schemeClr val="bg1"/>
      </a:outerShdw>
    </a:effect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5" qsCatId="simple" csTypeId="urn:microsoft.com/office/officeart/2005/8/colors/colorful1" csCatId="colorful" phldr="1"/>
      <dgm:spPr/>
      <dgm:t>
        <a:bodyPr/>
        <a:lstStyle/>
        <a:p>
          <a:endParaRPr lang="en-US"/>
        </a:p>
      </dgm:t>
    </dgm:pt>
    <dgm:pt modelId="{19599602-9E94-449B-AE02-46C30491E28C}">
      <dgm:prSet phldrT="[Text]"/>
      <dgm:spPr>
        <a:solidFill>
          <a:schemeClr val="tx2"/>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Small Business</a:t>
          </a:r>
        </a:p>
      </dgm:t>
    </dgm:pt>
    <dgm:pt modelId="{FF371F54-3EAD-4229-B33D-30FA8E522AE4}" type="parTrans" cxnId="{7A02F5AF-F9F5-4778-A66E-DE024A3A34D9}">
      <dgm:prSet/>
      <dgm:spPr/>
      <dgm:t>
        <a:bodyPr/>
        <a:lstStyle/>
        <a:p>
          <a:endParaRPr lang="en-US"/>
        </a:p>
      </dgm:t>
    </dgm:pt>
    <dgm:pt modelId="{2A88706E-F8B3-4E84-B216-AB828E178267}" type="sibTrans" cxnId="{7A02F5AF-F9F5-4778-A66E-DE024A3A34D9}">
      <dgm:prSet/>
      <dgm:spPr/>
      <dgm:t>
        <a:bodyPr/>
        <a:lstStyle/>
        <a:p>
          <a:endParaRPr lang="en-US"/>
        </a:p>
      </dgm:t>
    </dgm:pt>
    <dgm:pt modelId="{6FD54DCC-0420-4B69-949E-C600DAC3EA80}">
      <dgm:prSet phldrT="[Text]"/>
      <dgm:spPr>
        <a:solidFill>
          <a:schemeClr val="tx2"/>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Personal Finance/Bootstrapping</a:t>
          </a:r>
        </a:p>
      </dgm:t>
    </dgm:pt>
    <dgm:pt modelId="{6F5CF077-1342-46A1-93F1-68D7723F3F8C}" type="parTrans" cxnId="{A9A39EE7-F441-4563-AFFD-666EC4C4FD54}">
      <dgm:prSet/>
      <dgm:spPr>
        <a:ln>
          <a:solidFill>
            <a:schemeClr val="tx2"/>
          </a:solidFill>
        </a:ln>
      </dgm:spPr>
      <dgm:t>
        <a:bodyPr/>
        <a:lstStyle/>
        <a:p>
          <a:endParaRPr lang="en-US" dirty="0"/>
        </a:p>
      </dgm:t>
    </dgm:pt>
    <dgm:pt modelId="{CE57F18C-7754-4245-BB8D-0DDD9139AB8E}" type="sibTrans" cxnId="{A9A39EE7-F441-4563-AFFD-666EC4C4FD54}">
      <dgm:prSet/>
      <dgm:spPr/>
      <dgm:t>
        <a:bodyPr/>
        <a:lstStyle/>
        <a:p>
          <a:endParaRPr lang="en-US"/>
        </a:p>
      </dgm:t>
    </dgm:pt>
    <dgm:pt modelId="{420ED5FC-38B4-48E1-9A4D-7CBEAB5F988A}">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Crowdlending</a:t>
          </a:r>
        </a:p>
      </dgm:t>
    </dgm:pt>
    <dgm:pt modelId="{6FEAC496-4C9E-4228-9028-B0F4E564E2EB}" type="parTrans" cxnId="{835C6E89-C840-40CF-8C3D-B32DD2529A06}">
      <dgm:prSet/>
      <dgm:spPr/>
      <dgm:t>
        <a:bodyPr/>
        <a:lstStyle/>
        <a:p>
          <a:endParaRPr lang="en-US"/>
        </a:p>
      </dgm:t>
    </dgm:pt>
    <dgm:pt modelId="{681EA071-96B8-4002-AB9E-39879BF87476}" type="sibTrans" cxnId="{835C6E89-C840-40CF-8C3D-B32DD2529A06}">
      <dgm:prSet/>
      <dgm:spPr/>
      <dgm:t>
        <a:bodyPr/>
        <a:lstStyle/>
        <a:p>
          <a:endParaRPr lang="en-US"/>
        </a:p>
      </dgm:t>
    </dgm:pt>
    <dgm:pt modelId="{CEDAB27A-210D-4B2B-B0DC-54402FF8C790}">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solidFill>
                <a:schemeClr val="lt1"/>
              </a:solidFill>
              <a:latin typeface="Times New Roman" panose="02020603050405020304" pitchFamily="18" charset="0"/>
              <a:cs typeface="Times New Roman" panose="02020603050405020304" pitchFamily="18" charset="0"/>
            </a:rPr>
            <a:t>Crowdfunding</a:t>
          </a:r>
        </a:p>
      </dgm:t>
    </dgm:pt>
    <dgm:pt modelId="{93F5D4B3-DD11-4954-8E6B-9DD91C83AEFF}" type="parTrans" cxnId="{BED63904-4590-4280-BA22-B1B71F7A131C}">
      <dgm:prSet/>
      <dgm:spPr/>
      <dgm:t>
        <a:bodyPr/>
        <a:lstStyle/>
        <a:p>
          <a:endParaRPr lang="en-US"/>
        </a:p>
      </dgm:t>
    </dgm:pt>
    <dgm:pt modelId="{A30DBA4A-698D-438E-9336-334ED2EB5541}" type="sibTrans" cxnId="{BED63904-4590-4280-BA22-B1B71F7A131C}">
      <dgm:prSet/>
      <dgm:spPr/>
      <dgm:t>
        <a:bodyPr/>
        <a:lstStyle/>
        <a:p>
          <a:endParaRPr lang="en-US"/>
        </a:p>
      </dgm:t>
    </dgm:pt>
    <dgm:pt modelId="{2CC3C9B6-38DF-4CC6-BBFD-A7106F9CBA1E}">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Donor Crowdlending</a:t>
          </a:r>
        </a:p>
      </dgm:t>
    </dgm:pt>
    <dgm:pt modelId="{575C36B9-1EFD-4795-9BB8-45AC5650DF94}" type="parTrans" cxnId="{4B33C1EE-C5A0-445C-83A6-7927235F0BEF}">
      <dgm:prSet/>
      <dgm:spPr>
        <a:ln>
          <a:solidFill>
            <a:schemeClr val="accent1">
              <a:lumMod val="60000"/>
              <a:lumOff val="40000"/>
            </a:schemeClr>
          </a:solidFill>
        </a:ln>
      </dgm:spPr>
      <dgm:t>
        <a:bodyPr/>
        <a:lstStyle/>
        <a:p>
          <a:endParaRPr lang="en-US"/>
        </a:p>
      </dgm:t>
    </dgm:pt>
    <dgm:pt modelId="{90E228C6-6CE1-4787-BCBB-E5D10961D8B7}" type="sibTrans" cxnId="{4B33C1EE-C5A0-445C-83A6-7927235F0BEF}">
      <dgm:prSet/>
      <dgm:spPr/>
      <dgm:t>
        <a:bodyPr/>
        <a:lstStyle/>
        <a:p>
          <a:endParaRPr lang="en-US"/>
        </a:p>
      </dgm:t>
    </dgm:pt>
    <dgm:pt modelId="{69FB11F8-FA62-4F14-9985-E78FACB800E4}">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Debt Crowdfunding</a:t>
          </a:r>
        </a:p>
      </dgm:t>
    </dgm:pt>
    <dgm:pt modelId="{168A0D93-5F4A-42C4-B9C1-214DBF89756B}" type="parTrans" cxnId="{4E74B764-A5C1-4BFC-B8C7-206496C77483}">
      <dgm:prSet/>
      <dgm:spPr>
        <a:ln>
          <a:solidFill>
            <a:schemeClr val="accent1">
              <a:lumMod val="60000"/>
              <a:lumOff val="40000"/>
            </a:schemeClr>
          </a:solidFill>
        </a:ln>
      </dgm:spPr>
      <dgm:t>
        <a:bodyPr/>
        <a:lstStyle/>
        <a:p>
          <a:endParaRPr lang="en-US"/>
        </a:p>
      </dgm:t>
    </dgm:pt>
    <dgm:pt modelId="{7F55AD89-3E10-45FF-A018-BAE22E237693}" type="sibTrans" cxnId="{4E74B764-A5C1-4BFC-B8C7-206496C77483}">
      <dgm:prSet/>
      <dgm:spPr/>
      <dgm:t>
        <a:bodyPr/>
        <a:lstStyle/>
        <a:p>
          <a:endParaRPr lang="en-US"/>
        </a:p>
      </dgm:t>
    </dgm:pt>
    <dgm:pt modelId="{F73E1556-66BF-480A-B317-8C925E8B2A9A}">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Equity Crowdfunding</a:t>
          </a:r>
        </a:p>
      </dgm:t>
    </dgm:pt>
    <dgm:pt modelId="{5C6B998C-1C06-4BAC-B6A4-2D8E8626FC38}" type="parTrans" cxnId="{56A47660-2210-484F-8806-E247B94DD5A2}">
      <dgm:prSet/>
      <dgm:spPr>
        <a:ln>
          <a:solidFill>
            <a:schemeClr val="accent1">
              <a:lumMod val="60000"/>
              <a:lumOff val="40000"/>
            </a:schemeClr>
          </a:solidFill>
        </a:ln>
      </dgm:spPr>
      <dgm:t>
        <a:bodyPr/>
        <a:lstStyle/>
        <a:p>
          <a:endParaRPr lang="en-US"/>
        </a:p>
      </dgm:t>
    </dgm:pt>
    <dgm:pt modelId="{8EDCF402-9622-4161-92C3-C7703FA30CF8}" type="sibTrans" cxnId="{56A47660-2210-484F-8806-E247B94DD5A2}">
      <dgm:prSet/>
      <dgm:spPr/>
      <dgm:t>
        <a:bodyPr/>
        <a:lstStyle/>
        <a:p>
          <a:endParaRPr lang="en-US"/>
        </a:p>
      </dgm:t>
    </dgm:pt>
    <dgm:pt modelId="{F213CCB2-E3DB-4889-B347-DCB88C40FF4D}">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Rewards-based Crowdfunding</a:t>
          </a:r>
        </a:p>
      </dgm:t>
    </dgm:pt>
    <dgm:pt modelId="{5CB2AF19-B094-40FC-8145-5D8C5761F52C}" type="parTrans" cxnId="{6448E10B-B139-4FF7-AF85-A65D1838A757}">
      <dgm:prSet/>
      <dgm:spPr>
        <a:ln>
          <a:solidFill>
            <a:schemeClr val="accent1">
              <a:lumMod val="60000"/>
              <a:lumOff val="40000"/>
            </a:schemeClr>
          </a:solidFill>
        </a:ln>
      </dgm:spPr>
      <dgm:t>
        <a:bodyPr/>
        <a:lstStyle/>
        <a:p>
          <a:endParaRPr lang="en-US"/>
        </a:p>
      </dgm:t>
    </dgm:pt>
    <dgm:pt modelId="{4D453DDF-0F5C-4319-AD57-3A49D229BD04}" type="sibTrans" cxnId="{6448E10B-B139-4FF7-AF85-A65D1838A757}">
      <dgm:prSet/>
      <dgm:spPr/>
      <dgm:t>
        <a:bodyPr/>
        <a:lstStyle/>
        <a:p>
          <a:endParaRPr lang="en-US"/>
        </a:p>
      </dgm:t>
    </dgm:pt>
    <dgm:pt modelId="{D6BB9BFC-AEFB-46BE-BC92-6A3ED9DC8069}">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Donor Crowdfunding</a:t>
          </a:r>
        </a:p>
      </dgm:t>
    </dgm:pt>
    <dgm:pt modelId="{2679672C-7825-41AA-BD9C-51728D50D5D1}" type="parTrans" cxnId="{6AF874C6-02A8-43CF-B3AA-0C3071443E3E}">
      <dgm:prSet/>
      <dgm:spPr>
        <a:ln>
          <a:solidFill>
            <a:schemeClr val="accent1">
              <a:lumMod val="60000"/>
              <a:lumOff val="40000"/>
            </a:schemeClr>
          </a:solidFill>
        </a:ln>
      </dgm:spPr>
      <dgm:t>
        <a:bodyPr/>
        <a:lstStyle/>
        <a:p>
          <a:endParaRPr lang="en-US"/>
        </a:p>
      </dgm:t>
    </dgm:pt>
    <dgm:pt modelId="{D8E5080E-C12D-4BFE-8503-528CDFF9B30C}" type="sibTrans" cxnId="{6AF874C6-02A8-43CF-B3AA-0C3071443E3E}">
      <dgm:prSet/>
      <dgm:spPr/>
      <dgm:t>
        <a:bodyPr/>
        <a:lstStyle/>
        <a:p>
          <a:endParaRPr lang="en-US"/>
        </a:p>
      </dgm:t>
    </dgm:pt>
    <dgm:pt modelId="{7E6C86FF-7533-4270-AA6C-17E9EAAC03EB}" type="pres">
      <dgm:prSet presAssocID="{9EFAFD96-3601-4F17-BB82-DBBBA6C512D5}" presName="mainComposite" presStyleCnt="0">
        <dgm:presLayoutVars>
          <dgm:chPref val="1"/>
          <dgm:dir/>
          <dgm:animOne val="branch"/>
          <dgm:animLvl val="lvl"/>
          <dgm:resizeHandles val="exact"/>
        </dgm:presLayoutVars>
      </dgm:prSet>
      <dgm:spPr/>
    </dgm:pt>
    <dgm:pt modelId="{31B6EF45-5768-43BF-8DD5-B7FB59AFFE0E}" type="pres">
      <dgm:prSet presAssocID="{9EFAFD96-3601-4F17-BB82-DBBBA6C512D5}" presName="hierFlow" presStyleCnt="0"/>
      <dgm:spPr/>
    </dgm:pt>
    <dgm:pt modelId="{949FD4F3-BB96-4815-A35D-4684FF5562B9}" type="pres">
      <dgm:prSet presAssocID="{9EFAFD96-3601-4F17-BB82-DBBBA6C512D5}" presName="hierChild1" presStyleCnt="0">
        <dgm:presLayoutVars>
          <dgm:chPref val="1"/>
          <dgm:animOne val="branch"/>
          <dgm:animLvl val="lvl"/>
        </dgm:presLayoutVars>
      </dgm:prSet>
      <dgm:spPr/>
    </dgm:pt>
    <dgm:pt modelId="{01EBAD40-F375-4371-B2EE-2AADB8E89BB2}" type="pres">
      <dgm:prSet presAssocID="{19599602-9E94-449B-AE02-46C30491E28C}" presName="Name17" presStyleCnt="0"/>
      <dgm:spPr/>
    </dgm:pt>
    <dgm:pt modelId="{EAA749F2-9FFB-4980-B839-70AF7367123B}" type="pres">
      <dgm:prSet presAssocID="{19599602-9E94-449B-AE02-46C30491E28C}" presName="level1Shape" presStyleLbl="node0" presStyleIdx="0" presStyleCnt="1" custScaleX="105700" custScaleY="116059" custLinFactNeighborX="16203" custLinFactNeighborY="95565">
        <dgm:presLayoutVars>
          <dgm:chPref val="3"/>
        </dgm:presLayoutVars>
      </dgm:prSet>
      <dgm:spPr>
        <a:prstGeom prst="rect">
          <a:avLst/>
        </a:prstGeom>
      </dgm:spPr>
    </dgm:pt>
    <dgm:pt modelId="{77A22792-FF90-4234-8248-05228AD9CE95}" type="pres">
      <dgm:prSet presAssocID="{19599602-9E94-449B-AE02-46C30491E28C}" presName="hierChild2" presStyleCnt="0"/>
      <dgm:spPr/>
    </dgm:pt>
    <dgm:pt modelId="{06E49FC0-7FD3-4528-A0AE-B4A0E8C1B39A}" type="pres">
      <dgm:prSet presAssocID="{6F5CF077-1342-46A1-93F1-68D7723F3F8C}" presName="Name25" presStyleLbl="parChTrans1D2" presStyleIdx="0" presStyleCnt="1"/>
      <dgm:spPr/>
    </dgm:pt>
    <dgm:pt modelId="{43900EB7-BFC6-4F49-B7E4-8508A82567DA}" type="pres">
      <dgm:prSet presAssocID="{6F5CF077-1342-46A1-93F1-68D7723F3F8C}" presName="connTx" presStyleLbl="parChTrans1D2" presStyleIdx="0" presStyleCnt="1"/>
      <dgm:spPr/>
    </dgm:pt>
    <dgm:pt modelId="{4D28A3B3-A8AD-497A-8235-BE9ABD718CB8}" type="pres">
      <dgm:prSet presAssocID="{6FD54DCC-0420-4B69-949E-C600DAC3EA80}" presName="Name30" presStyleCnt="0"/>
      <dgm:spPr/>
    </dgm:pt>
    <dgm:pt modelId="{51F2390E-D560-4BC7-A8C5-A19C9E7EB846}" type="pres">
      <dgm:prSet presAssocID="{6FD54DCC-0420-4B69-949E-C600DAC3EA80}" presName="level2Shape" presStyleLbl="node2" presStyleIdx="0" presStyleCnt="1" custScaleX="105671" custScaleY="116535" custLinFactNeighborX="-1354" custLinFactNeighborY="95565"/>
      <dgm:spPr>
        <a:prstGeom prst="rect">
          <a:avLst/>
        </a:prstGeom>
      </dgm:spPr>
    </dgm:pt>
    <dgm:pt modelId="{ADA2F112-A95C-4740-8BEB-FD49DA401A11}" type="pres">
      <dgm:prSet presAssocID="{6FD54DCC-0420-4B69-949E-C600DAC3EA80}" presName="hierChild3" presStyleCnt="0"/>
      <dgm:spPr/>
    </dgm:pt>
    <dgm:pt modelId="{4BBC443A-2ECE-4D16-96C0-D49DE920F426}" type="pres">
      <dgm:prSet presAssocID="{6FEAC496-4C9E-4228-9028-B0F4E564E2EB}" presName="Name25" presStyleLbl="parChTrans1D3" presStyleIdx="0" presStyleCnt="2"/>
      <dgm:spPr/>
    </dgm:pt>
    <dgm:pt modelId="{03EEBCA4-25C7-4409-B48C-E8C1558DB360}" type="pres">
      <dgm:prSet presAssocID="{6FEAC496-4C9E-4228-9028-B0F4E564E2EB}" presName="connTx" presStyleLbl="parChTrans1D3" presStyleIdx="0" presStyleCnt="2"/>
      <dgm:spPr/>
    </dgm:pt>
    <dgm:pt modelId="{AD352E4C-646A-4198-AFC3-ADFC27AFFDCA}" type="pres">
      <dgm:prSet presAssocID="{420ED5FC-38B4-48E1-9A4D-7CBEAB5F988A}" presName="Name30" presStyleCnt="0"/>
      <dgm:spPr/>
    </dgm:pt>
    <dgm:pt modelId="{C6B4E7E9-9991-4CDA-AEE2-47F2A393BBD9}" type="pres">
      <dgm:prSet presAssocID="{420ED5FC-38B4-48E1-9A4D-7CBEAB5F988A}" presName="level2Shape" presStyleLbl="node3" presStyleIdx="0" presStyleCnt="2" custLinFactNeighborX="-1078" custLinFactNeighborY="3887"/>
      <dgm:spPr>
        <a:prstGeom prst="rect">
          <a:avLst/>
        </a:prstGeom>
      </dgm:spPr>
    </dgm:pt>
    <dgm:pt modelId="{856F73CA-7A21-43EF-A669-4C06635C8A97}" type="pres">
      <dgm:prSet presAssocID="{420ED5FC-38B4-48E1-9A4D-7CBEAB5F988A}" presName="hierChild3" presStyleCnt="0"/>
      <dgm:spPr/>
    </dgm:pt>
    <dgm:pt modelId="{910BD7D1-5157-4E20-9B63-F6693773D491}" type="pres">
      <dgm:prSet presAssocID="{575C36B9-1EFD-4795-9BB8-45AC5650DF94}" presName="Name25" presStyleLbl="parChTrans1D4" presStyleIdx="0" presStyleCnt="5"/>
      <dgm:spPr/>
    </dgm:pt>
    <dgm:pt modelId="{0257CA9C-0C76-4B80-BE98-195803159B20}" type="pres">
      <dgm:prSet presAssocID="{575C36B9-1EFD-4795-9BB8-45AC5650DF94}" presName="connTx" presStyleLbl="parChTrans1D4" presStyleIdx="0" presStyleCnt="5"/>
      <dgm:spPr/>
    </dgm:pt>
    <dgm:pt modelId="{CACA3440-6DD1-47FC-A5A7-13FB7376928B}" type="pres">
      <dgm:prSet presAssocID="{2CC3C9B6-38DF-4CC6-BBFD-A7106F9CBA1E}" presName="Name30" presStyleCnt="0"/>
      <dgm:spPr/>
    </dgm:pt>
    <dgm:pt modelId="{563D3EC7-B4A1-4BD5-93F3-3B8D245DE4A9}" type="pres">
      <dgm:prSet presAssocID="{2CC3C9B6-38DF-4CC6-BBFD-A7106F9CBA1E}" presName="level2Shape" presStyleLbl="node4" presStyleIdx="0" presStyleCnt="5" custLinFactNeighborX="73" custLinFactNeighborY="3254"/>
      <dgm:spPr>
        <a:prstGeom prst="rect">
          <a:avLst/>
        </a:prstGeom>
      </dgm:spPr>
    </dgm:pt>
    <dgm:pt modelId="{974A0F81-330E-4430-965D-99CC1685DFB0}" type="pres">
      <dgm:prSet presAssocID="{2CC3C9B6-38DF-4CC6-BBFD-A7106F9CBA1E}" presName="hierChild3" presStyleCnt="0"/>
      <dgm:spPr/>
    </dgm:pt>
    <dgm:pt modelId="{5F2F4644-790B-41E8-AD12-0B5D453360C9}" type="pres">
      <dgm:prSet presAssocID="{93F5D4B3-DD11-4954-8E6B-9DD91C83AEFF}" presName="Name25" presStyleLbl="parChTrans1D3" presStyleIdx="1" presStyleCnt="2"/>
      <dgm:spPr/>
    </dgm:pt>
    <dgm:pt modelId="{DE789B9D-67E3-4C3E-84E1-04FEFA20BDE3}" type="pres">
      <dgm:prSet presAssocID="{93F5D4B3-DD11-4954-8E6B-9DD91C83AEFF}" presName="connTx" presStyleLbl="parChTrans1D3" presStyleIdx="1" presStyleCnt="2"/>
      <dgm:spPr/>
    </dgm:pt>
    <dgm:pt modelId="{40C3C539-76F2-4154-A3C4-CC9FD755293B}" type="pres">
      <dgm:prSet presAssocID="{CEDAB27A-210D-4B2B-B0DC-54402FF8C790}" presName="Name30" presStyleCnt="0"/>
      <dgm:spPr/>
    </dgm:pt>
    <dgm:pt modelId="{9DE088B0-77F4-40EC-8E8C-7646FD58BF76}" type="pres">
      <dgm:prSet presAssocID="{CEDAB27A-210D-4B2B-B0DC-54402FF8C790}" presName="level2Shape" presStyleLbl="node3" presStyleIdx="1" presStyleCnt="2" custLinFactNeighborX="-8135" custLinFactNeighborY="-47185"/>
      <dgm:spPr>
        <a:prstGeom prst="rect">
          <a:avLst/>
        </a:prstGeom>
      </dgm:spPr>
    </dgm:pt>
    <dgm:pt modelId="{174AA16C-E3A5-47AF-AC9C-150214579125}" type="pres">
      <dgm:prSet presAssocID="{CEDAB27A-210D-4B2B-B0DC-54402FF8C790}" presName="hierChild3" presStyleCnt="0"/>
      <dgm:spPr/>
    </dgm:pt>
    <dgm:pt modelId="{A8C3E19B-94B9-44C7-A814-1949D02CBB66}" type="pres">
      <dgm:prSet presAssocID="{168A0D93-5F4A-42C4-B9C1-214DBF89756B}" presName="Name25" presStyleLbl="parChTrans1D4" presStyleIdx="1" presStyleCnt="5"/>
      <dgm:spPr/>
    </dgm:pt>
    <dgm:pt modelId="{398D3CA2-F979-431F-B166-9F45C7D79E42}" type="pres">
      <dgm:prSet presAssocID="{168A0D93-5F4A-42C4-B9C1-214DBF89756B}" presName="connTx" presStyleLbl="parChTrans1D4" presStyleIdx="1" presStyleCnt="5"/>
      <dgm:spPr/>
    </dgm:pt>
    <dgm:pt modelId="{49EA53A4-9C02-4719-8F76-B53E5BCD0E41}" type="pres">
      <dgm:prSet presAssocID="{69FB11F8-FA62-4F14-9985-E78FACB800E4}" presName="Name30" presStyleCnt="0"/>
      <dgm:spPr/>
    </dgm:pt>
    <dgm:pt modelId="{543FB978-A841-42E1-ADE6-9F57B425B060}" type="pres">
      <dgm:prSet presAssocID="{69FB11F8-FA62-4F14-9985-E78FACB800E4}" presName="level2Shape" presStyleLbl="node4" presStyleIdx="1" presStyleCnt="5"/>
      <dgm:spPr>
        <a:prstGeom prst="rect">
          <a:avLst/>
        </a:prstGeom>
      </dgm:spPr>
    </dgm:pt>
    <dgm:pt modelId="{3B964529-EBCB-49EF-A1AC-7DA0956BF45A}" type="pres">
      <dgm:prSet presAssocID="{69FB11F8-FA62-4F14-9985-E78FACB800E4}" presName="hierChild3" presStyleCnt="0"/>
      <dgm:spPr/>
    </dgm:pt>
    <dgm:pt modelId="{6DCDB96C-D7A5-482E-A8BB-FE428BE3D1B1}" type="pres">
      <dgm:prSet presAssocID="{5C6B998C-1C06-4BAC-B6A4-2D8E8626FC38}" presName="Name25" presStyleLbl="parChTrans1D4" presStyleIdx="2" presStyleCnt="5"/>
      <dgm:spPr/>
    </dgm:pt>
    <dgm:pt modelId="{DE149406-A76F-4990-A601-A070C963A01F}" type="pres">
      <dgm:prSet presAssocID="{5C6B998C-1C06-4BAC-B6A4-2D8E8626FC38}" presName="connTx" presStyleLbl="parChTrans1D4" presStyleIdx="2" presStyleCnt="5"/>
      <dgm:spPr/>
    </dgm:pt>
    <dgm:pt modelId="{7DAD31DB-A82A-4B43-9252-D8FC4D6FA573}" type="pres">
      <dgm:prSet presAssocID="{F73E1556-66BF-480A-B317-8C925E8B2A9A}" presName="Name30" presStyleCnt="0"/>
      <dgm:spPr/>
    </dgm:pt>
    <dgm:pt modelId="{2ED12287-6497-4165-90E5-CC9771D597B4}" type="pres">
      <dgm:prSet presAssocID="{F73E1556-66BF-480A-B317-8C925E8B2A9A}" presName="level2Shape" presStyleLbl="node4" presStyleIdx="2" presStyleCnt="5"/>
      <dgm:spPr>
        <a:prstGeom prst="rect">
          <a:avLst/>
        </a:prstGeom>
      </dgm:spPr>
    </dgm:pt>
    <dgm:pt modelId="{29206B05-0899-4412-AA85-70B1BCDAC84F}" type="pres">
      <dgm:prSet presAssocID="{F73E1556-66BF-480A-B317-8C925E8B2A9A}" presName="hierChild3" presStyleCnt="0"/>
      <dgm:spPr/>
    </dgm:pt>
    <dgm:pt modelId="{A3B0E9EF-6DC5-4CA7-BCE5-A61A995D00CC}" type="pres">
      <dgm:prSet presAssocID="{5CB2AF19-B094-40FC-8145-5D8C5761F52C}" presName="Name25" presStyleLbl="parChTrans1D4" presStyleIdx="3" presStyleCnt="5"/>
      <dgm:spPr/>
    </dgm:pt>
    <dgm:pt modelId="{779EEF3D-736E-4D55-AE40-BEA95BECCC53}" type="pres">
      <dgm:prSet presAssocID="{5CB2AF19-B094-40FC-8145-5D8C5761F52C}" presName="connTx" presStyleLbl="parChTrans1D4" presStyleIdx="3" presStyleCnt="5"/>
      <dgm:spPr/>
    </dgm:pt>
    <dgm:pt modelId="{9247413A-3B5D-43C8-80B7-16514A5D5FEC}" type="pres">
      <dgm:prSet presAssocID="{F213CCB2-E3DB-4889-B347-DCB88C40FF4D}" presName="Name30" presStyleCnt="0"/>
      <dgm:spPr/>
    </dgm:pt>
    <dgm:pt modelId="{7343B21D-8EBD-462E-8B2A-167982DC50EB}" type="pres">
      <dgm:prSet presAssocID="{F213CCB2-E3DB-4889-B347-DCB88C40FF4D}" presName="level2Shape" presStyleLbl="node4" presStyleIdx="3" presStyleCnt="5"/>
      <dgm:spPr>
        <a:prstGeom prst="rect">
          <a:avLst/>
        </a:prstGeom>
      </dgm:spPr>
    </dgm:pt>
    <dgm:pt modelId="{4A41865B-D50C-4D24-BAEE-AC5D5322C811}" type="pres">
      <dgm:prSet presAssocID="{F213CCB2-E3DB-4889-B347-DCB88C40FF4D}" presName="hierChild3" presStyleCnt="0"/>
      <dgm:spPr/>
    </dgm:pt>
    <dgm:pt modelId="{82F96307-49BC-48B1-AB09-AAAFBC20E209}" type="pres">
      <dgm:prSet presAssocID="{2679672C-7825-41AA-BD9C-51728D50D5D1}" presName="Name25" presStyleLbl="parChTrans1D4" presStyleIdx="4" presStyleCnt="5"/>
      <dgm:spPr/>
    </dgm:pt>
    <dgm:pt modelId="{E0F6947B-D515-4683-BDED-5DB888F3C9B4}" type="pres">
      <dgm:prSet presAssocID="{2679672C-7825-41AA-BD9C-51728D50D5D1}" presName="connTx" presStyleLbl="parChTrans1D4" presStyleIdx="4" presStyleCnt="5"/>
      <dgm:spPr/>
    </dgm:pt>
    <dgm:pt modelId="{5C4EDDB9-B096-4EF6-B39D-981B69CC8810}" type="pres">
      <dgm:prSet presAssocID="{D6BB9BFC-AEFB-46BE-BC92-6A3ED9DC8069}" presName="Name30" presStyleCnt="0"/>
      <dgm:spPr/>
    </dgm:pt>
    <dgm:pt modelId="{DF44E1BD-F2B4-45D8-BE13-E5A081664B0E}" type="pres">
      <dgm:prSet presAssocID="{D6BB9BFC-AEFB-46BE-BC92-6A3ED9DC8069}" presName="level2Shape" presStyleLbl="node4" presStyleIdx="4" presStyleCnt="5"/>
      <dgm:spPr>
        <a:prstGeom prst="rect">
          <a:avLst/>
        </a:prstGeom>
      </dgm:spPr>
    </dgm:pt>
    <dgm:pt modelId="{D9A22543-46E2-455F-84A5-D86D61E3FE46}" type="pres">
      <dgm:prSet presAssocID="{D6BB9BFC-AEFB-46BE-BC92-6A3ED9DC8069}" presName="hierChild3" presStyleCnt="0"/>
      <dgm:spPr/>
    </dgm:pt>
    <dgm:pt modelId="{58D940A0-FA90-45FB-AD9D-5AA4FFD122DF}" type="pres">
      <dgm:prSet presAssocID="{9EFAFD96-3601-4F17-BB82-DBBBA6C512D5}" presName="bgShapesFlow" presStyleCnt="0"/>
      <dgm:spPr/>
    </dgm:pt>
  </dgm:ptLst>
  <dgm:cxnLst>
    <dgm:cxn modelId="{BED63904-4590-4280-BA22-B1B71F7A131C}" srcId="{6FD54DCC-0420-4B69-949E-C600DAC3EA80}" destId="{CEDAB27A-210D-4B2B-B0DC-54402FF8C790}" srcOrd="1" destOrd="0" parTransId="{93F5D4B3-DD11-4954-8E6B-9DD91C83AEFF}" sibTransId="{A30DBA4A-698D-438E-9336-334ED2EB5541}"/>
    <dgm:cxn modelId="{5FE5BD0A-9840-45A2-B03C-52C9C05206EA}" type="presOf" srcId="{6FD54DCC-0420-4B69-949E-C600DAC3EA80}" destId="{51F2390E-D560-4BC7-A8C5-A19C9E7EB846}" srcOrd="0" destOrd="0" presId="urn:microsoft.com/office/officeart/2005/8/layout/hierarchy5"/>
    <dgm:cxn modelId="{6448E10B-B139-4FF7-AF85-A65D1838A757}" srcId="{CEDAB27A-210D-4B2B-B0DC-54402FF8C790}" destId="{F213CCB2-E3DB-4889-B347-DCB88C40FF4D}" srcOrd="2" destOrd="0" parTransId="{5CB2AF19-B094-40FC-8145-5D8C5761F52C}" sibTransId="{4D453DDF-0F5C-4319-AD57-3A49D229BD04}"/>
    <dgm:cxn modelId="{80B57213-E4EF-4005-B731-1E23B85699B5}" type="presOf" srcId="{F213CCB2-E3DB-4889-B347-DCB88C40FF4D}" destId="{7343B21D-8EBD-462E-8B2A-167982DC50EB}" srcOrd="0" destOrd="0" presId="urn:microsoft.com/office/officeart/2005/8/layout/hierarchy5"/>
    <dgm:cxn modelId="{F4770215-0FD7-4CB4-8C85-7431D12BB2AC}" type="presOf" srcId="{2679672C-7825-41AA-BD9C-51728D50D5D1}" destId="{E0F6947B-D515-4683-BDED-5DB888F3C9B4}" srcOrd="1" destOrd="0" presId="urn:microsoft.com/office/officeart/2005/8/layout/hierarchy5"/>
    <dgm:cxn modelId="{EE3AAB20-2C59-4664-BAD3-9974CAD8F082}" type="presOf" srcId="{6F5CF077-1342-46A1-93F1-68D7723F3F8C}" destId="{43900EB7-BFC6-4F49-B7E4-8508A82567DA}" srcOrd="1" destOrd="0" presId="urn:microsoft.com/office/officeart/2005/8/layout/hierarchy5"/>
    <dgm:cxn modelId="{3001A62F-AE3C-43A1-855E-E5DC44699742}" type="presOf" srcId="{6F5CF077-1342-46A1-93F1-68D7723F3F8C}" destId="{06E49FC0-7FD3-4528-A0AE-B4A0E8C1B39A}" srcOrd="0" destOrd="0" presId="urn:microsoft.com/office/officeart/2005/8/layout/hierarchy5"/>
    <dgm:cxn modelId="{7CE7E93F-18C5-4069-B8B8-F6C6BABCB042}" type="presOf" srcId="{5CB2AF19-B094-40FC-8145-5D8C5761F52C}" destId="{779EEF3D-736E-4D55-AE40-BEA95BECCC53}" srcOrd="1" destOrd="0" presId="urn:microsoft.com/office/officeart/2005/8/layout/hierarchy5"/>
    <dgm:cxn modelId="{9597175F-C34E-4B29-B0CB-B13F12A47700}" type="presOf" srcId="{CEDAB27A-210D-4B2B-B0DC-54402FF8C790}" destId="{9DE088B0-77F4-40EC-8E8C-7646FD58BF76}" srcOrd="0" destOrd="0" presId="urn:microsoft.com/office/officeart/2005/8/layout/hierarchy5"/>
    <dgm:cxn modelId="{56A47660-2210-484F-8806-E247B94DD5A2}" srcId="{CEDAB27A-210D-4B2B-B0DC-54402FF8C790}" destId="{F73E1556-66BF-480A-B317-8C925E8B2A9A}" srcOrd="1" destOrd="0" parTransId="{5C6B998C-1C06-4BAC-B6A4-2D8E8626FC38}" sibTransId="{8EDCF402-9622-4161-92C3-C7703FA30CF8}"/>
    <dgm:cxn modelId="{C6FE0E61-00F1-44D3-8D01-39DCF9384FF6}" type="presOf" srcId="{168A0D93-5F4A-42C4-B9C1-214DBF89756B}" destId="{A8C3E19B-94B9-44C7-A814-1949D02CBB66}" srcOrd="0" destOrd="0" presId="urn:microsoft.com/office/officeart/2005/8/layout/hierarchy5"/>
    <dgm:cxn modelId="{43E27661-8365-494E-B0B1-AEFC553D9A14}" type="presOf" srcId="{93F5D4B3-DD11-4954-8E6B-9DD91C83AEFF}" destId="{DE789B9D-67E3-4C3E-84E1-04FEFA20BDE3}" srcOrd="1" destOrd="0" presId="urn:microsoft.com/office/officeart/2005/8/layout/hierarchy5"/>
    <dgm:cxn modelId="{318B8A61-64CA-41D4-8F14-6658BE21A448}" type="presOf" srcId="{575C36B9-1EFD-4795-9BB8-45AC5650DF94}" destId="{910BD7D1-5157-4E20-9B63-F6693773D491}" srcOrd="0" destOrd="0" presId="urn:microsoft.com/office/officeart/2005/8/layout/hierarchy5"/>
    <dgm:cxn modelId="{CFFEE043-EB04-4EB8-A27B-62F6F224CEE1}" type="presOf" srcId="{69FB11F8-FA62-4F14-9985-E78FACB800E4}" destId="{543FB978-A841-42E1-ADE6-9F57B425B060}" srcOrd="0" destOrd="0" presId="urn:microsoft.com/office/officeart/2005/8/layout/hierarchy5"/>
    <dgm:cxn modelId="{4E74B764-A5C1-4BFC-B8C7-206496C77483}" srcId="{CEDAB27A-210D-4B2B-B0DC-54402FF8C790}" destId="{69FB11F8-FA62-4F14-9985-E78FACB800E4}" srcOrd="0" destOrd="0" parTransId="{168A0D93-5F4A-42C4-B9C1-214DBF89756B}" sibTransId="{7F55AD89-3E10-45FF-A018-BAE22E237693}"/>
    <dgm:cxn modelId="{4A86517E-0F46-4D7E-A159-C35415B4BBE7}" type="presOf" srcId="{5CB2AF19-B094-40FC-8145-5D8C5761F52C}" destId="{A3B0E9EF-6DC5-4CA7-BCE5-A61A995D00CC}" srcOrd="0" destOrd="0" presId="urn:microsoft.com/office/officeart/2005/8/layout/hierarchy5"/>
    <dgm:cxn modelId="{835C6E89-C840-40CF-8C3D-B32DD2529A06}" srcId="{6FD54DCC-0420-4B69-949E-C600DAC3EA80}" destId="{420ED5FC-38B4-48E1-9A4D-7CBEAB5F988A}" srcOrd="0" destOrd="0" parTransId="{6FEAC496-4C9E-4228-9028-B0F4E564E2EB}" sibTransId="{681EA071-96B8-4002-AB9E-39879BF87476}"/>
    <dgm:cxn modelId="{9F1A8C89-D0C6-482A-B2B1-9C0D4C06B812}" type="presOf" srcId="{5C6B998C-1C06-4BAC-B6A4-2D8E8626FC38}" destId="{6DCDB96C-D7A5-482E-A8BB-FE428BE3D1B1}" srcOrd="0" destOrd="0" presId="urn:microsoft.com/office/officeart/2005/8/layout/hierarchy5"/>
    <dgm:cxn modelId="{ABD2228B-09DD-4205-9DD0-E2AC538F920E}" type="presOf" srcId="{F73E1556-66BF-480A-B317-8C925E8B2A9A}" destId="{2ED12287-6497-4165-90E5-CC9771D597B4}" srcOrd="0" destOrd="0" presId="urn:microsoft.com/office/officeart/2005/8/layout/hierarchy5"/>
    <dgm:cxn modelId="{5C44108F-5F93-41DB-86B6-8C60AF7DD690}" type="presOf" srcId="{6FEAC496-4C9E-4228-9028-B0F4E564E2EB}" destId="{4BBC443A-2ECE-4D16-96C0-D49DE920F426}" srcOrd="0" destOrd="0" presId="urn:microsoft.com/office/officeart/2005/8/layout/hierarchy5"/>
    <dgm:cxn modelId="{36181796-9FE2-4338-9288-44A49F6274EB}" type="presOf" srcId="{168A0D93-5F4A-42C4-B9C1-214DBF89756B}" destId="{398D3CA2-F979-431F-B166-9F45C7D79E42}" srcOrd="1" destOrd="0" presId="urn:microsoft.com/office/officeart/2005/8/layout/hierarchy5"/>
    <dgm:cxn modelId="{9AF5EF9A-45E0-4D01-AB57-C2160751EFEF}" type="presOf" srcId="{D6BB9BFC-AEFB-46BE-BC92-6A3ED9DC8069}" destId="{DF44E1BD-F2B4-45D8-BE13-E5A081664B0E}" srcOrd="0" destOrd="0" presId="urn:microsoft.com/office/officeart/2005/8/layout/hierarchy5"/>
    <dgm:cxn modelId="{7AEC8E9D-1158-4B1E-9A5D-42589D80B0A3}" type="presOf" srcId="{9EFAFD96-3601-4F17-BB82-DBBBA6C512D5}" destId="{7E6C86FF-7533-4270-AA6C-17E9EAAC03EB}" srcOrd="0" destOrd="0" presId="urn:microsoft.com/office/officeart/2005/8/layout/hierarchy5"/>
    <dgm:cxn modelId="{7A02F5AF-F9F5-4778-A66E-DE024A3A34D9}" srcId="{9EFAFD96-3601-4F17-BB82-DBBBA6C512D5}" destId="{19599602-9E94-449B-AE02-46C30491E28C}" srcOrd="0" destOrd="0" parTransId="{FF371F54-3EAD-4229-B33D-30FA8E522AE4}" sibTransId="{2A88706E-F8B3-4E84-B216-AB828E178267}"/>
    <dgm:cxn modelId="{0ECDA6BD-1265-47A7-A9D4-600D8C63A8AF}" type="presOf" srcId="{2CC3C9B6-38DF-4CC6-BBFD-A7106F9CBA1E}" destId="{563D3EC7-B4A1-4BD5-93F3-3B8D245DE4A9}" srcOrd="0" destOrd="0" presId="urn:microsoft.com/office/officeart/2005/8/layout/hierarchy5"/>
    <dgm:cxn modelId="{6AF874C6-02A8-43CF-B3AA-0C3071443E3E}" srcId="{CEDAB27A-210D-4B2B-B0DC-54402FF8C790}" destId="{D6BB9BFC-AEFB-46BE-BC92-6A3ED9DC8069}" srcOrd="3" destOrd="0" parTransId="{2679672C-7825-41AA-BD9C-51728D50D5D1}" sibTransId="{D8E5080E-C12D-4BFE-8503-528CDFF9B30C}"/>
    <dgm:cxn modelId="{4BD619CF-AFA0-49BC-9AFB-D04FAB892349}" type="presOf" srcId="{93F5D4B3-DD11-4954-8E6B-9DD91C83AEFF}" destId="{5F2F4644-790B-41E8-AD12-0B5D453360C9}" srcOrd="0" destOrd="0" presId="urn:microsoft.com/office/officeart/2005/8/layout/hierarchy5"/>
    <dgm:cxn modelId="{D47968D0-82DB-4CB5-8BDD-7482E22084D1}" type="presOf" srcId="{420ED5FC-38B4-48E1-9A4D-7CBEAB5F988A}" destId="{C6B4E7E9-9991-4CDA-AEE2-47F2A393BBD9}" srcOrd="0" destOrd="0" presId="urn:microsoft.com/office/officeart/2005/8/layout/hierarchy5"/>
    <dgm:cxn modelId="{B1FD38D6-F794-473F-913C-91E7650BB2F2}" type="presOf" srcId="{19599602-9E94-449B-AE02-46C30491E28C}" destId="{EAA749F2-9FFB-4980-B839-70AF7367123B}" srcOrd="0" destOrd="0" presId="urn:microsoft.com/office/officeart/2005/8/layout/hierarchy5"/>
    <dgm:cxn modelId="{1F4220D7-130A-4088-A2B7-7CB27080FABC}" type="presOf" srcId="{6FEAC496-4C9E-4228-9028-B0F4E564E2EB}" destId="{03EEBCA4-25C7-4409-B48C-E8C1558DB360}" srcOrd="1" destOrd="0" presId="urn:microsoft.com/office/officeart/2005/8/layout/hierarchy5"/>
    <dgm:cxn modelId="{6C0BD9DD-2225-4190-A61E-1116D0FBBFCB}" type="presOf" srcId="{2679672C-7825-41AA-BD9C-51728D50D5D1}" destId="{82F96307-49BC-48B1-AB09-AAAFBC20E209}" srcOrd="0" destOrd="0" presId="urn:microsoft.com/office/officeart/2005/8/layout/hierarchy5"/>
    <dgm:cxn modelId="{0EC442E3-894D-447B-B7A7-7751C469CFEB}" type="presOf" srcId="{575C36B9-1EFD-4795-9BB8-45AC5650DF94}" destId="{0257CA9C-0C76-4B80-BE98-195803159B20}" srcOrd="1" destOrd="0" presId="urn:microsoft.com/office/officeart/2005/8/layout/hierarchy5"/>
    <dgm:cxn modelId="{A9A39EE7-F441-4563-AFFD-666EC4C4FD54}" srcId="{19599602-9E94-449B-AE02-46C30491E28C}" destId="{6FD54DCC-0420-4B69-949E-C600DAC3EA80}" srcOrd="0" destOrd="0" parTransId="{6F5CF077-1342-46A1-93F1-68D7723F3F8C}" sibTransId="{CE57F18C-7754-4245-BB8D-0DDD9139AB8E}"/>
    <dgm:cxn modelId="{4B33C1EE-C5A0-445C-83A6-7927235F0BEF}" srcId="{420ED5FC-38B4-48E1-9A4D-7CBEAB5F988A}" destId="{2CC3C9B6-38DF-4CC6-BBFD-A7106F9CBA1E}" srcOrd="0" destOrd="0" parTransId="{575C36B9-1EFD-4795-9BB8-45AC5650DF94}" sibTransId="{90E228C6-6CE1-4787-BCBB-E5D10961D8B7}"/>
    <dgm:cxn modelId="{624AEAF1-3410-4E2A-AC22-9E046CBD8254}" type="presOf" srcId="{5C6B998C-1C06-4BAC-B6A4-2D8E8626FC38}" destId="{DE149406-A76F-4990-A601-A070C963A01F}" srcOrd="1" destOrd="0" presId="urn:microsoft.com/office/officeart/2005/8/layout/hierarchy5"/>
    <dgm:cxn modelId="{64523378-DB1B-4168-B48C-0DD665CC7484}" type="presParOf" srcId="{7E6C86FF-7533-4270-AA6C-17E9EAAC03EB}" destId="{31B6EF45-5768-43BF-8DD5-B7FB59AFFE0E}" srcOrd="0" destOrd="0" presId="urn:microsoft.com/office/officeart/2005/8/layout/hierarchy5"/>
    <dgm:cxn modelId="{80737380-4827-4A7C-8081-B5A80C37077A}" type="presParOf" srcId="{31B6EF45-5768-43BF-8DD5-B7FB59AFFE0E}" destId="{949FD4F3-BB96-4815-A35D-4684FF5562B9}" srcOrd="0" destOrd="0" presId="urn:microsoft.com/office/officeart/2005/8/layout/hierarchy5"/>
    <dgm:cxn modelId="{AC8235BC-8729-4CB4-A170-E57257D0C2FD}" type="presParOf" srcId="{949FD4F3-BB96-4815-A35D-4684FF5562B9}" destId="{01EBAD40-F375-4371-B2EE-2AADB8E89BB2}" srcOrd="0" destOrd="0" presId="urn:microsoft.com/office/officeart/2005/8/layout/hierarchy5"/>
    <dgm:cxn modelId="{4A070116-D74D-4D1E-B702-606E586FA1CC}" type="presParOf" srcId="{01EBAD40-F375-4371-B2EE-2AADB8E89BB2}" destId="{EAA749F2-9FFB-4980-B839-70AF7367123B}" srcOrd="0" destOrd="0" presId="urn:microsoft.com/office/officeart/2005/8/layout/hierarchy5"/>
    <dgm:cxn modelId="{9766A4D3-2D2F-46FE-A423-6327CAC7C397}" type="presParOf" srcId="{01EBAD40-F375-4371-B2EE-2AADB8E89BB2}" destId="{77A22792-FF90-4234-8248-05228AD9CE95}" srcOrd="1" destOrd="0" presId="urn:microsoft.com/office/officeart/2005/8/layout/hierarchy5"/>
    <dgm:cxn modelId="{E6D05D68-C1D2-4692-A6B2-F985018527E0}" type="presParOf" srcId="{77A22792-FF90-4234-8248-05228AD9CE95}" destId="{06E49FC0-7FD3-4528-A0AE-B4A0E8C1B39A}" srcOrd="0" destOrd="0" presId="urn:microsoft.com/office/officeart/2005/8/layout/hierarchy5"/>
    <dgm:cxn modelId="{A00A4DD4-DDBA-4524-BA83-150D6F716921}" type="presParOf" srcId="{06E49FC0-7FD3-4528-A0AE-B4A0E8C1B39A}" destId="{43900EB7-BFC6-4F49-B7E4-8508A82567DA}" srcOrd="0" destOrd="0" presId="urn:microsoft.com/office/officeart/2005/8/layout/hierarchy5"/>
    <dgm:cxn modelId="{8418B2D6-1042-40D0-B146-85101E88E595}" type="presParOf" srcId="{77A22792-FF90-4234-8248-05228AD9CE95}" destId="{4D28A3B3-A8AD-497A-8235-BE9ABD718CB8}" srcOrd="1" destOrd="0" presId="urn:microsoft.com/office/officeart/2005/8/layout/hierarchy5"/>
    <dgm:cxn modelId="{DE349FA5-D977-4F86-AA31-00AF132A350B}" type="presParOf" srcId="{4D28A3B3-A8AD-497A-8235-BE9ABD718CB8}" destId="{51F2390E-D560-4BC7-A8C5-A19C9E7EB846}" srcOrd="0" destOrd="0" presId="urn:microsoft.com/office/officeart/2005/8/layout/hierarchy5"/>
    <dgm:cxn modelId="{4BE51ECC-DE25-43AB-A4CD-11CC431703B4}" type="presParOf" srcId="{4D28A3B3-A8AD-497A-8235-BE9ABD718CB8}" destId="{ADA2F112-A95C-4740-8BEB-FD49DA401A11}" srcOrd="1" destOrd="0" presId="urn:microsoft.com/office/officeart/2005/8/layout/hierarchy5"/>
    <dgm:cxn modelId="{8DDB0536-3456-4D46-A571-BEBF3BFC25F4}" type="presParOf" srcId="{ADA2F112-A95C-4740-8BEB-FD49DA401A11}" destId="{4BBC443A-2ECE-4D16-96C0-D49DE920F426}" srcOrd="0" destOrd="0" presId="urn:microsoft.com/office/officeart/2005/8/layout/hierarchy5"/>
    <dgm:cxn modelId="{BBAE64D1-966A-43BE-8691-09CEF9AC0EBB}" type="presParOf" srcId="{4BBC443A-2ECE-4D16-96C0-D49DE920F426}" destId="{03EEBCA4-25C7-4409-B48C-E8C1558DB360}" srcOrd="0" destOrd="0" presId="urn:microsoft.com/office/officeart/2005/8/layout/hierarchy5"/>
    <dgm:cxn modelId="{1B97BEA4-82A6-482E-BE16-DDA48E16EEA2}" type="presParOf" srcId="{ADA2F112-A95C-4740-8BEB-FD49DA401A11}" destId="{AD352E4C-646A-4198-AFC3-ADFC27AFFDCA}" srcOrd="1" destOrd="0" presId="urn:microsoft.com/office/officeart/2005/8/layout/hierarchy5"/>
    <dgm:cxn modelId="{99AD7E07-10D7-4450-945C-FFA80ED869E9}" type="presParOf" srcId="{AD352E4C-646A-4198-AFC3-ADFC27AFFDCA}" destId="{C6B4E7E9-9991-4CDA-AEE2-47F2A393BBD9}" srcOrd="0" destOrd="0" presId="urn:microsoft.com/office/officeart/2005/8/layout/hierarchy5"/>
    <dgm:cxn modelId="{492301E9-89CC-42DD-8ACE-B009DEFB1A72}" type="presParOf" srcId="{AD352E4C-646A-4198-AFC3-ADFC27AFFDCA}" destId="{856F73CA-7A21-43EF-A669-4C06635C8A97}" srcOrd="1" destOrd="0" presId="urn:microsoft.com/office/officeart/2005/8/layout/hierarchy5"/>
    <dgm:cxn modelId="{7BCB97C1-0644-4C9F-B694-4B1B7D372AE7}" type="presParOf" srcId="{856F73CA-7A21-43EF-A669-4C06635C8A97}" destId="{910BD7D1-5157-4E20-9B63-F6693773D491}" srcOrd="0" destOrd="0" presId="urn:microsoft.com/office/officeart/2005/8/layout/hierarchy5"/>
    <dgm:cxn modelId="{E9D2243D-05B8-41F5-8A05-5E9A486DBDD1}" type="presParOf" srcId="{910BD7D1-5157-4E20-9B63-F6693773D491}" destId="{0257CA9C-0C76-4B80-BE98-195803159B20}" srcOrd="0" destOrd="0" presId="urn:microsoft.com/office/officeart/2005/8/layout/hierarchy5"/>
    <dgm:cxn modelId="{2FA121E2-1F95-48DD-A4D4-BA972C0051C9}" type="presParOf" srcId="{856F73CA-7A21-43EF-A669-4C06635C8A97}" destId="{CACA3440-6DD1-47FC-A5A7-13FB7376928B}" srcOrd="1" destOrd="0" presId="urn:microsoft.com/office/officeart/2005/8/layout/hierarchy5"/>
    <dgm:cxn modelId="{6696B2B0-DA9E-4804-8448-8A33736916EF}" type="presParOf" srcId="{CACA3440-6DD1-47FC-A5A7-13FB7376928B}" destId="{563D3EC7-B4A1-4BD5-93F3-3B8D245DE4A9}" srcOrd="0" destOrd="0" presId="urn:microsoft.com/office/officeart/2005/8/layout/hierarchy5"/>
    <dgm:cxn modelId="{62711FC7-097A-4F79-92BE-82472E27104F}" type="presParOf" srcId="{CACA3440-6DD1-47FC-A5A7-13FB7376928B}" destId="{974A0F81-330E-4430-965D-99CC1685DFB0}" srcOrd="1" destOrd="0" presId="urn:microsoft.com/office/officeart/2005/8/layout/hierarchy5"/>
    <dgm:cxn modelId="{1C9167A6-9A9B-4879-9656-7C1187854F34}" type="presParOf" srcId="{ADA2F112-A95C-4740-8BEB-FD49DA401A11}" destId="{5F2F4644-790B-41E8-AD12-0B5D453360C9}" srcOrd="2" destOrd="0" presId="urn:microsoft.com/office/officeart/2005/8/layout/hierarchy5"/>
    <dgm:cxn modelId="{6D1A66B5-8414-4770-BD13-70C058EF844E}" type="presParOf" srcId="{5F2F4644-790B-41E8-AD12-0B5D453360C9}" destId="{DE789B9D-67E3-4C3E-84E1-04FEFA20BDE3}" srcOrd="0" destOrd="0" presId="urn:microsoft.com/office/officeart/2005/8/layout/hierarchy5"/>
    <dgm:cxn modelId="{056A4F73-E8DD-47D9-9F64-8D887B412AA5}" type="presParOf" srcId="{ADA2F112-A95C-4740-8BEB-FD49DA401A11}" destId="{40C3C539-76F2-4154-A3C4-CC9FD755293B}" srcOrd="3" destOrd="0" presId="urn:microsoft.com/office/officeart/2005/8/layout/hierarchy5"/>
    <dgm:cxn modelId="{4EC8CC03-75B0-40C7-93A8-79C61C3EC7B2}" type="presParOf" srcId="{40C3C539-76F2-4154-A3C4-CC9FD755293B}" destId="{9DE088B0-77F4-40EC-8E8C-7646FD58BF76}" srcOrd="0" destOrd="0" presId="urn:microsoft.com/office/officeart/2005/8/layout/hierarchy5"/>
    <dgm:cxn modelId="{BEA71005-C1EB-4816-8E59-3FF9AF7CF97E}" type="presParOf" srcId="{40C3C539-76F2-4154-A3C4-CC9FD755293B}" destId="{174AA16C-E3A5-47AF-AC9C-150214579125}" srcOrd="1" destOrd="0" presId="urn:microsoft.com/office/officeart/2005/8/layout/hierarchy5"/>
    <dgm:cxn modelId="{A6E81EB1-61A8-4A12-9B4C-6B4A328AA231}" type="presParOf" srcId="{174AA16C-E3A5-47AF-AC9C-150214579125}" destId="{A8C3E19B-94B9-44C7-A814-1949D02CBB66}" srcOrd="0" destOrd="0" presId="urn:microsoft.com/office/officeart/2005/8/layout/hierarchy5"/>
    <dgm:cxn modelId="{A6042B45-19CB-4D03-BE86-94BBAF73B2E3}" type="presParOf" srcId="{A8C3E19B-94B9-44C7-A814-1949D02CBB66}" destId="{398D3CA2-F979-431F-B166-9F45C7D79E42}" srcOrd="0" destOrd="0" presId="urn:microsoft.com/office/officeart/2005/8/layout/hierarchy5"/>
    <dgm:cxn modelId="{B1A7F2F4-E463-4CFF-8AC9-4BE753BCF6BE}" type="presParOf" srcId="{174AA16C-E3A5-47AF-AC9C-150214579125}" destId="{49EA53A4-9C02-4719-8F76-B53E5BCD0E41}" srcOrd="1" destOrd="0" presId="urn:microsoft.com/office/officeart/2005/8/layout/hierarchy5"/>
    <dgm:cxn modelId="{067C417C-7042-4AE6-807B-0B1C6E31D5ED}" type="presParOf" srcId="{49EA53A4-9C02-4719-8F76-B53E5BCD0E41}" destId="{543FB978-A841-42E1-ADE6-9F57B425B060}" srcOrd="0" destOrd="0" presId="urn:microsoft.com/office/officeart/2005/8/layout/hierarchy5"/>
    <dgm:cxn modelId="{2E263B86-DAA4-45C1-8B1D-FE44238C49B0}" type="presParOf" srcId="{49EA53A4-9C02-4719-8F76-B53E5BCD0E41}" destId="{3B964529-EBCB-49EF-A1AC-7DA0956BF45A}" srcOrd="1" destOrd="0" presId="urn:microsoft.com/office/officeart/2005/8/layout/hierarchy5"/>
    <dgm:cxn modelId="{8A58CD30-507D-49BC-AFF4-213437D69DE3}" type="presParOf" srcId="{174AA16C-E3A5-47AF-AC9C-150214579125}" destId="{6DCDB96C-D7A5-482E-A8BB-FE428BE3D1B1}" srcOrd="2" destOrd="0" presId="urn:microsoft.com/office/officeart/2005/8/layout/hierarchy5"/>
    <dgm:cxn modelId="{F1F70AE8-F9BF-4CE5-BBE7-64709B8FE7D7}" type="presParOf" srcId="{6DCDB96C-D7A5-482E-A8BB-FE428BE3D1B1}" destId="{DE149406-A76F-4990-A601-A070C963A01F}" srcOrd="0" destOrd="0" presId="urn:microsoft.com/office/officeart/2005/8/layout/hierarchy5"/>
    <dgm:cxn modelId="{BD68C6AD-71C6-40BF-988E-E367756667C7}" type="presParOf" srcId="{174AA16C-E3A5-47AF-AC9C-150214579125}" destId="{7DAD31DB-A82A-4B43-9252-D8FC4D6FA573}" srcOrd="3" destOrd="0" presId="urn:microsoft.com/office/officeart/2005/8/layout/hierarchy5"/>
    <dgm:cxn modelId="{2DBC862E-15AF-4BF7-95B8-A7BBAFE7B564}" type="presParOf" srcId="{7DAD31DB-A82A-4B43-9252-D8FC4D6FA573}" destId="{2ED12287-6497-4165-90E5-CC9771D597B4}" srcOrd="0" destOrd="0" presId="urn:microsoft.com/office/officeart/2005/8/layout/hierarchy5"/>
    <dgm:cxn modelId="{4BE4CBE3-88FD-477E-B906-EF0C91BDDF3E}" type="presParOf" srcId="{7DAD31DB-A82A-4B43-9252-D8FC4D6FA573}" destId="{29206B05-0899-4412-AA85-70B1BCDAC84F}" srcOrd="1" destOrd="0" presId="urn:microsoft.com/office/officeart/2005/8/layout/hierarchy5"/>
    <dgm:cxn modelId="{10D3F6BF-04C9-4A54-B3F7-29A618C4C2CF}" type="presParOf" srcId="{174AA16C-E3A5-47AF-AC9C-150214579125}" destId="{A3B0E9EF-6DC5-4CA7-BCE5-A61A995D00CC}" srcOrd="4" destOrd="0" presId="urn:microsoft.com/office/officeart/2005/8/layout/hierarchy5"/>
    <dgm:cxn modelId="{D76155DE-26E5-4C6F-B88B-CA6BE66776B9}" type="presParOf" srcId="{A3B0E9EF-6DC5-4CA7-BCE5-A61A995D00CC}" destId="{779EEF3D-736E-4D55-AE40-BEA95BECCC53}" srcOrd="0" destOrd="0" presId="urn:microsoft.com/office/officeart/2005/8/layout/hierarchy5"/>
    <dgm:cxn modelId="{0647D0D8-2E0C-4596-BDE0-3521824E6322}" type="presParOf" srcId="{174AA16C-E3A5-47AF-AC9C-150214579125}" destId="{9247413A-3B5D-43C8-80B7-16514A5D5FEC}" srcOrd="5" destOrd="0" presId="urn:microsoft.com/office/officeart/2005/8/layout/hierarchy5"/>
    <dgm:cxn modelId="{A04C9FE7-9244-48FC-A53F-FC71E2849554}" type="presParOf" srcId="{9247413A-3B5D-43C8-80B7-16514A5D5FEC}" destId="{7343B21D-8EBD-462E-8B2A-167982DC50EB}" srcOrd="0" destOrd="0" presId="urn:microsoft.com/office/officeart/2005/8/layout/hierarchy5"/>
    <dgm:cxn modelId="{C05745A3-9890-472D-BD69-1E88CAC49FF6}" type="presParOf" srcId="{9247413A-3B5D-43C8-80B7-16514A5D5FEC}" destId="{4A41865B-D50C-4D24-BAEE-AC5D5322C811}" srcOrd="1" destOrd="0" presId="urn:microsoft.com/office/officeart/2005/8/layout/hierarchy5"/>
    <dgm:cxn modelId="{A5C8897D-3A30-4719-A54B-FEA798C4284B}" type="presParOf" srcId="{174AA16C-E3A5-47AF-AC9C-150214579125}" destId="{82F96307-49BC-48B1-AB09-AAAFBC20E209}" srcOrd="6" destOrd="0" presId="urn:microsoft.com/office/officeart/2005/8/layout/hierarchy5"/>
    <dgm:cxn modelId="{99DBB166-DA37-40C9-B7B6-0737900F9539}" type="presParOf" srcId="{82F96307-49BC-48B1-AB09-AAAFBC20E209}" destId="{E0F6947B-D515-4683-BDED-5DB888F3C9B4}" srcOrd="0" destOrd="0" presId="urn:microsoft.com/office/officeart/2005/8/layout/hierarchy5"/>
    <dgm:cxn modelId="{9AC294D4-18A3-408F-B5D3-83A7A878D552}" type="presParOf" srcId="{174AA16C-E3A5-47AF-AC9C-150214579125}" destId="{5C4EDDB9-B096-4EF6-B39D-981B69CC8810}" srcOrd="7" destOrd="0" presId="urn:microsoft.com/office/officeart/2005/8/layout/hierarchy5"/>
    <dgm:cxn modelId="{89E1A243-227E-4CBE-82A7-51E4999D0DCE}" type="presParOf" srcId="{5C4EDDB9-B096-4EF6-B39D-981B69CC8810}" destId="{DF44E1BD-F2B4-45D8-BE13-E5A081664B0E}" srcOrd="0" destOrd="0" presId="urn:microsoft.com/office/officeart/2005/8/layout/hierarchy5"/>
    <dgm:cxn modelId="{28695771-35B7-4138-9BAF-F33C970A40D7}" type="presParOf" srcId="{5C4EDDB9-B096-4EF6-B39D-981B69CC8810}" destId="{D9A22543-46E2-455F-84A5-D86D61E3FE46}" srcOrd="1" destOrd="0" presId="urn:microsoft.com/office/officeart/2005/8/layout/hierarchy5"/>
    <dgm:cxn modelId="{DFDD148D-AA2D-48A3-970A-FD88A5857DDE}" type="presParOf" srcId="{7E6C86FF-7533-4270-AA6C-17E9EAAC03EB}" destId="{58D940A0-FA90-45FB-AD9D-5AA4FFD122DF}" srcOrd="1" destOrd="0" presId="urn:microsoft.com/office/officeart/2005/8/layout/hierarchy5"/>
  </dgm:cxnLst>
  <dgm:bg>
    <a:noFill/>
    <a:effectLst>
      <a:outerShdw blurRad="50800" dist="50800" dir="5400000" algn="ctr" rotWithShape="0">
        <a:schemeClr val="bg1"/>
      </a:outerShdw>
    </a:effect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5" qsCatId="simple" csTypeId="urn:microsoft.com/office/officeart/2005/8/colors/colorful1" csCatId="colorful" phldr="1"/>
      <dgm:spPr/>
      <dgm:t>
        <a:bodyPr/>
        <a:lstStyle/>
        <a:p>
          <a:endParaRPr lang="en-US"/>
        </a:p>
      </dgm:t>
    </dgm:pt>
    <dgm:pt modelId="{19599602-9E94-449B-AE02-46C30491E28C}">
      <dgm:prSet phldrT="[Text]"/>
      <dgm:spPr>
        <a:solidFill>
          <a:schemeClr val="tx2"/>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Small Business</a:t>
          </a:r>
        </a:p>
      </dgm:t>
    </dgm:pt>
    <dgm:pt modelId="{FF371F54-3EAD-4229-B33D-30FA8E522AE4}" type="parTrans" cxnId="{7A02F5AF-F9F5-4778-A66E-DE024A3A34D9}">
      <dgm:prSet/>
      <dgm:spPr/>
      <dgm:t>
        <a:bodyPr/>
        <a:lstStyle/>
        <a:p>
          <a:endParaRPr lang="en-US"/>
        </a:p>
      </dgm:t>
    </dgm:pt>
    <dgm:pt modelId="{2A88706E-F8B3-4E84-B216-AB828E178267}" type="sibTrans" cxnId="{7A02F5AF-F9F5-4778-A66E-DE024A3A34D9}">
      <dgm:prSet/>
      <dgm:spPr/>
      <dgm:t>
        <a:bodyPr/>
        <a:lstStyle/>
        <a:p>
          <a:endParaRPr lang="en-US"/>
        </a:p>
      </dgm:t>
    </dgm:pt>
    <dgm:pt modelId="{6FD54DCC-0420-4B69-949E-C600DAC3EA80}">
      <dgm:prSet phldrT="[Text]"/>
      <dgm:spPr>
        <a:solidFill>
          <a:schemeClr val="tx2"/>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Personal Finance/Bootstrapping</a:t>
          </a:r>
        </a:p>
      </dgm:t>
    </dgm:pt>
    <dgm:pt modelId="{6F5CF077-1342-46A1-93F1-68D7723F3F8C}" type="parTrans" cxnId="{A9A39EE7-F441-4563-AFFD-666EC4C4FD54}">
      <dgm:prSet/>
      <dgm:spPr>
        <a:ln>
          <a:solidFill>
            <a:schemeClr val="tx2"/>
          </a:solidFill>
        </a:ln>
      </dgm:spPr>
      <dgm:t>
        <a:bodyPr/>
        <a:lstStyle/>
        <a:p>
          <a:endParaRPr lang="en-US" dirty="0"/>
        </a:p>
      </dgm:t>
    </dgm:pt>
    <dgm:pt modelId="{CE57F18C-7754-4245-BB8D-0DDD9139AB8E}" type="sibTrans" cxnId="{A9A39EE7-F441-4563-AFFD-666EC4C4FD54}">
      <dgm:prSet/>
      <dgm:spPr/>
      <dgm:t>
        <a:bodyPr/>
        <a:lstStyle/>
        <a:p>
          <a:endParaRPr lang="en-US"/>
        </a:p>
      </dgm:t>
    </dgm:pt>
    <dgm:pt modelId="{1A94D251-C1DF-49B7-B803-397CC4E374C8}">
      <dgm:prSet phldrT="[Text]"/>
      <dgm:spPr>
        <a:solidFill>
          <a:schemeClr val="accent1">
            <a:lumMod val="75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Equity Finance</a:t>
          </a:r>
        </a:p>
      </dgm:t>
    </dgm:pt>
    <dgm:pt modelId="{83470605-D50B-47C5-85E0-6C97CC1DEF2D}" type="parTrans" cxnId="{EB889005-384A-468F-A438-BCA4BE21A4EE}">
      <dgm:prSet/>
      <dgm:spPr>
        <a:ln>
          <a:solidFill>
            <a:schemeClr val="tx1"/>
          </a:solidFill>
        </a:ln>
      </dgm:spPr>
      <dgm:t>
        <a:bodyPr/>
        <a:lstStyle/>
        <a:p>
          <a:endParaRPr lang="en-US" dirty="0"/>
        </a:p>
      </dgm:t>
    </dgm:pt>
    <dgm:pt modelId="{4B83F8D2-E6F1-4C2F-B422-0FF1AFE48807}" type="sibTrans" cxnId="{EB889005-384A-468F-A438-BCA4BE21A4EE}">
      <dgm:prSet/>
      <dgm:spPr/>
      <dgm:t>
        <a:bodyPr/>
        <a:lstStyle/>
        <a:p>
          <a:endParaRPr lang="en-US"/>
        </a:p>
      </dgm:t>
    </dgm:pt>
    <dgm:pt modelId="{17B28C8D-4122-47D7-B7FB-F388CF6C3000}">
      <dgm:prSet/>
      <dgm:spPr>
        <a:solidFill>
          <a:schemeClr val="accent1">
            <a:lumMod val="75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Venture Capital (VC)</a:t>
          </a:r>
        </a:p>
      </dgm:t>
    </dgm:pt>
    <dgm:pt modelId="{542C2CD9-2A21-4722-8528-5FB4B05AB731}" type="parTrans" cxnId="{1CEBBBCE-A789-4745-947D-9861B5AF62B8}">
      <dgm:prSet/>
      <dgm:spPr>
        <a:ln>
          <a:solidFill>
            <a:schemeClr val="accent1"/>
          </a:solidFill>
        </a:ln>
      </dgm:spPr>
      <dgm:t>
        <a:bodyPr/>
        <a:lstStyle/>
        <a:p>
          <a:endParaRPr lang="en-US" dirty="0"/>
        </a:p>
      </dgm:t>
    </dgm:pt>
    <dgm:pt modelId="{37B8B82F-495B-4449-AB18-F894FFA1EC4F}" type="sibTrans" cxnId="{1CEBBBCE-A789-4745-947D-9861B5AF62B8}">
      <dgm:prSet/>
      <dgm:spPr/>
      <dgm:t>
        <a:bodyPr/>
        <a:lstStyle/>
        <a:p>
          <a:endParaRPr lang="en-US"/>
        </a:p>
      </dgm:t>
    </dgm:pt>
    <dgm:pt modelId="{046AD741-59DE-4633-A525-7FE00DBEB49B}">
      <dgm:prSet/>
      <dgm:spPr>
        <a:solidFill>
          <a:schemeClr val="accent1">
            <a:lumMod val="75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Angel Investment</a:t>
          </a:r>
        </a:p>
      </dgm:t>
    </dgm:pt>
    <dgm:pt modelId="{38E04EEA-C159-4C5C-9FBC-5AD5689D40A4}" type="parTrans" cxnId="{22127F95-3520-4798-BE99-69B42014FA83}">
      <dgm:prSet/>
      <dgm:spPr>
        <a:ln>
          <a:solidFill>
            <a:schemeClr val="accent1"/>
          </a:solidFill>
        </a:ln>
      </dgm:spPr>
      <dgm:t>
        <a:bodyPr/>
        <a:lstStyle/>
        <a:p>
          <a:endParaRPr lang="en-US" dirty="0"/>
        </a:p>
      </dgm:t>
    </dgm:pt>
    <dgm:pt modelId="{C65822A1-9505-4ED1-92ED-8ECF3EEE4A98}" type="sibTrans" cxnId="{22127F95-3520-4798-BE99-69B42014FA83}">
      <dgm:prSet/>
      <dgm:spPr/>
      <dgm:t>
        <a:bodyPr/>
        <a:lstStyle/>
        <a:p>
          <a:endParaRPr lang="en-US"/>
        </a:p>
      </dgm:t>
    </dgm:pt>
    <dgm:pt modelId="{7E6C86FF-7533-4270-AA6C-17E9EAAC03EB}" type="pres">
      <dgm:prSet presAssocID="{9EFAFD96-3601-4F17-BB82-DBBBA6C512D5}" presName="mainComposite" presStyleCnt="0">
        <dgm:presLayoutVars>
          <dgm:chPref val="1"/>
          <dgm:dir/>
          <dgm:animOne val="branch"/>
          <dgm:animLvl val="lvl"/>
          <dgm:resizeHandles val="exact"/>
        </dgm:presLayoutVars>
      </dgm:prSet>
      <dgm:spPr/>
    </dgm:pt>
    <dgm:pt modelId="{31B6EF45-5768-43BF-8DD5-B7FB59AFFE0E}" type="pres">
      <dgm:prSet presAssocID="{9EFAFD96-3601-4F17-BB82-DBBBA6C512D5}" presName="hierFlow" presStyleCnt="0"/>
      <dgm:spPr/>
    </dgm:pt>
    <dgm:pt modelId="{949FD4F3-BB96-4815-A35D-4684FF5562B9}" type="pres">
      <dgm:prSet presAssocID="{9EFAFD96-3601-4F17-BB82-DBBBA6C512D5}" presName="hierChild1" presStyleCnt="0">
        <dgm:presLayoutVars>
          <dgm:chPref val="1"/>
          <dgm:animOne val="branch"/>
          <dgm:animLvl val="lvl"/>
        </dgm:presLayoutVars>
      </dgm:prSet>
      <dgm:spPr/>
    </dgm:pt>
    <dgm:pt modelId="{01EBAD40-F375-4371-B2EE-2AADB8E89BB2}" type="pres">
      <dgm:prSet presAssocID="{19599602-9E94-449B-AE02-46C30491E28C}" presName="Name17" presStyleCnt="0"/>
      <dgm:spPr/>
    </dgm:pt>
    <dgm:pt modelId="{EAA749F2-9FFB-4980-B839-70AF7367123B}" type="pres">
      <dgm:prSet presAssocID="{19599602-9E94-449B-AE02-46C30491E28C}" presName="level1Shape" presStyleLbl="node0" presStyleIdx="0" presStyleCnt="1" custScaleX="51584" custScaleY="33686" custLinFactNeighborX="35163" custLinFactNeighborY="-16471">
        <dgm:presLayoutVars>
          <dgm:chPref val="3"/>
        </dgm:presLayoutVars>
      </dgm:prSet>
      <dgm:spPr>
        <a:prstGeom prst="rect">
          <a:avLst/>
        </a:prstGeom>
      </dgm:spPr>
    </dgm:pt>
    <dgm:pt modelId="{77A22792-FF90-4234-8248-05228AD9CE95}" type="pres">
      <dgm:prSet presAssocID="{19599602-9E94-449B-AE02-46C30491E28C}" presName="hierChild2" presStyleCnt="0"/>
      <dgm:spPr/>
    </dgm:pt>
    <dgm:pt modelId="{06E49FC0-7FD3-4528-A0AE-B4A0E8C1B39A}" type="pres">
      <dgm:prSet presAssocID="{6F5CF077-1342-46A1-93F1-68D7723F3F8C}" presName="Name25" presStyleLbl="parChTrans1D2" presStyleIdx="0" presStyleCnt="1"/>
      <dgm:spPr/>
    </dgm:pt>
    <dgm:pt modelId="{43900EB7-BFC6-4F49-B7E4-8508A82567DA}" type="pres">
      <dgm:prSet presAssocID="{6F5CF077-1342-46A1-93F1-68D7723F3F8C}" presName="connTx" presStyleLbl="parChTrans1D2" presStyleIdx="0" presStyleCnt="1"/>
      <dgm:spPr/>
    </dgm:pt>
    <dgm:pt modelId="{4D28A3B3-A8AD-497A-8235-BE9ABD718CB8}" type="pres">
      <dgm:prSet presAssocID="{6FD54DCC-0420-4B69-949E-C600DAC3EA80}" presName="Name30" presStyleCnt="0"/>
      <dgm:spPr/>
    </dgm:pt>
    <dgm:pt modelId="{51F2390E-D560-4BC7-A8C5-A19C9E7EB846}" type="pres">
      <dgm:prSet presAssocID="{6FD54DCC-0420-4B69-949E-C600DAC3EA80}" presName="level2Shape" presStyleLbl="node2" presStyleIdx="0" presStyleCnt="1" custScaleX="52428" custScaleY="33796" custLinFactNeighborX="17280" custLinFactNeighborY="-17002"/>
      <dgm:spPr>
        <a:prstGeom prst="rect">
          <a:avLst/>
        </a:prstGeom>
      </dgm:spPr>
    </dgm:pt>
    <dgm:pt modelId="{ADA2F112-A95C-4740-8BEB-FD49DA401A11}" type="pres">
      <dgm:prSet presAssocID="{6FD54DCC-0420-4B69-949E-C600DAC3EA80}" presName="hierChild3" presStyleCnt="0"/>
      <dgm:spPr/>
    </dgm:pt>
    <dgm:pt modelId="{2AB93C9C-DF71-4394-A5A0-2F1C61F3AEA7}" type="pres">
      <dgm:prSet presAssocID="{83470605-D50B-47C5-85E0-6C97CC1DEF2D}" presName="Name25" presStyleLbl="parChTrans1D3" presStyleIdx="0" presStyleCnt="1"/>
      <dgm:spPr/>
    </dgm:pt>
    <dgm:pt modelId="{B2B4F118-FF7D-4E7F-9137-C58A92753B9C}" type="pres">
      <dgm:prSet presAssocID="{83470605-D50B-47C5-85E0-6C97CC1DEF2D}" presName="connTx" presStyleLbl="parChTrans1D3" presStyleIdx="0" presStyleCnt="1"/>
      <dgm:spPr/>
    </dgm:pt>
    <dgm:pt modelId="{E5B84631-2255-45A2-BA18-A6119A12C514}" type="pres">
      <dgm:prSet presAssocID="{1A94D251-C1DF-49B7-B803-397CC4E374C8}" presName="Name30" presStyleCnt="0"/>
      <dgm:spPr/>
    </dgm:pt>
    <dgm:pt modelId="{41065738-35D9-4860-ADA9-1C2276DAF9E3}" type="pres">
      <dgm:prSet presAssocID="{1A94D251-C1DF-49B7-B803-397CC4E374C8}" presName="level2Shape" presStyleLbl="node3" presStyleIdx="0" presStyleCnt="1" custScaleX="21946" custScaleY="36078" custLinFactNeighborX="1105" custLinFactNeighborY="-17002"/>
      <dgm:spPr>
        <a:prstGeom prst="rect">
          <a:avLst/>
        </a:prstGeom>
      </dgm:spPr>
    </dgm:pt>
    <dgm:pt modelId="{D021A3CA-6A44-4783-8078-CF293F94C482}" type="pres">
      <dgm:prSet presAssocID="{1A94D251-C1DF-49B7-B803-397CC4E374C8}" presName="hierChild3" presStyleCnt="0"/>
      <dgm:spPr/>
    </dgm:pt>
    <dgm:pt modelId="{D1538266-2CD0-4BBE-ADC5-E014916C78BE}" type="pres">
      <dgm:prSet presAssocID="{542C2CD9-2A21-4722-8528-5FB4B05AB731}" presName="Name25" presStyleLbl="parChTrans1D4" presStyleIdx="0" presStyleCnt="2"/>
      <dgm:spPr/>
    </dgm:pt>
    <dgm:pt modelId="{633FEF0B-F56C-4A6D-A177-FF9168377832}" type="pres">
      <dgm:prSet presAssocID="{542C2CD9-2A21-4722-8528-5FB4B05AB731}" presName="connTx" presStyleLbl="parChTrans1D4" presStyleIdx="0" presStyleCnt="2"/>
      <dgm:spPr/>
    </dgm:pt>
    <dgm:pt modelId="{87CF79AF-0359-483F-8D8B-87DAFE0B0A07}" type="pres">
      <dgm:prSet presAssocID="{17B28C8D-4122-47D7-B7FB-F388CF6C3000}" presName="Name30" presStyleCnt="0"/>
      <dgm:spPr/>
    </dgm:pt>
    <dgm:pt modelId="{BBE24263-A83B-4CC6-A6EF-6A59EBC7CC52}" type="pres">
      <dgm:prSet presAssocID="{17B28C8D-4122-47D7-B7FB-F388CF6C3000}" presName="level2Shape" presStyleLbl="node4" presStyleIdx="0" presStyleCnt="2" custScaleX="48695" custScaleY="41575" custLinFactNeighborX="-906" custLinFactNeighborY="-27201"/>
      <dgm:spPr>
        <a:prstGeom prst="rect">
          <a:avLst/>
        </a:prstGeom>
      </dgm:spPr>
    </dgm:pt>
    <dgm:pt modelId="{D0CC3398-C434-474B-9507-EFA9FD9C3410}" type="pres">
      <dgm:prSet presAssocID="{17B28C8D-4122-47D7-B7FB-F388CF6C3000}" presName="hierChild3" presStyleCnt="0"/>
      <dgm:spPr/>
    </dgm:pt>
    <dgm:pt modelId="{6360220F-A802-401B-8C33-E4992CB3D4D1}" type="pres">
      <dgm:prSet presAssocID="{38E04EEA-C159-4C5C-9FBC-5AD5689D40A4}" presName="Name25" presStyleLbl="parChTrans1D4" presStyleIdx="1" presStyleCnt="2"/>
      <dgm:spPr/>
    </dgm:pt>
    <dgm:pt modelId="{785805DE-7DEA-4690-80C6-4C3EA7917536}" type="pres">
      <dgm:prSet presAssocID="{38E04EEA-C159-4C5C-9FBC-5AD5689D40A4}" presName="connTx" presStyleLbl="parChTrans1D4" presStyleIdx="1" presStyleCnt="2"/>
      <dgm:spPr/>
    </dgm:pt>
    <dgm:pt modelId="{9B60F2D4-AEC7-4841-BF97-5C16BFDD9C9E}" type="pres">
      <dgm:prSet presAssocID="{046AD741-59DE-4633-A525-7FE00DBEB49B}" presName="Name30" presStyleCnt="0"/>
      <dgm:spPr/>
    </dgm:pt>
    <dgm:pt modelId="{886B7E6F-CE8B-462C-ABF3-BE2688749672}" type="pres">
      <dgm:prSet presAssocID="{046AD741-59DE-4633-A525-7FE00DBEB49B}" presName="level2Shape" presStyleLbl="node4" presStyleIdx="1" presStyleCnt="2" custScaleX="48705" custScaleY="41625" custLinFactNeighborX="-839" custLinFactNeighborY="-11845"/>
      <dgm:spPr>
        <a:prstGeom prst="rect">
          <a:avLst/>
        </a:prstGeom>
      </dgm:spPr>
    </dgm:pt>
    <dgm:pt modelId="{1C815E07-836B-422B-8045-BA32B3807F7F}" type="pres">
      <dgm:prSet presAssocID="{046AD741-59DE-4633-A525-7FE00DBEB49B}" presName="hierChild3" presStyleCnt="0"/>
      <dgm:spPr/>
    </dgm:pt>
    <dgm:pt modelId="{58D940A0-FA90-45FB-AD9D-5AA4FFD122DF}" type="pres">
      <dgm:prSet presAssocID="{9EFAFD96-3601-4F17-BB82-DBBBA6C512D5}" presName="bgShapesFlow" presStyleCnt="0"/>
      <dgm:spPr/>
    </dgm:pt>
  </dgm:ptLst>
  <dgm:cxnLst>
    <dgm:cxn modelId="{41A5C603-13AE-4023-96F2-5F1636622A71}" type="presOf" srcId="{38E04EEA-C159-4C5C-9FBC-5AD5689D40A4}" destId="{785805DE-7DEA-4690-80C6-4C3EA7917536}" srcOrd="1" destOrd="0" presId="urn:microsoft.com/office/officeart/2005/8/layout/hierarchy5"/>
    <dgm:cxn modelId="{EB889005-384A-468F-A438-BCA4BE21A4EE}" srcId="{6FD54DCC-0420-4B69-949E-C600DAC3EA80}" destId="{1A94D251-C1DF-49B7-B803-397CC4E374C8}" srcOrd="0" destOrd="0" parTransId="{83470605-D50B-47C5-85E0-6C97CC1DEF2D}" sibTransId="{4B83F8D2-E6F1-4C2F-B422-0FF1AFE48807}"/>
    <dgm:cxn modelId="{5FE5BD0A-9840-45A2-B03C-52C9C05206EA}" type="presOf" srcId="{6FD54DCC-0420-4B69-949E-C600DAC3EA80}" destId="{51F2390E-D560-4BC7-A8C5-A19C9E7EB846}" srcOrd="0" destOrd="0" presId="urn:microsoft.com/office/officeart/2005/8/layout/hierarchy5"/>
    <dgm:cxn modelId="{EE3AAB20-2C59-4664-BAD3-9974CAD8F082}" type="presOf" srcId="{6F5CF077-1342-46A1-93F1-68D7723F3F8C}" destId="{43900EB7-BFC6-4F49-B7E4-8508A82567DA}" srcOrd="1" destOrd="0" presId="urn:microsoft.com/office/officeart/2005/8/layout/hierarchy5"/>
    <dgm:cxn modelId="{D63D7E2B-D361-4CC6-AC26-3AD06668A6EA}" type="presOf" srcId="{83470605-D50B-47C5-85E0-6C97CC1DEF2D}" destId="{2AB93C9C-DF71-4394-A5A0-2F1C61F3AEA7}" srcOrd="0" destOrd="0" presId="urn:microsoft.com/office/officeart/2005/8/layout/hierarchy5"/>
    <dgm:cxn modelId="{3001A62F-AE3C-43A1-855E-E5DC44699742}" type="presOf" srcId="{6F5CF077-1342-46A1-93F1-68D7723F3F8C}" destId="{06E49FC0-7FD3-4528-A0AE-B4A0E8C1B39A}" srcOrd="0" destOrd="0" presId="urn:microsoft.com/office/officeart/2005/8/layout/hierarchy5"/>
    <dgm:cxn modelId="{23CFD531-044C-4444-A541-B01054DCB972}" type="presOf" srcId="{1A94D251-C1DF-49B7-B803-397CC4E374C8}" destId="{41065738-35D9-4860-ADA9-1C2276DAF9E3}" srcOrd="0" destOrd="0" presId="urn:microsoft.com/office/officeart/2005/8/layout/hierarchy5"/>
    <dgm:cxn modelId="{7689E439-5169-4FF7-BC57-6CA9A7B54DE2}" type="presOf" srcId="{046AD741-59DE-4633-A525-7FE00DBEB49B}" destId="{886B7E6F-CE8B-462C-ABF3-BE2688749672}" srcOrd="0" destOrd="0" presId="urn:microsoft.com/office/officeart/2005/8/layout/hierarchy5"/>
    <dgm:cxn modelId="{3DD1D17D-CFF7-47D1-A872-DECA8473BFB2}" type="presOf" srcId="{38E04EEA-C159-4C5C-9FBC-5AD5689D40A4}" destId="{6360220F-A802-401B-8C33-E4992CB3D4D1}" srcOrd="0" destOrd="0" presId="urn:microsoft.com/office/officeart/2005/8/layout/hierarchy5"/>
    <dgm:cxn modelId="{22127F95-3520-4798-BE99-69B42014FA83}" srcId="{1A94D251-C1DF-49B7-B803-397CC4E374C8}" destId="{046AD741-59DE-4633-A525-7FE00DBEB49B}" srcOrd="1" destOrd="0" parTransId="{38E04EEA-C159-4C5C-9FBC-5AD5689D40A4}" sibTransId="{C65822A1-9505-4ED1-92ED-8ECF3EEE4A98}"/>
    <dgm:cxn modelId="{7AEC8E9D-1158-4B1E-9A5D-42589D80B0A3}" type="presOf" srcId="{9EFAFD96-3601-4F17-BB82-DBBBA6C512D5}" destId="{7E6C86FF-7533-4270-AA6C-17E9EAAC03EB}" srcOrd="0" destOrd="0" presId="urn:microsoft.com/office/officeart/2005/8/layout/hierarchy5"/>
    <dgm:cxn modelId="{C26BA8A0-C6BF-4DDE-9352-FAEE7070502B}" type="presOf" srcId="{542C2CD9-2A21-4722-8528-5FB4B05AB731}" destId="{633FEF0B-F56C-4A6D-A177-FF9168377832}" srcOrd="1" destOrd="0" presId="urn:microsoft.com/office/officeart/2005/8/layout/hierarchy5"/>
    <dgm:cxn modelId="{7A02F5AF-F9F5-4778-A66E-DE024A3A34D9}" srcId="{9EFAFD96-3601-4F17-BB82-DBBBA6C512D5}" destId="{19599602-9E94-449B-AE02-46C30491E28C}" srcOrd="0" destOrd="0" parTransId="{FF371F54-3EAD-4229-B33D-30FA8E522AE4}" sibTransId="{2A88706E-F8B3-4E84-B216-AB828E178267}"/>
    <dgm:cxn modelId="{4C6DFBB8-FD25-4584-AE42-565F65D3D752}" type="presOf" srcId="{83470605-D50B-47C5-85E0-6C97CC1DEF2D}" destId="{B2B4F118-FF7D-4E7F-9137-C58A92753B9C}" srcOrd="1" destOrd="0" presId="urn:microsoft.com/office/officeart/2005/8/layout/hierarchy5"/>
    <dgm:cxn modelId="{1CEBBBCE-A789-4745-947D-9861B5AF62B8}" srcId="{1A94D251-C1DF-49B7-B803-397CC4E374C8}" destId="{17B28C8D-4122-47D7-B7FB-F388CF6C3000}" srcOrd="0" destOrd="0" parTransId="{542C2CD9-2A21-4722-8528-5FB4B05AB731}" sibTransId="{37B8B82F-495B-4449-AB18-F894FFA1EC4F}"/>
    <dgm:cxn modelId="{B1FD38D6-F794-473F-913C-91E7650BB2F2}" type="presOf" srcId="{19599602-9E94-449B-AE02-46C30491E28C}" destId="{EAA749F2-9FFB-4980-B839-70AF7367123B}" srcOrd="0" destOrd="0" presId="urn:microsoft.com/office/officeart/2005/8/layout/hierarchy5"/>
    <dgm:cxn modelId="{A9A39EE7-F441-4563-AFFD-666EC4C4FD54}" srcId="{19599602-9E94-449B-AE02-46C30491E28C}" destId="{6FD54DCC-0420-4B69-949E-C600DAC3EA80}" srcOrd="0" destOrd="0" parTransId="{6F5CF077-1342-46A1-93F1-68D7723F3F8C}" sibTransId="{CE57F18C-7754-4245-BB8D-0DDD9139AB8E}"/>
    <dgm:cxn modelId="{99D04DF6-6D2F-40BE-AEEA-621325FB4EC6}" type="presOf" srcId="{542C2CD9-2A21-4722-8528-5FB4B05AB731}" destId="{D1538266-2CD0-4BBE-ADC5-E014916C78BE}" srcOrd="0" destOrd="0" presId="urn:microsoft.com/office/officeart/2005/8/layout/hierarchy5"/>
    <dgm:cxn modelId="{43492BFB-0975-47DB-AC2A-643DC2B39814}" type="presOf" srcId="{17B28C8D-4122-47D7-B7FB-F388CF6C3000}" destId="{BBE24263-A83B-4CC6-A6EF-6A59EBC7CC52}" srcOrd="0" destOrd="0" presId="urn:microsoft.com/office/officeart/2005/8/layout/hierarchy5"/>
    <dgm:cxn modelId="{64523378-DB1B-4168-B48C-0DD665CC7484}" type="presParOf" srcId="{7E6C86FF-7533-4270-AA6C-17E9EAAC03EB}" destId="{31B6EF45-5768-43BF-8DD5-B7FB59AFFE0E}" srcOrd="0" destOrd="0" presId="urn:microsoft.com/office/officeart/2005/8/layout/hierarchy5"/>
    <dgm:cxn modelId="{80737380-4827-4A7C-8081-B5A80C37077A}" type="presParOf" srcId="{31B6EF45-5768-43BF-8DD5-B7FB59AFFE0E}" destId="{949FD4F3-BB96-4815-A35D-4684FF5562B9}" srcOrd="0" destOrd="0" presId="urn:microsoft.com/office/officeart/2005/8/layout/hierarchy5"/>
    <dgm:cxn modelId="{AC8235BC-8729-4CB4-A170-E57257D0C2FD}" type="presParOf" srcId="{949FD4F3-BB96-4815-A35D-4684FF5562B9}" destId="{01EBAD40-F375-4371-B2EE-2AADB8E89BB2}" srcOrd="0" destOrd="0" presId="urn:microsoft.com/office/officeart/2005/8/layout/hierarchy5"/>
    <dgm:cxn modelId="{4A070116-D74D-4D1E-B702-606E586FA1CC}" type="presParOf" srcId="{01EBAD40-F375-4371-B2EE-2AADB8E89BB2}" destId="{EAA749F2-9FFB-4980-B839-70AF7367123B}" srcOrd="0" destOrd="0" presId="urn:microsoft.com/office/officeart/2005/8/layout/hierarchy5"/>
    <dgm:cxn modelId="{9766A4D3-2D2F-46FE-A423-6327CAC7C397}" type="presParOf" srcId="{01EBAD40-F375-4371-B2EE-2AADB8E89BB2}" destId="{77A22792-FF90-4234-8248-05228AD9CE95}" srcOrd="1" destOrd="0" presId="urn:microsoft.com/office/officeart/2005/8/layout/hierarchy5"/>
    <dgm:cxn modelId="{E6D05D68-C1D2-4692-A6B2-F985018527E0}" type="presParOf" srcId="{77A22792-FF90-4234-8248-05228AD9CE95}" destId="{06E49FC0-7FD3-4528-A0AE-B4A0E8C1B39A}" srcOrd="0" destOrd="0" presId="urn:microsoft.com/office/officeart/2005/8/layout/hierarchy5"/>
    <dgm:cxn modelId="{A00A4DD4-DDBA-4524-BA83-150D6F716921}" type="presParOf" srcId="{06E49FC0-7FD3-4528-A0AE-B4A0E8C1B39A}" destId="{43900EB7-BFC6-4F49-B7E4-8508A82567DA}" srcOrd="0" destOrd="0" presId="urn:microsoft.com/office/officeart/2005/8/layout/hierarchy5"/>
    <dgm:cxn modelId="{8418B2D6-1042-40D0-B146-85101E88E595}" type="presParOf" srcId="{77A22792-FF90-4234-8248-05228AD9CE95}" destId="{4D28A3B3-A8AD-497A-8235-BE9ABD718CB8}" srcOrd="1" destOrd="0" presId="urn:microsoft.com/office/officeart/2005/8/layout/hierarchy5"/>
    <dgm:cxn modelId="{DE349FA5-D977-4F86-AA31-00AF132A350B}" type="presParOf" srcId="{4D28A3B3-A8AD-497A-8235-BE9ABD718CB8}" destId="{51F2390E-D560-4BC7-A8C5-A19C9E7EB846}" srcOrd="0" destOrd="0" presId="urn:microsoft.com/office/officeart/2005/8/layout/hierarchy5"/>
    <dgm:cxn modelId="{4BE51ECC-DE25-43AB-A4CD-11CC431703B4}" type="presParOf" srcId="{4D28A3B3-A8AD-497A-8235-BE9ABD718CB8}" destId="{ADA2F112-A95C-4740-8BEB-FD49DA401A11}" srcOrd="1" destOrd="0" presId="urn:microsoft.com/office/officeart/2005/8/layout/hierarchy5"/>
    <dgm:cxn modelId="{074A3B89-502A-437C-B95A-D7606F758B54}" type="presParOf" srcId="{ADA2F112-A95C-4740-8BEB-FD49DA401A11}" destId="{2AB93C9C-DF71-4394-A5A0-2F1C61F3AEA7}" srcOrd="0" destOrd="0" presId="urn:microsoft.com/office/officeart/2005/8/layout/hierarchy5"/>
    <dgm:cxn modelId="{C7209E17-E285-4661-B2B3-8A76E2FCC64A}" type="presParOf" srcId="{2AB93C9C-DF71-4394-A5A0-2F1C61F3AEA7}" destId="{B2B4F118-FF7D-4E7F-9137-C58A92753B9C}" srcOrd="0" destOrd="0" presId="urn:microsoft.com/office/officeart/2005/8/layout/hierarchy5"/>
    <dgm:cxn modelId="{A49AF538-2761-444A-BB25-A0DE0320CC38}" type="presParOf" srcId="{ADA2F112-A95C-4740-8BEB-FD49DA401A11}" destId="{E5B84631-2255-45A2-BA18-A6119A12C514}" srcOrd="1" destOrd="0" presId="urn:microsoft.com/office/officeart/2005/8/layout/hierarchy5"/>
    <dgm:cxn modelId="{D03AE53E-6132-46ED-A608-83B1B6BE9931}" type="presParOf" srcId="{E5B84631-2255-45A2-BA18-A6119A12C514}" destId="{41065738-35D9-4860-ADA9-1C2276DAF9E3}" srcOrd="0" destOrd="0" presId="urn:microsoft.com/office/officeart/2005/8/layout/hierarchy5"/>
    <dgm:cxn modelId="{CC0A43DA-8B2F-45F6-A4F5-61BD1CE9FC10}" type="presParOf" srcId="{E5B84631-2255-45A2-BA18-A6119A12C514}" destId="{D021A3CA-6A44-4783-8078-CF293F94C482}" srcOrd="1" destOrd="0" presId="urn:microsoft.com/office/officeart/2005/8/layout/hierarchy5"/>
    <dgm:cxn modelId="{7A82F319-E458-401F-8363-136D341B37B6}" type="presParOf" srcId="{D021A3CA-6A44-4783-8078-CF293F94C482}" destId="{D1538266-2CD0-4BBE-ADC5-E014916C78BE}" srcOrd="0" destOrd="0" presId="urn:microsoft.com/office/officeart/2005/8/layout/hierarchy5"/>
    <dgm:cxn modelId="{247C7DC4-F551-4816-A23E-DB78BA90596E}" type="presParOf" srcId="{D1538266-2CD0-4BBE-ADC5-E014916C78BE}" destId="{633FEF0B-F56C-4A6D-A177-FF9168377832}" srcOrd="0" destOrd="0" presId="urn:microsoft.com/office/officeart/2005/8/layout/hierarchy5"/>
    <dgm:cxn modelId="{50F564CA-8FCF-45F0-B9AE-5B1123246FEE}" type="presParOf" srcId="{D021A3CA-6A44-4783-8078-CF293F94C482}" destId="{87CF79AF-0359-483F-8D8B-87DAFE0B0A07}" srcOrd="1" destOrd="0" presId="urn:microsoft.com/office/officeart/2005/8/layout/hierarchy5"/>
    <dgm:cxn modelId="{5D4FFE0C-EF3B-477C-93D0-23E64C14CD5A}" type="presParOf" srcId="{87CF79AF-0359-483F-8D8B-87DAFE0B0A07}" destId="{BBE24263-A83B-4CC6-A6EF-6A59EBC7CC52}" srcOrd="0" destOrd="0" presId="urn:microsoft.com/office/officeart/2005/8/layout/hierarchy5"/>
    <dgm:cxn modelId="{25489104-910D-4E8A-9603-36F3C22502B2}" type="presParOf" srcId="{87CF79AF-0359-483F-8D8B-87DAFE0B0A07}" destId="{D0CC3398-C434-474B-9507-EFA9FD9C3410}" srcOrd="1" destOrd="0" presId="urn:microsoft.com/office/officeart/2005/8/layout/hierarchy5"/>
    <dgm:cxn modelId="{5512BDAF-3004-4CA9-BEFD-BE24C069AEA9}" type="presParOf" srcId="{D021A3CA-6A44-4783-8078-CF293F94C482}" destId="{6360220F-A802-401B-8C33-E4992CB3D4D1}" srcOrd="2" destOrd="0" presId="urn:microsoft.com/office/officeart/2005/8/layout/hierarchy5"/>
    <dgm:cxn modelId="{57C48980-772F-434A-912F-CA4634FE6DD3}" type="presParOf" srcId="{6360220F-A802-401B-8C33-E4992CB3D4D1}" destId="{785805DE-7DEA-4690-80C6-4C3EA7917536}" srcOrd="0" destOrd="0" presId="urn:microsoft.com/office/officeart/2005/8/layout/hierarchy5"/>
    <dgm:cxn modelId="{B449135B-2B77-4557-982B-C0A478303FF8}" type="presParOf" srcId="{D021A3CA-6A44-4783-8078-CF293F94C482}" destId="{9B60F2D4-AEC7-4841-BF97-5C16BFDD9C9E}" srcOrd="3" destOrd="0" presId="urn:microsoft.com/office/officeart/2005/8/layout/hierarchy5"/>
    <dgm:cxn modelId="{25FE82F0-9DEC-4F76-ADF9-EFE87DEB49D3}" type="presParOf" srcId="{9B60F2D4-AEC7-4841-BF97-5C16BFDD9C9E}" destId="{886B7E6F-CE8B-462C-ABF3-BE2688749672}" srcOrd="0" destOrd="0" presId="urn:microsoft.com/office/officeart/2005/8/layout/hierarchy5"/>
    <dgm:cxn modelId="{5411D91F-25B2-4177-9BC5-F9EA62DCF427}" type="presParOf" srcId="{9B60F2D4-AEC7-4841-BF97-5C16BFDD9C9E}" destId="{1C815E07-836B-422B-8045-BA32B3807F7F}" srcOrd="1" destOrd="0" presId="urn:microsoft.com/office/officeart/2005/8/layout/hierarchy5"/>
    <dgm:cxn modelId="{DFDD148D-AA2D-48A3-970A-FD88A5857DDE}" type="presParOf" srcId="{7E6C86FF-7533-4270-AA6C-17E9EAAC03EB}" destId="{58D940A0-FA90-45FB-AD9D-5AA4FFD122DF}" srcOrd="1" destOrd="0" presId="urn:microsoft.com/office/officeart/2005/8/layout/hierarchy5"/>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5" qsCatId="simple" csTypeId="urn:microsoft.com/office/officeart/2005/8/colors/colorful1" csCatId="colorful" phldr="1"/>
      <dgm:spPr/>
      <dgm:t>
        <a:bodyPr/>
        <a:lstStyle/>
        <a:p>
          <a:endParaRPr lang="en-US"/>
        </a:p>
      </dgm:t>
    </dgm:pt>
    <dgm:pt modelId="{19599602-9E94-449B-AE02-46C30491E28C}">
      <dgm:prSet phldrT="[Text]"/>
      <dgm:spPr>
        <a:solidFill>
          <a:schemeClr val="tx2"/>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Small Business</a:t>
          </a:r>
        </a:p>
      </dgm:t>
    </dgm:pt>
    <dgm:pt modelId="{FF371F54-3EAD-4229-B33D-30FA8E522AE4}" type="parTrans" cxnId="{7A02F5AF-F9F5-4778-A66E-DE024A3A34D9}">
      <dgm:prSet/>
      <dgm:spPr/>
      <dgm:t>
        <a:bodyPr/>
        <a:lstStyle/>
        <a:p>
          <a:endParaRPr lang="en-US"/>
        </a:p>
      </dgm:t>
    </dgm:pt>
    <dgm:pt modelId="{2A88706E-F8B3-4E84-B216-AB828E178267}" type="sibTrans" cxnId="{7A02F5AF-F9F5-4778-A66E-DE024A3A34D9}">
      <dgm:prSet/>
      <dgm:spPr/>
      <dgm:t>
        <a:bodyPr/>
        <a:lstStyle/>
        <a:p>
          <a:endParaRPr lang="en-US"/>
        </a:p>
      </dgm:t>
    </dgm:pt>
    <dgm:pt modelId="{6FD54DCC-0420-4B69-949E-C600DAC3EA80}">
      <dgm:prSet phldrT="[Text]"/>
      <dgm:spPr>
        <a:solidFill>
          <a:schemeClr val="tx2"/>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Personal Finance/Bootstrapping</a:t>
          </a:r>
        </a:p>
      </dgm:t>
    </dgm:pt>
    <dgm:pt modelId="{6F5CF077-1342-46A1-93F1-68D7723F3F8C}" type="parTrans" cxnId="{A9A39EE7-F441-4563-AFFD-666EC4C4FD54}">
      <dgm:prSet/>
      <dgm:spPr>
        <a:ln>
          <a:solidFill>
            <a:schemeClr val="tx2"/>
          </a:solidFill>
        </a:ln>
      </dgm:spPr>
      <dgm:t>
        <a:bodyPr/>
        <a:lstStyle/>
        <a:p>
          <a:endParaRPr lang="en-US" dirty="0"/>
        </a:p>
      </dgm:t>
    </dgm:pt>
    <dgm:pt modelId="{CE57F18C-7754-4245-BB8D-0DDD9139AB8E}" type="sibTrans" cxnId="{A9A39EE7-F441-4563-AFFD-666EC4C4FD54}">
      <dgm:prSet/>
      <dgm:spPr/>
      <dgm:t>
        <a:bodyPr/>
        <a:lstStyle/>
        <a:p>
          <a:endParaRPr lang="en-US"/>
        </a:p>
      </dgm:t>
    </dgm:pt>
    <dgm:pt modelId="{D6D663EA-8C9E-4A6C-8696-EA6202B67EB8}">
      <dgm:prSet phldrT="[Tex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Debt Finance</a:t>
          </a:r>
          <a:r>
            <a:rPr lang="en-US" baseline="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gm:t>
    </dgm:pt>
    <dgm:pt modelId="{C618F4B1-D56C-40B0-A9BB-A1AC22AA90C0}" type="parTrans" cxnId="{6AD0832E-D0E5-4DFA-A2C1-539A1049A92A}">
      <dgm:prSet/>
      <dgm:spPr>
        <a:ln>
          <a:solidFill>
            <a:schemeClr val="tx2"/>
          </a:solidFill>
        </a:ln>
      </dgm:spPr>
      <dgm:t>
        <a:bodyPr/>
        <a:lstStyle/>
        <a:p>
          <a:endParaRPr lang="en-US" dirty="0"/>
        </a:p>
      </dgm:t>
    </dgm:pt>
    <dgm:pt modelId="{350208D2-B2AB-46F5-A396-E4E2016A900E}" type="sibTrans" cxnId="{6AD0832E-D0E5-4DFA-A2C1-539A1049A92A}">
      <dgm:prSet/>
      <dgm:spPr/>
      <dgm:t>
        <a:bodyPr/>
        <a:lstStyle/>
        <a:p>
          <a:endParaRPr lang="en-US"/>
        </a:p>
      </dgm:t>
    </dgm:pt>
    <dgm:pt modelId="{A42DED5E-3919-412A-8377-DE6122E1AD30}">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CDFI</a:t>
          </a:r>
        </a:p>
      </dgm:t>
    </dgm:pt>
    <dgm:pt modelId="{D05EA4EE-52C7-4A7F-9A69-CD36D787717D}" type="parTrans" cxnId="{49B17D65-6E5E-48F0-B40D-53AEA94A5346}">
      <dgm:prSet/>
      <dgm:spPr/>
      <dgm:t>
        <a:bodyPr/>
        <a:lstStyle/>
        <a:p>
          <a:endParaRPr lang="en-US" dirty="0"/>
        </a:p>
      </dgm:t>
    </dgm:pt>
    <dgm:pt modelId="{4503E061-C76A-43D4-9951-E6976365CBEB}" type="sibTrans" cxnId="{49B17D65-6E5E-48F0-B40D-53AEA94A5346}">
      <dgm:prSet/>
      <dgm:spPr/>
      <dgm:t>
        <a:bodyPr/>
        <a:lstStyle/>
        <a:p>
          <a:endParaRPr lang="en-US"/>
        </a:p>
      </dgm:t>
    </dgm:pt>
    <dgm:pt modelId="{36515DAA-DE94-4D05-BF16-8D5E13CADE3A}">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CDC</a:t>
          </a:r>
        </a:p>
      </dgm:t>
    </dgm:pt>
    <dgm:pt modelId="{15779972-6EB7-4A17-A8F4-C736B5F0CED0}" type="parTrans" cxnId="{2BBFE0CB-7EA9-4048-B997-094B4E858D3D}">
      <dgm:prSet/>
      <dgm:spPr/>
      <dgm:t>
        <a:bodyPr/>
        <a:lstStyle/>
        <a:p>
          <a:endParaRPr lang="en-US" dirty="0"/>
        </a:p>
      </dgm:t>
    </dgm:pt>
    <dgm:pt modelId="{D6A2C69D-961B-4FA1-8F05-385D9A2E46C1}" type="sibTrans" cxnId="{2BBFE0CB-7EA9-4048-B997-094B4E858D3D}">
      <dgm:prSet/>
      <dgm:spPr/>
      <dgm:t>
        <a:bodyPr/>
        <a:lstStyle/>
        <a:p>
          <a:endParaRPr lang="en-US"/>
        </a:p>
      </dgm:t>
    </dgm:pt>
    <dgm:pt modelId="{34070A94-0CAF-4DBE-885B-DBF2E7B49862}">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City of Long Beach</a:t>
          </a:r>
        </a:p>
      </dgm:t>
    </dgm:pt>
    <dgm:pt modelId="{58DA54E2-574A-44F7-BBC1-1D25C430A8F2}" type="parTrans" cxnId="{7F257A94-69F5-45BE-81B8-319573ADF289}">
      <dgm:prSet/>
      <dgm:spPr/>
      <dgm:t>
        <a:bodyPr/>
        <a:lstStyle/>
        <a:p>
          <a:endParaRPr lang="en-US"/>
        </a:p>
      </dgm:t>
    </dgm:pt>
    <dgm:pt modelId="{5E7864E6-AE3A-4CDF-A25D-E64AA844D72B}" type="sibTrans" cxnId="{7F257A94-69F5-45BE-81B8-319573ADF289}">
      <dgm:prSet/>
      <dgm:spPr/>
      <dgm:t>
        <a:bodyPr/>
        <a:lstStyle/>
        <a:p>
          <a:endParaRPr lang="en-US"/>
        </a:p>
      </dgm:t>
    </dgm:pt>
    <dgm:pt modelId="{EF2C87F6-875F-41BB-94D8-93CDF630ED65}">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KIVA </a:t>
          </a:r>
        </a:p>
      </dgm:t>
    </dgm:pt>
    <dgm:pt modelId="{AD273E0F-2953-4B50-AF38-E43882C074ED}" type="parTrans" cxnId="{A8EFF3B7-935A-4F50-A258-C98F7581FB81}">
      <dgm:prSet/>
      <dgm:spPr/>
      <dgm:t>
        <a:bodyPr/>
        <a:lstStyle/>
        <a:p>
          <a:endParaRPr lang="en-US"/>
        </a:p>
      </dgm:t>
    </dgm:pt>
    <dgm:pt modelId="{8388FC05-135C-458B-B0DF-76685ADD3ED5}" type="sibTrans" cxnId="{A8EFF3B7-935A-4F50-A258-C98F7581FB81}">
      <dgm:prSet/>
      <dgm:spPr/>
      <dgm:t>
        <a:bodyPr/>
        <a:lstStyle/>
        <a:p>
          <a:endParaRPr lang="en-US"/>
        </a:p>
      </dgm:t>
    </dgm:pt>
    <dgm:pt modelId="{228D84B4-4053-45F2-A9B2-DE357FAEF709}">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Microenterprise</a:t>
          </a:r>
        </a:p>
      </dgm:t>
    </dgm:pt>
    <dgm:pt modelId="{D50A506A-06B1-407B-A803-5584CFA71DEC}" type="parTrans" cxnId="{C0441D1B-0C38-418E-BF4C-71D43A543670}">
      <dgm:prSet/>
      <dgm:spPr/>
      <dgm:t>
        <a:bodyPr/>
        <a:lstStyle/>
        <a:p>
          <a:endParaRPr lang="en-US"/>
        </a:p>
      </dgm:t>
    </dgm:pt>
    <dgm:pt modelId="{16EB0E77-F780-4795-A69F-BC63C69B4805}" type="sibTrans" cxnId="{C0441D1B-0C38-418E-BF4C-71D43A543670}">
      <dgm:prSet/>
      <dgm:spPr/>
      <dgm:t>
        <a:bodyPr/>
        <a:lstStyle/>
        <a:p>
          <a:endParaRPr lang="en-US"/>
        </a:p>
      </dgm:t>
    </dgm:pt>
    <dgm:pt modelId="{05B90920-838C-4FA2-99CD-388B164927C5}">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CDC Small Business Finance</a:t>
          </a:r>
        </a:p>
      </dgm:t>
    </dgm:pt>
    <dgm:pt modelId="{8C9376EC-D37E-49E4-AD05-5293336FD39C}" type="parTrans" cxnId="{F9061063-D4A8-4C05-B653-CCD1864B2EF0}">
      <dgm:prSet/>
      <dgm:spPr/>
      <dgm:t>
        <a:bodyPr/>
        <a:lstStyle/>
        <a:p>
          <a:endParaRPr lang="en-US"/>
        </a:p>
      </dgm:t>
    </dgm:pt>
    <dgm:pt modelId="{9FC92019-45F4-4443-AEC2-E7D4335CF7C4}" type="sibTrans" cxnId="{F9061063-D4A8-4C05-B653-CCD1864B2EF0}">
      <dgm:prSet/>
      <dgm:spPr/>
      <dgm:t>
        <a:bodyPr/>
        <a:lstStyle/>
        <a:p>
          <a:endParaRPr lang="en-US"/>
        </a:p>
      </dgm:t>
    </dgm:pt>
    <dgm:pt modelId="{A869BA2A-4FD9-4115-BB3D-679F3292A535}">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PACE LA</a:t>
          </a:r>
        </a:p>
      </dgm:t>
    </dgm:pt>
    <dgm:pt modelId="{6C2340FF-BEF0-482E-B344-EEA57E18914D}" type="parTrans" cxnId="{2038FD14-89C9-432B-AC4C-343776803781}">
      <dgm:prSet/>
      <dgm:spPr/>
      <dgm:t>
        <a:bodyPr/>
        <a:lstStyle/>
        <a:p>
          <a:endParaRPr lang="en-US"/>
        </a:p>
      </dgm:t>
    </dgm:pt>
    <dgm:pt modelId="{A313D522-AB1E-4057-8784-7F3C637F4860}" type="sibTrans" cxnId="{2038FD14-89C9-432B-AC4C-343776803781}">
      <dgm:prSet/>
      <dgm:spPr/>
      <dgm:t>
        <a:bodyPr/>
        <a:lstStyle/>
        <a:p>
          <a:endParaRPr lang="en-US"/>
        </a:p>
      </dgm:t>
    </dgm:pt>
    <dgm:pt modelId="{1383179F-C852-40CD-B48E-34470CBD63CC}">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Opportunity Fund</a:t>
          </a:r>
        </a:p>
      </dgm:t>
    </dgm:pt>
    <dgm:pt modelId="{A6BF663B-A2E2-4FBF-A97F-B669D0F7C0F5}" type="parTrans" cxnId="{8B9F65C2-6EC7-4209-BE8E-2FC988B64560}">
      <dgm:prSet/>
      <dgm:spPr/>
      <dgm:t>
        <a:bodyPr/>
        <a:lstStyle/>
        <a:p>
          <a:endParaRPr lang="en-US"/>
        </a:p>
      </dgm:t>
    </dgm:pt>
    <dgm:pt modelId="{77A04079-0409-41BF-8A86-C970C7F64462}" type="sibTrans" cxnId="{8B9F65C2-6EC7-4209-BE8E-2FC988B64560}">
      <dgm:prSet/>
      <dgm:spPr/>
      <dgm:t>
        <a:bodyPr/>
        <a:lstStyle/>
        <a:p>
          <a:endParaRPr lang="en-US"/>
        </a:p>
      </dgm:t>
    </dgm:pt>
    <dgm:pt modelId="{88D79531-D4CD-418F-88BE-7F9D48A621D1}">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LA LISC</a:t>
          </a:r>
        </a:p>
      </dgm:t>
    </dgm:pt>
    <dgm:pt modelId="{34416D66-FAAE-4A08-B6D7-8770CB367CC8}" type="sibTrans" cxnId="{5DBECFC8-B700-4BA7-B43E-16225FFEDD81}">
      <dgm:prSet/>
      <dgm:spPr/>
      <dgm:t>
        <a:bodyPr/>
        <a:lstStyle/>
        <a:p>
          <a:endParaRPr lang="en-US"/>
        </a:p>
      </dgm:t>
    </dgm:pt>
    <dgm:pt modelId="{B511F1D1-4C2E-4902-8793-AED18BF4ED6A}" type="parTrans" cxnId="{5DBECFC8-B700-4BA7-B43E-16225FFEDD81}">
      <dgm:prSet/>
      <dgm:spPr/>
      <dgm:t>
        <a:bodyPr/>
        <a:lstStyle/>
        <a:p>
          <a:endParaRPr lang="en-US"/>
        </a:p>
      </dgm:t>
    </dgm:pt>
    <dgm:pt modelId="{2608E3C6-F785-46F3-921F-004034573370}">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GROW Long Beach</a:t>
          </a:r>
        </a:p>
      </dgm:t>
    </dgm:pt>
    <dgm:pt modelId="{1D87F330-706A-481A-B164-70DE4D6ECBF2}" type="sibTrans" cxnId="{3DAC84A8-48CA-4C5E-A58A-7E5C37E53255}">
      <dgm:prSet/>
      <dgm:spPr/>
      <dgm:t>
        <a:bodyPr/>
        <a:lstStyle/>
        <a:p>
          <a:endParaRPr lang="en-US"/>
        </a:p>
      </dgm:t>
    </dgm:pt>
    <dgm:pt modelId="{18040EF7-F7CF-4940-83B2-89ED555A990A}" type="parTrans" cxnId="{3DAC84A8-48CA-4C5E-A58A-7E5C37E53255}">
      <dgm:prSet/>
      <dgm:spPr/>
      <dgm:t>
        <a:bodyPr/>
        <a:lstStyle/>
        <a:p>
          <a:endParaRPr lang="en-US"/>
        </a:p>
      </dgm:t>
    </dgm:pt>
    <dgm:pt modelId="{7E6C86FF-7533-4270-AA6C-17E9EAAC03EB}" type="pres">
      <dgm:prSet presAssocID="{9EFAFD96-3601-4F17-BB82-DBBBA6C512D5}" presName="mainComposite" presStyleCnt="0">
        <dgm:presLayoutVars>
          <dgm:chPref val="1"/>
          <dgm:dir/>
          <dgm:animOne val="branch"/>
          <dgm:animLvl val="lvl"/>
          <dgm:resizeHandles val="exact"/>
        </dgm:presLayoutVars>
      </dgm:prSet>
      <dgm:spPr/>
    </dgm:pt>
    <dgm:pt modelId="{31B6EF45-5768-43BF-8DD5-B7FB59AFFE0E}" type="pres">
      <dgm:prSet presAssocID="{9EFAFD96-3601-4F17-BB82-DBBBA6C512D5}" presName="hierFlow" presStyleCnt="0"/>
      <dgm:spPr/>
    </dgm:pt>
    <dgm:pt modelId="{949FD4F3-BB96-4815-A35D-4684FF5562B9}" type="pres">
      <dgm:prSet presAssocID="{9EFAFD96-3601-4F17-BB82-DBBBA6C512D5}" presName="hierChild1" presStyleCnt="0">
        <dgm:presLayoutVars>
          <dgm:chPref val="1"/>
          <dgm:animOne val="branch"/>
          <dgm:animLvl val="lvl"/>
        </dgm:presLayoutVars>
      </dgm:prSet>
      <dgm:spPr/>
    </dgm:pt>
    <dgm:pt modelId="{01EBAD40-F375-4371-B2EE-2AADB8E89BB2}" type="pres">
      <dgm:prSet presAssocID="{19599602-9E94-449B-AE02-46C30491E28C}" presName="Name17" presStyleCnt="0"/>
      <dgm:spPr/>
    </dgm:pt>
    <dgm:pt modelId="{EAA749F2-9FFB-4980-B839-70AF7367123B}" type="pres">
      <dgm:prSet presAssocID="{19599602-9E94-449B-AE02-46C30491E28C}" presName="level1Shape" presStyleLbl="node0" presStyleIdx="0" presStyleCnt="1" custScaleX="54161" custScaleY="54069" custLinFactNeighborX="34834" custLinFactNeighborY="-6181">
        <dgm:presLayoutVars>
          <dgm:chPref val="3"/>
        </dgm:presLayoutVars>
      </dgm:prSet>
      <dgm:spPr>
        <a:prstGeom prst="rect">
          <a:avLst/>
        </a:prstGeom>
      </dgm:spPr>
    </dgm:pt>
    <dgm:pt modelId="{77A22792-FF90-4234-8248-05228AD9CE95}" type="pres">
      <dgm:prSet presAssocID="{19599602-9E94-449B-AE02-46C30491E28C}" presName="hierChild2" presStyleCnt="0"/>
      <dgm:spPr/>
    </dgm:pt>
    <dgm:pt modelId="{06E49FC0-7FD3-4528-A0AE-B4A0E8C1B39A}" type="pres">
      <dgm:prSet presAssocID="{6F5CF077-1342-46A1-93F1-68D7723F3F8C}" presName="Name25" presStyleLbl="parChTrans1D2" presStyleIdx="0" presStyleCnt="1"/>
      <dgm:spPr/>
    </dgm:pt>
    <dgm:pt modelId="{43900EB7-BFC6-4F49-B7E4-8508A82567DA}" type="pres">
      <dgm:prSet presAssocID="{6F5CF077-1342-46A1-93F1-68D7723F3F8C}" presName="connTx" presStyleLbl="parChTrans1D2" presStyleIdx="0" presStyleCnt="1"/>
      <dgm:spPr/>
    </dgm:pt>
    <dgm:pt modelId="{4D28A3B3-A8AD-497A-8235-BE9ABD718CB8}" type="pres">
      <dgm:prSet presAssocID="{6FD54DCC-0420-4B69-949E-C600DAC3EA80}" presName="Name30" presStyleCnt="0"/>
      <dgm:spPr/>
    </dgm:pt>
    <dgm:pt modelId="{51F2390E-D560-4BC7-A8C5-A19C9E7EB846}" type="pres">
      <dgm:prSet presAssocID="{6FD54DCC-0420-4B69-949E-C600DAC3EA80}" presName="level2Shape" presStyleLbl="node2" presStyleIdx="0" presStyleCnt="1" custScaleX="52901" custScaleY="53755" custLinFactNeighborX="27386" custLinFactNeighborY="-6024"/>
      <dgm:spPr>
        <a:prstGeom prst="rect">
          <a:avLst/>
        </a:prstGeom>
      </dgm:spPr>
    </dgm:pt>
    <dgm:pt modelId="{ADA2F112-A95C-4740-8BEB-FD49DA401A11}" type="pres">
      <dgm:prSet presAssocID="{6FD54DCC-0420-4B69-949E-C600DAC3EA80}" presName="hierChild3" presStyleCnt="0"/>
      <dgm:spPr/>
    </dgm:pt>
    <dgm:pt modelId="{B6A92E7D-F5CC-4776-A13C-47196CFB810C}" type="pres">
      <dgm:prSet presAssocID="{C618F4B1-D56C-40B0-A9BB-A1AC22AA90C0}" presName="Name25" presStyleLbl="parChTrans1D3" presStyleIdx="0" presStyleCnt="1"/>
      <dgm:spPr/>
    </dgm:pt>
    <dgm:pt modelId="{1B612B24-4F60-410A-9445-96A3F4AF9729}" type="pres">
      <dgm:prSet presAssocID="{C618F4B1-D56C-40B0-A9BB-A1AC22AA90C0}" presName="connTx" presStyleLbl="parChTrans1D3" presStyleIdx="0" presStyleCnt="1"/>
      <dgm:spPr/>
    </dgm:pt>
    <dgm:pt modelId="{B5A7924E-8057-4152-9DF9-2EC347C20D68}" type="pres">
      <dgm:prSet presAssocID="{D6D663EA-8C9E-4A6C-8696-EA6202B67EB8}" presName="Name30" presStyleCnt="0"/>
      <dgm:spPr/>
    </dgm:pt>
    <dgm:pt modelId="{747546DA-FFC0-4715-AEB6-12CB8AF471A0}" type="pres">
      <dgm:prSet presAssocID="{D6D663EA-8C9E-4A6C-8696-EA6202B67EB8}" presName="level2Shape" presStyleLbl="node3" presStyleIdx="0" presStyleCnt="1" custScaleX="53151" custScaleY="52645" custLinFactNeighborX="22629" custLinFactNeighborY="-5235"/>
      <dgm:spPr>
        <a:prstGeom prst="rect">
          <a:avLst/>
        </a:prstGeom>
      </dgm:spPr>
    </dgm:pt>
    <dgm:pt modelId="{60812EEC-BF73-41DA-8EA5-5C31DA835A4E}" type="pres">
      <dgm:prSet presAssocID="{D6D663EA-8C9E-4A6C-8696-EA6202B67EB8}" presName="hierChild3" presStyleCnt="0"/>
      <dgm:spPr/>
    </dgm:pt>
    <dgm:pt modelId="{A56C1E4A-D167-4453-9B2C-45A28DD835E6}" type="pres">
      <dgm:prSet presAssocID="{D05EA4EE-52C7-4A7F-9A69-CD36D787717D}" presName="Name25" presStyleLbl="parChTrans1D4" presStyleIdx="0" presStyleCnt="10"/>
      <dgm:spPr/>
    </dgm:pt>
    <dgm:pt modelId="{29851589-59C8-4B77-BF21-C0B3C6271F39}" type="pres">
      <dgm:prSet presAssocID="{D05EA4EE-52C7-4A7F-9A69-CD36D787717D}" presName="connTx" presStyleLbl="parChTrans1D4" presStyleIdx="0" presStyleCnt="10"/>
      <dgm:spPr/>
    </dgm:pt>
    <dgm:pt modelId="{F7F2CC9E-9C98-460A-85B2-6A760D962FD4}" type="pres">
      <dgm:prSet presAssocID="{A42DED5E-3919-412A-8377-DE6122E1AD30}" presName="Name30" presStyleCnt="0"/>
      <dgm:spPr/>
    </dgm:pt>
    <dgm:pt modelId="{4AAA8B17-010F-40A4-8EFD-A09D5EA267C1}" type="pres">
      <dgm:prSet presAssocID="{A42DED5E-3919-412A-8377-DE6122E1AD30}" presName="level2Shape" presStyleLbl="node4" presStyleIdx="0" presStyleCnt="10" custScaleX="52832" custScaleY="52889" custLinFactY="100000" custLinFactNeighborX="21975" custLinFactNeighborY="112095"/>
      <dgm:spPr>
        <a:prstGeom prst="rect">
          <a:avLst/>
        </a:prstGeom>
      </dgm:spPr>
    </dgm:pt>
    <dgm:pt modelId="{F66A5E64-14D1-4AE2-B384-119C21C57B8F}" type="pres">
      <dgm:prSet presAssocID="{A42DED5E-3919-412A-8377-DE6122E1AD30}" presName="hierChild3" presStyleCnt="0"/>
      <dgm:spPr/>
    </dgm:pt>
    <dgm:pt modelId="{962E57B1-D60F-4101-8BFD-A3686A699C0E}" type="pres">
      <dgm:prSet presAssocID="{B511F1D1-4C2E-4902-8793-AED18BF4ED6A}" presName="Name25" presStyleLbl="parChTrans1D4" presStyleIdx="1" presStyleCnt="10"/>
      <dgm:spPr/>
    </dgm:pt>
    <dgm:pt modelId="{DDFE3A62-3C96-4A0E-B7FF-009A4E2EE608}" type="pres">
      <dgm:prSet presAssocID="{B511F1D1-4C2E-4902-8793-AED18BF4ED6A}" presName="connTx" presStyleLbl="parChTrans1D4" presStyleIdx="1" presStyleCnt="10"/>
      <dgm:spPr/>
    </dgm:pt>
    <dgm:pt modelId="{5F9C0B7E-BDA0-4AC1-B6EE-007561C52AD3}" type="pres">
      <dgm:prSet presAssocID="{88D79531-D4CD-418F-88BE-7F9D48A621D1}" presName="Name30" presStyleCnt="0"/>
      <dgm:spPr/>
    </dgm:pt>
    <dgm:pt modelId="{367BE9AA-2CF6-4F0C-AE0E-F4EFDAFB43FC}" type="pres">
      <dgm:prSet presAssocID="{88D79531-D4CD-418F-88BE-7F9D48A621D1}" presName="level2Shape" presStyleLbl="node4" presStyleIdx="1" presStyleCnt="10" custScaleX="34186" custScaleY="34897" custLinFactX="100000" custLinFactY="100000" custLinFactNeighborX="146865" custLinFactNeighborY="169033"/>
      <dgm:spPr>
        <a:prstGeom prst="rect">
          <a:avLst/>
        </a:prstGeom>
      </dgm:spPr>
    </dgm:pt>
    <dgm:pt modelId="{CB9035AD-9180-4E1F-A133-BA6E81B67BD0}" type="pres">
      <dgm:prSet presAssocID="{88D79531-D4CD-418F-88BE-7F9D48A621D1}" presName="hierChild3" presStyleCnt="0"/>
      <dgm:spPr/>
    </dgm:pt>
    <dgm:pt modelId="{8AF2752A-E73A-412C-A423-533CE7A93994}" type="pres">
      <dgm:prSet presAssocID="{A6BF663B-A2E2-4FBF-A97F-B669D0F7C0F5}" presName="Name25" presStyleLbl="parChTrans1D4" presStyleIdx="2" presStyleCnt="10"/>
      <dgm:spPr/>
    </dgm:pt>
    <dgm:pt modelId="{89F6D775-AD61-4C33-9E8A-9C02FAC4C9AD}" type="pres">
      <dgm:prSet presAssocID="{A6BF663B-A2E2-4FBF-A97F-B669D0F7C0F5}" presName="connTx" presStyleLbl="parChTrans1D4" presStyleIdx="2" presStyleCnt="10"/>
      <dgm:spPr/>
    </dgm:pt>
    <dgm:pt modelId="{33F6B834-F5A2-4CB2-87C9-4D40DE3A963F}" type="pres">
      <dgm:prSet presAssocID="{1383179F-C852-40CD-B48E-34470CBD63CC}" presName="Name30" presStyleCnt="0"/>
      <dgm:spPr/>
    </dgm:pt>
    <dgm:pt modelId="{2B3EA4C4-DB7C-4282-B0D3-58F249C97A38}" type="pres">
      <dgm:prSet presAssocID="{1383179F-C852-40CD-B48E-34470CBD63CC}" presName="level2Shape" presStyleLbl="node4" presStyleIdx="2" presStyleCnt="10" custScaleX="34617" custScaleY="34617" custLinFactY="69800" custLinFactNeighborX="25482" custLinFactNeighborY="100000"/>
      <dgm:spPr>
        <a:prstGeom prst="rect">
          <a:avLst/>
        </a:prstGeom>
      </dgm:spPr>
    </dgm:pt>
    <dgm:pt modelId="{DB3867FC-3EBC-4A78-93ED-0FDB4AB535FB}" type="pres">
      <dgm:prSet presAssocID="{1383179F-C852-40CD-B48E-34470CBD63CC}" presName="hierChild3" presStyleCnt="0"/>
      <dgm:spPr/>
    </dgm:pt>
    <dgm:pt modelId="{BD019035-A9B8-497F-AA8A-CD53F702B210}" type="pres">
      <dgm:prSet presAssocID="{15779972-6EB7-4A17-A8F4-C736B5F0CED0}" presName="Name25" presStyleLbl="parChTrans1D4" presStyleIdx="3" presStyleCnt="10"/>
      <dgm:spPr/>
    </dgm:pt>
    <dgm:pt modelId="{22D949A9-0AEF-480A-9D53-1F3F905B5246}" type="pres">
      <dgm:prSet presAssocID="{15779972-6EB7-4A17-A8F4-C736B5F0CED0}" presName="connTx" presStyleLbl="parChTrans1D4" presStyleIdx="3" presStyleCnt="10"/>
      <dgm:spPr/>
    </dgm:pt>
    <dgm:pt modelId="{C9444171-CEAE-408C-AA28-9C3CA8EFC47D}" type="pres">
      <dgm:prSet presAssocID="{36515DAA-DE94-4D05-BF16-8D5E13CADE3A}" presName="Name30" presStyleCnt="0"/>
      <dgm:spPr/>
    </dgm:pt>
    <dgm:pt modelId="{A6E87235-8C6D-4690-8C03-B2D240DE3936}" type="pres">
      <dgm:prSet presAssocID="{36515DAA-DE94-4D05-BF16-8D5E13CADE3A}" presName="level2Shape" presStyleLbl="node4" presStyleIdx="3" presStyleCnt="10" custScaleX="52868" custScaleY="53016" custLinFactNeighborX="22544" custLinFactNeighborY="-97292"/>
      <dgm:spPr>
        <a:prstGeom prst="rect">
          <a:avLst/>
        </a:prstGeom>
      </dgm:spPr>
    </dgm:pt>
    <dgm:pt modelId="{FB9DC927-4FE6-4C1E-BF3F-C4896818FFD1}" type="pres">
      <dgm:prSet presAssocID="{36515DAA-DE94-4D05-BF16-8D5E13CADE3A}" presName="hierChild3" presStyleCnt="0"/>
      <dgm:spPr/>
    </dgm:pt>
    <dgm:pt modelId="{21C1A6FD-5CDC-4D38-A804-3883CE43D391}" type="pres">
      <dgm:prSet presAssocID="{8C9376EC-D37E-49E4-AD05-5293336FD39C}" presName="Name25" presStyleLbl="parChTrans1D4" presStyleIdx="4" presStyleCnt="10"/>
      <dgm:spPr/>
    </dgm:pt>
    <dgm:pt modelId="{5EAFDA73-0348-4642-8B05-75B8C2628803}" type="pres">
      <dgm:prSet presAssocID="{8C9376EC-D37E-49E4-AD05-5293336FD39C}" presName="connTx" presStyleLbl="parChTrans1D4" presStyleIdx="4" presStyleCnt="10"/>
      <dgm:spPr/>
    </dgm:pt>
    <dgm:pt modelId="{18949D94-D84C-4DD3-A24E-7CA9E8ACAFCC}" type="pres">
      <dgm:prSet presAssocID="{05B90920-838C-4FA2-99CD-388B164927C5}" presName="Name30" presStyleCnt="0"/>
      <dgm:spPr/>
    </dgm:pt>
    <dgm:pt modelId="{E6CF6C59-7E8F-41C9-BE32-9D7A504B96B5}" type="pres">
      <dgm:prSet presAssocID="{05B90920-838C-4FA2-99CD-388B164927C5}" presName="level2Shape" presStyleLbl="node4" presStyleIdx="4" presStyleCnt="10" custScaleX="35101" custScaleY="35101" custLinFactNeighborX="23568" custLinFactNeighborY="-71483"/>
      <dgm:spPr>
        <a:prstGeom prst="rect">
          <a:avLst/>
        </a:prstGeom>
      </dgm:spPr>
    </dgm:pt>
    <dgm:pt modelId="{14B1A8F2-349A-46DD-8F83-80679EAA3E90}" type="pres">
      <dgm:prSet presAssocID="{05B90920-838C-4FA2-99CD-388B164927C5}" presName="hierChild3" presStyleCnt="0"/>
      <dgm:spPr/>
    </dgm:pt>
    <dgm:pt modelId="{0D867ED2-5D86-4099-9D96-3D8571BF87EE}" type="pres">
      <dgm:prSet presAssocID="{6C2340FF-BEF0-482E-B344-EEA57E18914D}" presName="Name25" presStyleLbl="parChTrans1D4" presStyleIdx="5" presStyleCnt="10"/>
      <dgm:spPr/>
    </dgm:pt>
    <dgm:pt modelId="{7749DCED-21D8-4AD9-B7A7-52598BECC61F}" type="pres">
      <dgm:prSet presAssocID="{6C2340FF-BEF0-482E-B344-EEA57E18914D}" presName="connTx" presStyleLbl="parChTrans1D4" presStyleIdx="5" presStyleCnt="10"/>
      <dgm:spPr/>
    </dgm:pt>
    <dgm:pt modelId="{1FC513F5-B038-4714-B6B9-5787F1D359ED}" type="pres">
      <dgm:prSet presAssocID="{A869BA2A-4FD9-4115-BB3D-679F3292A535}" presName="Name30" presStyleCnt="0"/>
      <dgm:spPr/>
    </dgm:pt>
    <dgm:pt modelId="{FC83528F-9A9D-408F-AF06-4A77B56F8932}" type="pres">
      <dgm:prSet presAssocID="{A869BA2A-4FD9-4115-BB3D-679F3292A535}" presName="level2Shape" presStyleLbl="node4" presStyleIdx="5" presStyleCnt="10" custScaleX="35101" custScaleY="35221" custLinFactY="-78064" custLinFactNeighborX="28897" custLinFactNeighborY="-100000"/>
      <dgm:spPr>
        <a:prstGeom prst="rect">
          <a:avLst/>
        </a:prstGeom>
      </dgm:spPr>
    </dgm:pt>
    <dgm:pt modelId="{2621CAA3-A46D-4B54-ACEB-A352C28C99C0}" type="pres">
      <dgm:prSet presAssocID="{A869BA2A-4FD9-4115-BB3D-679F3292A535}" presName="hierChild3" presStyleCnt="0"/>
      <dgm:spPr/>
    </dgm:pt>
    <dgm:pt modelId="{2C698F4B-5887-4CCA-912D-3B28B47CB7B0}" type="pres">
      <dgm:prSet presAssocID="{58DA54E2-574A-44F7-BBC1-1D25C430A8F2}" presName="Name25" presStyleLbl="parChTrans1D4" presStyleIdx="6" presStyleCnt="10"/>
      <dgm:spPr/>
    </dgm:pt>
    <dgm:pt modelId="{4936BA90-01E2-47F1-AEE7-7A192F67FD56}" type="pres">
      <dgm:prSet presAssocID="{58DA54E2-574A-44F7-BBC1-1D25C430A8F2}" presName="connTx" presStyleLbl="parChTrans1D4" presStyleIdx="6" presStyleCnt="10"/>
      <dgm:spPr/>
    </dgm:pt>
    <dgm:pt modelId="{E461B810-F803-4447-BBF9-571CD61A8F2E}" type="pres">
      <dgm:prSet presAssocID="{34070A94-0CAF-4DBE-885B-DBF2E7B49862}" presName="Name30" presStyleCnt="0"/>
      <dgm:spPr/>
    </dgm:pt>
    <dgm:pt modelId="{519B5AF2-42CA-4E33-B756-E5B8E8954770}" type="pres">
      <dgm:prSet presAssocID="{34070A94-0CAF-4DBE-885B-DBF2E7B49862}" presName="level2Shape" presStyleLbl="node4" presStyleIdx="6" presStyleCnt="10" custScaleX="52889" custScaleY="52889" custLinFactY="-18694" custLinFactNeighborX="21718" custLinFactNeighborY="-100000"/>
      <dgm:spPr>
        <a:prstGeom prst="rect">
          <a:avLst/>
        </a:prstGeom>
      </dgm:spPr>
    </dgm:pt>
    <dgm:pt modelId="{E59D231E-4F2B-4B81-9A4B-C49FB073E37D}" type="pres">
      <dgm:prSet presAssocID="{34070A94-0CAF-4DBE-885B-DBF2E7B49862}" presName="hierChild3" presStyleCnt="0"/>
      <dgm:spPr/>
    </dgm:pt>
    <dgm:pt modelId="{9F9F5A6A-E9E2-4AE3-A5EC-F783012AEA8C}" type="pres">
      <dgm:prSet presAssocID="{AD273E0F-2953-4B50-AF38-E43882C074ED}" presName="Name25" presStyleLbl="parChTrans1D4" presStyleIdx="7" presStyleCnt="10"/>
      <dgm:spPr/>
    </dgm:pt>
    <dgm:pt modelId="{639E7D8F-A3C4-4C5B-B4D6-56BBA1AB8E25}" type="pres">
      <dgm:prSet presAssocID="{AD273E0F-2953-4B50-AF38-E43882C074ED}" presName="connTx" presStyleLbl="parChTrans1D4" presStyleIdx="7" presStyleCnt="10"/>
      <dgm:spPr/>
    </dgm:pt>
    <dgm:pt modelId="{113A3B3E-A098-4251-9FE4-EF0B47502CC5}" type="pres">
      <dgm:prSet presAssocID="{EF2C87F6-875F-41BB-94D8-93CDF630ED65}" presName="Name30" presStyleCnt="0"/>
      <dgm:spPr/>
    </dgm:pt>
    <dgm:pt modelId="{2F96196B-C0D1-4D25-9E5D-96DDC84CAFA8}" type="pres">
      <dgm:prSet presAssocID="{EF2C87F6-875F-41BB-94D8-93CDF630ED65}" presName="level2Shape" presStyleLbl="node4" presStyleIdx="7" presStyleCnt="10" custScaleX="34897" custScaleY="34897" custLinFactY="-11828" custLinFactNeighborX="23751" custLinFactNeighborY="-100000"/>
      <dgm:spPr>
        <a:prstGeom prst="rect">
          <a:avLst/>
        </a:prstGeom>
      </dgm:spPr>
    </dgm:pt>
    <dgm:pt modelId="{385FBB49-4687-41A0-B905-5168349201BE}" type="pres">
      <dgm:prSet presAssocID="{EF2C87F6-875F-41BB-94D8-93CDF630ED65}" presName="hierChild3" presStyleCnt="0"/>
      <dgm:spPr/>
    </dgm:pt>
    <dgm:pt modelId="{9D7DC22D-3A14-4DD4-93FF-A5421B50211A}" type="pres">
      <dgm:prSet presAssocID="{D50A506A-06B1-407B-A803-5584CFA71DEC}" presName="Name25" presStyleLbl="parChTrans1D4" presStyleIdx="8" presStyleCnt="10"/>
      <dgm:spPr/>
    </dgm:pt>
    <dgm:pt modelId="{522916AD-4C1B-4B12-AA5B-29FBCC5D221F}" type="pres">
      <dgm:prSet presAssocID="{D50A506A-06B1-407B-A803-5584CFA71DEC}" presName="connTx" presStyleLbl="parChTrans1D4" presStyleIdx="8" presStyleCnt="10"/>
      <dgm:spPr/>
    </dgm:pt>
    <dgm:pt modelId="{40D60FF2-F6FE-41C1-8099-E3A9ED8F47BC}" type="pres">
      <dgm:prSet presAssocID="{228D84B4-4053-45F2-A9B2-DE357FAEF709}" presName="Name30" presStyleCnt="0"/>
      <dgm:spPr/>
    </dgm:pt>
    <dgm:pt modelId="{75B7B67E-0B6B-498A-8414-4B737CF29FD5}" type="pres">
      <dgm:prSet presAssocID="{228D84B4-4053-45F2-A9B2-DE357FAEF709}" presName="level2Shape" presStyleLbl="node4" presStyleIdx="8" presStyleCnt="10" custScaleX="34897" custScaleY="34897" custLinFactY="-20214" custLinFactNeighborX="23751" custLinFactNeighborY="-100000"/>
      <dgm:spPr>
        <a:prstGeom prst="rect">
          <a:avLst/>
        </a:prstGeom>
      </dgm:spPr>
    </dgm:pt>
    <dgm:pt modelId="{1BB4C802-43C9-4894-AE10-CD1C6512AFE7}" type="pres">
      <dgm:prSet presAssocID="{228D84B4-4053-45F2-A9B2-DE357FAEF709}" presName="hierChild3" presStyleCnt="0"/>
      <dgm:spPr/>
    </dgm:pt>
    <dgm:pt modelId="{629AFD05-5DDF-4A3C-8854-CAF3E33BAF81}" type="pres">
      <dgm:prSet presAssocID="{18040EF7-F7CF-4940-83B2-89ED555A990A}" presName="Name25" presStyleLbl="parChTrans1D4" presStyleIdx="9" presStyleCnt="10"/>
      <dgm:spPr/>
    </dgm:pt>
    <dgm:pt modelId="{6E0A8408-85C9-4ECC-82AB-C049852A4E7F}" type="pres">
      <dgm:prSet presAssocID="{18040EF7-F7CF-4940-83B2-89ED555A990A}" presName="connTx" presStyleLbl="parChTrans1D4" presStyleIdx="9" presStyleCnt="10"/>
      <dgm:spPr/>
    </dgm:pt>
    <dgm:pt modelId="{F66426A4-6A7F-4E36-85A2-22AC0769088A}" type="pres">
      <dgm:prSet presAssocID="{2608E3C6-F785-46F3-921F-004034573370}" presName="Name30" presStyleCnt="0"/>
      <dgm:spPr/>
    </dgm:pt>
    <dgm:pt modelId="{884CED2B-209D-492A-AAAA-545C2572EFFA}" type="pres">
      <dgm:prSet presAssocID="{2608E3C6-F785-46F3-921F-004034573370}" presName="level2Shape" presStyleLbl="node4" presStyleIdx="9" presStyleCnt="10" custScaleX="34617" custScaleY="34897" custLinFactY="-28627" custLinFactNeighborX="25155" custLinFactNeighborY="-100000"/>
      <dgm:spPr>
        <a:prstGeom prst="rect">
          <a:avLst/>
        </a:prstGeom>
      </dgm:spPr>
    </dgm:pt>
    <dgm:pt modelId="{5580674D-B104-4633-ABC4-1868B570B84B}" type="pres">
      <dgm:prSet presAssocID="{2608E3C6-F785-46F3-921F-004034573370}" presName="hierChild3" presStyleCnt="0"/>
      <dgm:spPr/>
    </dgm:pt>
    <dgm:pt modelId="{58D940A0-FA90-45FB-AD9D-5AA4FFD122DF}" type="pres">
      <dgm:prSet presAssocID="{9EFAFD96-3601-4F17-BB82-DBBBA6C512D5}" presName="bgShapesFlow" presStyleCnt="0"/>
      <dgm:spPr/>
    </dgm:pt>
  </dgm:ptLst>
  <dgm:cxnLst>
    <dgm:cxn modelId="{A3B69F03-63B7-478C-9ADB-5CDF8F03818E}" type="presOf" srcId="{AD273E0F-2953-4B50-AF38-E43882C074ED}" destId="{9F9F5A6A-E9E2-4AE3-A5EC-F783012AEA8C}" srcOrd="0" destOrd="0" presId="urn:microsoft.com/office/officeart/2005/8/layout/hierarchy5"/>
    <dgm:cxn modelId="{3AA6830A-B1BF-4AC2-A35C-2A7E57C3D2EC}" type="presOf" srcId="{88D79531-D4CD-418F-88BE-7F9D48A621D1}" destId="{367BE9AA-2CF6-4F0C-AE0E-F4EFDAFB43FC}" srcOrd="0" destOrd="0" presId="urn:microsoft.com/office/officeart/2005/8/layout/hierarchy5"/>
    <dgm:cxn modelId="{5FE5BD0A-9840-45A2-B03C-52C9C05206EA}" type="presOf" srcId="{6FD54DCC-0420-4B69-949E-C600DAC3EA80}" destId="{51F2390E-D560-4BC7-A8C5-A19C9E7EB846}" srcOrd="0" destOrd="0" presId="urn:microsoft.com/office/officeart/2005/8/layout/hierarchy5"/>
    <dgm:cxn modelId="{90387A0C-34D1-4CD4-BF32-EDE5FAE7CE58}" type="presOf" srcId="{AD273E0F-2953-4B50-AF38-E43882C074ED}" destId="{639E7D8F-A3C4-4C5B-B4D6-56BBA1AB8E25}" srcOrd="1" destOrd="0" presId="urn:microsoft.com/office/officeart/2005/8/layout/hierarchy5"/>
    <dgm:cxn modelId="{2038FD14-89C9-432B-AC4C-343776803781}" srcId="{36515DAA-DE94-4D05-BF16-8D5E13CADE3A}" destId="{A869BA2A-4FD9-4115-BB3D-679F3292A535}" srcOrd="1" destOrd="0" parTransId="{6C2340FF-BEF0-482E-B344-EEA57E18914D}" sibTransId="{A313D522-AB1E-4057-8784-7F3C637F4860}"/>
    <dgm:cxn modelId="{D3225B18-4009-444C-BE94-B3603672345F}" type="presOf" srcId="{D6D663EA-8C9E-4A6C-8696-EA6202B67EB8}" destId="{747546DA-FFC0-4715-AEB6-12CB8AF471A0}" srcOrd="0" destOrd="0" presId="urn:microsoft.com/office/officeart/2005/8/layout/hierarchy5"/>
    <dgm:cxn modelId="{C0441D1B-0C38-418E-BF4C-71D43A543670}" srcId="{34070A94-0CAF-4DBE-885B-DBF2E7B49862}" destId="{228D84B4-4053-45F2-A9B2-DE357FAEF709}" srcOrd="1" destOrd="0" parTransId="{D50A506A-06B1-407B-A803-5584CFA71DEC}" sibTransId="{16EB0E77-F780-4795-A69F-BC63C69B4805}"/>
    <dgm:cxn modelId="{8DA1851D-58BE-4A17-899F-70F2E7900BD2}" type="presOf" srcId="{B511F1D1-4C2E-4902-8793-AED18BF4ED6A}" destId="{962E57B1-D60F-4101-8BFD-A3686A699C0E}" srcOrd="0" destOrd="0" presId="urn:microsoft.com/office/officeart/2005/8/layout/hierarchy5"/>
    <dgm:cxn modelId="{EE3AAB20-2C59-4664-BAD3-9974CAD8F082}" type="presOf" srcId="{6F5CF077-1342-46A1-93F1-68D7723F3F8C}" destId="{43900EB7-BFC6-4F49-B7E4-8508A82567DA}" srcOrd="1" destOrd="0" presId="urn:microsoft.com/office/officeart/2005/8/layout/hierarchy5"/>
    <dgm:cxn modelId="{B1902D2A-813F-432A-A0A1-350852CCE901}" type="presOf" srcId="{A6BF663B-A2E2-4FBF-A97F-B669D0F7C0F5}" destId="{8AF2752A-E73A-412C-A423-533CE7A93994}" srcOrd="0" destOrd="0" presId="urn:microsoft.com/office/officeart/2005/8/layout/hierarchy5"/>
    <dgm:cxn modelId="{6AD0832E-D0E5-4DFA-A2C1-539A1049A92A}" srcId="{6FD54DCC-0420-4B69-949E-C600DAC3EA80}" destId="{D6D663EA-8C9E-4A6C-8696-EA6202B67EB8}" srcOrd="0" destOrd="0" parTransId="{C618F4B1-D56C-40B0-A9BB-A1AC22AA90C0}" sibTransId="{350208D2-B2AB-46F5-A396-E4E2016A900E}"/>
    <dgm:cxn modelId="{3001A62F-AE3C-43A1-855E-E5DC44699742}" type="presOf" srcId="{6F5CF077-1342-46A1-93F1-68D7723F3F8C}" destId="{06E49FC0-7FD3-4528-A0AE-B4A0E8C1B39A}" srcOrd="0" destOrd="0" presId="urn:microsoft.com/office/officeart/2005/8/layout/hierarchy5"/>
    <dgm:cxn modelId="{2BA2F533-3F32-4872-94BF-D9A3802E48BB}" type="presOf" srcId="{8C9376EC-D37E-49E4-AD05-5293336FD39C}" destId="{5EAFDA73-0348-4642-8B05-75B8C2628803}" srcOrd="1" destOrd="0" presId="urn:microsoft.com/office/officeart/2005/8/layout/hierarchy5"/>
    <dgm:cxn modelId="{58858661-FD00-4483-BC93-960AF09DD91F}" type="presOf" srcId="{D50A506A-06B1-407B-A803-5584CFA71DEC}" destId="{522916AD-4C1B-4B12-AA5B-29FBCC5D221F}" srcOrd="1" destOrd="0" presId="urn:microsoft.com/office/officeart/2005/8/layout/hierarchy5"/>
    <dgm:cxn modelId="{A544A741-FF23-4D5A-8E85-21F96FF22996}" type="presOf" srcId="{B511F1D1-4C2E-4902-8793-AED18BF4ED6A}" destId="{DDFE3A62-3C96-4A0E-B7FF-009A4E2EE608}" srcOrd="1" destOrd="0" presId="urn:microsoft.com/office/officeart/2005/8/layout/hierarchy5"/>
    <dgm:cxn modelId="{F9061063-D4A8-4C05-B653-CCD1864B2EF0}" srcId="{36515DAA-DE94-4D05-BF16-8D5E13CADE3A}" destId="{05B90920-838C-4FA2-99CD-388B164927C5}" srcOrd="0" destOrd="0" parTransId="{8C9376EC-D37E-49E4-AD05-5293336FD39C}" sibTransId="{9FC92019-45F4-4443-AEC2-E7D4335CF7C4}"/>
    <dgm:cxn modelId="{49B17D65-6E5E-48F0-B40D-53AEA94A5346}" srcId="{D6D663EA-8C9E-4A6C-8696-EA6202B67EB8}" destId="{A42DED5E-3919-412A-8377-DE6122E1AD30}" srcOrd="0" destOrd="0" parTransId="{D05EA4EE-52C7-4A7F-9A69-CD36D787717D}" sibTransId="{4503E061-C76A-43D4-9951-E6976365CBEB}"/>
    <dgm:cxn modelId="{306B6166-B912-470B-9B38-2E98364CEC51}" type="presOf" srcId="{EF2C87F6-875F-41BB-94D8-93CDF630ED65}" destId="{2F96196B-C0D1-4D25-9E5D-96DDC84CAFA8}" srcOrd="0" destOrd="0" presId="urn:microsoft.com/office/officeart/2005/8/layout/hierarchy5"/>
    <dgm:cxn modelId="{A98A7049-326A-40DC-9A4D-0E909D44690D}" type="presOf" srcId="{58DA54E2-574A-44F7-BBC1-1D25C430A8F2}" destId="{2C698F4B-5887-4CCA-912D-3B28B47CB7B0}" srcOrd="0" destOrd="0" presId="urn:microsoft.com/office/officeart/2005/8/layout/hierarchy5"/>
    <dgm:cxn modelId="{61F79D6C-BAC0-484A-AE4B-052D8F96805E}" type="presOf" srcId="{6C2340FF-BEF0-482E-B344-EEA57E18914D}" destId="{0D867ED2-5D86-4099-9D96-3D8571BF87EE}" srcOrd="0" destOrd="0" presId="urn:microsoft.com/office/officeart/2005/8/layout/hierarchy5"/>
    <dgm:cxn modelId="{A52F1E4E-ED3F-4183-BFFB-B4997F3CF68C}" type="presOf" srcId="{D05EA4EE-52C7-4A7F-9A69-CD36D787717D}" destId="{A56C1E4A-D167-4453-9B2C-45A28DD835E6}" srcOrd="0" destOrd="0" presId="urn:microsoft.com/office/officeart/2005/8/layout/hierarchy5"/>
    <dgm:cxn modelId="{539AFE51-8836-4D21-9DB2-1C6C1EFC808F}" type="presOf" srcId="{A869BA2A-4FD9-4115-BB3D-679F3292A535}" destId="{FC83528F-9A9D-408F-AF06-4A77B56F8932}" srcOrd="0" destOrd="0" presId="urn:microsoft.com/office/officeart/2005/8/layout/hierarchy5"/>
    <dgm:cxn modelId="{81250152-8F7B-4BA7-84DE-1770530F5B00}" type="presOf" srcId="{6C2340FF-BEF0-482E-B344-EEA57E18914D}" destId="{7749DCED-21D8-4AD9-B7A7-52598BECC61F}" srcOrd="1" destOrd="0" presId="urn:microsoft.com/office/officeart/2005/8/layout/hierarchy5"/>
    <dgm:cxn modelId="{AB701279-3FC4-4D52-B249-AB10F232D521}" type="presOf" srcId="{58DA54E2-574A-44F7-BBC1-1D25C430A8F2}" destId="{4936BA90-01E2-47F1-AEE7-7A192F67FD56}" srcOrd="1" destOrd="0" presId="urn:microsoft.com/office/officeart/2005/8/layout/hierarchy5"/>
    <dgm:cxn modelId="{524DC559-63D4-4643-AA00-0EBEA50FA872}" type="presOf" srcId="{05B90920-838C-4FA2-99CD-388B164927C5}" destId="{E6CF6C59-7E8F-41C9-BE32-9D7A504B96B5}" srcOrd="0" destOrd="0" presId="urn:microsoft.com/office/officeart/2005/8/layout/hierarchy5"/>
    <dgm:cxn modelId="{2F583B5A-C344-4E31-991D-843E434F56E3}" type="presOf" srcId="{C618F4B1-D56C-40B0-A9BB-A1AC22AA90C0}" destId="{1B612B24-4F60-410A-9445-96A3F4AF9729}" srcOrd="1" destOrd="0" presId="urn:microsoft.com/office/officeart/2005/8/layout/hierarchy5"/>
    <dgm:cxn modelId="{9E065D5A-6976-4C80-9DB4-A3C92748C2C1}" type="presOf" srcId="{2608E3C6-F785-46F3-921F-004034573370}" destId="{884CED2B-209D-492A-AAAA-545C2572EFFA}" srcOrd="0" destOrd="0" presId="urn:microsoft.com/office/officeart/2005/8/layout/hierarchy5"/>
    <dgm:cxn modelId="{1E1E528D-5F15-44D0-8C9A-9255837099B6}" type="presOf" srcId="{8C9376EC-D37E-49E4-AD05-5293336FD39C}" destId="{21C1A6FD-5CDC-4D38-A804-3883CE43D391}" srcOrd="0" destOrd="0" presId="urn:microsoft.com/office/officeart/2005/8/layout/hierarchy5"/>
    <dgm:cxn modelId="{2EB9558F-356B-4746-B876-E8FDD1C0E9F7}" type="presOf" srcId="{36515DAA-DE94-4D05-BF16-8D5E13CADE3A}" destId="{A6E87235-8C6D-4690-8C03-B2D240DE3936}" srcOrd="0" destOrd="0" presId="urn:microsoft.com/office/officeart/2005/8/layout/hierarchy5"/>
    <dgm:cxn modelId="{7F257A94-69F5-45BE-81B8-319573ADF289}" srcId="{D6D663EA-8C9E-4A6C-8696-EA6202B67EB8}" destId="{34070A94-0CAF-4DBE-885B-DBF2E7B49862}" srcOrd="2" destOrd="0" parTransId="{58DA54E2-574A-44F7-BBC1-1D25C430A8F2}" sibTransId="{5E7864E6-AE3A-4CDF-A25D-E64AA844D72B}"/>
    <dgm:cxn modelId="{30D6DA9A-7F92-4138-971E-D64BF38275E4}" type="presOf" srcId="{D05EA4EE-52C7-4A7F-9A69-CD36D787717D}" destId="{29851589-59C8-4B77-BF21-C0B3C6271F39}" srcOrd="1" destOrd="0" presId="urn:microsoft.com/office/officeart/2005/8/layout/hierarchy5"/>
    <dgm:cxn modelId="{7AEC8E9D-1158-4B1E-9A5D-42589D80B0A3}" type="presOf" srcId="{9EFAFD96-3601-4F17-BB82-DBBBA6C512D5}" destId="{7E6C86FF-7533-4270-AA6C-17E9EAAC03EB}" srcOrd="0" destOrd="0" presId="urn:microsoft.com/office/officeart/2005/8/layout/hierarchy5"/>
    <dgm:cxn modelId="{0E610BA0-E36A-45FD-B607-D28475C64C07}" type="presOf" srcId="{1383179F-C852-40CD-B48E-34470CBD63CC}" destId="{2B3EA4C4-DB7C-4282-B0D3-58F249C97A38}" srcOrd="0" destOrd="0" presId="urn:microsoft.com/office/officeart/2005/8/layout/hierarchy5"/>
    <dgm:cxn modelId="{711FD1A3-EB5C-41A7-A70C-09ED4BF03C29}" type="presOf" srcId="{A42DED5E-3919-412A-8377-DE6122E1AD30}" destId="{4AAA8B17-010F-40A4-8EFD-A09D5EA267C1}" srcOrd="0" destOrd="0" presId="urn:microsoft.com/office/officeart/2005/8/layout/hierarchy5"/>
    <dgm:cxn modelId="{3DAC84A8-48CA-4C5E-A58A-7E5C37E53255}" srcId="{34070A94-0CAF-4DBE-885B-DBF2E7B49862}" destId="{2608E3C6-F785-46F3-921F-004034573370}" srcOrd="2" destOrd="0" parTransId="{18040EF7-F7CF-4940-83B2-89ED555A990A}" sibTransId="{1D87F330-706A-481A-B164-70DE4D6ECBF2}"/>
    <dgm:cxn modelId="{EA01EEA9-22C2-44F2-BEBB-97A4ABA3E4DF}" type="presOf" srcId="{15779972-6EB7-4A17-A8F4-C736B5F0CED0}" destId="{BD019035-A9B8-497F-AA8A-CD53F702B210}" srcOrd="0" destOrd="0" presId="urn:microsoft.com/office/officeart/2005/8/layout/hierarchy5"/>
    <dgm:cxn modelId="{AD2C65AE-8184-471B-9FD5-D1B92335C1D7}" type="presOf" srcId="{18040EF7-F7CF-4940-83B2-89ED555A990A}" destId="{629AFD05-5DDF-4A3C-8854-CAF3E33BAF81}" srcOrd="0" destOrd="0" presId="urn:microsoft.com/office/officeart/2005/8/layout/hierarchy5"/>
    <dgm:cxn modelId="{7A02F5AF-F9F5-4778-A66E-DE024A3A34D9}" srcId="{9EFAFD96-3601-4F17-BB82-DBBBA6C512D5}" destId="{19599602-9E94-449B-AE02-46C30491E28C}" srcOrd="0" destOrd="0" parTransId="{FF371F54-3EAD-4229-B33D-30FA8E522AE4}" sibTransId="{2A88706E-F8B3-4E84-B216-AB828E178267}"/>
    <dgm:cxn modelId="{D4A61DB2-EBFB-4065-B431-FDAA308CA5CC}" type="presOf" srcId="{D50A506A-06B1-407B-A803-5584CFA71DEC}" destId="{9D7DC22D-3A14-4DD4-93FF-A5421B50211A}" srcOrd="0" destOrd="0" presId="urn:microsoft.com/office/officeart/2005/8/layout/hierarchy5"/>
    <dgm:cxn modelId="{A8EFF3B7-935A-4F50-A258-C98F7581FB81}" srcId="{34070A94-0CAF-4DBE-885B-DBF2E7B49862}" destId="{EF2C87F6-875F-41BB-94D8-93CDF630ED65}" srcOrd="0" destOrd="0" parTransId="{AD273E0F-2953-4B50-AF38-E43882C074ED}" sibTransId="{8388FC05-135C-458B-B0DF-76685ADD3ED5}"/>
    <dgm:cxn modelId="{CF76DBBB-74B5-4457-9B6D-64E998F75523}" type="presOf" srcId="{15779972-6EB7-4A17-A8F4-C736B5F0CED0}" destId="{22D949A9-0AEF-480A-9D53-1F3F905B5246}" srcOrd="1" destOrd="0" presId="urn:microsoft.com/office/officeart/2005/8/layout/hierarchy5"/>
    <dgm:cxn modelId="{2F6890C1-83D2-460B-9C9B-D76399944A8B}" type="presOf" srcId="{C618F4B1-D56C-40B0-A9BB-A1AC22AA90C0}" destId="{B6A92E7D-F5CC-4776-A13C-47196CFB810C}" srcOrd="0" destOrd="0" presId="urn:microsoft.com/office/officeart/2005/8/layout/hierarchy5"/>
    <dgm:cxn modelId="{8B9F65C2-6EC7-4209-BE8E-2FC988B64560}" srcId="{A42DED5E-3919-412A-8377-DE6122E1AD30}" destId="{1383179F-C852-40CD-B48E-34470CBD63CC}" srcOrd="1" destOrd="0" parTransId="{A6BF663B-A2E2-4FBF-A97F-B669D0F7C0F5}" sibTransId="{77A04079-0409-41BF-8A86-C970C7F64462}"/>
    <dgm:cxn modelId="{5DBECFC8-B700-4BA7-B43E-16225FFEDD81}" srcId="{A42DED5E-3919-412A-8377-DE6122E1AD30}" destId="{88D79531-D4CD-418F-88BE-7F9D48A621D1}" srcOrd="0" destOrd="0" parTransId="{B511F1D1-4C2E-4902-8793-AED18BF4ED6A}" sibTransId="{34416D66-FAAE-4A08-B6D7-8770CB367CC8}"/>
    <dgm:cxn modelId="{2BBFE0CB-7EA9-4048-B997-094B4E858D3D}" srcId="{D6D663EA-8C9E-4A6C-8696-EA6202B67EB8}" destId="{36515DAA-DE94-4D05-BF16-8D5E13CADE3A}" srcOrd="1" destOrd="0" parTransId="{15779972-6EB7-4A17-A8F4-C736B5F0CED0}" sibTransId="{D6A2C69D-961B-4FA1-8F05-385D9A2E46C1}"/>
    <dgm:cxn modelId="{B1FD38D6-F794-473F-913C-91E7650BB2F2}" type="presOf" srcId="{19599602-9E94-449B-AE02-46C30491E28C}" destId="{EAA749F2-9FFB-4980-B839-70AF7367123B}" srcOrd="0" destOrd="0" presId="urn:microsoft.com/office/officeart/2005/8/layout/hierarchy5"/>
    <dgm:cxn modelId="{8AF8F9DB-B8BD-4770-9B89-D4E58803FA14}" type="presOf" srcId="{228D84B4-4053-45F2-A9B2-DE357FAEF709}" destId="{75B7B67E-0B6B-498A-8414-4B737CF29FD5}" srcOrd="0" destOrd="0" presId="urn:microsoft.com/office/officeart/2005/8/layout/hierarchy5"/>
    <dgm:cxn modelId="{C67C69DF-89F9-4DDD-8236-D15566923643}" type="presOf" srcId="{34070A94-0CAF-4DBE-885B-DBF2E7B49862}" destId="{519B5AF2-42CA-4E33-B756-E5B8E8954770}" srcOrd="0" destOrd="0" presId="urn:microsoft.com/office/officeart/2005/8/layout/hierarchy5"/>
    <dgm:cxn modelId="{2ACCEEE5-A245-48BB-B8A6-E95BE04B9AE7}" type="presOf" srcId="{18040EF7-F7CF-4940-83B2-89ED555A990A}" destId="{6E0A8408-85C9-4ECC-82AB-C049852A4E7F}" srcOrd="1" destOrd="0" presId="urn:microsoft.com/office/officeart/2005/8/layout/hierarchy5"/>
    <dgm:cxn modelId="{A9A39EE7-F441-4563-AFFD-666EC4C4FD54}" srcId="{19599602-9E94-449B-AE02-46C30491E28C}" destId="{6FD54DCC-0420-4B69-949E-C600DAC3EA80}" srcOrd="0" destOrd="0" parTransId="{6F5CF077-1342-46A1-93F1-68D7723F3F8C}" sibTransId="{CE57F18C-7754-4245-BB8D-0DDD9139AB8E}"/>
    <dgm:cxn modelId="{57F141E9-F811-495B-A34B-97F1F75EA3B7}" type="presOf" srcId="{A6BF663B-A2E2-4FBF-A97F-B669D0F7C0F5}" destId="{89F6D775-AD61-4C33-9E8A-9C02FAC4C9AD}" srcOrd="1" destOrd="0" presId="urn:microsoft.com/office/officeart/2005/8/layout/hierarchy5"/>
    <dgm:cxn modelId="{64523378-DB1B-4168-B48C-0DD665CC7484}" type="presParOf" srcId="{7E6C86FF-7533-4270-AA6C-17E9EAAC03EB}" destId="{31B6EF45-5768-43BF-8DD5-B7FB59AFFE0E}" srcOrd="0" destOrd="0" presId="urn:microsoft.com/office/officeart/2005/8/layout/hierarchy5"/>
    <dgm:cxn modelId="{80737380-4827-4A7C-8081-B5A80C37077A}" type="presParOf" srcId="{31B6EF45-5768-43BF-8DD5-B7FB59AFFE0E}" destId="{949FD4F3-BB96-4815-A35D-4684FF5562B9}" srcOrd="0" destOrd="0" presId="urn:microsoft.com/office/officeart/2005/8/layout/hierarchy5"/>
    <dgm:cxn modelId="{AC8235BC-8729-4CB4-A170-E57257D0C2FD}" type="presParOf" srcId="{949FD4F3-BB96-4815-A35D-4684FF5562B9}" destId="{01EBAD40-F375-4371-B2EE-2AADB8E89BB2}" srcOrd="0" destOrd="0" presId="urn:microsoft.com/office/officeart/2005/8/layout/hierarchy5"/>
    <dgm:cxn modelId="{4A070116-D74D-4D1E-B702-606E586FA1CC}" type="presParOf" srcId="{01EBAD40-F375-4371-B2EE-2AADB8E89BB2}" destId="{EAA749F2-9FFB-4980-B839-70AF7367123B}" srcOrd="0" destOrd="0" presId="urn:microsoft.com/office/officeart/2005/8/layout/hierarchy5"/>
    <dgm:cxn modelId="{9766A4D3-2D2F-46FE-A423-6327CAC7C397}" type="presParOf" srcId="{01EBAD40-F375-4371-B2EE-2AADB8E89BB2}" destId="{77A22792-FF90-4234-8248-05228AD9CE95}" srcOrd="1" destOrd="0" presId="urn:microsoft.com/office/officeart/2005/8/layout/hierarchy5"/>
    <dgm:cxn modelId="{E6D05D68-C1D2-4692-A6B2-F985018527E0}" type="presParOf" srcId="{77A22792-FF90-4234-8248-05228AD9CE95}" destId="{06E49FC0-7FD3-4528-A0AE-B4A0E8C1B39A}" srcOrd="0" destOrd="0" presId="urn:microsoft.com/office/officeart/2005/8/layout/hierarchy5"/>
    <dgm:cxn modelId="{A00A4DD4-DDBA-4524-BA83-150D6F716921}" type="presParOf" srcId="{06E49FC0-7FD3-4528-A0AE-B4A0E8C1B39A}" destId="{43900EB7-BFC6-4F49-B7E4-8508A82567DA}" srcOrd="0" destOrd="0" presId="urn:microsoft.com/office/officeart/2005/8/layout/hierarchy5"/>
    <dgm:cxn modelId="{8418B2D6-1042-40D0-B146-85101E88E595}" type="presParOf" srcId="{77A22792-FF90-4234-8248-05228AD9CE95}" destId="{4D28A3B3-A8AD-497A-8235-BE9ABD718CB8}" srcOrd="1" destOrd="0" presId="urn:microsoft.com/office/officeart/2005/8/layout/hierarchy5"/>
    <dgm:cxn modelId="{DE349FA5-D977-4F86-AA31-00AF132A350B}" type="presParOf" srcId="{4D28A3B3-A8AD-497A-8235-BE9ABD718CB8}" destId="{51F2390E-D560-4BC7-A8C5-A19C9E7EB846}" srcOrd="0" destOrd="0" presId="urn:microsoft.com/office/officeart/2005/8/layout/hierarchy5"/>
    <dgm:cxn modelId="{4BE51ECC-DE25-43AB-A4CD-11CC431703B4}" type="presParOf" srcId="{4D28A3B3-A8AD-497A-8235-BE9ABD718CB8}" destId="{ADA2F112-A95C-4740-8BEB-FD49DA401A11}" srcOrd="1" destOrd="0" presId="urn:microsoft.com/office/officeart/2005/8/layout/hierarchy5"/>
    <dgm:cxn modelId="{469C88C2-32A6-476F-B42B-47126BD54DBD}" type="presParOf" srcId="{ADA2F112-A95C-4740-8BEB-FD49DA401A11}" destId="{B6A92E7D-F5CC-4776-A13C-47196CFB810C}" srcOrd="0" destOrd="0" presId="urn:microsoft.com/office/officeart/2005/8/layout/hierarchy5"/>
    <dgm:cxn modelId="{4CD8D35A-0C33-4399-9E2C-1B58188A2541}" type="presParOf" srcId="{B6A92E7D-F5CC-4776-A13C-47196CFB810C}" destId="{1B612B24-4F60-410A-9445-96A3F4AF9729}" srcOrd="0" destOrd="0" presId="urn:microsoft.com/office/officeart/2005/8/layout/hierarchy5"/>
    <dgm:cxn modelId="{A32BA628-8886-44E7-B7A2-2D47E063868A}" type="presParOf" srcId="{ADA2F112-A95C-4740-8BEB-FD49DA401A11}" destId="{B5A7924E-8057-4152-9DF9-2EC347C20D68}" srcOrd="1" destOrd="0" presId="urn:microsoft.com/office/officeart/2005/8/layout/hierarchy5"/>
    <dgm:cxn modelId="{46E60BDD-6948-470F-A23A-309E892DE096}" type="presParOf" srcId="{B5A7924E-8057-4152-9DF9-2EC347C20D68}" destId="{747546DA-FFC0-4715-AEB6-12CB8AF471A0}" srcOrd="0" destOrd="0" presId="urn:microsoft.com/office/officeart/2005/8/layout/hierarchy5"/>
    <dgm:cxn modelId="{6BB6B7B1-7F44-47C7-AD24-7B8DAD3E68E9}" type="presParOf" srcId="{B5A7924E-8057-4152-9DF9-2EC347C20D68}" destId="{60812EEC-BF73-41DA-8EA5-5C31DA835A4E}" srcOrd="1" destOrd="0" presId="urn:microsoft.com/office/officeart/2005/8/layout/hierarchy5"/>
    <dgm:cxn modelId="{61C33C09-F611-4317-9714-E7E3F39A59AB}" type="presParOf" srcId="{60812EEC-BF73-41DA-8EA5-5C31DA835A4E}" destId="{A56C1E4A-D167-4453-9B2C-45A28DD835E6}" srcOrd="0" destOrd="0" presId="urn:microsoft.com/office/officeart/2005/8/layout/hierarchy5"/>
    <dgm:cxn modelId="{A2F9B394-7386-45C0-8065-AA548C843A62}" type="presParOf" srcId="{A56C1E4A-D167-4453-9B2C-45A28DD835E6}" destId="{29851589-59C8-4B77-BF21-C0B3C6271F39}" srcOrd="0" destOrd="0" presId="urn:microsoft.com/office/officeart/2005/8/layout/hierarchy5"/>
    <dgm:cxn modelId="{9A8D5286-27D0-43F3-8A25-578503353D46}" type="presParOf" srcId="{60812EEC-BF73-41DA-8EA5-5C31DA835A4E}" destId="{F7F2CC9E-9C98-460A-85B2-6A760D962FD4}" srcOrd="1" destOrd="0" presId="urn:microsoft.com/office/officeart/2005/8/layout/hierarchy5"/>
    <dgm:cxn modelId="{EA793574-B4B3-4370-B36C-FDF0AA123ED8}" type="presParOf" srcId="{F7F2CC9E-9C98-460A-85B2-6A760D962FD4}" destId="{4AAA8B17-010F-40A4-8EFD-A09D5EA267C1}" srcOrd="0" destOrd="0" presId="urn:microsoft.com/office/officeart/2005/8/layout/hierarchy5"/>
    <dgm:cxn modelId="{51A41AE4-1D0F-4F61-A49F-D925E86CE5AC}" type="presParOf" srcId="{F7F2CC9E-9C98-460A-85B2-6A760D962FD4}" destId="{F66A5E64-14D1-4AE2-B384-119C21C57B8F}" srcOrd="1" destOrd="0" presId="urn:microsoft.com/office/officeart/2005/8/layout/hierarchy5"/>
    <dgm:cxn modelId="{83547355-154C-4457-A3B4-F65BBF22BCCD}" type="presParOf" srcId="{F66A5E64-14D1-4AE2-B384-119C21C57B8F}" destId="{962E57B1-D60F-4101-8BFD-A3686A699C0E}" srcOrd="0" destOrd="0" presId="urn:microsoft.com/office/officeart/2005/8/layout/hierarchy5"/>
    <dgm:cxn modelId="{F123DBF9-0EB1-4A90-AC12-FBC3BACF9182}" type="presParOf" srcId="{962E57B1-D60F-4101-8BFD-A3686A699C0E}" destId="{DDFE3A62-3C96-4A0E-B7FF-009A4E2EE608}" srcOrd="0" destOrd="0" presId="urn:microsoft.com/office/officeart/2005/8/layout/hierarchy5"/>
    <dgm:cxn modelId="{79697194-9545-4211-8F47-209BBEB10823}" type="presParOf" srcId="{F66A5E64-14D1-4AE2-B384-119C21C57B8F}" destId="{5F9C0B7E-BDA0-4AC1-B6EE-007561C52AD3}" srcOrd="1" destOrd="0" presId="urn:microsoft.com/office/officeart/2005/8/layout/hierarchy5"/>
    <dgm:cxn modelId="{E464E6A5-68D9-4353-80A9-3239E9E139A8}" type="presParOf" srcId="{5F9C0B7E-BDA0-4AC1-B6EE-007561C52AD3}" destId="{367BE9AA-2CF6-4F0C-AE0E-F4EFDAFB43FC}" srcOrd="0" destOrd="0" presId="urn:microsoft.com/office/officeart/2005/8/layout/hierarchy5"/>
    <dgm:cxn modelId="{D83FF034-ACE3-486A-A93F-0A19D8CB072C}" type="presParOf" srcId="{5F9C0B7E-BDA0-4AC1-B6EE-007561C52AD3}" destId="{CB9035AD-9180-4E1F-A133-BA6E81B67BD0}" srcOrd="1" destOrd="0" presId="urn:microsoft.com/office/officeart/2005/8/layout/hierarchy5"/>
    <dgm:cxn modelId="{1205FE8D-F539-4CEC-B988-0B90E1F2C69D}" type="presParOf" srcId="{F66A5E64-14D1-4AE2-B384-119C21C57B8F}" destId="{8AF2752A-E73A-412C-A423-533CE7A93994}" srcOrd="2" destOrd="0" presId="urn:microsoft.com/office/officeart/2005/8/layout/hierarchy5"/>
    <dgm:cxn modelId="{F4493A2E-492E-47A3-913D-A046DC429CA1}" type="presParOf" srcId="{8AF2752A-E73A-412C-A423-533CE7A93994}" destId="{89F6D775-AD61-4C33-9E8A-9C02FAC4C9AD}" srcOrd="0" destOrd="0" presId="urn:microsoft.com/office/officeart/2005/8/layout/hierarchy5"/>
    <dgm:cxn modelId="{14701167-1013-4543-A944-5291AD9BBB1A}" type="presParOf" srcId="{F66A5E64-14D1-4AE2-B384-119C21C57B8F}" destId="{33F6B834-F5A2-4CB2-87C9-4D40DE3A963F}" srcOrd="3" destOrd="0" presId="urn:microsoft.com/office/officeart/2005/8/layout/hierarchy5"/>
    <dgm:cxn modelId="{2C74173B-289B-4727-B1BD-182464E64214}" type="presParOf" srcId="{33F6B834-F5A2-4CB2-87C9-4D40DE3A963F}" destId="{2B3EA4C4-DB7C-4282-B0D3-58F249C97A38}" srcOrd="0" destOrd="0" presId="urn:microsoft.com/office/officeart/2005/8/layout/hierarchy5"/>
    <dgm:cxn modelId="{70332948-71BA-454E-8831-FD561E36A767}" type="presParOf" srcId="{33F6B834-F5A2-4CB2-87C9-4D40DE3A963F}" destId="{DB3867FC-3EBC-4A78-93ED-0FDB4AB535FB}" srcOrd="1" destOrd="0" presId="urn:microsoft.com/office/officeart/2005/8/layout/hierarchy5"/>
    <dgm:cxn modelId="{15E06B30-4905-4632-BCF7-83CB3EE79DEB}" type="presParOf" srcId="{60812EEC-BF73-41DA-8EA5-5C31DA835A4E}" destId="{BD019035-A9B8-497F-AA8A-CD53F702B210}" srcOrd="2" destOrd="0" presId="urn:microsoft.com/office/officeart/2005/8/layout/hierarchy5"/>
    <dgm:cxn modelId="{5B6E7F36-4383-4B6C-9E95-67158C13F330}" type="presParOf" srcId="{BD019035-A9B8-497F-AA8A-CD53F702B210}" destId="{22D949A9-0AEF-480A-9D53-1F3F905B5246}" srcOrd="0" destOrd="0" presId="urn:microsoft.com/office/officeart/2005/8/layout/hierarchy5"/>
    <dgm:cxn modelId="{83B975F0-F811-41AC-90F9-48ADB63951AE}" type="presParOf" srcId="{60812EEC-BF73-41DA-8EA5-5C31DA835A4E}" destId="{C9444171-CEAE-408C-AA28-9C3CA8EFC47D}" srcOrd="3" destOrd="0" presId="urn:microsoft.com/office/officeart/2005/8/layout/hierarchy5"/>
    <dgm:cxn modelId="{2A5C64A5-B57F-40C0-B2A5-4CE421886D12}" type="presParOf" srcId="{C9444171-CEAE-408C-AA28-9C3CA8EFC47D}" destId="{A6E87235-8C6D-4690-8C03-B2D240DE3936}" srcOrd="0" destOrd="0" presId="urn:microsoft.com/office/officeart/2005/8/layout/hierarchy5"/>
    <dgm:cxn modelId="{DA659BAA-EB75-4FBD-83A0-2032662D75F2}" type="presParOf" srcId="{C9444171-CEAE-408C-AA28-9C3CA8EFC47D}" destId="{FB9DC927-4FE6-4C1E-BF3F-C4896818FFD1}" srcOrd="1" destOrd="0" presId="urn:microsoft.com/office/officeart/2005/8/layout/hierarchy5"/>
    <dgm:cxn modelId="{BAD45524-6BDF-459E-976E-8E77BDACADE6}" type="presParOf" srcId="{FB9DC927-4FE6-4C1E-BF3F-C4896818FFD1}" destId="{21C1A6FD-5CDC-4D38-A804-3883CE43D391}" srcOrd="0" destOrd="0" presId="urn:microsoft.com/office/officeart/2005/8/layout/hierarchy5"/>
    <dgm:cxn modelId="{71B8D1B1-2F2E-40D0-9731-DFE68A4E454F}" type="presParOf" srcId="{21C1A6FD-5CDC-4D38-A804-3883CE43D391}" destId="{5EAFDA73-0348-4642-8B05-75B8C2628803}" srcOrd="0" destOrd="0" presId="urn:microsoft.com/office/officeart/2005/8/layout/hierarchy5"/>
    <dgm:cxn modelId="{D53B317B-D0CE-4D94-A8EA-ED4C5192703F}" type="presParOf" srcId="{FB9DC927-4FE6-4C1E-BF3F-C4896818FFD1}" destId="{18949D94-D84C-4DD3-A24E-7CA9E8ACAFCC}" srcOrd="1" destOrd="0" presId="urn:microsoft.com/office/officeart/2005/8/layout/hierarchy5"/>
    <dgm:cxn modelId="{7B52D9A7-18EB-408B-A1EC-83331E180CF7}" type="presParOf" srcId="{18949D94-D84C-4DD3-A24E-7CA9E8ACAFCC}" destId="{E6CF6C59-7E8F-41C9-BE32-9D7A504B96B5}" srcOrd="0" destOrd="0" presId="urn:microsoft.com/office/officeart/2005/8/layout/hierarchy5"/>
    <dgm:cxn modelId="{C58CE8BB-FBDB-46EE-80A7-353DEEA6211A}" type="presParOf" srcId="{18949D94-D84C-4DD3-A24E-7CA9E8ACAFCC}" destId="{14B1A8F2-349A-46DD-8F83-80679EAA3E90}" srcOrd="1" destOrd="0" presId="urn:microsoft.com/office/officeart/2005/8/layout/hierarchy5"/>
    <dgm:cxn modelId="{F47CF24B-0850-4900-A68C-AA8BF440D9CC}" type="presParOf" srcId="{FB9DC927-4FE6-4C1E-BF3F-C4896818FFD1}" destId="{0D867ED2-5D86-4099-9D96-3D8571BF87EE}" srcOrd="2" destOrd="0" presId="urn:microsoft.com/office/officeart/2005/8/layout/hierarchy5"/>
    <dgm:cxn modelId="{5EC038AD-3129-4AD4-BF02-40F743EA6578}" type="presParOf" srcId="{0D867ED2-5D86-4099-9D96-3D8571BF87EE}" destId="{7749DCED-21D8-4AD9-B7A7-52598BECC61F}" srcOrd="0" destOrd="0" presId="urn:microsoft.com/office/officeart/2005/8/layout/hierarchy5"/>
    <dgm:cxn modelId="{F0457DE4-3E29-4F0F-9D3F-D417D608392E}" type="presParOf" srcId="{FB9DC927-4FE6-4C1E-BF3F-C4896818FFD1}" destId="{1FC513F5-B038-4714-B6B9-5787F1D359ED}" srcOrd="3" destOrd="0" presId="urn:microsoft.com/office/officeart/2005/8/layout/hierarchy5"/>
    <dgm:cxn modelId="{87278AB5-3184-46E4-BDCB-47ACA5BFCCDC}" type="presParOf" srcId="{1FC513F5-B038-4714-B6B9-5787F1D359ED}" destId="{FC83528F-9A9D-408F-AF06-4A77B56F8932}" srcOrd="0" destOrd="0" presId="urn:microsoft.com/office/officeart/2005/8/layout/hierarchy5"/>
    <dgm:cxn modelId="{663BA5FF-B4F2-4699-8820-F1D39602D9E2}" type="presParOf" srcId="{1FC513F5-B038-4714-B6B9-5787F1D359ED}" destId="{2621CAA3-A46D-4B54-ACEB-A352C28C99C0}" srcOrd="1" destOrd="0" presId="urn:microsoft.com/office/officeart/2005/8/layout/hierarchy5"/>
    <dgm:cxn modelId="{DB47315B-9683-4E07-9A7C-41AEDA80EB21}" type="presParOf" srcId="{60812EEC-BF73-41DA-8EA5-5C31DA835A4E}" destId="{2C698F4B-5887-4CCA-912D-3B28B47CB7B0}" srcOrd="4" destOrd="0" presId="urn:microsoft.com/office/officeart/2005/8/layout/hierarchy5"/>
    <dgm:cxn modelId="{A387D587-2C67-4B84-B305-34D1F6A1A7DA}" type="presParOf" srcId="{2C698F4B-5887-4CCA-912D-3B28B47CB7B0}" destId="{4936BA90-01E2-47F1-AEE7-7A192F67FD56}" srcOrd="0" destOrd="0" presId="urn:microsoft.com/office/officeart/2005/8/layout/hierarchy5"/>
    <dgm:cxn modelId="{2F1D6547-A478-49C2-B332-6E43FF3299F6}" type="presParOf" srcId="{60812EEC-BF73-41DA-8EA5-5C31DA835A4E}" destId="{E461B810-F803-4447-BBF9-571CD61A8F2E}" srcOrd="5" destOrd="0" presId="urn:microsoft.com/office/officeart/2005/8/layout/hierarchy5"/>
    <dgm:cxn modelId="{38B165B0-C80D-416A-A62D-67C75BD0D6E2}" type="presParOf" srcId="{E461B810-F803-4447-BBF9-571CD61A8F2E}" destId="{519B5AF2-42CA-4E33-B756-E5B8E8954770}" srcOrd="0" destOrd="0" presId="urn:microsoft.com/office/officeart/2005/8/layout/hierarchy5"/>
    <dgm:cxn modelId="{E7FDDB2D-ABDD-495D-8262-E2C7DC25EF29}" type="presParOf" srcId="{E461B810-F803-4447-BBF9-571CD61A8F2E}" destId="{E59D231E-4F2B-4B81-9A4B-C49FB073E37D}" srcOrd="1" destOrd="0" presId="urn:microsoft.com/office/officeart/2005/8/layout/hierarchy5"/>
    <dgm:cxn modelId="{17698AD1-F2C3-4935-B5E4-67A925AC2E9E}" type="presParOf" srcId="{E59D231E-4F2B-4B81-9A4B-C49FB073E37D}" destId="{9F9F5A6A-E9E2-4AE3-A5EC-F783012AEA8C}" srcOrd="0" destOrd="0" presId="urn:microsoft.com/office/officeart/2005/8/layout/hierarchy5"/>
    <dgm:cxn modelId="{4283F824-2535-46CF-A001-F5312DD2CF8E}" type="presParOf" srcId="{9F9F5A6A-E9E2-4AE3-A5EC-F783012AEA8C}" destId="{639E7D8F-A3C4-4C5B-B4D6-56BBA1AB8E25}" srcOrd="0" destOrd="0" presId="urn:microsoft.com/office/officeart/2005/8/layout/hierarchy5"/>
    <dgm:cxn modelId="{ED3108D9-E658-4096-B812-9F063F228F71}" type="presParOf" srcId="{E59D231E-4F2B-4B81-9A4B-C49FB073E37D}" destId="{113A3B3E-A098-4251-9FE4-EF0B47502CC5}" srcOrd="1" destOrd="0" presId="urn:microsoft.com/office/officeart/2005/8/layout/hierarchy5"/>
    <dgm:cxn modelId="{3142E9F4-2E37-4A22-8CD8-E4EB0F85BBD2}" type="presParOf" srcId="{113A3B3E-A098-4251-9FE4-EF0B47502CC5}" destId="{2F96196B-C0D1-4D25-9E5D-96DDC84CAFA8}" srcOrd="0" destOrd="0" presId="urn:microsoft.com/office/officeart/2005/8/layout/hierarchy5"/>
    <dgm:cxn modelId="{59A021DC-EE0F-4E1E-800D-4B9C9E8B6172}" type="presParOf" srcId="{113A3B3E-A098-4251-9FE4-EF0B47502CC5}" destId="{385FBB49-4687-41A0-B905-5168349201BE}" srcOrd="1" destOrd="0" presId="urn:microsoft.com/office/officeart/2005/8/layout/hierarchy5"/>
    <dgm:cxn modelId="{0E381484-151B-4071-A463-E1C1CAA261D1}" type="presParOf" srcId="{E59D231E-4F2B-4B81-9A4B-C49FB073E37D}" destId="{9D7DC22D-3A14-4DD4-93FF-A5421B50211A}" srcOrd="2" destOrd="0" presId="urn:microsoft.com/office/officeart/2005/8/layout/hierarchy5"/>
    <dgm:cxn modelId="{4719709C-9A63-45D8-8248-F24A53CEC809}" type="presParOf" srcId="{9D7DC22D-3A14-4DD4-93FF-A5421B50211A}" destId="{522916AD-4C1B-4B12-AA5B-29FBCC5D221F}" srcOrd="0" destOrd="0" presId="urn:microsoft.com/office/officeart/2005/8/layout/hierarchy5"/>
    <dgm:cxn modelId="{8FF87106-1DF1-435C-8B15-CCD94F524A55}" type="presParOf" srcId="{E59D231E-4F2B-4B81-9A4B-C49FB073E37D}" destId="{40D60FF2-F6FE-41C1-8099-E3A9ED8F47BC}" srcOrd="3" destOrd="0" presId="urn:microsoft.com/office/officeart/2005/8/layout/hierarchy5"/>
    <dgm:cxn modelId="{1BB54EAD-1EBA-428A-98DA-926560F17F27}" type="presParOf" srcId="{40D60FF2-F6FE-41C1-8099-E3A9ED8F47BC}" destId="{75B7B67E-0B6B-498A-8414-4B737CF29FD5}" srcOrd="0" destOrd="0" presId="urn:microsoft.com/office/officeart/2005/8/layout/hierarchy5"/>
    <dgm:cxn modelId="{2795E644-A809-410D-A92B-8A932BFAF5FC}" type="presParOf" srcId="{40D60FF2-F6FE-41C1-8099-E3A9ED8F47BC}" destId="{1BB4C802-43C9-4894-AE10-CD1C6512AFE7}" srcOrd="1" destOrd="0" presId="urn:microsoft.com/office/officeart/2005/8/layout/hierarchy5"/>
    <dgm:cxn modelId="{562B02FD-FCDA-4114-86BA-0E611CF413AA}" type="presParOf" srcId="{E59D231E-4F2B-4B81-9A4B-C49FB073E37D}" destId="{629AFD05-5DDF-4A3C-8854-CAF3E33BAF81}" srcOrd="4" destOrd="0" presId="urn:microsoft.com/office/officeart/2005/8/layout/hierarchy5"/>
    <dgm:cxn modelId="{E006E1FD-0B58-4257-967C-8F98928DC141}" type="presParOf" srcId="{629AFD05-5DDF-4A3C-8854-CAF3E33BAF81}" destId="{6E0A8408-85C9-4ECC-82AB-C049852A4E7F}" srcOrd="0" destOrd="0" presId="urn:microsoft.com/office/officeart/2005/8/layout/hierarchy5"/>
    <dgm:cxn modelId="{622A1BFD-17E2-48CB-9742-0471E6958063}" type="presParOf" srcId="{E59D231E-4F2B-4B81-9A4B-C49FB073E37D}" destId="{F66426A4-6A7F-4E36-85A2-22AC0769088A}" srcOrd="5" destOrd="0" presId="urn:microsoft.com/office/officeart/2005/8/layout/hierarchy5"/>
    <dgm:cxn modelId="{396DD7DF-A9C0-43A8-8944-6C22FDDA8EEC}" type="presParOf" srcId="{F66426A4-6A7F-4E36-85A2-22AC0769088A}" destId="{884CED2B-209D-492A-AAAA-545C2572EFFA}" srcOrd="0" destOrd="0" presId="urn:microsoft.com/office/officeart/2005/8/layout/hierarchy5"/>
    <dgm:cxn modelId="{9563849E-03E8-4D14-A5CA-66604AC71739}" type="presParOf" srcId="{F66426A4-6A7F-4E36-85A2-22AC0769088A}" destId="{5580674D-B104-4633-ABC4-1868B570B84B}" srcOrd="1" destOrd="0" presId="urn:microsoft.com/office/officeart/2005/8/layout/hierarchy5"/>
    <dgm:cxn modelId="{DFDD148D-AA2D-48A3-970A-FD88A5857DDE}" type="presParOf" srcId="{7E6C86FF-7533-4270-AA6C-17E9EAAC03EB}" destId="{58D940A0-FA90-45FB-AD9D-5AA4FFD122DF}" srcOrd="1" destOrd="0" presId="urn:microsoft.com/office/officeart/2005/8/layout/hierarchy5"/>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5" qsCatId="simple" csTypeId="urn:microsoft.com/office/officeart/2005/8/colors/colorful1" csCatId="colorful" phldr="1"/>
      <dgm:spPr/>
      <dgm:t>
        <a:bodyPr/>
        <a:lstStyle/>
        <a:p>
          <a:endParaRPr lang="en-US"/>
        </a:p>
      </dgm:t>
    </dgm:pt>
    <dgm:pt modelId="{19599602-9E94-449B-AE02-46C30491E28C}">
      <dgm:prSet phldrT="[Text]"/>
      <dgm:spPr>
        <a:solidFill>
          <a:schemeClr val="tx2"/>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Small Business</a:t>
          </a:r>
        </a:p>
      </dgm:t>
    </dgm:pt>
    <dgm:pt modelId="{FF371F54-3EAD-4229-B33D-30FA8E522AE4}" type="parTrans" cxnId="{7A02F5AF-F9F5-4778-A66E-DE024A3A34D9}">
      <dgm:prSet/>
      <dgm:spPr/>
      <dgm:t>
        <a:bodyPr/>
        <a:lstStyle/>
        <a:p>
          <a:endParaRPr lang="en-US"/>
        </a:p>
      </dgm:t>
    </dgm:pt>
    <dgm:pt modelId="{2A88706E-F8B3-4E84-B216-AB828E178267}" type="sibTrans" cxnId="{7A02F5AF-F9F5-4778-A66E-DE024A3A34D9}">
      <dgm:prSet/>
      <dgm:spPr/>
      <dgm:t>
        <a:bodyPr/>
        <a:lstStyle/>
        <a:p>
          <a:endParaRPr lang="en-US"/>
        </a:p>
      </dgm:t>
    </dgm:pt>
    <dgm:pt modelId="{6FD54DCC-0420-4B69-949E-C600DAC3EA80}">
      <dgm:prSet phldrT="[Text]"/>
      <dgm:spPr>
        <a:solidFill>
          <a:schemeClr val="tx2"/>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Personal Finance/Bootstrapping</a:t>
          </a:r>
        </a:p>
      </dgm:t>
    </dgm:pt>
    <dgm:pt modelId="{6F5CF077-1342-46A1-93F1-68D7723F3F8C}" type="parTrans" cxnId="{A9A39EE7-F441-4563-AFFD-666EC4C4FD54}">
      <dgm:prSet/>
      <dgm:spPr>
        <a:ln>
          <a:solidFill>
            <a:schemeClr val="tx2"/>
          </a:solidFill>
        </a:ln>
      </dgm:spPr>
      <dgm:t>
        <a:bodyPr/>
        <a:lstStyle/>
        <a:p>
          <a:endParaRPr lang="en-US" dirty="0"/>
        </a:p>
      </dgm:t>
    </dgm:pt>
    <dgm:pt modelId="{CE57F18C-7754-4245-BB8D-0DDD9139AB8E}" type="sibTrans" cxnId="{A9A39EE7-F441-4563-AFFD-666EC4C4FD54}">
      <dgm:prSet/>
      <dgm:spPr/>
      <dgm:t>
        <a:bodyPr/>
        <a:lstStyle/>
        <a:p>
          <a:endParaRPr lang="en-US"/>
        </a:p>
      </dgm:t>
    </dgm:pt>
    <dgm:pt modelId="{63027F22-5D68-4DD2-9F9D-0D2E44D3FA34}">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Grants</a:t>
          </a:r>
        </a:p>
      </dgm:t>
    </dgm:pt>
    <dgm:pt modelId="{AC51E610-FD19-426C-80D4-5FC5218703CB}" type="parTrans" cxnId="{96802AA5-30EE-4949-8E8F-1FE1C6A0C3B3}">
      <dgm:prSet/>
      <dgm:spPr/>
      <dgm:t>
        <a:bodyPr/>
        <a:lstStyle/>
        <a:p>
          <a:endParaRPr lang="en-US"/>
        </a:p>
      </dgm:t>
    </dgm:pt>
    <dgm:pt modelId="{13950148-51BA-49D3-8928-B41216655981}" type="sibTrans" cxnId="{96802AA5-30EE-4949-8E8F-1FE1C6A0C3B3}">
      <dgm:prSet/>
      <dgm:spPr/>
      <dgm:t>
        <a:bodyPr/>
        <a:lstStyle/>
        <a:p>
          <a:endParaRPr lang="en-US"/>
        </a:p>
      </dgm:t>
    </dgm:pt>
    <dgm:pt modelId="{4B437509-E791-4345-A4C1-8938BC10BC3E}">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Federal Government</a:t>
          </a:r>
        </a:p>
      </dgm:t>
    </dgm:pt>
    <dgm:pt modelId="{C29268DF-FAEF-49B1-B772-1666CD6A4677}" type="parTrans" cxnId="{AA8643D9-F7A7-4367-B3F7-6678FADF72B4}">
      <dgm:prSet/>
      <dgm:spPr>
        <a:ln>
          <a:solidFill>
            <a:schemeClr val="accent6">
              <a:lumMod val="50000"/>
            </a:schemeClr>
          </a:solidFill>
        </a:ln>
      </dgm:spPr>
      <dgm:t>
        <a:bodyPr/>
        <a:lstStyle/>
        <a:p>
          <a:endParaRPr lang="en-US"/>
        </a:p>
      </dgm:t>
    </dgm:pt>
    <dgm:pt modelId="{95EF844E-5420-4B60-AD6C-D9DEE1F049F1}" type="sibTrans" cxnId="{AA8643D9-F7A7-4367-B3F7-6678FADF72B4}">
      <dgm:prSet/>
      <dgm:spPr/>
      <dgm:t>
        <a:bodyPr/>
        <a:lstStyle/>
        <a:p>
          <a:endParaRPr lang="en-US"/>
        </a:p>
      </dgm:t>
    </dgm:pt>
    <dgm:pt modelId="{B1F4B379-1399-48AB-8185-A5CC709FE7BF}">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Small Business Innovation Research (SBIR)</a:t>
          </a:r>
        </a:p>
      </dgm:t>
    </dgm:pt>
    <dgm:pt modelId="{34C8B9F7-DAE8-4623-8605-08D102A55B97}" type="parTrans" cxnId="{0AB2ACF8-B506-43D1-BDD6-016E4CD48A5F}">
      <dgm:prSet/>
      <dgm:spPr>
        <a:ln>
          <a:solidFill>
            <a:schemeClr val="accent6">
              <a:lumMod val="50000"/>
            </a:schemeClr>
          </a:solidFill>
        </a:ln>
      </dgm:spPr>
      <dgm:t>
        <a:bodyPr/>
        <a:lstStyle/>
        <a:p>
          <a:endParaRPr lang="en-US"/>
        </a:p>
      </dgm:t>
    </dgm:pt>
    <dgm:pt modelId="{515196EE-850C-44EB-AA6E-A9413CBD35AC}" type="sibTrans" cxnId="{0AB2ACF8-B506-43D1-BDD6-016E4CD48A5F}">
      <dgm:prSet/>
      <dgm:spPr/>
      <dgm:t>
        <a:bodyPr/>
        <a:lstStyle/>
        <a:p>
          <a:endParaRPr lang="en-US"/>
        </a:p>
      </dgm:t>
    </dgm:pt>
    <dgm:pt modelId="{7993A94C-EAD3-4362-8A51-E55E7D809AE8}">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Small Business Technology Transfer (STTR)</a:t>
          </a:r>
        </a:p>
      </dgm:t>
    </dgm:pt>
    <dgm:pt modelId="{137CDDB9-579D-41A6-AB3C-45FFB5BD4759}" type="parTrans" cxnId="{DDD0DFD9-E6DA-4A96-AC4E-F8DB22690C0C}">
      <dgm:prSet/>
      <dgm:spPr>
        <a:ln>
          <a:solidFill>
            <a:schemeClr val="accent6">
              <a:lumMod val="50000"/>
            </a:schemeClr>
          </a:solidFill>
        </a:ln>
      </dgm:spPr>
      <dgm:t>
        <a:bodyPr/>
        <a:lstStyle/>
        <a:p>
          <a:endParaRPr lang="en-US"/>
        </a:p>
      </dgm:t>
    </dgm:pt>
    <dgm:pt modelId="{2F9DB6F0-2D13-4A40-A9E2-D0DD0D32F827}" type="sibTrans" cxnId="{DDD0DFD9-E6DA-4A96-AC4E-F8DB22690C0C}">
      <dgm:prSet/>
      <dgm:spPr/>
      <dgm:t>
        <a:bodyPr/>
        <a:lstStyle/>
        <a:p>
          <a:endParaRPr lang="en-US"/>
        </a:p>
      </dgm:t>
    </dgm:pt>
    <dgm:pt modelId="{0B744C76-E5E0-4594-94F8-BAC12056F71B}">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SBA Grants</a:t>
          </a:r>
        </a:p>
      </dgm:t>
    </dgm:pt>
    <dgm:pt modelId="{E83F1397-A5E0-4442-A02F-12152C5271D9}" type="parTrans" cxnId="{7CFE42E5-699A-440A-90B2-3815989444F3}">
      <dgm:prSet/>
      <dgm:spPr>
        <a:ln>
          <a:solidFill>
            <a:schemeClr val="accent6">
              <a:lumMod val="50000"/>
            </a:schemeClr>
          </a:solidFill>
        </a:ln>
      </dgm:spPr>
      <dgm:t>
        <a:bodyPr/>
        <a:lstStyle/>
        <a:p>
          <a:endParaRPr lang="en-US"/>
        </a:p>
      </dgm:t>
    </dgm:pt>
    <dgm:pt modelId="{91922BC0-1950-4A54-BD07-0599566B77C6}" type="sibTrans" cxnId="{7CFE42E5-699A-440A-90B2-3815989444F3}">
      <dgm:prSet/>
      <dgm:spPr/>
      <dgm:t>
        <a:bodyPr/>
        <a:lstStyle/>
        <a:p>
          <a:endParaRPr lang="en-US"/>
        </a:p>
      </dgm:t>
    </dgm:pt>
    <dgm:pt modelId="{428D381D-8880-4200-9561-CEE182AF8757}">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Grants.gov</a:t>
          </a:r>
        </a:p>
      </dgm:t>
    </dgm:pt>
    <dgm:pt modelId="{AE2F76E6-C423-48B0-A474-EFFF8190E182}" type="parTrans" cxnId="{028E47D2-8AC8-45C3-A4FF-7FAB4F03CC0D}">
      <dgm:prSet/>
      <dgm:spPr>
        <a:ln>
          <a:solidFill>
            <a:schemeClr val="accent6">
              <a:lumMod val="50000"/>
            </a:schemeClr>
          </a:solidFill>
        </a:ln>
      </dgm:spPr>
      <dgm:t>
        <a:bodyPr/>
        <a:lstStyle/>
        <a:p>
          <a:endParaRPr lang="en-US"/>
        </a:p>
      </dgm:t>
    </dgm:pt>
    <dgm:pt modelId="{1AE6AF6D-8B42-4C09-A3B5-8B9EAD9946BA}" type="sibTrans" cxnId="{028E47D2-8AC8-45C3-A4FF-7FAB4F03CC0D}">
      <dgm:prSet/>
      <dgm:spPr/>
      <dgm:t>
        <a:bodyPr/>
        <a:lstStyle/>
        <a:p>
          <a:endParaRPr lang="en-US"/>
        </a:p>
      </dgm:t>
    </dgm:pt>
    <dgm:pt modelId="{7E6C86FF-7533-4270-AA6C-17E9EAAC03EB}" type="pres">
      <dgm:prSet presAssocID="{9EFAFD96-3601-4F17-BB82-DBBBA6C512D5}" presName="mainComposite" presStyleCnt="0">
        <dgm:presLayoutVars>
          <dgm:chPref val="1"/>
          <dgm:dir/>
          <dgm:animOne val="branch"/>
          <dgm:animLvl val="lvl"/>
          <dgm:resizeHandles val="exact"/>
        </dgm:presLayoutVars>
      </dgm:prSet>
      <dgm:spPr/>
    </dgm:pt>
    <dgm:pt modelId="{31B6EF45-5768-43BF-8DD5-B7FB59AFFE0E}" type="pres">
      <dgm:prSet presAssocID="{9EFAFD96-3601-4F17-BB82-DBBBA6C512D5}" presName="hierFlow" presStyleCnt="0"/>
      <dgm:spPr/>
    </dgm:pt>
    <dgm:pt modelId="{949FD4F3-BB96-4815-A35D-4684FF5562B9}" type="pres">
      <dgm:prSet presAssocID="{9EFAFD96-3601-4F17-BB82-DBBBA6C512D5}" presName="hierChild1" presStyleCnt="0">
        <dgm:presLayoutVars>
          <dgm:chPref val="1"/>
          <dgm:animOne val="branch"/>
          <dgm:animLvl val="lvl"/>
        </dgm:presLayoutVars>
      </dgm:prSet>
      <dgm:spPr/>
    </dgm:pt>
    <dgm:pt modelId="{01EBAD40-F375-4371-B2EE-2AADB8E89BB2}" type="pres">
      <dgm:prSet presAssocID="{19599602-9E94-449B-AE02-46C30491E28C}" presName="Name17" presStyleCnt="0"/>
      <dgm:spPr/>
    </dgm:pt>
    <dgm:pt modelId="{EAA749F2-9FFB-4980-B839-70AF7367123B}" type="pres">
      <dgm:prSet presAssocID="{19599602-9E94-449B-AE02-46C30491E28C}" presName="level1Shape" presStyleLbl="node0" presStyleIdx="0" presStyleCnt="1" custScaleX="72586" custScaleY="74069" custLinFactNeighborX="60249" custLinFactNeighborY="-4546">
        <dgm:presLayoutVars>
          <dgm:chPref val="3"/>
        </dgm:presLayoutVars>
      </dgm:prSet>
      <dgm:spPr>
        <a:prstGeom prst="rect">
          <a:avLst/>
        </a:prstGeom>
      </dgm:spPr>
    </dgm:pt>
    <dgm:pt modelId="{77A22792-FF90-4234-8248-05228AD9CE95}" type="pres">
      <dgm:prSet presAssocID="{19599602-9E94-449B-AE02-46C30491E28C}" presName="hierChild2" presStyleCnt="0"/>
      <dgm:spPr/>
    </dgm:pt>
    <dgm:pt modelId="{06E49FC0-7FD3-4528-A0AE-B4A0E8C1B39A}" type="pres">
      <dgm:prSet presAssocID="{6F5CF077-1342-46A1-93F1-68D7723F3F8C}" presName="Name25" presStyleLbl="parChTrans1D2" presStyleIdx="0" presStyleCnt="1"/>
      <dgm:spPr/>
    </dgm:pt>
    <dgm:pt modelId="{43900EB7-BFC6-4F49-B7E4-8508A82567DA}" type="pres">
      <dgm:prSet presAssocID="{6F5CF077-1342-46A1-93F1-68D7723F3F8C}" presName="connTx" presStyleLbl="parChTrans1D2" presStyleIdx="0" presStyleCnt="1"/>
      <dgm:spPr/>
    </dgm:pt>
    <dgm:pt modelId="{4D28A3B3-A8AD-497A-8235-BE9ABD718CB8}" type="pres">
      <dgm:prSet presAssocID="{6FD54DCC-0420-4B69-949E-C600DAC3EA80}" presName="Name30" presStyleCnt="0"/>
      <dgm:spPr/>
    </dgm:pt>
    <dgm:pt modelId="{51F2390E-D560-4BC7-A8C5-A19C9E7EB846}" type="pres">
      <dgm:prSet presAssocID="{6FD54DCC-0420-4B69-949E-C600DAC3EA80}" presName="level2Shape" presStyleLbl="node2" presStyleIdx="0" presStyleCnt="1" custScaleX="70178" custScaleY="72474" custLinFactNeighborX="44479" custLinFactNeighborY="-4558"/>
      <dgm:spPr>
        <a:prstGeom prst="rect">
          <a:avLst/>
        </a:prstGeom>
      </dgm:spPr>
    </dgm:pt>
    <dgm:pt modelId="{ADA2F112-A95C-4740-8BEB-FD49DA401A11}" type="pres">
      <dgm:prSet presAssocID="{6FD54DCC-0420-4B69-949E-C600DAC3EA80}" presName="hierChild3" presStyleCnt="0"/>
      <dgm:spPr/>
    </dgm:pt>
    <dgm:pt modelId="{B98E5ECD-1C72-474F-9ACB-1F4239B99BAB}" type="pres">
      <dgm:prSet presAssocID="{AC51E610-FD19-426C-80D4-5FC5218703CB}" presName="Name25" presStyleLbl="parChTrans1D3" presStyleIdx="0" presStyleCnt="1"/>
      <dgm:spPr/>
    </dgm:pt>
    <dgm:pt modelId="{A430D807-C895-455B-B975-66DAC0125F7F}" type="pres">
      <dgm:prSet presAssocID="{AC51E610-FD19-426C-80D4-5FC5218703CB}" presName="connTx" presStyleLbl="parChTrans1D3" presStyleIdx="0" presStyleCnt="1"/>
      <dgm:spPr/>
    </dgm:pt>
    <dgm:pt modelId="{3AB73482-8984-4005-B3BC-87A82DD958FC}" type="pres">
      <dgm:prSet presAssocID="{63027F22-5D68-4DD2-9F9D-0D2E44D3FA34}" presName="Name30" presStyleCnt="0"/>
      <dgm:spPr/>
    </dgm:pt>
    <dgm:pt modelId="{4B352DC4-D42A-417D-88CE-12B824E56EB4}" type="pres">
      <dgm:prSet presAssocID="{63027F22-5D68-4DD2-9F9D-0D2E44D3FA34}" presName="level2Shape" presStyleLbl="node3" presStyleIdx="0" presStyleCnt="1" custScaleX="66938" custScaleY="70098" custLinFactNeighborX="31716" custLinFactNeighborY="-5052"/>
      <dgm:spPr>
        <a:prstGeom prst="rect">
          <a:avLst/>
        </a:prstGeom>
      </dgm:spPr>
    </dgm:pt>
    <dgm:pt modelId="{80793022-FFEE-4E84-A802-207E0E5DBC47}" type="pres">
      <dgm:prSet presAssocID="{63027F22-5D68-4DD2-9F9D-0D2E44D3FA34}" presName="hierChild3" presStyleCnt="0"/>
      <dgm:spPr/>
    </dgm:pt>
    <dgm:pt modelId="{AE3FF217-4138-40B0-ADC2-C6A0DAFB0F81}" type="pres">
      <dgm:prSet presAssocID="{C29268DF-FAEF-49B1-B772-1666CD6A4677}" presName="Name25" presStyleLbl="parChTrans1D4" presStyleIdx="0" presStyleCnt="5"/>
      <dgm:spPr/>
    </dgm:pt>
    <dgm:pt modelId="{E1BD454F-6768-44D9-82B5-640949A6FF83}" type="pres">
      <dgm:prSet presAssocID="{C29268DF-FAEF-49B1-B772-1666CD6A4677}" presName="connTx" presStyleLbl="parChTrans1D4" presStyleIdx="0" presStyleCnt="5"/>
      <dgm:spPr/>
    </dgm:pt>
    <dgm:pt modelId="{F73069E7-A854-4994-8CAB-A29B3C98BF77}" type="pres">
      <dgm:prSet presAssocID="{4B437509-E791-4345-A4C1-8938BC10BC3E}" presName="Name30" presStyleCnt="0"/>
      <dgm:spPr/>
    </dgm:pt>
    <dgm:pt modelId="{A5FBBB77-78E7-4DFE-85E6-762D67CB03BE}" type="pres">
      <dgm:prSet presAssocID="{4B437509-E791-4345-A4C1-8938BC10BC3E}" presName="level2Shape" presStyleLbl="node4" presStyleIdx="0" presStyleCnt="5" custScaleX="63006" custScaleY="66978" custLinFactNeighborX="20058" custLinFactNeighborY="-5173"/>
      <dgm:spPr>
        <a:prstGeom prst="rect">
          <a:avLst/>
        </a:prstGeom>
      </dgm:spPr>
    </dgm:pt>
    <dgm:pt modelId="{3FD7538E-F43A-4C87-8B45-0F5B43A9EB7D}" type="pres">
      <dgm:prSet presAssocID="{4B437509-E791-4345-A4C1-8938BC10BC3E}" presName="hierChild3" presStyleCnt="0"/>
      <dgm:spPr/>
    </dgm:pt>
    <dgm:pt modelId="{50060A04-E4AE-4854-A621-03A6C9BA8746}" type="pres">
      <dgm:prSet presAssocID="{34C8B9F7-DAE8-4623-8605-08D102A55B97}" presName="Name25" presStyleLbl="parChTrans1D4" presStyleIdx="1" presStyleCnt="5"/>
      <dgm:spPr/>
    </dgm:pt>
    <dgm:pt modelId="{10A7F569-9B2F-42A1-A2D7-D4E4FDDDA7A5}" type="pres">
      <dgm:prSet presAssocID="{34C8B9F7-DAE8-4623-8605-08D102A55B97}" presName="connTx" presStyleLbl="parChTrans1D4" presStyleIdx="1" presStyleCnt="5"/>
      <dgm:spPr/>
    </dgm:pt>
    <dgm:pt modelId="{43B74A28-EDE0-4D02-8E73-706012F6D8EA}" type="pres">
      <dgm:prSet presAssocID="{B1F4B379-1399-48AB-8185-A5CC709FE7BF}" presName="Name30" presStyleCnt="0"/>
      <dgm:spPr/>
    </dgm:pt>
    <dgm:pt modelId="{2AD46C5C-24F6-444E-AF98-96AEB5CD06FF}" type="pres">
      <dgm:prSet presAssocID="{B1F4B379-1399-48AB-8185-A5CC709FE7BF}" presName="level2Shape" presStyleLbl="node4" presStyleIdx="1" presStyleCnt="5" custScaleX="58796" custScaleY="59154" custLinFactNeighborX="7487" custLinFactNeighborY="-36677"/>
      <dgm:spPr>
        <a:prstGeom prst="rect">
          <a:avLst/>
        </a:prstGeom>
      </dgm:spPr>
    </dgm:pt>
    <dgm:pt modelId="{100C5092-EA1D-493E-94AB-46F0706C2D07}" type="pres">
      <dgm:prSet presAssocID="{B1F4B379-1399-48AB-8185-A5CC709FE7BF}" presName="hierChild3" presStyleCnt="0"/>
      <dgm:spPr/>
    </dgm:pt>
    <dgm:pt modelId="{B524B4ED-50CF-4380-8BE9-FBB576F9EE77}" type="pres">
      <dgm:prSet presAssocID="{137CDDB9-579D-41A6-AB3C-45FFB5BD4759}" presName="Name25" presStyleLbl="parChTrans1D4" presStyleIdx="2" presStyleCnt="5"/>
      <dgm:spPr/>
    </dgm:pt>
    <dgm:pt modelId="{F43ED896-5BB3-4161-84B1-AA6460617B7B}" type="pres">
      <dgm:prSet presAssocID="{137CDDB9-579D-41A6-AB3C-45FFB5BD4759}" presName="connTx" presStyleLbl="parChTrans1D4" presStyleIdx="2" presStyleCnt="5"/>
      <dgm:spPr/>
    </dgm:pt>
    <dgm:pt modelId="{EBB100A4-EF91-4B65-935B-8842BA25D319}" type="pres">
      <dgm:prSet presAssocID="{7993A94C-EAD3-4362-8A51-E55E7D809AE8}" presName="Name30" presStyleCnt="0"/>
      <dgm:spPr/>
    </dgm:pt>
    <dgm:pt modelId="{A98CCB1F-242A-44EE-B922-E677ED6C7B95}" type="pres">
      <dgm:prSet presAssocID="{7993A94C-EAD3-4362-8A51-E55E7D809AE8}" presName="level2Shape" presStyleLbl="node4" presStyleIdx="2" presStyleCnt="5" custScaleX="59216" custScaleY="59154" custLinFactNeighborX="7154" custLinFactNeighborY="-22968"/>
      <dgm:spPr>
        <a:prstGeom prst="rect">
          <a:avLst/>
        </a:prstGeom>
      </dgm:spPr>
    </dgm:pt>
    <dgm:pt modelId="{155600DE-5A1E-44DE-A43D-AE6ACDC35C33}" type="pres">
      <dgm:prSet presAssocID="{7993A94C-EAD3-4362-8A51-E55E7D809AE8}" presName="hierChild3" presStyleCnt="0"/>
      <dgm:spPr/>
    </dgm:pt>
    <dgm:pt modelId="{3F8688F9-77A7-4AE3-ACE5-58512004C68D}" type="pres">
      <dgm:prSet presAssocID="{E83F1397-A5E0-4442-A02F-12152C5271D9}" presName="Name25" presStyleLbl="parChTrans1D4" presStyleIdx="3" presStyleCnt="5"/>
      <dgm:spPr/>
    </dgm:pt>
    <dgm:pt modelId="{7ACB269D-3855-4C2B-9B36-3A0B950F4592}" type="pres">
      <dgm:prSet presAssocID="{E83F1397-A5E0-4442-A02F-12152C5271D9}" presName="connTx" presStyleLbl="parChTrans1D4" presStyleIdx="3" presStyleCnt="5"/>
      <dgm:spPr/>
    </dgm:pt>
    <dgm:pt modelId="{EB807B3B-CC75-484B-8BA9-AFD4BF41D5D2}" type="pres">
      <dgm:prSet presAssocID="{0B744C76-E5E0-4594-94F8-BAC12056F71B}" presName="Name30" presStyleCnt="0"/>
      <dgm:spPr/>
    </dgm:pt>
    <dgm:pt modelId="{74A48C23-77B8-4DC7-853F-7A97695DC82A}" type="pres">
      <dgm:prSet presAssocID="{0B744C76-E5E0-4594-94F8-BAC12056F71B}" presName="level2Shape" presStyleLbl="node4" presStyleIdx="3" presStyleCnt="5" custScaleX="59216" custScaleY="59154" custLinFactNeighborX="6803" custLinFactNeighborY="-5345"/>
      <dgm:spPr>
        <a:prstGeom prst="rect">
          <a:avLst/>
        </a:prstGeom>
      </dgm:spPr>
    </dgm:pt>
    <dgm:pt modelId="{D69FC715-46C0-416B-9449-DB63611CC212}" type="pres">
      <dgm:prSet presAssocID="{0B744C76-E5E0-4594-94F8-BAC12056F71B}" presName="hierChild3" presStyleCnt="0"/>
      <dgm:spPr/>
    </dgm:pt>
    <dgm:pt modelId="{6770D74B-0BD2-4E25-AB61-8D2D57D9EB9B}" type="pres">
      <dgm:prSet presAssocID="{AE2F76E6-C423-48B0-A474-EFFF8190E182}" presName="Name25" presStyleLbl="parChTrans1D4" presStyleIdx="4" presStyleCnt="5"/>
      <dgm:spPr/>
    </dgm:pt>
    <dgm:pt modelId="{08E6C269-0D7B-4503-AF2C-8F3F60C375A6}" type="pres">
      <dgm:prSet presAssocID="{AE2F76E6-C423-48B0-A474-EFFF8190E182}" presName="connTx" presStyleLbl="parChTrans1D4" presStyleIdx="4" presStyleCnt="5"/>
      <dgm:spPr/>
    </dgm:pt>
    <dgm:pt modelId="{E9CC2152-A576-459E-8384-3277FBBDB4CE}" type="pres">
      <dgm:prSet presAssocID="{428D381D-8880-4200-9561-CEE182AF8757}" presName="Name30" presStyleCnt="0"/>
      <dgm:spPr/>
    </dgm:pt>
    <dgm:pt modelId="{E17CC46F-8FFA-40A2-982E-A50A2D7CB01E}" type="pres">
      <dgm:prSet presAssocID="{428D381D-8880-4200-9561-CEE182AF8757}" presName="level2Shape" presStyleLbl="node4" presStyleIdx="4" presStyleCnt="5" custScaleX="59216" custScaleY="59154" custLinFactNeighborX="6771" custLinFactNeighborY="14768"/>
      <dgm:spPr>
        <a:prstGeom prst="rect">
          <a:avLst/>
        </a:prstGeom>
      </dgm:spPr>
    </dgm:pt>
    <dgm:pt modelId="{43CDCEF5-A30C-4019-BC5B-33091E4E073A}" type="pres">
      <dgm:prSet presAssocID="{428D381D-8880-4200-9561-CEE182AF8757}" presName="hierChild3" presStyleCnt="0"/>
      <dgm:spPr/>
    </dgm:pt>
    <dgm:pt modelId="{58D940A0-FA90-45FB-AD9D-5AA4FFD122DF}" type="pres">
      <dgm:prSet presAssocID="{9EFAFD96-3601-4F17-BB82-DBBBA6C512D5}" presName="bgShapesFlow" presStyleCnt="0"/>
      <dgm:spPr/>
    </dgm:pt>
  </dgm:ptLst>
  <dgm:cxnLst>
    <dgm:cxn modelId="{EE86DD00-C6C7-4FFF-B27D-20C53FE504D9}" type="presOf" srcId="{C29268DF-FAEF-49B1-B772-1666CD6A4677}" destId="{AE3FF217-4138-40B0-ADC2-C6A0DAFB0F81}" srcOrd="0" destOrd="0" presId="urn:microsoft.com/office/officeart/2005/8/layout/hierarchy5"/>
    <dgm:cxn modelId="{5FE5BD0A-9840-45A2-B03C-52C9C05206EA}" type="presOf" srcId="{6FD54DCC-0420-4B69-949E-C600DAC3EA80}" destId="{51F2390E-D560-4BC7-A8C5-A19C9E7EB846}" srcOrd="0" destOrd="0" presId="urn:microsoft.com/office/officeart/2005/8/layout/hierarchy5"/>
    <dgm:cxn modelId="{71EC390F-B6E7-45B9-8B8D-CE301E5B71F3}" type="presOf" srcId="{63027F22-5D68-4DD2-9F9D-0D2E44D3FA34}" destId="{4B352DC4-D42A-417D-88CE-12B824E56EB4}" srcOrd="0" destOrd="0" presId="urn:microsoft.com/office/officeart/2005/8/layout/hierarchy5"/>
    <dgm:cxn modelId="{EE3AAB20-2C59-4664-BAD3-9974CAD8F082}" type="presOf" srcId="{6F5CF077-1342-46A1-93F1-68D7723F3F8C}" destId="{43900EB7-BFC6-4F49-B7E4-8508A82567DA}" srcOrd="1" destOrd="0" presId="urn:microsoft.com/office/officeart/2005/8/layout/hierarchy5"/>
    <dgm:cxn modelId="{3001A62F-AE3C-43A1-855E-E5DC44699742}" type="presOf" srcId="{6F5CF077-1342-46A1-93F1-68D7723F3F8C}" destId="{06E49FC0-7FD3-4528-A0AE-B4A0E8C1B39A}" srcOrd="0" destOrd="0" presId="urn:microsoft.com/office/officeart/2005/8/layout/hierarchy5"/>
    <dgm:cxn modelId="{2B51DA2F-77EA-412A-A49F-852B59FDCDC6}" type="presOf" srcId="{34C8B9F7-DAE8-4623-8605-08D102A55B97}" destId="{10A7F569-9B2F-42A1-A2D7-D4E4FDDDA7A5}" srcOrd="1" destOrd="0" presId="urn:microsoft.com/office/officeart/2005/8/layout/hierarchy5"/>
    <dgm:cxn modelId="{78D9ED60-228E-46D2-949C-30FD86CAE7BE}" type="presOf" srcId="{428D381D-8880-4200-9561-CEE182AF8757}" destId="{E17CC46F-8FFA-40A2-982E-A50A2D7CB01E}" srcOrd="0" destOrd="0" presId="urn:microsoft.com/office/officeart/2005/8/layout/hierarchy5"/>
    <dgm:cxn modelId="{2B35FD45-00F7-4F80-A7BF-BFA78291C862}" type="presOf" srcId="{7993A94C-EAD3-4362-8A51-E55E7D809AE8}" destId="{A98CCB1F-242A-44EE-B922-E677ED6C7B95}" srcOrd="0" destOrd="0" presId="urn:microsoft.com/office/officeart/2005/8/layout/hierarchy5"/>
    <dgm:cxn modelId="{FD42566D-5321-48D0-8879-71D4965D47F9}" type="presOf" srcId="{4B437509-E791-4345-A4C1-8938BC10BC3E}" destId="{A5FBBB77-78E7-4DFE-85E6-762D67CB03BE}" srcOrd="0" destOrd="0" presId="urn:microsoft.com/office/officeart/2005/8/layout/hierarchy5"/>
    <dgm:cxn modelId="{90D45050-B894-4CA2-B8FA-83FAE77C3CF6}" type="presOf" srcId="{AC51E610-FD19-426C-80D4-5FC5218703CB}" destId="{B98E5ECD-1C72-474F-9ACB-1F4239B99BAB}" srcOrd="0" destOrd="0" presId="urn:microsoft.com/office/officeart/2005/8/layout/hierarchy5"/>
    <dgm:cxn modelId="{5EE88052-3C41-49E1-B704-63068CC57470}" type="presOf" srcId="{AE2F76E6-C423-48B0-A474-EFFF8190E182}" destId="{6770D74B-0BD2-4E25-AB61-8D2D57D9EB9B}" srcOrd="0" destOrd="0" presId="urn:microsoft.com/office/officeart/2005/8/layout/hierarchy5"/>
    <dgm:cxn modelId="{A5988C56-19DC-4FC3-B55E-B45F59001F7A}" type="presOf" srcId="{E83F1397-A5E0-4442-A02F-12152C5271D9}" destId="{7ACB269D-3855-4C2B-9B36-3A0B950F4592}" srcOrd="1" destOrd="0" presId="urn:microsoft.com/office/officeart/2005/8/layout/hierarchy5"/>
    <dgm:cxn modelId="{AC117687-6641-4631-9D48-59651B1791F9}" type="presOf" srcId="{C29268DF-FAEF-49B1-B772-1666CD6A4677}" destId="{E1BD454F-6768-44D9-82B5-640949A6FF83}" srcOrd="1" destOrd="0" presId="urn:microsoft.com/office/officeart/2005/8/layout/hierarchy5"/>
    <dgm:cxn modelId="{D3274E89-8640-427B-BF22-6273A9E402FC}" type="presOf" srcId="{34C8B9F7-DAE8-4623-8605-08D102A55B97}" destId="{50060A04-E4AE-4854-A621-03A6C9BA8746}" srcOrd="0" destOrd="0" presId="urn:microsoft.com/office/officeart/2005/8/layout/hierarchy5"/>
    <dgm:cxn modelId="{5356B591-3722-42B9-888E-71506BC4C55F}" type="presOf" srcId="{B1F4B379-1399-48AB-8185-A5CC709FE7BF}" destId="{2AD46C5C-24F6-444E-AF98-96AEB5CD06FF}" srcOrd="0" destOrd="0" presId="urn:microsoft.com/office/officeart/2005/8/layout/hierarchy5"/>
    <dgm:cxn modelId="{7AEC8E9D-1158-4B1E-9A5D-42589D80B0A3}" type="presOf" srcId="{9EFAFD96-3601-4F17-BB82-DBBBA6C512D5}" destId="{7E6C86FF-7533-4270-AA6C-17E9EAAC03EB}" srcOrd="0" destOrd="0" presId="urn:microsoft.com/office/officeart/2005/8/layout/hierarchy5"/>
    <dgm:cxn modelId="{38214A9F-E69F-4462-8627-744060BAE193}" type="presOf" srcId="{AC51E610-FD19-426C-80D4-5FC5218703CB}" destId="{A430D807-C895-455B-B975-66DAC0125F7F}" srcOrd="1" destOrd="0" presId="urn:microsoft.com/office/officeart/2005/8/layout/hierarchy5"/>
    <dgm:cxn modelId="{96802AA5-30EE-4949-8E8F-1FE1C6A0C3B3}" srcId="{6FD54DCC-0420-4B69-949E-C600DAC3EA80}" destId="{63027F22-5D68-4DD2-9F9D-0D2E44D3FA34}" srcOrd="0" destOrd="0" parTransId="{AC51E610-FD19-426C-80D4-5FC5218703CB}" sibTransId="{13950148-51BA-49D3-8928-B41216655981}"/>
    <dgm:cxn modelId="{7CE0B5AB-71DE-4B74-9A2D-C9D5C92211B4}" type="presOf" srcId="{AE2F76E6-C423-48B0-A474-EFFF8190E182}" destId="{08E6C269-0D7B-4503-AF2C-8F3F60C375A6}" srcOrd="1" destOrd="0" presId="urn:microsoft.com/office/officeart/2005/8/layout/hierarchy5"/>
    <dgm:cxn modelId="{7A02F5AF-F9F5-4778-A66E-DE024A3A34D9}" srcId="{9EFAFD96-3601-4F17-BB82-DBBBA6C512D5}" destId="{19599602-9E94-449B-AE02-46C30491E28C}" srcOrd="0" destOrd="0" parTransId="{FF371F54-3EAD-4229-B33D-30FA8E522AE4}" sibTransId="{2A88706E-F8B3-4E84-B216-AB828E178267}"/>
    <dgm:cxn modelId="{2CC6A8BE-AE77-49FB-8357-89262CFD4284}" type="presOf" srcId="{137CDDB9-579D-41A6-AB3C-45FFB5BD4759}" destId="{B524B4ED-50CF-4380-8BE9-FBB576F9EE77}" srcOrd="0" destOrd="0" presId="urn:microsoft.com/office/officeart/2005/8/layout/hierarchy5"/>
    <dgm:cxn modelId="{028E47D2-8AC8-45C3-A4FF-7FAB4F03CC0D}" srcId="{4B437509-E791-4345-A4C1-8938BC10BC3E}" destId="{428D381D-8880-4200-9561-CEE182AF8757}" srcOrd="3" destOrd="0" parTransId="{AE2F76E6-C423-48B0-A474-EFFF8190E182}" sibTransId="{1AE6AF6D-8B42-4C09-A3B5-8B9EAD9946BA}"/>
    <dgm:cxn modelId="{D915E9D2-4CC8-4127-B85E-F99062899218}" type="presOf" srcId="{137CDDB9-579D-41A6-AB3C-45FFB5BD4759}" destId="{F43ED896-5BB3-4161-84B1-AA6460617B7B}" srcOrd="1" destOrd="0" presId="urn:microsoft.com/office/officeart/2005/8/layout/hierarchy5"/>
    <dgm:cxn modelId="{B1FD38D6-F794-473F-913C-91E7650BB2F2}" type="presOf" srcId="{19599602-9E94-449B-AE02-46C30491E28C}" destId="{EAA749F2-9FFB-4980-B839-70AF7367123B}" srcOrd="0" destOrd="0" presId="urn:microsoft.com/office/officeart/2005/8/layout/hierarchy5"/>
    <dgm:cxn modelId="{AA8643D9-F7A7-4367-B3F7-6678FADF72B4}" srcId="{63027F22-5D68-4DD2-9F9D-0D2E44D3FA34}" destId="{4B437509-E791-4345-A4C1-8938BC10BC3E}" srcOrd="0" destOrd="0" parTransId="{C29268DF-FAEF-49B1-B772-1666CD6A4677}" sibTransId="{95EF844E-5420-4B60-AD6C-D9DEE1F049F1}"/>
    <dgm:cxn modelId="{DDD0DFD9-E6DA-4A96-AC4E-F8DB22690C0C}" srcId="{4B437509-E791-4345-A4C1-8938BC10BC3E}" destId="{7993A94C-EAD3-4362-8A51-E55E7D809AE8}" srcOrd="1" destOrd="0" parTransId="{137CDDB9-579D-41A6-AB3C-45FFB5BD4759}" sibTransId="{2F9DB6F0-2D13-4A40-A9E2-D0DD0D32F827}"/>
    <dgm:cxn modelId="{7CFE42E5-699A-440A-90B2-3815989444F3}" srcId="{4B437509-E791-4345-A4C1-8938BC10BC3E}" destId="{0B744C76-E5E0-4594-94F8-BAC12056F71B}" srcOrd="2" destOrd="0" parTransId="{E83F1397-A5E0-4442-A02F-12152C5271D9}" sibTransId="{91922BC0-1950-4A54-BD07-0599566B77C6}"/>
    <dgm:cxn modelId="{A9A39EE7-F441-4563-AFFD-666EC4C4FD54}" srcId="{19599602-9E94-449B-AE02-46C30491E28C}" destId="{6FD54DCC-0420-4B69-949E-C600DAC3EA80}" srcOrd="0" destOrd="0" parTransId="{6F5CF077-1342-46A1-93F1-68D7723F3F8C}" sibTransId="{CE57F18C-7754-4245-BB8D-0DDD9139AB8E}"/>
    <dgm:cxn modelId="{05E348E8-3532-4A73-B093-D344401F9E71}" type="presOf" srcId="{0B744C76-E5E0-4594-94F8-BAC12056F71B}" destId="{74A48C23-77B8-4DC7-853F-7A97695DC82A}" srcOrd="0" destOrd="0" presId="urn:microsoft.com/office/officeart/2005/8/layout/hierarchy5"/>
    <dgm:cxn modelId="{0AB2ACF8-B506-43D1-BDD6-016E4CD48A5F}" srcId="{4B437509-E791-4345-A4C1-8938BC10BC3E}" destId="{B1F4B379-1399-48AB-8185-A5CC709FE7BF}" srcOrd="0" destOrd="0" parTransId="{34C8B9F7-DAE8-4623-8605-08D102A55B97}" sibTransId="{515196EE-850C-44EB-AA6E-A9413CBD35AC}"/>
    <dgm:cxn modelId="{366811FD-A8C8-4774-BBF4-5B0FE2DA9495}" type="presOf" srcId="{E83F1397-A5E0-4442-A02F-12152C5271D9}" destId="{3F8688F9-77A7-4AE3-ACE5-58512004C68D}" srcOrd="0" destOrd="0" presId="urn:microsoft.com/office/officeart/2005/8/layout/hierarchy5"/>
    <dgm:cxn modelId="{64523378-DB1B-4168-B48C-0DD665CC7484}" type="presParOf" srcId="{7E6C86FF-7533-4270-AA6C-17E9EAAC03EB}" destId="{31B6EF45-5768-43BF-8DD5-B7FB59AFFE0E}" srcOrd="0" destOrd="0" presId="urn:microsoft.com/office/officeart/2005/8/layout/hierarchy5"/>
    <dgm:cxn modelId="{80737380-4827-4A7C-8081-B5A80C37077A}" type="presParOf" srcId="{31B6EF45-5768-43BF-8DD5-B7FB59AFFE0E}" destId="{949FD4F3-BB96-4815-A35D-4684FF5562B9}" srcOrd="0" destOrd="0" presId="urn:microsoft.com/office/officeart/2005/8/layout/hierarchy5"/>
    <dgm:cxn modelId="{AC8235BC-8729-4CB4-A170-E57257D0C2FD}" type="presParOf" srcId="{949FD4F3-BB96-4815-A35D-4684FF5562B9}" destId="{01EBAD40-F375-4371-B2EE-2AADB8E89BB2}" srcOrd="0" destOrd="0" presId="urn:microsoft.com/office/officeart/2005/8/layout/hierarchy5"/>
    <dgm:cxn modelId="{4A070116-D74D-4D1E-B702-606E586FA1CC}" type="presParOf" srcId="{01EBAD40-F375-4371-B2EE-2AADB8E89BB2}" destId="{EAA749F2-9FFB-4980-B839-70AF7367123B}" srcOrd="0" destOrd="0" presId="urn:microsoft.com/office/officeart/2005/8/layout/hierarchy5"/>
    <dgm:cxn modelId="{9766A4D3-2D2F-46FE-A423-6327CAC7C397}" type="presParOf" srcId="{01EBAD40-F375-4371-B2EE-2AADB8E89BB2}" destId="{77A22792-FF90-4234-8248-05228AD9CE95}" srcOrd="1" destOrd="0" presId="urn:microsoft.com/office/officeart/2005/8/layout/hierarchy5"/>
    <dgm:cxn modelId="{E6D05D68-C1D2-4692-A6B2-F985018527E0}" type="presParOf" srcId="{77A22792-FF90-4234-8248-05228AD9CE95}" destId="{06E49FC0-7FD3-4528-A0AE-B4A0E8C1B39A}" srcOrd="0" destOrd="0" presId="urn:microsoft.com/office/officeart/2005/8/layout/hierarchy5"/>
    <dgm:cxn modelId="{A00A4DD4-DDBA-4524-BA83-150D6F716921}" type="presParOf" srcId="{06E49FC0-7FD3-4528-A0AE-B4A0E8C1B39A}" destId="{43900EB7-BFC6-4F49-B7E4-8508A82567DA}" srcOrd="0" destOrd="0" presId="urn:microsoft.com/office/officeart/2005/8/layout/hierarchy5"/>
    <dgm:cxn modelId="{8418B2D6-1042-40D0-B146-85101E88E595}" type="presParOf" srcId="{77A22792-FF90-4234-8248-05228AD9CE95}" destId="{4D28A3B3-A8AD-497A-8235-BE9ABD718CB8}" srcOrd="1" destOrd="0" presId="urn:microsoft.com/office/officeart/2005/8/layout/hierarchy5"/>
    <dgm:cxn modelId="{DE349FA5-D977-4F86-AA31-00AF132A350B}" type="presParOf" srcId="{4D28A3B3-A8AD-497A-8235-BE9ABD718CB8}" destId="{51F2390E-D560-4BC7-A8C5-A19C9E7EB846}" srcOrd="0" destOrd="0" presId="urn:microsoft.com/office/officeart/2005/8/layout/hierarchy5"/>
    <dgm:cxn modelId="{4BE51ECC-DE25-43AB-A4CD-11CC431703B4}" type="presParOf" srcId="{4D28A3B3-A8AD-497A-8235-BE9ABD718CB8}" destId="{ADA2F112-A95C-4740-8BEB-FD49DA401A11}" srcOrd="1" destOrd="0" presId="urn:microsoft.com/office/officeart/2005/8/layout/hierarchy5"/>
    <dgm:cxn modelId="{4F848DEA-2AEE-4FB8-A483-FDC9954940BC}" type="presParOf" srcId="{ADA2F112-A95C-4740-8BEB-FD49DA401A11}" destId="{B98E5ECD-1C72-474F-9ACB-1F4239B99BAB}" srcOrd="0" destOrd="0" presId="urn:microsoft.com/office/officeart/2005/8/layout/hierarchy5"/>
    <dgm:cxn modelId="{5F780011-E636-4393-8ED5-63B2A1FBBC85}" type="presParOf" srcId="{B98E5ECD-1C72-474F-9ACB-1F4239B99BAB}" destId="{A430D807-C895-455B-B975-66DAC0125F7F}" srcOrd="0" destOrd="0" presId="urn:microsoft.com/office/officeart/2005/8/layout/hierarchy5"/>
    <dgm:cxn modelId="{3A80E431-5A6D-462E-97A0-D7B655EBDFE3}" type="presParOf" srcId="{ADA2F112-A95C-4740-8BEB-FD49DA401A11}" destId="{3AB73482-8984-4005-B3BC-87A82DD958FC}" srcOrd="1" destOrd="0" presId="urn:microsoft.com/office/officeart/2005/8/layout/hierarchy5"/>
    <dgm:cxn modelId="{912F9FF0-9F21-4EE3-9F1C-9F17DAC4CE11}" type="presParOf" srcId="{3AB73482-8984-4005-B3BC-87A82DD958FC}" destId="{4B352DC4-D42A-417D-88CE-12B824E56EB4}" srcOrd="0" destOrd="0" presId="urn:microsoft.com/office/officeart/2005/8/layout/hierarchy5"/>
    <dgm:cxn modelId="{1AFD8ED0-692B-4A6D-989B-D0FB48760283}" type="presParOf" srcId="{3AB73482-8984-4005-B3BC-87A82DD958FC}" destId="{80793022-FFEE-4E84-A802-207E0E5DBC47}" srcOrd="1" destOrd="0" presId="urn:microsoft.com/office/officeart/2005/8/layout/hierarchy5"/>
    <dgm:cxn modelId="{E155ADC0-C8AA-4249-A7A1-CC0F4A89C808}" type="presParOf" srcId="{80793022-FFEE-4E84-A802-207E0E5DBC47}" destId="{AE3FF217-4138-40B0-ADC2-C6A0DAFB0F81}" srcOrd="0" destOrd="0" presId="urn:microsoft.com/office/officeart/2005/8/layout/hierarchy5"/>
    <dgm:cxn modelId="{62D1CA31-B77B-4A03-AB8C-2A1EE4EFAD50}" type="presParOf" srcId="{AE3FF217-4138-40B0-ADC2-C6A0DAFB0F81}" destId="{E1BD454F-6768-44D9-82B5-640949A6FF83}" srcOrd="0" destOrd="0" presId="urn:microsoft.com/office/officeart/2005/8/layout/hierarchy5"/>
    <dgm:cxn modelId="{970F381C-ADC7-41BB-8045-EED1D97CF5BE}" type="presParOf" srcId="{80793022-FFEE-4E84-A802-207E0E5DBC47}" destId="{F73069E7-A854-4994-8CAB-A29B3C98BF77}" srcOrd="1" destOrd="0" presId="urn:microsoft.com/office/officeart/2005/8/layout/hierarchy5"/>
    <dgm:cxn modelId="{D8A2C552-4D75-40C3-BEF7-A3D30A67AE8A}" type="presParOf" srcId="{F73069E7-A854-4994-8CAB-A29B3C98BF77}" destId="{A5FBBB77-78E7-4DFE-85E6-762D67CB03BE}" srcOrd="0" destOrd="0" presId="urn:microsoft.com/office/officeart/2005/8/layout/hierarchy5"/>
    <dgm:cxn modelId="{F4D06A70-4863-425C-BF52-5D5ECA493B38}" type="presParOf" srcId="{F73069E7-A854-4994-8CAB-A29B3C98BF77}" destId="{3FD7538E-F43A-4C87-8B45-0F5B43A9EB7D}" srcOrd="1" destOrd="0" presId="urn:microsoft.com/office/officeart/2005/8/layout/hierarchy5"/>
    <dgm:cxn modelId="{74E0E05A-9680-476D-ABCA-CFB8DF2FEC8D}" type="presParOf" srcId="{3FD7538E-F43A-4C87-8B45-0F5B43A9EB7D}" destId="{50060A04-E4AE-4854-A621-03A6C9BA8746}" srcOrd="0" destOrd="0" presId="urn:microsoft.com/office/officeart/2005/8/layout/hierarchy5"/>
    <dgm:cxn modelId="{4D25607A-F557-4F3F-B270-791440891000}" type="presParOf" srcId="{50060A04-E4AE-4854-A621-03A6C9BA8746}" destId="{10A7F569-9B2F-42A1-A2D7-D4E4FDDDA7A5}" srcOrd="0" destOrd="0" presId="urn:microsoft.com/office/officeart/2005/8/layout/hierarchy5"/>
    <dgm:cxn modelId="{FDEC88EA-7D1E-4B99-86A5-6DC6249D30B6}" type="presParOf" srcId="{3FD7538E-F43A-4C87-8B45-0F5B43A9EB7D}" destId="{43B74A28-EDE0-4D02-8E73-706012F6D8EA}" srcOrd="1" destOrd="0" presId="urn:microsoft.com/office/officeart/2005/8/layout/hierarchy5"/>
    <dgm:cxn modelId="{17488DD0-6384-4A78-9569-463E7234728F}" type="presParOf" srcId="{43B74A28-EDE0-4D02-8E73-706012F6D8EA}" destId="{2AD46C5C-24F6-444E-AF98-96AEB5CD06FF}" srcOrd="0" destOrd="0" presId="urn:microsoft.com/office/officeart/2005/8/layout/hierarchy5"/>
    <dgm:cxn modelId="{D74CBC35-8163-45F4-9CC1-A4905A510B34}" type="presParOf" srcId="{43B74A28-EDE0-4D02-8E73-706012F6D8EA}" destId="{100C5092-EA1D-493E-94AB-46F0706C2D07}" srcOrd="1" destOrd="0" presId="urn:microsoft.com/office/officeart/2005/8/layout/hierarchy5"/>
    <dgm:cxn modelId="{DE814260-D88D-4173-A46E-C4DE19233BEC}" type="presParOf" srcId="{3FD7538E-F43A-4C87-8B45-0F5B43A9EB7D}" destId="{B524B4ED-50CF-4380-8BE9-FBB576F9EE77}" srcOrd="2" destOrd="0" presId="urn:microsoft.com/office/officeart/2005/8/layout/hierarchy5"/>
    <dgm:cxn modelId="{7E922835-300D-459A-B400-BBE62AD110CC}" type="presParOf" srcId="{B524B4ED-50CF-4380-8BE9-FBB576F9EE77}" destId="{F43ED896-5BB3-4161-84B1-AA6460617B7B}" srcOrd="0" destOrd="0" presId="urn:microsoft.com/office/officeart/2005/8/layout/hierarchy5"/>
    <dgm:cxn modelId="{CC45B48F-0F94-4226-83D0-06EF9D6185FA}" type="presParOf" srcId="{3FD7538E-F43A-4C87-8B45-0F5B43A9EB7D}" destId="{EBB100A4-EF91-4B65-935B-8842BA25D319}" srcOrd="3" destOrd="0" presId="urn:microsoft.com/office/officeart/2005/8/layout/hierarchy5"/>
    <dgm:cxn modelId="{72931E9E-BEE9-4817-BD00-14D68C6AA922}" type="presParOf" srcId="{EBB100A4-EF91-4B65-935B-8842BA25D319}" destId="{A98CCB1F-242A-44EE-B922-E677ED6C7B95}" srcOrd="0" destOrd="0" presId="urn:microsoft.com/office/officeart/2005/8/layout/hierarchy5"/>
    <dgm:cxn modelId="{45C564E2-27B0-4B21-BB43-DB3114F95504}" type="presParOf" srcId="{EBB100A4-EF91-4B65-935B-8842BA25D319}" destId="{155600DE-5A1E-44DE-A43D-AE6ACDC35C33}" srcOrd="1" destOrd="0" presId="urn:microsoft.com/office/officeart/2005/8/layout/hierarchy5"/>
    <dgm:cxn modelId="{6DEBED48-E252-4192-A454-CAB3C01EF800}" type="presParOf" srcId="{3FD7538E-F43A-4C87-8B45-0F5B43A9EB7D}" destId="{3F8688F9-77A7-4AE3-ACE5-58512004C68D}" srcOrd="4" destOrd="0" presId="urn:microsoft.com/office/officeart/2005/8/layout/hierarchy5"/>
    <dgm:cxn modelId="{C43DA45C-527B-4DAA-AA63-566D83437E14}" type="presParOf" srcId="{3F8688F9-77A7-4AE3-ACE5-58512004C68D}" destId="{7ACB269D-3855-4C2B-9B36-3A0B950F4592}" srcOrd="0" destOrd="0" presId="urn:microsoft.com/office/officeart/2005/8/layout/hierarchy5"/>
    <dgm:cxn modelId="{A287120C-EDB1-47B2-AF96-D66E4674F812}" type="presParOf" srcId="{3FD7538E-F43A-4C87-8B45-0F5B43A9EB7D}" destId="{EB807B3B-CC75-484B-8BA9-AFD4BF41D5D2}" srcOrd="5" destOrd="0" presId="urn:microsoft.com/office/officeart/2005/8/layout/hierarchy5"/>
    <dgm:cxn modelId="{B5D0D37E-F201-4CCD-80CB-5322B568B895}" type="presParOf" srcId="{EB807B3B-CC75-484B-8BA9-AFD4BF41D5D2}" destId="{74A48C23-77B8-4DC7-853F-7A97695DC82A}" srcOrd="0" destOrd="0" presId="urn:microsoft.com/office/officeart/2005/8/layout/hierarchy5"/>
    <dgm:cxn modelId="{C322747D-11A0-4388-BDC5-D8816BD3E96C}" type="presParOf" srcId="{EB807B3B-CC75-484B-8BA9-AFD4BF41D5D2}" destId="{D69FC715-46C0-416B-9449-DB63611CC212}" srcOrd="1" destOrd="0" presId="urn:microsoft.com/office/officeart/2005/8/layout/hierarchy5"/>
    <dgm:cxn modelId="{3D9283FC-7F47-40A0-8E11-853355511BEA}" type="presParOf" srcId="{3FD7538E-F43A-4C87-8B45-0F5B43A9EB7D}" destId="{6770D74B-0BD2-4E25-AB61-8D2D57D9EB9B}" srcOrd="6" destOrd="0" presId="urn:microsoft.com/office/officeart/2005/8/layout/hierarchy5"/>
    <dgm:cxn modelId="{8ADACB32-8613-4DBA-84F6-1B82230AED89}" type="presParOf" srcId="{6770D74B-0BD2-4E25-AB61-8D2D57D9EB9B}" destId="{08E6C269-0D7B-4503-AF2C-8F3F60C375A6}" srcOrd="0" destOrd="0" presId="urn:microsoft.com/office/officeart/2005/8/layout/hierarchy5"/>
    <dgm:cxn modelId="{847BE98D-BA01-4E92-8032-C9920EA15057}" type="presParOf" srcId="{3FD7538E-F43A-4C87-8B45-0F5B43A9EB7D}" destId="{E9CC2152-A576-459E-8384-3277FBBDB4CE}" srcOrd="7" destOrd="0" presId="urn:microsoft.com/office/officeart/2005/8/layout/hierarchy5"/>
    <dgm:cxn modelId="{728F682A-937A-4A0B-944D-EF1D18151492}" type="presParOf" srcId="{E9CC2152-A576-459E-8384-3277FBBDB4CE}" destId="{E17CC46F-8FFA-40A2-982E-A50A2D7CB01E}" srcOrd="0" destOrd="0" presId="urn:microsoft.com/office/officeart/2005/8/layout/hierarchy5"/>
    <dgm:cxn modelId="{375A8DF8-D577-4582-B549-22A4E579DE39}" type="presParOf" srcId="{E9CC2152-A576-459E-8384-3277FBBDB4CE}" destId="{43CDCEF5-A30C-4019-BC5B-33091E4E073A}" srcOrd="1" destOrd="0" presId="urn:microsoft.com/office/officeart/2005/8/layout/hierarchy5"/>
    <dgm:cxn modelId="{DFDD148D-AA2D-48A3-970A-FD88A5857DDE}" type="presParOf" srcId="{7E6C86FF-7533-4270-AA6C-17E9EAAC03EB}" destId="{58D940A0-FA90-45FB-AD9D-5AA4FFD122DF}" srcOrd="1" destOrd="0" presId="urn:microsoft.com/office/officeart/2005/8/layout/hierarchy5"/>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749F2-9FFB-4980-B839-70AF7367123B}">
      <dsp:nvSpPr>
        <dsp:cNvPr id="0" name=""/>
        <dsp:cNvSpPr/>
      </dsp:nvSpPr>
      <dsp:spPr>
        <a:xfrm>
          <a:off x="685812" y="3053210"/>
          <a:ext cx="1371598" cy="685799"/>
        </a:xfrm>
        <a:prstGeom prst="rect">
          <a:avLst/>
        </a:prstGeom>
        <a:solidFill>
          <a:schemeClr val="tx2"/>
        </a:solid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Small Business</a:t>
          </a:r>
        </a:p>
      </dsp:txBody>
      <dsp:txXfrm>
        <a:off x="685812" y="3053210"/>
        <a:ext cx="1371598" cy="685799"/>
      </dsp:txXfrm>
    </dsp:sp>
    <dsp:sp modelId="{06E49FC0-7FD3-4528-A0AE-B4A0E8C1B39A}">
      <dsp:nvSpPr>
        <dsp:cNvPr id="0" name=""/>
        <dsp:cNvSpPr/>
      </dsp:nvSpPr>
      <dsp:spPr>
        <a:xfrm rot="21584519">
          <a:off x="2057408" y="3390370"/>
          <a:ext cx="490316" cy="9272"/>
        </a:xfrm>
        <a:custGeom>
          <a:avLst/>
          <a:gdLst/>
          <a:ahLst/>
          <a:cxnLst/>
          <a:rect l="0" t="0" r="0" b="0"/>
          <a:pathLst>
            <a:path>
              <a:moveTo>
                <a:pt x="0" y="4636"/>
              </a:moveTo>
              <a:lnTo>
                <a:pt x="490316" y="4636"/>
              </a:lnTo>
            </a:path>
          </a:pathLst>
        </a:custGeom>
        <a:noFill/>
        <a:ln w="15875" cap="rnd"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0308" y="3382748"/>
        <a:ext cx="24515" cy="24515"/>
      </dsp:txXfrm>
    </dsp:sp>
    <dsp:sp modelId="{51F2390E-D560-4BC7-A8C5-A19C9E7EB846}">
      <dsp:nvSpPr>
        <dsp:cNvPr id="0" name=""/>
        <dsp:cNvSpPr/>
      </dsp:nvSpPr>
      <dsp:spPr>
        <a:xfrm>
          <a:off x="2547722" y="3051001"/>
          <a:ext cx="1371598" cy="685802"/>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Personal Finance/Bootstrapping</a:t>
          </a:r>
        </a:p>
      </dsp:txBody>
      <dsp:txXfrm>
        <a:off x="2547722" y="3051001"/>
        <a:ext cx="1371598" cy="685802"/>
      </dsp:txXfrm>
    </dsp:sp>
    <dsp:sp modelId="{2AB93C9C-DF71-4394-A5A0-2F1C61F3AEA7}">
      <dsp:nvSpPr>
        <dsp:cNvPr id="0" name=""/>
        <dsp:cNvSpPr/>
      </dsp:nvSpPr>
      <dsp:spPr>
        <a:xfrm rot="18606689">
          <a:off x="3343844" y="2152012"/>
          <a:ext cx="3235527" cy="9272"/>
        </a:xfrm>
        <a:custGeom>
          <a:avLst/>
          <a:gdLst/>
          <a:ahLst/>
          <a:cxnLst/>
          <a:rect l="0" t="0" r="0" b="0"/>
          <a:pathLst>
            <a:path>
              <a:moveTo>
                <a:pt x="0" y="4636"/>
              </a:moveTo>
              <a:lnTo>
                <a:pt x="3235527" y="463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880720" y="2075760"/>
        <a:ext cx="161776" cy="161776"/>
      </dsp:txXfrm>
    </dsp:sp>
    <dsp:sp modelId="{41065738-35D9-4860-ADA9-1C2276DAF9E3}">
      <dsp:nvSpPr>
        <dsp:cNvPr id="0" name=""/>
        <dsp:cNvSpPr/>
      </dsp:nvSpPr>
      <dsp:spPr>
        <a:xfrm>
          <a:off x="6003896" y="690796"/>
          <a:ext cx="887073" cy="457198"/>
        </a:xfrm>
        <a:prstGeom prst="rect">
          <a:avLst/>
        </a:prstGeom>
        <a:solidFill>
          <a:schemeClr val="accent1">
            <a:lumMod val="75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Equity Finance</a:t>
          </a:r>
        </a:p>
      </dsp:txBody>
      <dsp:txXfrm>
        <a:off x="6003896" y="690796"/>
        <a:ext cx="887073" cy="457198"/>
      </dsp:txXfrm>
    </dsp:sp>
    <dsp:sp modelId="{D1538266-2CD0-4BBE-ADC5-E014916C78BE}">
      <dsp:nvSpPr>
        <dsp:cNvPr id="0" name=""/>
        <dsp:cNvSpPr/>
      </dsp:nvSpPr>
      <dsp:spPr>
        <a:xfrm rot="19668873">
          <a:off x="6843013" y="748530"/>
          <a:ext cx="624145" cy="9272"/>
        </a:xfrm>
        <a:custGeom>
          <a:avLst/>
          <a:gdLst/>
          <a:ahLst/>
          <a:cxnLst/>
          <a:rect l="0" t="0" r="0" b="0"/>
          <a:pathLst>
            <a:path>
              <a:moveTo>
                <a:pt x="0" y="4636"/>
              </a:moveTo>
              <a:lnTo>
                <a:pt x="624145" y="4636"/>
              </a:lnTo>
            </a:path>
          </a:pathLst>
        </a:custGeom>
        <a:noFill/>
        <a:ln w="15875" cap="rnd"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139482" y="737563"/>
        <a:ext cx="31207" cy="31207"/>
      </dsp:txXfrm>
    </dsp:sp>
    <dsp:sp modelId="{BBE24263-A83B-4CC6-A6EF-6A59EBC7CC52}">
      <dsp:nvSpPr>
        <dsp:cNvPr id="0" name=""/>
        <dsp:cNvSpPr/>
      </dsp:nvSpPr>
      <dsp:spPr>
        <a:xfrm>
          <a:off x="7419202" y="410297"/>
          <a:ext cx="706561" cy="353280"/>
        </a:xfrm>
        <a:prstGeom prst="rect">
          <a:avLst/>
        </a:prstGeom>
        <a:solidFill>
          <a:schemeClr val="accent1">
            <a:lumMod val="75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Venture Capital (VC)</a:t>
          </a:r>
        </a:p>
      </dsp:txBody>
      <dsp:txXfrm>
        <a:off x="7419202" y="410297"/>
        <a:ext cx="706561" cy="353280"/>
      </dsp:txXfrm>
    </dsp:sp>
    <dsp:sp modelId="{6360220F-A802-401B-8C33-E4992CB3D4D1}">
      <dsp:nvSpPr>
        <dsp:cNvPr id="0" name=""/>
        <dsp:cNvSpPr/>
      </dsp:nvSpPr>
      <dsp:spPr>
        <a:xfrm rot="1783644">
          <a:off x="6850700" y="1066490"/>
          <a:ext cx="611972" cy="9272"/>
        </a:xfrm>
        <a:custGeom>
          <a:avLst/>
          <a:gdLst/>
          <a:ahLst/>
          <a:cxnLst/>
          <a:rect l="0" t="0" r="0" b="0"/>
          <a:pathLst>
            <a:path>
              <a:moveTo>
                <a:pt x="0" y="4636"/>
              </a:moveTo>
              <a:lnTo>
                <a:pt x="611972" y="4636"/>
              </a:lnTo>
            </a:path>
          </a:pathLst>
        </a:custGeom>
        <a:noFill/>
        <a:ln w="15875" cap="rnd"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141387" y="1055827"/>
        <a:ext cx="30598" cy="30598"/>
      </dsp:txXfrm>
    </dsp:sp>
    <dsp:sp modelId="{886B7E6F-CE8B-462C-ABF3-BE2688749672}">
      <dsp:nvSpPr>
        <dsp:cNvPr id="0" name=""/>
        <dsp:cNvSpPr/>
      </dsp:nvSpPr>
      <dsp:spPr>
        <a:xfrm>
          <a:off x="7422403" y="1046216"/>
          <a:ext cx="706561" cy="353280"/>
        </a:xfrm>
        <a:prstGeom prst="rect">
          <a:avLst/>
        </a:prstGeom>
        <a:solidFill>
          <a:schemeClr val="accent1">
            <a:lumMod val="75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Angel Investment</a:t>
          </a:r>
        </a:p>
      </dsp:txBody>
      <dsp:txXfrm>
        <a:off x="7422403" y="1046216"/>
        <a:ext cx="706561" cy="353280"/>
      </dsp:txXfrm>
    </dsp:sp>
    <dsp:sp modelId="{B6A92E7D-F5CC-4776-A13C-47196CFB810C}">
      <dsp:nvSpPr>
        <dsp:cNvPr id="0" name=""/>
        <dsp:cNvSpPr/>
      </dsp:nvSpPr>
      <dsp:spPr>
        <a:xfrm rot="19955158">
          <a:off x="3787470" y="2848680"/>
          <a:ext cx="2348241" cy="9272"/>
        </a:xfrm>
        <a:custGeom>
          <a:avLst/>
          <a:gdLst/>
          <a:ahLst/>
          <a:cxnLst/>
          <a:rect l="0" t="0" r="0" b="0"/>
          <a:pathLst>
            <a:path>
              <a:moveTo>
                <a:pt x="0" y="4636"/>
              </a:moveTo>
              <a:lnTo>
                <a:pt x="2348241" y="463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902884" y="2794611"/>
        <a:ext cx="117412" cy="117412"/>
      </dsp:txXfrm>
    </dsp:sp>
    <dsp:sp modelId="{747546DA-FFC0-4715-AEB6-12CB8AF471A0}">
      <dsp:nvSpPr>
        <dsp:cNvPr id="0" name=""/>
        <dsp:cNvSpPr/>
      </dsp:nvSpPr>
      <dsp:spPr>
        <a:xfrm>
          <a:off x="6003860" y="2084132"/>
          <a:ext cx="914396" cy="457198"/>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Debt Finance</a:t>
          </a:r>
          <a:r>
            <a:rPr lang="en-US" sz="800" kern="1200" baseline="0" dirty="0">
              <a:latin typeface="Times New Roman" panose="02020603050405020304" pitchFamily="18" charset="0"/>
              <a:cs typeface="Times New Roman" panose="02020603050405020304" pitchFamily="18" charset="0"/>
            </a:rPr>
            <a:t> </a:t>
          </a:r>
          <a:endParaRPr lang="en-US" sz="800" kern="1200" dirty="0">
            <a:latin typeface="Times New Roman" panose="02020603050405020304" pitchFamily="18" charset="0"/>
            <a:cs typeface="Times New Roman" panose="02020603050405020304" pitchFamily="18" charset="0"/>
          </a:endParaRPr>
        </a:p>
      </dsp:txBody>
      <dsp:txXfrm>
        <a:off x="6003860" y="2084132"/>
        <a:ext cx="914396" cy="457198"/>
      </dsp:txXfrm>
    </dsp:sp>
    <dsp:sp modelId="{A56C1E4A-D167-4453-9B2C-45A28DD835E6}">
      <dsp:nvSpPr>
        <dsp:cNvPr id="0" name=""/>
        <dsp:cNvSpPr/>
      </dsp:nvSpPr>
      <dsp:spPr>
        <a:xfrm rot="21050696">
          <a:off x="6907311" y="2171374"/>
          <a:ext cx="1718608" cy="9272"/>
        </a:xfrm>
        <a:custGeom>
          <a:avLst/>
          <a:gdLst/>
          <a:ahLst/>
          <a:cxnLst/>
          <a:rect l="0" t="0" r="0" b="0"/>
          <a:pathLst>
            <a:path>
              <a:moveTo>
                <a:pt x="0" y="4636"/>
              </a:moveTo>
              <a:lnTo>
                <a:pt x="1718608"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7723650" y="2133045"/>
        <a:ext cx="85930" cy="85930"/>
      </dsp:txXfrm>
    </dsp:sp>
    <dsp:sp modelId="{4AAA8B17-010F-40A4-8EFD-A09D5EA267C1}">
      <dsp:nvSpPr>
        <dsp:cNvPr id="0" name=""/>
        <dsp:cNvSpPr/>
      </dsp:nvSpPr>
      <dsp:spPr>
        <a:xfrm>
          <a:off x="8614973" y="1862648"/>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CDFI</a:t>
          </a:r>
        </a:p>
      </dsp:txBody>
      <dsp:txXfrm>
        <a:off x="8614973" y="1862648"/>
        <a:ext cx="706561" cy="353280"/>
      </dsp:txXfrm>
    </dsp:sp>
    <dsp:sp modelId="{962E57B1-D60F-4101-8BFD-A3686A699C0E}">
      <dsp:nvSpPr>
        <dsp:cNvPr id="0" name=""/>
        <dsp:cNvSpPr/>
      </dsp:nvSpPr>
      <dsp:spPr>
        <a:xfrm rot="1148102">
          <a:off x="9302744" y="2146132"/>
          <a:ext cx="680177" cy="9272"/>
        </a:xfrm>
        <a:custGeom>
          <a:avLst/>
          <a:gdLst/>
          <a:ahLst/>
          <a:cxnLst/>
          <a:rect l="0" t="0" r="0" b="0"/>
          <a:pathLst>
            <a:path>
              <a:moveTo>
                <a:pt x="0" y="4636"/>
              </a:moveTo>
              <a:lnTo>
                <a:pt x="680177"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25828" y="2133763"/>
        <a:ext cx="34008" cy="34008"/>
      </dsp:txXfrm>
    </dsp:sp>
    <dsp:sp modelId="{367BE9AA-2CF6-4F0C-AE0E-F4EFDAFB43FC}">
      <dsp:nvSpPr>
        <dsp:cNvPr id="0" name=""/>
        <dsp:cNvSpPr/>
      </dsp:nvSpPr>
      <dsp:spPr>
        <a:xfrm>
          <a:off x="9964131" y="2085607"/>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LA LISC</a:t>
          </a:r>
        </a:p>
      </dsp:txBody>
      <dsp:txXfrm>
        <a:off x="9964131" y="2085607"/>
        <a:ext cx="706561" cy="353280"/>
      </dsp:txXfrm>
    </dsp:sp>
    <dsp:sp modelId="{8AF2752A-E73A-412C-A423-533CE7A93994}">
      <dsp:nvSpPr>
        <dsp:cNvPr id="0" name=""/>
        <dsp:cNvSpPr/>
      </dsp:nvSpPr>
      <dsp:spPr>
        <a:xfrm rot="20495830">
          <a:off x="9303951" y="1926105"/>
          <a:ext cx="687669" cy="9272"/>
        </a:xfrm>
        <a:custGeom>
          <a:avLst/>
          <a:gdLst/>
          <a:ahLst/>
          <a:cxnLst/>
          <a:rect l="0" t="0" r="0" b="0"/>
          <a:pathLst>
            <a:path>
              <a:moveTo>
                <a:pt x="0" y="4636"/>
              </a:moveTo>
              <a:lnTo>
                <a:pt x="687669"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30594" y="1913549"/>
        <a:ext cx="34383" cy="34383"/>
      </dsp:txXfrm>
    </dsp:sp>
    <dsp:sp modelId="{2B3EA4C4-DB7C-4282-B0D3-58F249C97A38}">
      <dsp:nvSpPr>
        <dsp:cNvPr id="0" name=""/>
        <dsp:cNvSpPr/>
      </dsp:nvSpPr>
      <dsp:spPr>
        <a:xfrm>
          <a:off x="9974037" y="1645553"/>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Opportunity Fund</a:t>
          </a:r>
        </a:p>
      </dsp:txBody>
      <dsp:txXfrm>
        <a:off x="9974037" y="1645553"/>
        <a:ext cx="706561" cy="353280"/>
      </dsp:txXfrm>
    </dsp:sp>
    <dsp:sp modelId="{BD019035-A9B8-497F-AA8A-CD53F702B210}">
      <dsp:nvSpPr>
        <dsp:cNvPr id="0" name=""/>
        <dsp:cNvSpPr/>
      </dsp:nvSpPr>
      <dsp:spPr>
        <a:xfrm rot="19853315">
          <a:off x="6796803" y="1840344"/>
          <a:ext cx="1922884" cy="9272"/>
        </a:xfrm>
        <a:custGeom>
          <a:avLst/>
          <a:gdLst/>
          <a:ahLst/>
          <a:cxnLst/>
          <a:rect l="0" t="0" r="0" b="0"/>
          <a:pathLst>
            <a:path>
              <a:moveTo>
                <a:pt x="0" y="4636"/>
              </a:moveTo>
              <a:lnTo>
                <a:pt x="1922884"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7710173" y="1796908"/>
        <a:ext cx="96144" cy="96144"/>
      </dsp:txXfrm>
    </dsp:sp>
    <dsp:sp modelId="{A6E87235-8C6D-4690-8C03-B2D240DE3936}">
      <dsp:nvSpPr>
        <dsp:cNvPr id="0" name=""/>
        <dsp:cNvSpPr/>
      </dsp:nvSpPr>
      <dsp:spPr>
        <a:xfrm>
          <a:off x="8598234" y="1200589"/>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CDC</a:t>
          </a:r>
        </a:p>
      </dsp:txBody>
      <dsp:txXfrm>
        <a:off x="8598234" y="1200589"/>
        <a:ext cx="706561" cy="353280"/>
      </dsp:txXfrm>
    </dsp:sp>
    <dsp:sp modelId="{21C1A6FD-5CDC-4D38-A804-3883CE43D391}">
      <dsp:nvSpPr>
        <dsp:cNvPr id="0" name=""/>
        <dsp:cNvSpPr/>
      </dsp:nvSpPr>
      <dsp:spPr>
        <a:xfrm rot="21524667">
          <a:off x="9304715" y="1365249"/>
          <a:ext cx="670391" cy="9272"/>
        </a:xfrm>
        <a:custGeom>
          <a:avLst/>
          <a:gdLst/>
          <a:ahLst/>
          <a:cxnLst/>
          <a:rect l="0" t="0" r="0" b="0"/>
          <a:pathLst>
            <a:path>
              <a:moveTo>
                <a:pt x="0" y="4636"/>
              </a:moveTo>
              <a:lnTo>
                <a:pt x="670391"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23151" y="1353125"/>
        <a:ext cx="33519" cy="33519"/>
      </dsp:txXfrm>
    </dsp:sp>
    <dsp:sp modelId="{E6CF6C59-7E8F-41C9-BE32-9D7A504B96B5}">
      <dsp:nvSpPr>
        <dsp:cNvPr id="0" name=""/>
        <dsp:cNvSpPr/>
      </dsp:nvSpPr>
      <dsp:spPr>
        <a:xfrm>
          <a:off x="9975026" y="1185900"/>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CDC Small Business Finance</a:t>
          </a:r>
        </a:p>
      </dsp:txBody>
      <dsp:txXfrm>
        <a:off x="9975026" y="1185900"/>
        <a:ext cx="706561" cy="353280"/>
      </dsp:txXfrm>
    </dsp:sp>
    <dsp:sp modelId="{0D867ED2-5D86-4099-9D96-3D8571BF87EE}">
      <dsp:nvSpPr>
        <dsp:cNvPr id="0" name=""/>
        <dsp:cNvSpPr/>
      </dsp:nvSpPr>
      <dsp:spPr>
        <a:xfrm rot="19460021">
          <a:off x="9227358" y="1131882"/>
          <a:ext cx="825677" cy="9272"/>
        </a:xfrm>
        <a:custGeom>
          <a:avLst/>
          <a:gdLst/>
          <a:ahLst/>
          <a:cxnLst/>
          <a:rect l="0" t="0" r="0" b="0"/>
          <a:pathLst>
            <a:path>
              <a:moveTo>
                <a:pt x="0" y="4636"/>
              </a:moveTo>
              <a:lnTo>
                <a:pt x="825677"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19555" y="1115876"/>
        <a:ext cx="41283" cy="41283"/>
      </dsp:txXfrm>
    </dsp:sp>
    <dsp:sp modelId="{FC83528F-9A9D-408F-AF06-4A77B56F8932}">
      <dsp:nvSpPr>
        <dsp:cNvPr id="0" name=""/>
        <dsp:cNvSpPr/>
      </dsp:nvSpPr>
      <dsp:spPr>
        <a:xfrm>
          <a:off x="9975598" y="719166"/>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PACE LA</a:t>
          </a:r>
        </a:p>
      </dsp:txBody>
      <dsp:txXfrm>
        <a:off x="9975598" y="719166"/>
        <a:ext cx="706561" cy="353280"/>
      </dsp:txXfrm>
    </dsp:sp>
    <dsp:sp modelId="{2C698F4B-5887-4CCA-912D-3B28B47CB7B0}">
      <dsp:nvSpPr>
        <dsp:cNvPr id="0" name=""/>
        <dsp:cNvSpPr/>
      </dsp:nvSpPr>
      <dsp:spPr>
        <a:xfrm rot="1011857">
          <a:off x="6879747" y="2567878"/>
          <a:ext cx="1790955" cy="9272"/>
        </a:xfrm>
        <a:custGeom>
          <a:avLst/>
          <a:gdLst/>
          <a:ahLst/>
          <a:cxnLst/>
          <a:rect l="0" t="0" r="0" b="0"/>
          <a:pathLst>
            <a:path>
              <a:moveTo>
                <a:pt x="0" y="4636"/>
              </a:moveTo>
              <a:lnTo>
                <a:pt x="1790955"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730450" y="2527741"/>
        <a:ext cx="89547" cy="89547"/>
      </dsp:txXfrm>
    </dsp:sp>
    <dsp:sp modelId="{519B5AF2-42CA-4E33-B756-E5B8E8954770}">
      <dsp:nvSpPr>
        <dsp:cNvPr id="0" name=""/>
        <dsp:cNvSpPr/>
      </dsp:nvSpPr>
      <dsp:spPr>
        <a:xfrm>
          <a:off x="8632191" y="2655657"/>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City of Long Beach</a:t>
          </a:r>
        </a:p>
      </dsp:txBody>
      <dsp:txXfrm>
        <a:off x="8632191" y="2655657"/>
        <a:ext cx="706561" cy="353280"/>
      </dsp:txXfrm>
    </dsp:sp>
    <dsp:sp modelId="{9F9F5A6A-E9E2-4AE3-A5EC-F783012AEA8C}">
      <dsp:nvSpPr>
        <dsp:cNvPr id="0" name=""/>
        <dsp:cNvSpPr/>
      </dsp:nvSpPr>
      <dsp:spPr>
        <a:xfrm rot="21076460">
          <a:off x="9334956" y="2777895"/>
          <a:ext cx="656104" cy="9272"/>
        </a:xfrm>
        <a:custGeom>
          <a:avLst/>
          <a:gdLst/>
          <a:ahLst/>
          <a:cxnLst/>
          <a:rect l="0" t="0" r="0" b="0"/>
          <a:pathLst>
            <a:path>
              <a:moveTo>
                <a:pt x="0" y="4636"/>
              </a:moveTo>
              <a:lnTo>
                <a:pt x="656104"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46606" y="2766128"/>
        <a:ext cx="32805" cy="32805"/>
      </dsp:txXfrm>
    </dsp:sp>
    <dsp:sp modelId="{2F96196B-C0D1-4D25-9E5D-96DDC84CAFA8}">
      <dsp:nvSpPr>
        <dsp:cNvPr id="0" name=""/>
        <dsp:cNvSpPr/>
      </dsp:nvSpPr>
      <dsp:spPr>
        <a:xfrm>
          <a:off x="9987263" y="2556124"/>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KIVA </a:t>
          </a:r>
        </a:p>
      </dsp:txBody>
      <dsp:txXfrm>
        <a:off x="9987263" y="2556124"/>
        <a:ext cx="706561" cy="353280"/>
      </dsp:txXfrm>
    </dsp:sp>
    <dsp:sp modelId="{9D7DC22D-3A14-4DD4-93FF-A5421B50211A}">
      <dsp:nvSpPr>
        <dsp:cNvPr id="0" name=""/>
        <dsp:cNvSpPr/>
      </dsp:nvSpPr>
      <dsp:spPr>
        <a:xfrm rot="1710374">
          <a:off x="9293443" y="3006031"/>
          <a:ext cx="747482" cy="9272"/>
        </a:xfrm>
        <a:custGeom>
          <a:avLst/>
          <a:gdLst/>
          <a:ahLst/>
          <a:cxnLst/>
          <a:rect l="0" t="0" r="0" b="0"/>
          <a:pathLst>
            <a:path>
              <a:moveTo>
                <a:pt x="0" y="4636"/>
              </a:moveTo>
              <a:lnTo>
                <a:pt x="747482"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48497" y="2991980"/>
        <a:ext cx="37374" cy="37374"/>
      </dsp:txXfrm>
    </dsp:sp>
    <dsp:sp modelId="{75B7B67E-0B6B-498A-8414-4B737CF29FD5}">
      <dsp:nvSpPr>
        <dsp:cNvPr id="0" name=""/>
        <dsp:cNvSpPr/>
      </dsp:nvSpPr>
      <dsp:spPr>
        <a:xfrm>
          <a:off x="9995615" y="3012397"/>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Microenterprise</a:t>
          </a:r>
        </a:p>
      </dsp:txBody>
      <dsp:txXfrm>
        <a:off x="9995615" y="3012397"/>
        <a:ext cx="706561" cy="353280"/>
      </dsp:txXfrm>
    </dsp:sp>
    <dsp:sp modelId="{629AFD05-5DDF-4A3C-8854-CAF3E33BAF81}">
      <dsp:nvSpPr>
        <dsp:cNvPr id="0" name=""/>
        <dsp:cNvSpPr/>
      </dsp:nvSpPr>
      <dsp:spPr>
        <a:xfrm rot="3030097">
          <a:off x="9148167" y="3231748"/>
          <a:ext cx="1047340" cy="9272"/>
        </a:xfrm>
        <a:custGeom>
          <a:avLst/>
          <a:gdLst/>
          <a:ahLst/>
          <a:cxnLst/>
          <a:rect l="0" t="0" r="0" b="0"/>
          <a:pathLst>
            <a:path>
              <a:moveTo>
                <a:pt x="0" y="4636"/>
              </a:moveTo>
              <a:lnTo>
                <a:pt x="1047340"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45653" y="3210200"/>
        <a:ext cx="52367" cy="52367"/>
      </dsp:txXfrm>
    </dsp:sp>
    <dsp:sp modelId="{884CED2B-209D-492A-AAAA-545C2572EFFA}">
      <dsp:nvSpPr>
        <dsp:cNvPr id="0" name=""/>
        <dsp:cNvSpPr/>
      </dsp:nvSpPr>
      <dsp:spPr>
        <a:xfrm>
          <a:off x="10004920" y="3463829"/>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GROW Long Beach</a:t>
          </a:r>
        </a:p>
      </dsp:txBody>
      <dsp:txXfrm>
        <a:off x="10004920" y="3463829"/>
        <a:ext cx="706561" cy="353280"/>
      </dsp:txXfrm>
    </dsp:sp>
    <dsp:sp modelId="{35020D4C-84EE-42D9-8490-1FF70B5D89EB}">
      <dsp:nvSpPr>
        <dsp:cNvPr id="0" name=""/>
        <dsp:cNvSpPr/>
      </dsp:nvSpPr>
      <dsp:spPr>
        <a:xfrm rot="117855">
          <a:off x="3918700" y="3425459"/>
          <a:ext cx="2111874" cy="9272"/>
        </a:xfrm>
        <a:custGeom>
          <a:avLst/>
          <a:gdLst/>
          <a:ahLst/>
          <a:cxnLst/>
          <a:rect l="0" t="0" r="0" b="0"/>
          <a:pathLst>
            <a:path>
              <a:moveTo>
                <a:pt x="0" y="4636"/>
              </a:moveTo>
              <a:lnTo>
                <a:pt x="2111874" y="463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921840" y="3377298"/>
        <a:ext cx="105593" cy="105593"/>
      </dsp:txXfrm>
    </dsp:sp>
    <dsp:sp modelId="{A1737BE0-6B73-4AB8-974E-053FDA9AAA37}">
      <dsp:nvSpPr>
        <dsp:cNvPr id="0" name=""/>
        <dsp:cNvSpPr/>
      </dsp:nvSpPr>
      <dsp:spPr>
        <a:xfrm>
          <a:off x="6029954" y="3237689"/>
          <a:ext cx="914396" cy="457198"/>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Crowdfunding</a:t>
          </a:r>
        </a:p>
      </dsp:txBody>
      <dsp:txXfrm>
        <a:off x="6029954" y="3237689"/>
        <a:ext cx="914396" cy="457198"/>
      </dsp:txXfrm>
    </dsp:sp>
    <dsp:sp modelId="{F9A5F7C1-9548-42F4-9D7B-1236D79601D1}">
      <dsp:nvSpPr>
        <dsp:cNvPr id="0" name=""/>
        <dsp:cNvSpPr/>
      </dsp:nvSpPr>
      <dsp:spPr>
        <a:xfrm rot="19010710">
          <a:off x="6820934" y="3149578"/>
          <a:ext cx="912534" cy="9272"/>
        </a:xfrm>
        <a:custGeom>
          <a:avLst/>
          <a:gdLst/>
          <a:ahLst/>
          <a:cxnLst/>
          <a:rect l="0" t="0" r="0" b="0"/>
          <a:pathLst>
            <a:path>
              <a:moveTo>
                <a:pt x="0" y="4636"/>
              </a:moveTo>
              <a:lnTo>
                <a:pt x="912534" y="4636"/>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54387" y="3131401"/>
        <a:ext cx="45626" cy="45626"/>
      </dsp:txXfrm>
    </dsp:sp>
    <dsp:sp modelId="{CC1FAE52-7F57-4E22-A35B-D665899E3EC2}">
      <dsp:nvSpPr>
        <dsp:cNvPr id="0" name=""/>
        <dsp:cNvSpPr/>
      </dsp:nvSpPr>
      <dsp:spPr>
        <a:xfrm>
          <a:off x="7610051" y="2665500"/>
          <a:ext cx="706561" cy="353280"/>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Debt Crowdfunding</a:t>
          </a:r>
        </a:p>
      </dsp:txBody>
      <dsp:txXfrm>
        <a:off x="7610051" y="2665500"/>
        <a:ext cx="706561" cy="353280"/>
      </dsp:txXfrm>
    </dsp:sp>
    <dsp:sp modelId="{448B64BB-E213-4AE4-835E-955FA894CB6F}">
      <dsp:nvSpPr>
        <dsp:cNvPr id="0" name=""/>
        <dsp:cNvSpPr/>
      </dsp:nvSpPr>
      <dsp:spPr>
        <a:xfrm rot="20722280">
          <a:off x="6933325" y="3375761"/>
          <a:ext cx="680183" cy="9272"/>
        </a:xfrm>
        <a:custGeom>
          <a:avLst/>
          <a:gdLst/>
          <a:ahLst/>
          <a:cxnLst/>
          <a:rect l="0" t="0" r="0" b="0"/>
          <a:pathLst>
            <a:path>
              <a:moveTo>
                <a:pt x="0" y="4636"/>
              </a:moveTo>
              <a:lnTo>
                <a:pt x="680183" y="4636"/>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56413" y="3363392"/>
        <a:ext cx="34009" cy="34009"/>
      </dsp:txXfrm>
    </dsp:sp>
    <dsp:sp modelId="{DA5068AA-2E83-42D0-A580-76F3C3DAE161}">
      <dsp:nvSpPr>
        <dsp:cNvPr id="0" name=""/>
        <dsp:cNvSpPr/>
      </dsp:nvSpPr>
      <dsp:spPr>
        <a:xfrm>
          <a:off x="7602484" y="3117865"/>
          <a:ext cx="706561" cy="353280"/>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Equity Crowdfunding</a:t>
          </a:r>
        </a:p>
      </dsp:txBody>
      <dsp:txXfrm>
        <a:off x="7602484" y="3117865"/>
        <a:ext cx="706561" cy="353280"/>
      </dsp:txXfrm>
    </dsp:sp>
    <dsp:sp modelId="{5F7ABD7C-68A2-48D0-B2B5-57B6AC7E2919}">
      <dsp:nvSpPr>
        <dsp:cNvPr id="0" name=""/>
        <dsp:cNvSpPr/>
      </dsp:nvSpPr>
      <dsp:spPr>
        <a:xfrm rot="1435171">
          <a:off x="6912686" y="3611136"/>
          <a:ext cx="737366" cy="9272"/>
        </a:xfrm>
        <a:custGeom>
          <a:avLst/>
          <a:gdLst/>
          <a:ahLst/>
          <a:cxnLst/>
          <a:rect l="0" t="0" r="0" b="0"/>
          <a:pathLst>
            <a:path>
              <a:moveTo>
                <a:pt x="0" y="4636"/>
              </a:moveTo>
              <a:lnTo>
                <a:pt x="737366" y="4636"/>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62935" y="3597338"/>
        <a:ext cx="36868" cy="36868"/>
      </dsp:txXfrm>
    </dsp:sp>
    <dsp:sp modelId="{BCD3547C-67D6-47A8-A90C-127B4057382D}">
      <dsp:nvSpPr>
        <dsp:cNvPr id="0" name=""/>
        <dsp:cNvSpPr/>
      </dsp:nvSpPr>
      <dsp:spPr>
        <a:xfrm>
          <a:off x="7618389" y="3588615"/>
          <a:ext cx="706561" cy="353280"/>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Rewards-based Crowdfunding</a:t>
          </a:r>
        </a:p>
      </dsp:txBody>
      <dsp:txXfrm>
        <a:off x="7618389" y="3588615"/>
        <a:ext cx="706561" cy="353280"/>
      </dsp:txXfrm>
    </dsp:sp>
    <dsp:sp modelId="{0DD10BD9-BA4C-4D74-BB95-6B5335594D1D}">
      <dsp:nvSpPr>
        <dsp:cNvPr id="0" name=""/>
        <dsp:cNvSpPr/>
      </dsp:nvSpPr>
      <dsp:spPr>
        <a:xfrm rot="2902633">
          <a:off x="6775387" y="3837813"/>
          <a:ext cx="1006404" cy="9272"/>
        </a:xfrm>
        <a:custGeom>
          <a:avLst/>
          <a:gdLst/>
          <a:ahLst/>
          <a:cxnLst/>
          <a:rect l="0" t="0" r="0" b="0"/>
          <a:pathLst>
            <a:path>
              <a:moveTo>
                <a:pt x="0" y="4636"/>
              </a:moveTo>
              <a:lnTo>
                <a:pt x="1006404" y="4636"/>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53429" y="3817289"/>
        <a:ext cx="50320" cy="50320"/>
      </dsp:txXfrm>
    </dsp:sp>
    <dsp:sp modelId="{A273872C-51F3-461C-B4FA-8E0BFEF06458}">
      <dsp:nvSpPr>
        <dsp:cNvPr id="0" name=""/>
        <dsp:cNvSpPr/>
      </dsp:nvSpPr>
      <dsp:spPr>
        <a:xfrm>
          <a:off x="7612828" y="4041970"/>
          <a:ext cx="706561" cy="353280"/>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Donor Crowdfunding</a:t>
          </a:r>
        </a:p>
      </dsp:txBody>
      <dsp:txXfrm>
        <a:off x="7612828" y="4041970"/>
        <a:ext cx="706561" cy="353280"/>
      </dsp:txXfrm>
    </dsp:sp>
    <dsp:sp modelId="{4BBC443A-2ECE-4D16-96C0-D49DE920F426}">
      <dsp:nvSpPr>
        <dsp:cNvPr id="0" name=""/>
        <dsp:cNvSpPr/>
      </dsp:nvSpPr>
      <dsp:spPr>
        <a:xfrm rot="2076543">
          <a:off x="3691131" y="4121692"/>
          <a:ext cx="2579086" cy="9272"/>
        </a:xfrm>
        <a:custGeom>
          <a:avLst/>
          <a:gdLst/>
          <a:ahLst/>
          <a:cxnLst/>
          <a:rect l="0" t="0" r="0" b="0"/>
          <a:pathLst>
            <a:path>
              <a:moveTo>
                <a:pt x="0" y="4636"/>
              </a:moveTo>
              <a:lnTo>
                <a:pt x="2579086" y="463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916197" y="4061851"/>
        <a:ext cx="128954" cy="128954"/>
      </dsp:txXfrm>
    </dsp:sp>
    <dsp:sp modelId="{C6B4E7E9-9991-4CDA-AEE2-47F2A393BBD9}">
      <dsp:nvSpPr>
        <dsp:cNvPr id="0" name=""/>
        <dsp:cNvSpPr/>
      </dsp:nvSpPr>
      <dsp:spPr>
        <a:xfrm>
          <a:off x="6042029" y="4630156"/>
          <a:ext cx="839776" cy="457198"/>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err="1">
              <a:latin typeface="Times New Roman" panose="02020603050405020304" pitchFamily="18" charset="0"/>
              <a:cs typeface="Times New Roman" panose="02020603050405020304" pitchFamily="18" charset="0"/>
            </a:rPr>
            <a:t>Crowdlending</a:t>
          </a:r>
          <a:endParaRPr lang="en-US" sz="800" kern="1200" dirty="0">
            <a:latin typeface="Times New Roman" panose="02020603050405020304" pitchFamily="18" charset="0"/>
            <a:cs typeface="Times New Roman" panose="02020603050405020304" pitchFamily="18" charset="0"/>
          </a:endParaRPr>
        </a:p>
      </dsp:txBody>
      <dsp:txXfrm>
        <a:off x="6042029" y="4630156"/>
        <a:ext cx="839776" cy="457198"/>
      </dsp:txXfrm>
    </dsp:sp>
    <dsp:sp modelId="{BA1444BF-D6AB-4132-9634-2D30C74B6642}">
      <dsp:nvSpPr>
        <dsp:cNvPr id="0" name=""/>
        <dsp:cNvSpPr/>
      </dsp:nvSpPr>
      <dsp:spPr>
        <a:xfrm rot="7743">
          <a:off x="6881805" y="4854937"/>
          <a:ext cx="726219" cy="9272"/>
        </a:xfrm>
        <a:custGeom>
          <a:avLst/>
          <a:gdLst/>
          <a:ahLst/>
          <a:cxnLst/>
          <a:rect l="0" t="0" r="0" b="0"/>
          <a:pathLst>
            <a:path>
              <a:moveTo>
                <a:pt x="0" y="4636"/>
              </a:moveTo>
              <a:lnTo>
                <a:pt x="726219" y="4636"/>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26759" y="4841417"/>
        <a:ext cx="36310" cy="36310"/>
      </dsp:txXfrm>
    </dsp:sp>
    <dsp:sp modelId="{8427A5AE-6E56-4A96-81B9-BCAEA18C1B6A}">
      <dsp:nvSpPr>
        <dsp:cNvPr id="0" name=""/>
        <dsp:cNvSpPr/>
      </dsp:nvSpPr>
      <dsp:spPr>
        <a:xfrm>
          <a:off x="7608023" y="4683750"/>
          <a:ext cx="706561" cy="353280"/>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Donor Crowdlending</a:t>
          </a:r>
        </a:p>
      </dsp:txBody>
      <dsp:txXfrm>
        <a:off x="7608023" y="4683750"/>
        <a:ext cx="706561" cy="353280"/>
      </dsp:txXfrm>
    </dsp:sp>
    <dsp:sp modelId="{B98E5ECD-1C72-474F-9ACB-1F4239B99BAB}">
      <dsp:nvSpPr>
        <dsp:cNvPr id="0" name=""/>
        <dsp:cNvSpPr/>
      </dsp:nvSpPr>
      <dsp:spPr>
        <a:xfrm rot="3019874">
          <a:off x="3307176" y="4692168"/>
          <a:ext cx="3385272" cy="9272"/>
        </a:xfrm>
        <a:custGeom>
          <a:avLst/>
          <a:gdLst/>
          <a:ahLst/>
          <a:cxnLst/>
          <a:rect l="0" t="0" r="0" b="0"/>
          <a:pathLst>
            <a:path>
              <a:moveTo>
                <a:pt x="0" y="4636"/>
              </a:moveTo>
              <a:lnTo>
                <a:pt x="3385272" y="463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915180" y="4612173"/>
        <a:ext cx="169263" cy="169263"/>
      </dsp:txXfrm>
    </dsp:sp>
    <dsp:sp modelId="{4B352DC4-D42A-417D-88CE-12B824E56EB4}">
      <dsp:nvSpPr>
        <dsp:cNvPr id="0" name=""/>
        <dsp:cNvSpPr/>
      </dsp:nvSpPr>
      <dsp:spPr>
        <a:xfrm>
          <a:off x="6080303" y="5788615"/>
          <a:ext cx="914396" cy="422184"/>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Grants/Loans</a:t>
          </a:r>
        </a:p>
      </dsp:txBody>
      <dsp:txXfrm>
        <a:off x="6080303" y="5788615"/>
        <a:ext cx="914396" cy="422184"/>
      </dsp:txXfrm>
    </dsp:sp>
    <dsp:sp modelId="{AE3FF217-4138-40B0-ADC2-C6A0DAFB0F81}">
      <dsp:nvSpPr>
        <dsp:cNvPr id="0" name=""/>
        <dsp:cNvSpPr/>
      </dsp:nvSpPr>
      <dsp:spPr>
        <a:xfrm rot="19372040">
          <a:off x="6916697" y="5762840"/>
          <a:ext cx="769406" cy="9272"/>
        </a:xfrm>
        <a:custGeom>
          <a:avLst/>
          <a:gdLst/>
          <a:ahLst/>
          <a:cxnLst/>
          <a:rect l="0" t="0" r="0" b="0"/>
          <a:pathLst>
            <a:path>
              <a:moveTo>
                <a:pt x="0" y="4636"/>
              </a:moveTo>
              <a:lnTo>
                <a:pt x="769406" y="4636"/>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82165" y="5748241"/>
        <a:ext cx="38470" cy="38470"/>
      </dsp:txXfrm>
    </dsp:sp>
    <dsp:sp modelId="{A5FBBB77-78E7-4DFE-85E6-762D67CB03BE}">
      <dsp:nvSpPr>
        <dsp:cNvPr id="0" name=""/>
        <dsp:cNvSpPr/>
      </dsp:nvSpPr>
      <dsp:spPr>
        <a:xfrm>
          <a:off x="7608101" y="5358605"/>
          <a:ext cx="706561" cy="353280"/>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Federal Government</a:t>
          </a:r>
        </a:p>
      </dsp:txBody>
      <dsp:txXfrm>
        <a:off x="7608101" y="5358605"/>
        <a:ext cx="706561" cy="353280"/>
      </dsp:txXfrm>
    </dsp:sp>
    <dsp:sp modelId="{50060A04-E4AE-4854-A621-03A6C9BA8746}">
      <dsp:nvSpPr>
        <dsp:cNvPr id="0" name=""/>
        <dsp:cNvSpPr/>
      </dsp:nvSpPr>
      <dsp:spPr>
        <a:xfrm rot="18328145">
          <a:off x="8143518" y="5198530"/>
          <a:ext cx="815488" cy="9272"/>
        </a:xfrm>
        <a:custGeom>
          <a:avLst/>
          <a:gdLst/>
          <a:ahLst/>
          <a:cxnLst/>
          <a:rect l="0" t="0" r="0" b="0"/>
          <a:pathLst>
            <a:path>
              <a:moveTo>
                <a:pt x="0" y="4636"/>
              </a:moveTo>
              <a:lnTo>
                <a:pt x="815488" y="4636"/>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30875" y="5182779"/>
        <a:ext cx="40774" cy="40774"/>
      </dsp:txXfrm>
    </dsp:sp>
    <dsp:sp modelId="{2AD46C5C-24F6-444E-AF98-96AEB5CD06FF}">
      <dsp:nvSpPr>
        <dsp:cNvPr id="0" name=""/>
        <dsp:cNvSpPr/>
      </dsp:nvSpPr>
      <dsp:spPr>
        <a:xfrm>
          <a:off x="8787861" y="4694448"/>
          <a:ext cx="706561" cy="353280"/>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Small Business Innovation Research (SBIR)</a:t>
          </a:r>
        </a:p>
      </dsp:txBody>
      <dsp:txXfrm>
        <a:off x="8787861" y="4694448"/>
        <a:ext cx="706561" cy="353280"/>
      </dsp:txXfrm>
    </dsp:sp>
    <dsp:sp modelId="{B524B4ED-50CF-4380-8BE9-FBB576F9EE77}">
      <dsp:nvSpPr>
        <dsp:cNvPr id="0" name=""/>
        <dsp:cNvSpPr/>
      </dsp:nvSpPr>
      <dsp:spPr>
        <a:xfrm rot="20410390">
          <a:off x="8299296" y="5442683"/>
          <a:ext cx="518465" cy="9272"/>
        </a:xfrm>
        <a:custGeom>
          <a:avLst/>
          <a:gdLst/>
          <a:ahLst/>
          <a:cxnLst/>
          <a:rect l="0" t="0" r="0" b="0"/>
          <a:pathLst>
            <a:path>
              <a:moveTo>
                <a:pt x="0" y="4636"/>
              </a:moveTo>
              <a:lnTo>
                <a:pt x="518465" y="4636"/>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45567" y="5434357"/>
        <a:ext cx="25923" cy="25923"/>
      </dsp:txXfrm>
    </dsp:sp>
    <dsp:sp modelId="{A98CCB1F-242A-44EE-B922-E677ED6C7B95}">
      <dsp:nvSpPr>
        <dsp:cNvPr id="0" name=""/>
        <dsp:cNvSpPr/>
      </dsp:nvSpPr>
      <dsp:spPr>
        <a:xfrm>
          <a:off x="8802395" y="5182752"/>
          <a:ext cx="706561" cy="353280"/>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Small Business Technology Transfer (STTR)</a:t>
          </a:r>
        </a:p>
      </dsp:txBody>
      <dsp:txXfrm>
        <a:off x="8802395" y="5182752"/>
        <a:ext cx="706561" cy="353280"/>
      </dsp:txXfrm>
    </dsp:sp>
    <dsp:sp modelId="{3F8688F9-77A7-4AE3-ACE5-58512004C68D}">
      <dsp:nvSpPr>
        <dsp:cNvPr id="0" name=""/>
        <dsp:cNvSpPr/>
      </dsp:nvSpPr>
      <dsp:spPr>
        <a:xfrm rot="1920597">
          <a:off x="8271773" y="5680135"/>
          <a:ext cx="564178" cy="9272"/>
        </a:xfrm>
        <a:custGeom>
          <a:avLst/>
          <a:gdLst/>
          <a:ahLst/>
          <a:cxnLst/>
          <a:rect l="0" t="0" r="0" b="0"/>
          <a:pathLst>
            <a:path>
              <a:moveTo>
                <a:pt x="0" y="4636"/>
              </a:moveTo>
              <a:lnTo>
                <a:pt x="564178" y="4636"/>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39758" y="5670667"/>
        <a:ext cx="28208" cy="28208"/>
      </dsp:txXfrm>
    </dsp:sp>
    <dsp:sp modelId="{74A48C23-77B8-4DC7-853F-7A97695DC82A}">
      <dsp:nvSpPr>
        <dsp:cNvPr id="0" name=""/>
        <dsp:cNvSpPr/>
      </dsp:nvSpPr>
      <dsp:spPr>
        <a:xfrm>
          <a:off x="8793061" y="5657657"/>
          <a:ext cx="706561" cy="353280"/>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SBA Grants</a:t>
          </a:r>
        </a:p>
      </dsp:txBody>
      <dsp:txXfrm>
        <a:off x="8793061" y="5657657"/>
        <a:ext cx="706561" cy="353280"/>
      </dsp:txXfrm>
    </dsp:sp>
    <dsp:sp modelId="{6770D74B-0BD2-4E25-AB61-8D2D57D9EB9B}">
      <dsp:nvSpPr>
        <dsp:cNvPr id="0" name=""/>
        <dsp:cNvSpPr/>
      </dsp:nvSpPr>
      <dsp:spPr>
        <a:xfrm rot="3476706">
          <a:off x="8103480" y="5912023"/>
          <a:ext cx="900050" cy="9272"/>
        </a:xfrm>
        <a:custGeom>
          <a:avLst/>
          <a:gdLst/>
          <a:ahLst/>
          <a:cxnLst/>
          <a:rect l="0" t="0" r="0" b="0"/>
          <a:pathLst>
            <a:path>
              <a:moveTo>
                <a:pt x="0" y="4636"/>
              </a:moveTo>
              <a:lnTo>
                <a:pt x="900050" y="4636"/>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31004" y="5894158"/>
        <a:ext cx="45002" cy="45002"/>
      </dsp:txXfrm>
    </dsp:sp>
    <dsp:sp modelId="{E17CC46F-8FFA-40A2-982E-A50A2D7CB01E}">
      <dsp:nvSpPr>
        <dsp:cNvPr id="0" name=""/>
        <dsp:cNvSpPr/>
      </dsp:nvSpPr>
      <dsp:spPr>
        <a:xfrm>
          <a:off x="8792348" y="6121433"/>
          <a:ext cx="706561" cy="353280"/>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Grants.gov</a:t>
          </a:r>
        </a:p>
      </dsp:txBody>
      <dsp:txXfrm>
        <a:off x="8792348" y="6121433"/>
        <a:ext cx="706561" cy="35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749F2-9FFB-4980-B839-70AF7367123B}">
      <dsp:nvSpPr>
        <dsp:cNvPr id="0" name=""/>
        <dsp:cNvSpPr/>
      </dsp:nvSpPr>
      <dsp:spPr>
        <a:xfrm>
          <a:off x="373336" y="2870290"/>
          <a:ext cx="2424560" cy="1331088"/>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Small Business</a:t>
          </a:r>
        </a:p>
      </dsp:txBody>
      <dsp:txXfrm>
        <a:off x="373336" y="2870290"/>
        <a:ext cx="2424560" cy="1331088"/>
      </dsp:txXfrm>
    </dsp:sp>
    <dsp:sp modelId="{06E49FC0-7FD3-4528-A0AE-B4A0E8C1B39A}">
      <dsp:nvSpPr>
        <dsp:cNvPr id="0" name=""/>
        <dsp:cNvSpPr/>
      </dsp:nvSpPr>
      <dsp:spPr>
        <a:xfrm>
          <a:off x="2797897" y="3520783"/>
          <a:ext cx="514800" cy="30102"/>
        </a:xfrm>
        <a:custGeom>
          <a:avLst/>
          <a:gdLst/>
          <a:ahLst/>
          <a:cxnLst/>
          <a:rect l="0" t="0" r="0" b="0"/>
          <a:pathLst>
            <a:path>
              <a:moveTo>
                <a:pt x="0" y="15051"/>
              </a:moveTo>
              <a:lnTo>
                <a:pt x="514800" y="15051"/>
              </a:lnTo>
            </a:path>
          </a:pathLst>
        </a:custGeom>
        <a:noFill/>
        <a:ln w="15875" cap="rnd"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42427" y="3522964"/>
        <a:ext cx="25740" cy="25740"/>
      </dsp:txXfrm>
    </dsp:sp>
    <dsp:sp modelId="{51F2390E-D560-4BC7-A8C5-A19C9E7EB846}">
      <dsp:nvSpPr>
        <dsp:cNvPr id="0" name=""/>
        <dsp:cNvSpPr/>
      </dsp:nvSpPr>
      <dsp:spPr>
        <a:xfrm>
          <a:off x="3312698" y="2867560"/>
          <a:ext cx="2423895" cy="1336547"/>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Personal Finance/Bootstrapping</a:t>
          </a:r>
        </a:p>
      </dsp:txBody>
      <dsp:txXfrm>
        <a:off x="3312698" y="2867560"/>
        <a:ext cx="2423895" cy="1336547"/>
      </dsp:txXfrm>
    </dsp:sp>
    <dsp:sp modelId="{4BBC443A-2ECE-4D16-96C0-D49DE920F426}">
      <dsp:nvSpPr>
        <dsp:cNvPr id="0" name=""/>
        <dsp:cNvSpPr/>
      </dsp:nvSpPr>
      <dsp:spPr>
        <a:xfrm rot="17333307">
          <a:off x="4771614" y="2170713"/>
          <a:ext cx="2853815" cy="30102"/>
        </a:xfrm>
        <a:custGeom>
          <a:avLst/>
          <a:gdLst/>
          <a:ahLst/>
          <a:cxnLst/>
          <a:rect l="0" t="0" r="0" b="0"/>
          <a:pathLst>
            <a:path>
              <a:moveTo>
                <a:pt x="0" y="15051"/>
              </a:moveTo>
              <a:lnTo>
                <a:pt x="2853815" y="15051"/>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127176" y="2114419"/>
        <a:ext cx="142690" cy="142690"/>
      </dsp:txXfrm>
    </dsp:sp>
    <dsp:sp modelId="{C6B4E7E9-9991-4CDA-AEE2-47F2A393BBD9}">
      <dsp:nvSpPr>
        <dsp:cNvPr id="0" name=""/>
        <dsp:cNvSpPr/>
      </dsp:nvSpPr>
      <dsp:spPr>
        <a:xfrm>
          <a:off x="6660450" y="262241"/>
          <a:ext cx="2293813" cy="1146906"/>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Crowdlending</a:t>
          </a:r>
        </a:p>
      </dsp:txBody>
      <dsp:txXfrm>
        <a:off x="6660450" y="262241"/>
        <a:ext cx="2293813" cy="1146906"/>
      </dsp:txXfrm>
    </dsp:sp>
    <dsp:sp modelId="{910BD7D1-5157-4E20-9B63-F6693773D491}">
      <dsp:nvSpPr>
        <dsp:cNvPr id="0" name=""/>
        <dsp:cNvSpPr/>
      </dsp:nvSpPr>
      <dsp:spPr>
        <a:xfrm rot="21573560">
          <a:off x="8954249" y="817013"/>
          <a:ext cx="943950" cy="30102"/>
        </a:xfrm>
        <a:custGeom>
          <a:avLst/>
          <a:gdLst/>
          <a:ahLst/>
          <a:cxnLst/>
          <a:rect l="0" t="0" r="0" b="0"/>
          <a:pathLst>
            <a:path>
              <a:moveTo>
                <a:pt x="0" y="15051"/>
              </a:moveTo>
              <a:lnTo>
                <a:pt x="943950" y="15051"/>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402626" y="808466"/>
        <a:ext cx="47197" cy="47197"/>
      </dsp:txXfrm>
    </dsp:sp>
    <dsp:sp modelId="{563D3EC7-B4A1-4BD5-93F3-3B8D245DE4A9}">
      <dsp:nvSpPr>
        <dsp:cNvPr id="0" name=""/>
        <dsp:cNvSpPr/>
      </dsp:nvSpPr>
      <dsp:spPr>
        <a:xfrm>
          <a:off x="9898186" y="254981"/>
          <a:ext cx="2293813" cy="1146906"/>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Donor Crowdlending</a:t>
          </a:r>
        </a:p>
      </dsp:txBody>
      <dsp:txXfrm>
        <a:off x="9898186" y="254981"/>
        <a:ext cx="2293813" cy="1146906"/>
      </dsp:txXfrm>
    </dsp:sp>
    <dsp:sp modelId="{5F2F4644-790B-41E8-AD12-0B5D453360C9}">
      <dsp:nvSpPr>
        <dsp:cNvPr id="0" name=""/>
        <dsp:cNvSpPr/>
      </dsp:nvSpPr>
      <dsp:spPr>
        <a:xfrm rot="51740">
          <a:off x="5736550" y="3526517"/>
          <a:ext cx="762068" cy="30102"/>
        </a:xfrm>
        <a:custGeom>
          <a:avLst/>
          <a:gdLst/>
          <a:ahLst/>
          <a:cxnLst/>
          <a:rect l="0" t="0" r="0" b="0"/>
          <a:pathLst>
            <a:path>
              <a:moveTo>
                <a:pt x="0" y="15051"/>
              </a:moveTo>
              <a:lnTo>
                <a:pt x="762068" y="15051"/>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98533" y="3522517"/>
        <a:ext cx="38103" cy="38103"/>
      </dsp:txXfrm>
    </dsp:sp>
    <dsp:sp modelId="{9DE088B0-77F4-40EC-8E8C-7646FD58BF76}">
      <dsp:nvSpPr>
        <dsp:cNvPr id="0" name=""/>
        <dsp:cNvSpPr/>
      </dsp:nvSpPr>
      <dsp:spPr>
        <a:xfrm>
          <a:off x="6498575" y="2973850"/>
          <a:ext cx="2293813" cy="1146906"/>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lt1"/>
              </a:solidFill>
              <a:latin typeface="Times New Roman" panose="02020603050405020304" pitchFamily="18" charset="0"/>
              <a:cs typeface="Times New Roman" panose="02020603050405020304" pitchFamily="18" charset="0"/>
            </a:rPr>
            <a:t>Crowdfunding</a:t>
          </a:r>
        </a:p>
      </dsp:txBody>
      <dsp:txXfrm>
        <a:off x="6498575" y="2973850"/>
        <a:ext cx="2293813" cy="1146906"/>
      </dsp:txXfrm>
    </dsp:sp>
    <dsp:sp modelId="{A8C3E19B-94B9-44C7-A814-1949D02CBB66}">
      <dsp:nvSpPr>
        <dsp:cNvPr id="0" name=""/>
        <dsp:cNvSpPr/>
      </dsp:nvSpPr>
      <dsp:spPr>
        <a:xfrm rot="18451940">
          <a:off x="8438255" y="2813629"/>
          <a:ext cx="1812394" cy="30102"/>
        </a:xfrm>
        <a:custGeom>
          <a:avLst/>
          <a:gdLst/>
          <a:ahLst/>
          <a:cxnLst/>
          <a:rect l="0" t="0" r="0" b="0"/>
          <a:pathLst>
            <a:path>
              <a:moveTo>
                <a:pt x="0" y="15051"/>
              </a:moveTo>
              <a:lnTo>
                <a:pt x="1812394" y="15051"/>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9299142" y="2783370"/>
        <a:ext cx="90619" cy="90619"/>
      </dsp:txXfrm>
    </dsp:sp>
    <dsp:sp modelId="{543FB978-A841-42E1-ADE6-9F57B425B060}">
      <dsp:nvSpPr>
        <dsp:cNvPr id="0" name=""/>
        <dsp:cNvSpPr/>
      </dsp:nvSpPr>
      <dsp:spPr>
        <a:xfrm>
          <a:off x="9896516" y="1536603"/>
          <a:ext cx="2293813" cy="1146906"/>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Debt Crowdfunding</a:t>
          </a:r>
        </a:p>
      </dsp:txBody>
      <dsp:txXfrm>
        <a:off x="9896516" y="1536603"/>
        <a:ext cx="2293813" cy="1146906"/>
      </dsp:txXfrm>
    </dsp:sp>
    <dsp:sp modelId="{6DCDB96C-D7A5-482E-A8BB-FE428BE3D1B1}">
      <dsp:nvSpPr>
        <dsp:cNvPr id="0" name=""/>
        <dsp:cNvSpPr/>
      </dsp:nvSpPr>
      <dsp:spPr>
        <a:xfrm rot="21233057">
          <a:off x="8789229" y="3473100"/>
          <a:ext cx="1110446" cy="30102"/>
        </a:xfrm>
        <a:custGeom>
          <a:avLst/>
          <a:gdLst/>
          <a:ahLst/>
          <a:cxnLst/>
          <a:rect l="0" t="0" r="0" b="0"/>
          <a:pathLst>
            <a:path>
              <a:moveTo>
                <a:pt x="0" y="15051"/>
              </a:moveTo>
              <a:lnTo>
                <a:pt x="1110446" y="15051"/>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16691" y="3460390"/>
        <a:ext cx="55522" cy="55522"/>
      </dsp:txXfrm>
    </dsp:sp>
    <dsp:sp modelId="{2ED12287-6497-4165-90E5-CC9771D597B4}">
      <dsp:nvSpPr>
        <dsp:cNvPr id="0" name=""/>
        <dsp:cNvSpPr/>
      </dsp:nvSpPr>
      <dsp:spPr>
        <a:xfrm>
          <a:off x="9896516" y="2855546"/>
          <a:ext cx="2293813" cy="1146906"/>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Equity Crowdfunding</a:t>
          </a:r>
        </a:p>
      </dsp:txBody>
      <dsp:txXfrm>
        <a:off x="9896516" y="2855546"/>
        <a:ext cx="2293813" cy="1146906"/>
      </dsp:txXfrm>
    </dsp:sp>
    <dsp:sp modelId="{A3B0E9EF-6DC5-4CA7-BCE5-A61A995D00CC}">
      <dsp:nvSpPr>
        <dsp:cNvPr id="0" name=""/>
        <dsp:cNvSpPr/>
      </dsp:nvSpPr>
      <dsp:spPr>
        <a:xfrm rot="2843872">
          <a:off x="8528880" y="4132571"/>
          <a:ext cx="1631144" cy="30102"/>
        </a:xfrm>
        <a:custGeom>
          <a:avLst/>
          <a:gdLst/>
          <a:ahLst/>
          <a:cxnLst/>
          <a:rect l="0" t="0" r="0" b="0"/>
          <a:pathLst>
            <a:path>
              <a:moveTo>
                <a:pt x="0" y="15051"/>
              </a:moveTo>
              <a:lnTo>
                <a:pt x="1631144" y="15051"/>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03674" y="4106844"/>
        <a:ext cx="81557" cy="81557"/>
      </dsp:txXfrm>
    </dsp:sp>
    <dsp:sp modelId="{7343B21D-8EBD-462E-8B2A-167982DC50EB}">
      <dsp:nvSpPr>
        <dsp:cNvPr id="0" name=""/>
        <dsp:cNvSpPr/>
      </dsp:nvSpPr>
      <dsp:spPr>
        <a:xfrm>
          <a:off x="9896516" y="4174489"/>
          <a:ext cx="2293813" cy="1146906"/>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Rewards-based Crowdfunding</a:t>
          </a:r>
        </a:p>
      </dsp:txBody>
      <dsp:txXfrm>
        <a:off x="9896516" y="4174489"/>
        <a:ext cx="2293813" cy="1146906"/>
      </dsp:txXfrm>
    </dsp:sp>
    <dsp:sp modelId="{82F96307-49BC-48B1-AB09-AAAFBC20E209}">
      <dsp:nvSpPr>
        <dsp:cNvPr id="0" name=""/>
        <dsp:cNvSpPr/>
      </dsp:nvSpPr>
      <dsp:spPr>
        <a:xfrm rot="3980165">
          <a:off x="7969008" y="4792043"/>
          <a:ext cx="2750889" cy="30102"/>
        </a:xfrm>
        <a:custGeom>
          <a:avLst/>
          <a:gdLst/>
          <a:ahLst/>
          <a:cxnLst/>
          <a:rect l="0" t="0" r="0" b="0"/>
          <a:pathLst>
            <a:path>
              <a:moveTo>
                <a:pt x="0" y="15051"/>
              </a:moveTo>
              <a:lnTo>
                <a:pt x="2750889" y="15051"/>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9275680" y="4738322"/>
        <a:ext cx="137544" cy="137544"/>
      </dsp:txXfrm>
    </dsp:sp>
    <dsp:sp modelId="{DF44E1BD-F2B4-45D8-BE13-E5A081664B0E}">
      <dsp:nvSpPr>
        <dsp:cNvPr id="0" name=""/>
        <dsp:cNvSpPr/>
      </dsp:nvSpPr>
      <dsp:spPr>
        <a:xfrm>
          <a:off x="9896516" y="5493432"/>
          <a:ext cx="2293813" cy="1146906"/>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Donor Crowdfunding</a:t>
          </a:r>
        </a:p>
      </dsp:txBody>
      <dsp:txXfrm>
        <a:off x="9896516" y="5493432"/>
        <a:ext cx="2293813" cy="1146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749F2-9FFB-4980-B839-70AF7367123B}">
      <dsp:nvSpPr>
        <dsp:cNvPr id="0" name=""/>
        <dsp:cNvSpPr/>
      </dsp:nvSpPr>
      <dsp:spPr>
        <a:xfrm>
          <a:off x="2153499" y="2843539"/>
          <a:ext cx="1813075" cy="591998"/>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Small Business</a:t>
          </a:r>
        </a:p>
      </dsp:txBody>
      <dsp:txXfrm>
        <a:off x="2153499" y="2843539"/>
        <a:ext cx="1813075" cy="591998"/>
      </dsp:txXfrm>
    </dsp:sp>
    <dsp:sp modelId="{06E49FC0-7FD3-4528-A0AE-B4A0E8C1B39A}">
      <dsp:nvSpPr>
        <dsp:cNvPr id="0" name=""/>
        <dsp:cNvSpPr/>
      </dsp:nvSpPr>
      <dsp:spPr>
        <a:xfrm rot="21558734">
          <a:off x="3966546" y="3111809"/>
          <a:ext cx="777424" cy="46126"/>
        </a:xfrm>
        <a:custGeom>
          <a:avLst/>
          <a:gdLst/>
          <a:ahLst/>
          <a:cxnLst/>
          <a:rect l="0" t="0" r="0" b="0"/>
          <a:pathLst>
            <a:path>
              <a:moveTo>
                <a:pt x="0" y="23063"/>
              </a:moveTo>
              <a:lnTo>
                <a:pt x="777424" y="23063"/>
              </a:lnTo>
            </a:path>
          </a:pathLst>
        </a:custGeom>
        <a:noFill/>
        <a:ln w="15875" cap="rnd"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35823" y="3115436"/>
        <a:ext cx="38871" cy="38871"/>
      </dsp:txXfrm>
    </dsp:sp>
    <dsp:sp modelId="{51F2390E-D560-4BC7-A8C5-A19C9E7EB846}">
      <dsp:nvSpPr>
        <dsp:cNvPr id="0" name=""/>
        <dsp:cNvSpPr/>
      </dsp:nvSpPr>
      <dsp:spPr>
        <a:xfrm>
          <a:off x="4743943" y="2833241"/>
          <a:ext cx="1842740" cy="593931"/>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Personal Finance/Bootstrapping</a:t>
          </a:r>
        </a:p>
      </dsp:txBody>
      <dsp:txXfrm>
        <a:off x="4743943" y="2833241"/>
        <a:ext cx="1842740" cy="593931"/>
      </dsp:txXfrm>
    </dsp:sp>
    <dsp:sp modelId="{2AB93C9C-DF71-4394-A5A0-2F1C61F3AEA7}">
      <dsp:nvSpPr>
        <dsp:cNvPr id="0" name=""/>
        <dsp:cNvSpPr/>
      </dsp:nvSpPr>
      <dsp:spPr>
        <a:xfrm>
          <a:off x="6586683" y="3107143"/>
          <a:ext cx="837401" cy="46126"/>
        </a:xfrm>
        <a:custGeom>
          <a:avLst/>
          <a:gdLst/>
          <a:ahLst/>
          <a:cxnLst/>
          <a:rect l="0" t="0" r="0" b="0"/>
          <a:pathLst>
            <a:path>
              <a:moveTo>
                <a:pt x="0" y="23063"/>
              </a:moveTo>
              <a:lnTo>
                <a:pt x="837401" y="23063"/>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984449" y="3109271"/>
        <a:ext cx="41870" cy="41870"/>
      </dsp:txXfrm>
    </dsp:sp>
    <dsp:sp modelId="{41065738-35D9-4860-ADA9-1C2276DAF9E3}">
      <dsp:nvSpPr>
        <dsp:cNvPr id="0" name=""/>
        <dsp:cNvSpPr/>
      </dsp:nvSpPr>
      <dsp:spPr>
        <a:xfrm>
          <a:off x="7424085" y="2813189"/>
          <a:ext cx="771358" cy="634035"/>
        </a:xfrm>
        <a:prstGeom prst="rect">
          <a:avLst/>
        </a:prstGeom>
        <a:solidFill>
          <a:schemeClr val="accent1">
            <a:lumMod val="75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Equity Finance</a:t>
          </a:r>
        </a:p>
      </dsp:txBody>
      <dsp:txXfrm>
        <a:off x="7424085" y="2813189"/>
        <a:ext cx="771358" cy="634035"/>
      </dsp:txXfrm>
    </dsp:sp>
    <dsp:sp modelId="{D1538266-2CD0-4BBE-ADC5-E014916C78BE}">
      <dsp:nvSpPr>
        <dsp:cNvPr id="0" name=""/>
        <dsp:cNvSpPr/>
      </dsp:nvSpPr>
      <dsp:spPr>
        <a:xfrm rot="19987236">
          <a:off x="8114577" y="2768742"/>
          <a:ext cx="1496970" cy="46126"/>
        </a:xfrm>
        <a:custGeom>
          <a:avLst/>
          <a:gdLst/>
          <a:ahLst/>
          <a:cxnLst/>
          <a:rect l="0" t="0" r="0" b="0"/>
          <a:pathLst>
            <a:path>
              <a:moveTo>
                <a:pt x="0" y="23063"/>
              </a:moveTo>
              <a:lnTo>
                <a:pt x="1496970" y="23063"/>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825638" y="2754381"/>
        <a:ext cx="74848" cy="74848"/>
      </dsp:txXfrm>
    </dsp:sp>
    <dsp:sp modelId="{BBE24263-A83B-4CC6-A6EF-6A59EBC7CC52}">
      <dsp:nvSpPr>
        <dsp:cNvPr id="0" name=""/>
        <dsp:cNvSpPr/>
      </dsp:nvSpPr>
      <dsp:spPr>
        <a:xfrm>
          <a:off x="9530682" y="2088085"/>
          <a:ext cx="1711532" cy="730639"/>
        </a:xfrm>
        <a:prstGeom prst="rect">
          <a:avLst/>
        </a:prstGeom>
        <a:solidFill>
          <a:schemeClr val="accent1">
            <a:lumMod val="75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Venture Capital (VC)</a:t>
          </a:r>
        </a:p>
      </dsp:txBody>
      <dsp:txXfrm>
        <a:off x="9530682" y="2088085"/>
        <a:ext cx="1711532" cy="730639"/>
      </dsp:txXfrm>
    </dsp:sp>
    <dsp:sp modelId="{6360220F-A802-401B-8C33-E4992CB3D4D1}">
      <dsp:nvSpPr>
        <dsp:cNvPr id="0" name=""/>
        <dsp:cNvSpPr/>
      </dsp:nvSpPr>
      <dsp:spPr>
        <a:xfrm rot="1423275">
          <a:off x="8133725" y="3401020"/>
          <a:ext cx="1461030" cy="46126"/>
        </a:xfrm>
        <a:custGeom>
          <a:avLst/>
          <a:gdLst/>
          <a:ahLst/>
          <a:cxnLst/>
          <a:rect l="0" t="0" r="0" b="0"/>
          <a:pathLst>
            <a:path>
              <a:moveTo>
                <a:pt x="0" y="23063"/>
              </a:moveTo>
              <a:lnTo>
                <a:pt x="1461030" y="23063"/>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827714" y="3387557"/>
        <a:ext cx="73051" cy="73051"/>
      </dsp:txXfrm>
    </dsp:sp>
    <dsp:sp modelId="{886B7E6F-CE8B-462C-ABF3-BE2688749672}">
      <dsp:nvSpPr>
        <dsp:cNvPr id="0" name=""/>
        <dsp:cNvSpPr/>
      </dsp:nvSpPr>
      <dsp:spPr>
        <a:xfrm>
          <a:off x="9533037" y="3352201"/>
          <a:ext cx="1711884" cy="731518"/>
        </a:xfrm>
        <a:prstGeom prst="rect">
          <a:avLst/>
        </a:prstGeom>
        <a:solidFill>
          <a:schemeClr val="accent1">
            <a:lumMod val="75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Angel Investment</a:t>
          </a:r>
        </a:p>
      </dsp:txBody>
      <dsp:txXfrm>
        <a:off x="9533037" y="3352201"/>
        <a:ext cx="1711884" cy="7315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749F2-9FFB-4980-B839-70AF7367123B}">
      <dsp:nvSpPr>
        <dsp:cNvPr id="0" name=""/>
        <dsp:cNvSpPr/>
      </dsp:nvSpPr>
      <dsp:spPr>
        <a:xfrm>
          <a:off x="1563817" y="2816347"/>
          <a:ext cx="1450265" cy="723900"/>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Small Business</a:t>
          </a:r>
        </a:p>
      </dsp:txBody>
      <dsp:txXfrm>
        <a:off x="1563817" y="2816347"/>
        <a:ext cx="1450265" cy="723900"/>
      </dsp:txXfrm>
    </dsp:sp>
    <dsp:sp modelId="{06E49FC0-7FD3-4528-A0AE-B4A0E8C1B39A}">
      <dsp:nvSpPr>
        <dsp:cNvPr id="0" name=""/>
        <dsp:cNvSpPr/>
      </dsp:nvSpPr>
      <dsp:spPr>
        <a:xfrm rot="8290">
          <a:off x="3014081" y="3161778"/>
          <a:ext cx="871645" cy="35140"/>
        </a:xfrm>
        <a:custGeom>
          <a:avLst/>
          <a:gdLst/>
          <a:ahLst/>
          <a:cxnLst/>
          <a:rect l="0" t="0" r="0" b="0"/>
          <a:pathLst>
            <a:path>
              <a:moveTo>
                <a:pt x="0" y="17570"/>
              </a:moveTo>
              <a:lnTo>
                <a:pt x="871645" y="17570"/>
              </a:lnTo>
            </a:path>
          </a:pathLst>
        </a:custGeom>
        <a:noFill/>
        <a:ln w="15875" cap="rnd"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28112" y="3157557"/>
        <a:ext cx="43582" cy="43582"/>
      </dsp:txXfrm>
    </dsp:sp>
    <dsp:sp modelId="{51F2390E-D560-4BC7-A8C5-A19C9E7EB846}">
      <dsp:nvSpPr>
        <dsp:cNvPr id="0" name=""/>
        <dsp:cNvSpPr/>
      </dsp:nvSpPr>
      <dsp:spPr>
        <a:xfrm>
          <a:off x="3885725" y="2820551"/>
          <a:ext cx="1416526" cy="719696"/>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Personal Finance/Bootstrapping</a:t>
          </a:r>
        </a:p>
      </dsp:txBody>
      <dsp:txXfrm>
        <a:off x="3885725" y="2820551"/>
        <a:ext cx="1416526" cy="719696"/>
      </dsp:txXfrm>
    </dsp:sp>
    <dsp:sp modelId="{B6A92E7D-F5CC-4776-A13C-47196CFB810C}">
      <dsp:nvSpPr>
        <dsp:cNvPr id="0" name=""/>
        <dsp:cNvSpPr/>
      </dsp:nvSpPr>
      <dsp:spPr>
        <a:xfrm rot="38480">
          <a:off x="5302221" y="3168111"/>
          <a:ext cx="943758" cy="35140"/>
        </a:xfrm>
        <a:custGeom>
          <a:avLst/>
          <a:gdLst/>
          <a:ahLst/>
          <a:cxnLst/>
          <a:rect l="0" t="0" r="0" b="0"/>
          <a:pathLst>
            <a:path>
              <a:moveTo>
                <a:pt x="0" y="17570"/>
              </a:moveTo>
              <a:lnTo>
                <a:pt x="943758" y="17570"/>
              </a:lnTo>
            </a:path>
          </a:pathLst>
        </a:custGeom>
        <a:noFill/>
        <a:ln w="15875" cap="rnd"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750507" y="3162087"/>
        <a:ext cx="47187" cy="47187"/>
      </dsp:txXfrm>
    </dsp:sp>
    <dsp:sp modelId="{747546DA-FFC0-4715-AEB6-12CB8AF471A0}">
      <dsp:nvSpPr>
        <dsp:cNvPr id="0" name=""/>
        <dsp:cNvSpPr/>
      </dsp:nvSpPr>
      <dsp:spPr>
        <a:xfrm>
          <a:off x="6245950" y="2838545"/>
          <a:ext cx="1423220" cy="704835"/>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Debt Finance</a:t>
          </a:r>
          <a:r>
            <a:rPr lang="en-US" sz="1100" kern="1200" baseline="0" dirty="0">
              <a:latin typeface="Times New Roman" panose="02020603050405020304" pitchFamily="18" charset="0"/>
              <a:cs typeface="Times New Roman" panose="02020603050405020304" pitchFamily="18" charset="0"/>
            </a:rPr>
            <a:t> </a:t>
          </a:r>
          <a:endParaRPr lang="en-US" sz="1100" kern="1200" dirty="0">
            <a:latin typeface="Times New Roman" panose="02020603050405020304" pitchFamily="18" charset="0"/>
            <a:cs typeface="Times New Roman" panose="02020603050405020304" pitchFamily="18" charset="0"/>
          </a:endParaRPr>
        </a:p>
      </dsp:txBody>
      <dsp:txXfrm>
        <a:off x="6245950" y="2838545"/>
        <a:ext cx="1423220" cy="704835"/>
      </dsp:txXfrm>
    </dsp:sp>
    <dsp:sp modelId="{A56C1E4A-D167-4453-9B2C-45A28DD835E6}">
      <dsp:nvSpPr>
        <dsp:cNvPr id="0" name=""/>
        <dsp:cNvSpPr/>
      </dsp:nvSpPr>
      <dsp:spPr>
        <a:xfrm rot="3186942">
          <a:off x="7318277" y="3875402"/>
          <a:ext cx="1755353" cy="35140"/>
        </a:xfrm>
        <a:custGeom>
          <a:avLst/>
          <a:gdLst/>
          <a:ahLst/>
          <a:cxnLst/>
          <a:rect l="0" t="0" r="0" b="0"/>
          <a:pathLst>
            <a:path>
              <a:moveTo>
                <a:pt x="0" y="17570"/>
              </a:moveTo>
              <a:lnTo>
                <a:pt x="1755353"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8152070" y="3849088"/>
        <a:ext cx="87767" cy="87767"/>
      </dsp:txXfrm>
    </dsp:sp>
    <dsp:sp modelId="{4AAA8B17-010F-40A4-8EFD-A09D5EA267C1}">
      <dsp:nvSpPr>
        <dsp:cNvPr id="0" name=""/>
        <dsp:cNvSpPr/>
      </dsp:nvSpPr>
      <dsp:spPr>
        <a:xfrm>
          <a:off x="8722736" y="4240930"/>
          <a:ext cx="1414678" cy="708102"/>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CDFI</a:t>
          </a:r>
        </a:p>
      </dsp:txBody>
      <dsp:txXfrm>
        <a:off x="8722736" y="4240930"/>
        <a:ext cx="1414678" cy="708102"/>
      </dsp:txXfrm>
    </dsp:sp>
    <dsp:sp modelId="{962E57B1-D60F-4101-8BFD-A3686A699C0E}">
      <dsp:nvSpPr>
        <dsp:cNvPr id="0" name=""/>
        <dsp:cNvSpPr/>
      </dsp:nvSpPr>
      <dsp:spPr>
        <a:xfrm rot="1241211">
          <a:off x="10098159" y="4792493"/>
          <a:ext cx="1217699" cy="35140"/>
        </a:xfrm>
        <a:custGeom>
          <a:avLst/>
          <a:gdLst/>
          <a:ahLst/>
          <a:cxnLst/>
          <a:rect l="0" t="0" r="0" b="0"/>
          <a:pathLst>
            <a:path>
              <a:moveTo>
                <a:pt x="0" y="17570"/>
              </a:moveTo>
              <a:lnTo>
                <a:pt x="1217699"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76567" y="4779621"/>
        <a:ext cx="60884" cy="60884"/>
      </dsp:txXfrm>
    </dsp:sp>
    <dsp:sp modelId="{367BE9AA-2CF6-4F0C-AE0E-F4EFDAFB43FC}">
      <dsp:nvSpPr>
        <dsp:cNvPr id="0" name=""/>
        <dsp:cNvSpPr/>
      </dsp:nvSpPr>
      <dsp:spPr>
        <a:xfrm>
          <a:off x="11276603" y="4791537"/>
          <a:ext cx="915396" cy="467217"/>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LA LISC</a:t>
          </a:r>
        </a:p>
      </dsp:txBody>
      <dsp:txXfrm>
        <a:off x="11276603" y="4791537"/>
        <a:ext cx="915396" cy="467217"/>
      </dsp:txXfrm>
    </dsp:sp>
    <dsp:sp modelId="{8AF2752A-E73A-412C-A423-533CE7A93994}">
      <dsp:nvSpPr>
        <dsp:cNvPr id="0" name=""/>
        <dsp:cNvSpPr/>
      </dsp:nvSpPr>
      <dsp:spPr>
        <a:xfrm rot="20901747">
          <a:off x="10125581" y="4461289"/>
          <a:ext cx="1151314" cy="35140"/>
        </a:xfrm>
        <a:custGeom>
          <a:avLst/>
          <a:gdLst/>
          <a:ahLst/>
          <a:cxnLst/>
          <a:rect l="0" t="0" r="0" b="0"/>
          <a:pathLst>
            <a:path>
              <a:moveTo>
                <a:pt x="0" y="17570"/>
              </a:moveTo>
              <a:lnTo>
                <a:pt x="1151314"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72456" y="4450076"/>
        <a:ext cx="57565" cy="57565"/>
      </dsp:txXfrm>
    </dsp:sp>
    <dsp:sp modelId="{2B3EA4C4-DB7C-4282-B0D3-58F249C97A38}">
      <dsp:nvSpPr>
        <dsp:cNvPr id="0" name=""/>
        <dsp:cNvSpPr/>
      </dsp:nvSpPr>
      <dsp:spPr>
        <a:xfrm>
          <a:off x="11265063" y="4131004"/>
          <a:ext cx="926936" cy="463468"/>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Opportunity Fund</a:t>
          </a:r>
        </a:p>
      </dsp:txBody>
      <dsp:txXfrm>
        <a:off x="11265063" y="4131004"/>
        <a:ext cx="926936" cy="463468"/>
      </dsp:txXfrm>
    </dsp:sp>
    <dsp:sp modelId="{BD019035-A9B8-497F-AA8A-CD53F702B210}">
      <dsp:nvSpPr>
        <dsp:cNvPr id="0" name=""/>
        <dsp:cNvSpPr/>
      </dsp:nvSpPr>
      <dsp:spPr>
        <a:xfrm rot="18441018">
          <a:off x="7322720" y="2473167"/>
          <a:ext cx="1761702" cy="35140"/>
        </a:xfrm>
        <a:custGeom>
          <a:avLst/>
          <a:gdLst/>
          <a:ahLst/>
          <a:cxnLst/>
          <a:rect l="0" t="0" r="0" b="0"/>
          <a:pathLst>
            <a:path>
              <a:moveTo>
                <a:pt x="0" y="17570"/>
              </a:moveTo>
              <a:lnTo>
                <a:pt x="1761702"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8159529" y="2446695"/>
        <a:ext cx="88085" cy="88085"/>
      </dsp:txXfrm>
    </dsp:sp>
    <dsp:sp modelId="{A6E87235-8C6D-4690-8C03-B2D240DE3936}">
      <dsp:nvSpPr>
        <dsp:cNvPr id="0" name=""/>
        <dsp:cNvSpPr/>
      </dsp:nvSpPr>
      <dsp:spPr>
        <a:xfrm>
          <a:off x="8737972" y="1435611"/>
          <a:ext cx="1415642" cy="709802"/>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CDC</a:t>
          </a:r>
        </a:p>
      </dsp:txBody>
      <dsp:txXfrm>
        <a:off x="8737972" y="1435611"/>
        <a:ext cx="1415642" cy="709802"/>
      </dsp:txXfrm>
    </dsp:sp>
    <dsp:sp modelId="{21C1A6FD-5CDC-4D38-A804-3883CE43D391}">
      <dsp:nvSpPr>
        <dsp:cNvPr id="0" name=""/>
        <dsp:cNvSpPr/>
      </dsp:nvSpPr>
      <dsp:spPr>
        <a:xfrm rot="29266">
          <a:off x="10153595" y="1777618"/>
          <a:ext cx="1098527" cy="35140"/>
        </a:xfrm>
        <a:custGeom>
          <a:avLst/>
          <a:gdLst/>
          <a:ahLst/>
          <a:cxnLst/>
          <a:rect l="0" t="0" r="0" b="0"/>
          <a:pathLst>
            <a:path>
              <a:moveTo>
                <a:pt x="0" y="17570"/>
              </a:moveTo>
              <a:lnTo>
                <a:pt x="1098527"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75395" y="1767725"/>
        <a:ext cx="54926" cy="54926"/>
      </dsp:txXfrm>
    </dsp:sp>
    <dsp:sp modelId="{E6CF6C59-7E8F-41C9-BE32-9D7A504B96B5}">
      <dsp:nvSpPr>
        <dsp:cNvPr id="0" name=""/>
        <dsp:cNvSpPr/>
      </dsp:nvSpPr>
      <dsp:spPr>
        <a:xfrm>
          <a:off x="11252102" y="1564890"/>
          <a:ext cx="939897" cy="469948"/>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CDC Small Business Finance</a:t>
          </a:r>
        </a:p>
      </dsp:txBody>
      <dsp:txXfrm>
        <a:off x="11252102" y="1564890"/>
        <a:ext cx="939897" cy="469948"/>
      </dsp:txXfrm>
    </dsp:sp>
    <dsp:sp modelId="{0D867ED2-5D86-4099-9D96-3D8571BF87EE}">
      <dsp:nvSpPr>
        <dsp:cNvPr id="0" name=""/>
        <dsp:cNvSpPr/>
      </dsp:nvSpPr>
      <dsp:spPr>
        <a:xfrm rot="19549084">
          <a:off x="10038926" y="1399930"/>
          <a:ext cx="1327866" cy="35140"/>
        </a:xfrm>
        <a:custGeom>
          <a:avLst/>
          <a:gdLst/>
          <a:ahLst/>
          <a:cxnLst/>
          <a:rect l="0" t="0" r="0" b="0"/>
          <a:pathLst>
            <a:path>
              <a:moveTo>
                <a:pt x="0" y="17570"/>
              </a:moveTo>
              <a:lnTo>
                <a:pt x="1327866"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69662" y="1384303"/>
        <a:ext cx="66393" cy="66393"/>
      </dsp:txXfrm>
    </dsp:sp>
    <dsp:sp modelId="{FC83528F-9A9D-408F-AF06-4A77B56F8932}">
      <dsp:nvSpPr>
        <dsp:cNvPr id="0" name=""/>
        <dsp:cNvSpPr/>
      </dsp:nvSpPr>
      <dsp:spPr>
        <a:xfrm>
          <a:off x="11252102" y="808710"/>
          <a:ext cx="939897" cy="471555"/>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PACE LA</a:t>
          </a:r>
        </a:p>
      </dsp:txBody>
      <dsp:txXfrm>
        <a:off x="11252102" y="808710"/>
        <a:ext cx="939897" cy="471555"/>
      </dsp:txXfrm>
    </dsp:sp>
    <dsp:sp modelId="{2C698F4B-5887-4CCA-912D-3B28B47CB7B0}">
      <dsp:nvSpPr>
        <dsp:cNvPr id="0" name=""/>
        <dsp:cNvSpPr/>
      </dsp:nvSpPr>
      <dsp:spPr>
        <a:xfrm rot="21556172">
          <a:off x="7669128" y="3166720"/>
          <a:ext cx="1046768" cy="35140"/>
        </a:xfrm>
        <a:custGeom>
          <a:avLst/>
          <a:gdLst/>
          <a:ahLst/>
          <a:cxnLst/>
          <a:rect l="0" t="0" r="0" b="0"/>
          <a:pathLst>
            <a:path>
              <a:moveTo>
                <a:pt x="0" y="17570"/>
              </a:moveTo>
              <a:lnTo>
                <a:pt x="1046768"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66343" y="3158121"/>
        <a:ext cx="52338" cy="52338"/>
      </dsp:txXfrm>
    </dsp:sp>
    <dsp:sp modelId="{519B5AF2-42CA-4E33-B756-E5B8E8954770}">
      <dsp:nvSpPr>
        <dsp:cNvPr id="0" name=""/>
        <dsp:cNvSpPr/>
      </dsp:nvSpPr>
      <dsp:spPr>
        <a:xfrm>
          <a:off x="8715854" y="2823566"/>
          <a:ext cx="1416205" cy="708102"/>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City of Long Beach</a:t>
          </a:r>
        </a:p>
      </dsp:txBody>
      <dsp:txXfrm>
        <a:off x="8715854" y="2823566"/>
        <a:ext cx="1416205" cy="708102"/>
      </dsp:txXfrm>
    </dsp:sp>
    <dsp:sp modelId="{9F9F5A6A-E9E2-4AE3-A5EC-F783012AEA8C}">
      <dsp:nvSpPr>
        <dsp:cNvPr id="0" name=""/>
        <dsp:cNvSpPr/>
      </dsp:nvSpPr>
      <dsp:spPr>
        <a:xfrm rot="19973592">
          <a:off x="10062618" y="2871988"/>
          <a:ext cx="1264387" cy="35140"/>
        </a:xfrm>
        <a:custGeom>
          <a:avLst/>
          <a:gdLst/>
          <a:ahLst/>
          <a:cxnLst/>
          <a:rect l="0" t="0" r="0" b="0"/>
          <a:pathLst>
            <a:path>
              <a:moveTo>
                <a:pt x="0" y="17570"/>
              </a:moveTo>
              <a:lnTo>
                <a:pt x="1264387"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63203" y="2857948"/>
        <a:ext cx="63219" cy="63219"/>
      </dsp:txXfrm>
    </dsp:sp>
    <dsp:sp modelId="{2F96196B-C0D1-4D25-9E5D-96DDC84CAFA8}">
      <dsp:nvSpPr>
        <dsp:cNvPr id="0" name=""/>
        <dsp:cNvSpPr/>
      </dsp:nvSpPr>
      <dsp:spPr>
        <a:xfrm>
          <a:off x="11257565" y="2367890"/>
          <a:ext cx="934434" cy="467217"/>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KIVA </a:t>
          </a:r>
        </a:p>
      </dsp:txBody>
      <dsp:txXfrm>
        <a:off x="11257565" y="2367890"/>
        <a:ext cx="934434" cy="467217"/>
      </dsp:txXfrm>
    </dsp:sp>
    <dsp:sp modelId="{9D7DC22D-3A14-4DD4-93FF-A5421B50211A}">
      <dsp:nvSpPr>
        <dsp:cNvPr id="0" name=""/>
        <dsp:cNvSpPr/>
      </dsp:nvSpPr>
      <dsp:spPr>
        <a:xfrm rot="21537848">
          <a:off x="10131967" y="3149872"/>
          <a:ext cx="1125689" cy="35140"/>
        </a:xfrm>
        <a:custGeom>
          <a:avLst/>
          <a:gdLst/>
          <a:ahLst/>
          <a:cxnLst/>
          <a:rect l="0" t="0" r="0" b="0"/>
          <a:pathLst>
            <a:path>
              <a:moveTo>
                <a:pt x="0" y="17570"/>
              </a:moveTo>
              <a:lnTo>
                <a:pt x="1125689"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66670" y="3139300"/>
        <a:ext cx="56284" cy="56284"/>
      </dsp:txXfrm>
    </dsp:sp>
    <dsp:sp modelId="{75B7B67E-0B6B-498A-8414-4B737CF29FD5}">
      <dsp:nvSpPr>
        <dsp:cNvPr id="0" name=""/>
        <dsp:cNvSpPr/>
      </dsp:nvSpPr>
      <dsp:spPr>
        <a:xfrm>
          <a:off x="11257565" y="2923659"/>
          <a:ext cx="934434" cy="467217"/>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Microenterprise</a:t>
          </a:r>
        </a:p>
      </dsp:txBody>
      <dsp:txXfrm>
        <a:off x="11257565" y="2923659"/>
        <a:ext cx="934434" cy="467217"/>
      </dsp:txXfrm>
    </dsp:sp>
    <dsp:sp modelId="{629AFD05-5DDF-4A3C-8854-CAF3E33BAF81}">
      <dsp:nvSpPr>
        <dsp:cNvPr id="0" name=""/>
        <dsp:cNvSpPr/>
      </dsp:nvSpPr>
      <dsp:spPr>
        <a:xfrm rot="1516731">
          <a:off x="10072066" y="3427576"/>
          <a:ext cx="1252989" cy="35140"/>
        </a:xfrm>
        <a:custGeom>
          <a:avLst/>
          <a:gdLst/>
          <a:ahLst/>
          <a:cxnLst/>
          <a:rect l="0" t="0" r="0" b="0"/>
          <a:pathLst>
            <a:path>
              <a:moveTo>
                <a:pt x="0" y="17570"/>
              </a:moveTo>
              <a:lnTo>
                <a:pt x="1252989"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67236" y="3413821"/>
        <a:ext cx="62649" cy="62649"/>
      </dsp:txXfrm>
    </dsp:sp>
    <dsp:sp modelId="{884CED2B-209D-492A-AAAA-545C2572EFFA}">
      <dsp:nvSpPr>
        <dsp:cNvPr id="0" name=""/>
        <dsp:cNvSpPr/>
      </dsp:nvSpPr>
      <dsp:spPr>
        <a:xfrm>
          <a:off x="11265063" y="3479066"/>
          <a:ext cx="926936" cy="467217"/>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GROW Long Beach</a:t>
          </a:r>
        </a:p>
      </dsp:txBody>
      <dsp:txXfrm>
        <a:off x="11265063" y="3479066"/>
        <a:ext cx="926936" cy="4672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749F2-9FFB-4980-B839-70AF7367123B}">
      <dsp:nvSpPr>
        <dsp:cNvPr id="0" name=""/>
        <dsp:cNvSpPr/>
      </dsp:nvSpPr>
      <dsp:spPr>
        <a:xfrm>
          <a:off x="1759203" y="2943503"/>
          <a:ext cx="1695038" cy="864834"/>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Small Business</a:t>
          </a:r>
        </a:p>
      </dsp:txBody>
      <dsp:txXfrm>
        <a:off x="1759203" y="2943503"/>
        <a:ext cx="1695038" cy="864834"/>
      </dsp:txXfrm>
    </dsp:sp>
    <dsp:sp modelId="{06E49FC0-7FD3-4528-A0AE-B4A0E8C1B39A}">
      <dsp:nvSpPr>
        <dsp:cNvPr id="0" name=""/>
        <dsp:cNvSpPr/>
      </dsp:nvSpPr>
      <dsp:spPr>
        <a:xfrm rot="21599149">
          <a:off x="3454242" y="3360528"/>
          <a:ext cx="565822" cy="30645"/>
        </a:xfrm>
        <a:custGeom>
          <a:avLst/>
          <a:gdLst/>
          <a:ahLst/>
          <a:cxnLst/>
          <a:rect l="0" t="0" r="0" b="0"/>
          <a:pathLst>
            <a:path>
              <a:moveTo>
                <a:pt x="0" y="15322"/>
              </a:moveTo>
              <a:lnTo>
                <a:pt x="565822" y="15322"/>
              </a:lnTo>
            </a:path>
          </a:pathLst>
        </a:custGeom>
        <a:noFill/>
        <a:ln w="15875" cap="rnd"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23007" y="3361705"/>
        <a:ext cx="28291" cy="28291"/>
      </dsp:txXfrm>
    </dsp:sp>
    <dsp:sp modelId="{51F2390E-D560-4BC7-A8C5-A19C9E7EB846}">
      <dsp:nvSpPr>
        <dsp:cNvPr id="0" name=""/>
        <dsp:cNvSpPr/>
      </dsp:nvSpPr>
      <dsp:spPr>
        <a:xfrm>
          <a:off x="4020064" y="2952675"/>
          <a:ext cx="1638806" cy="846211"/>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Personal Finance/Bootstrapping</a:t>
          </a:r>
        </a:p>
      </dsp:txBody>
      <dsp:txXfrm>
        <a:off x="4020064" y="2952675"/>
        <a:ext cx="1638806" cy="846211"/>
      </dsp:txXfrm>
    </dsp:sp>
    <dsp:sp modelId="{B98E5ECD-1C72-474F-9ACB-1F4239B99BAB}">
      <dsp:nvSpPr>
        <dsp:cNvPr id="0" name=""/>
        <dsp:cNvSpPr/>
      </dsp:nvSpPr>
      <dsp:spPr>
        <a:xfrm rot="21568825">
          <a:off x="5658857" y="3357574"/>
          <a:ext cx="636068" cy="30645"/>
        </a:xfrm>
        <a:custGeom>
          <a:avLst/>
          <a:gdLst/>
          <a:ahLst/>
          <a:cxnLst/>
          <a:rect l="0" t="0" r="0" b="0"/>
          <a:pathLst>
            <a:path>
              <a:moveTo>
                <a:pt x="0" y="15322"/>
              </a:moveTo>
              <a:lnTo>
                <a:pt x="636068" y="15322"/>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60990" y="3356995"/>
        <a:ext cx="31803" cy="31803"/>
      </dsp:txXfrm>
    </dsp:sp>
    <dsp:sp modelId="{4B352DC4-D42A-417D-88CE-12B824E56EB4}">
      <dsp:nvSpPr>
        <dsp:cNvPr id="0" name=""/>
        <dsp:cNvSpPr/>
      </dsp:nvSpPr>
      <dsp:spPr>
        <a:xfrm>
          <a:off x="6294913" y="2960778"/>
          <a:ext cx="1563145" cy="818469"/>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Grants</a:t>
          </a:r>
        </a:p>
      </dsp:txBody>
      <dsp:txXfrm>
        <a:off x="6294913" y="2960778"/>
        <a:ext cx="1563145" cy="818469"/>
      </dsp:txXfrm>
    </dsp:sp>
    <dsp:sp modelId="{AE3FF217-4138-40B0-ADC2-C6A0DAFB0F81}">
      <dsp:nvSpPr>
        <dsp:cNvPr id="0" name=""/>
        <dsp:cNvSpPr/>
      </dsp:nvSpPr>
      <dsp:spPr>
        <a:xfrm rot="21592662">
          <a:off x="7858057" y="3353983"/>
          <a:ext cx="661847" cy="30645"/>
        </a:xfrm>
        <a:custGeom>
          <a:avLst/>
          <a:gdLst/>
          <a:ahLst/>
          <a:cxnLst/>
          <a:rect l="0" t="0" r="0" b="0"/>
          <a:pathLst>
            <a:path>
              <a:moveTo>
                <a:pt x="0" y="15322"/>
              </a:moveTo>
              <a:lnTo>
                <a:pt x="661847" y="15322"/>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72435" y="3352760"/>
        <a:ext cx="33092" cy="33092"/>
      </dsp:txXfrm>
    </dsp:sp>
    <dsp:sp modelId="{A5FBBB77-78E7-4DFE-85E6-762D67CB03BE}">
      <dsp:nvSpPr>
        <dsp:cNvPr id="0" name=""/>
        <dsp:cNvSpPr/>
      </dsp:nvSpPr>
      <dsp:spPr>
        <a:xfrm>
          <a:off x="8519904" y="2977580"/>
          <a:ext cx="1471324" cy="782039"/>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Federal Government</a:t>
          </a:r>
        </a:p>
      </dsp:txBody>
      <dsp:txXfrm>
        <a:off x="8519904" y="2977580"/>
        <a:ext cx="1471324" cy="782039"/>
      </dsp:txXfrm>
    </dsp:sp>
    <dsp:sp modelId="{50060A04-E4AE-4854-A621-03A6C9BA8746}">
      <dsp:nvSpPr>
        <dsp:cNvPr id="0" name=""/>
        <dsp:cNvSpPr/>
      </dsp:nvSpPr>
      <dsp:spPr>
        <a:xfrm rot="17461410">
          <a:off x="9418775" y="2519985"/>
          <a:ext cx="1785434" cy="30645"/>
        </a:xfrm>
        <a:custGeom>
          <a:avLst/>
          <a:gdLst/>
          <a:ahLst/>
          <a:cxnLst/>
          <a:rect l="0" t="0" r="0" b="0"/>
          <a:pathLst>
            <a:path>
              <a:moveTo>
                <a:pt x="0" y="15322"/>
              </a:moveTo>
              <a:lnTo>
                <a:pt x="1785434" y="15322"/>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0266856" y="2490672"/>
        <a:ext cx="89271" cy="89271"/>
      </dsp:txXfrm>
    </dsp:sp>
    <dsp:sp modelId="{2AD46C5C-24F6-444E-AF98-96AEB5CD06FF}">
      <dsp:nvSpPr>
        <dsp:cNvPr id="0" name=""/>
        <dsp:cNvSpPr/>
      </dsp:nvSpPr>
      <dsp:spPr>
        <a:xfrm>
          <a:off x="10631755" y="1356673"/>
          <a:ext cx="1373012" cy="690686"/>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Small Business Innovation Research (SBIR)</a:t>
          </a:r>
        </a:p>
      </dsp:txBody>
      <dsp:txXfrm>
        <a:off x="10631755" y="1356673"/>
        <a:ext cx="1373012" cy="690686"/>
      </dsp:txXfrm>
    </dsp:sp>
    <dsp:sp modelId="{B524B4ED-50CF-4380-8BE9-FBB576F9EE77}">
      <dsp:nvSpPr>
        <dsp:cNvPr id="0" name=""/>
        <dsp:cNvSpPr/>
      </dsp:nvSpPr>
      <dsp:spPr>
        <a:xfrm rot="18878566">
          <a:off x="9857367" y="3032932"/>
          <a:ext cx="900474" cy="30645"/>
        </a:xfrm>
        <a:custGeom>
          <a:avLst/>
          <a:gdLst/>
          <a:ahLst/>
          <a:cxnLst/>
          <a:rect l="0" t="0" r="0" b="0"/>
          <a:pathLst>
            <a:path>
              <a:moveTo>
                <a:pt x="0" y="15322"/>
              </a:moveTo>
              <a:lnTo>
                <a:pt x="900474" y="15322"/>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285092" y="3025743"/>
        <a:ext cx="45023" cy="45023"/>
      </dsp:txXfrm>
    </dsp:sp>
    <dsp:sp modelId="{A98CCB1F-242A-44EE-B922-E677ED6C7B95}">
      <dsp:nvSpPr>
        <dsp:cNvPr id="0" name=""/>
        <dsp:cNvSpPr/>
      </dsp:nvSpPr>
      <dsp:spPr>
        <a:xfrm>
          <a:off x="10623979" y="2382567"/>
          <a:ext cx="1382820" cy="690686"/>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Small Business Technology Transfer (STTR)</a:t>
          </a:r>
        </a:p>
      </dsp:txBody>
      <dsp:txXfrm>
        <a:off x="10623979" y="2382567"/>
        <a:ext cx="1382820" cy="690686"/>
      </dsp:txXfrm>
    </dsp:sp>
    <dsp:sp modelId="{3F8688F9-77A7-4AE3-ACE5-58512004C68D}">
      <dsp:nvSpPr>
        <dsp:cNvPr id="0" name=""/>
        <dsp:cNvSpPr/>
      </dsp:nvSpPr>
      <dsp:spPr>
        <a:xfrm rot="2076206">
          <a:off x="9924116" y="3568729"/>
          <a:ext cx="758779" cy="30645"/>
        </a:xfrm>
        <a:custGeom>
          <a:avLst/>
          <a:gdLst/>
          <a:ahLst/>
          <a:cxnLst/>
          <a:rect l="0" t="0" r="0" b="0"/>
          <a:pathLst>
            <a:path>
              <a:moveTo>
                <a:pt x="0" y="15322"/>
              </a:moveTo>
              <a:lnTo>
                <a:pt x="758779" y="15322"/>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284536" y="3565083"/>
        <a:ext cx="37938" cy="37938"/>
      </dsp:txXfrm>
    </dsp:sp>
    <dsp:sp modelId="{74A48C23-77B8-4DC7-853F-7A97695DC82A}">
      <dsp:nvSpPr>
        <dsp:cNvPr id="0" name=""/>
        <dsp:cNvSpPr/>
      </dsp:nvSpPr>
      <dsp:spPr>
        <a:xfrm>
          <a:off x="10615782" y="3454162"/>
          <a:ext cx="1382820" cy="690686"/>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SBA Grants</a:t>
          </a:r>
        </a:p>
      </dsp:txBody>
      <dsp:txXfrm>
        <a:off x="10615782" y="3454162"/>
        <a:ext cx="1382820" cy="690686"/>
      </dsp:txXfrm>
    </dsp:sp>
    <dsp:sp modelId="{6770D74B-0BD2-4E25-AB61-8D2D57D9EB9B}">
      <dsp:nvSpPr>
        <dsp:cNvPr id="0" name=""/>
        <dsp:cNvSpPr/>
      </dsp:nvSpPr>
      <dsp:spPr>
        <a:xfrm rot="4070344">
          <a:off x="9476263" y="4119063"/>
          <a:ext cx="1653738" cy="30645"/>
        </a:xfrm>
        <a:custGeom>
          <a:avLst/>
          <a:gdLst/>
          <a:ahLst/>
          <a:cxnLst/>
          <a:rect l="0" t="0" r="0" b="0"/>
          <a:pathLst>
            <a:path>
              <a:moveTo>
                <a:pt x="0" y="15322"/>
              </a:moveTo>
              <a:lnTo>
                <a:pt x="1653738" y="15322"/>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261789" y="4093043"/>
        <a:ext cx="82686" cy="82686"/>
      </dsp:txXfrm>
    </dsp:sp>
    <dsp:sp modelId="{E17CC46F-8FFA-40A2-982E-A50A2D7CB01E}">
      <dsp:nvSpPr>
        <dsp:cNvPr id="0" name=""/>
        <dsp:cNvSpPr/>
      </dsp:nvSpPr>
      <dsp:spPr>
        <a:xfrm>
          <a:off x="10615035" y="4554830"/>
          <a:ext cx="1382820" cy="690686"/>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Grants.gov</a:t>
          </a:r>
        </a:p>
      </dsp:txBody>
      <dsp:txXfrm>
        <a:off x="10615035" y="4554830"/>
        <a:ext cx="1382820" cy="6906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BFE6F-0A2C-4449-A281-9275088AAF31}" type="datetimeFigureOut">
              <a:rPr lang="en-US" smtClean="0"/>
              <a:t>10/14/2021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53AA7-93B3-48EE-916E-6E0B8C4F9B8E}" type="slidenum">
              <a:rPr lang="en-US" smtClean="0"/>
              <a:t>‹#›</a:t>
            </a:fld>
            <a:endParaRPr lang="en-US"/>
          </a:p>
        </p:txBody>
      </p:sp>
    </p:spTree>
    <p:extLst>
      <p:ext uri="{BB962C8B-B14F-4D97-AF65-F5344CB8AC3E}">
        <p14:creationId xmlns:p14="http://schemas.microsoft.com/office/powerpoint/2010/main" val="307062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David_Rose_(Schitt%27s_Creek)" TargetMode="External"/><Relationship Id="rId3" Type="http://schemas.openxmlformats.org/officeDocument/2006/relationships/hyperlink" Target="https://en.wikipedia.org/wiki/Schitt%27s_Creek#cite_note-weisblott-5" TargetMode="External"/><Relationship Id="rId7" Type="http://schemas.openxmlformats.org/officeDocument/2006/relationships/hyperlink" Target="https://en.wikipedia.org/wiki/Catherine_O%27Hara"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Moira_Rose" TargetMode="External"/><Relationship Id="rId11" Type="http://schemas.openxmlformats.org/officeDocument/2006/relationships/hyperlink" Target="https://en.wikipedia.org/wiki/Annie_Murphy" TargetMode="External"/><Relationship Id="rId5" Type="http://schemas.openxmlformats.org/officeDocument/2006/relationships/hyperlink" Target="https://en.wikipedia.org/wiki/Eugene_Levy" TargetMode="External"/><Relationship Id="rId10" Type="http://schemas.openxmlformats.org/officeDocument/2006/relationships/hyperlink" Target="https://en.wikipedia.org/wiki/Alexis_Rose" TargetMode="External"/><Relationship Id="rId4" Type="http://schemas.openxmlformats.org/officeDocument/2006/relationships/hyperlink" Target="https://en.wikipedia.org/wiki/Johnny_Rose" TargetMode="External"/><Relationship Id="rId9" Type="http://schemas.openxmlformats.org/officeDocument/2006/relationships/hyperlink" Target="https://en.wikipedia.org/wiki/Dan_Levy_(Canadian_acto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wddlacity.com/index.php/development/business-financ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Funding your startup Facts, options, activity 1, information, activity 2, close w/ final comments and mention of Figma for low fidelity prototype Nov 2nd. </a:t>
            </a:r>
          </a:p>
          <a:p>
            <a:endParaRPr lang="en-US" dirty="0"/>
          </a:p>
          <a:p>
            <a:r>
              <a:rPr lang="en-US" dirty="0"/>
              <a:t>9:45 </a:t>
            </a:r>
          </a:p>
          <a:p>
            <a:r>
              <a:rPr lang="en-US" dirty="0"/>
              <a:t>Late Sept Early Oct “Business Model Canvas” Physical, Intellectual, Human, and Financial Resources are all categories within the Key Resources Building block of the business model canvas. </a:t>
            </a:r>
          </a:p>
          <a:p>
            <a:endParaRPr lang="en-US" dirty="0"/>
          </a:p>
          <a:p>
            <a:r>
              <a:rPr lang="en-US" dirty="0"/>
              <a:t>Key Resource Financial = the money available to a business for spending in the form of cash, liquid securities, and credit lines. Sufficient financial resources are required in order to sustain operations. </a:t>
            </a:r>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1</a:t>
            </a:fld>
            <a:endParaRPr lang="en-US"/>
          </a:p>
        </p:txBody>
      </p:sp>
    </p:spTree>
    <p:extLst>
      <p:ext uri="{BB962C8B-B14F-4D97-AF65-F5344CB8AC3E}">
        <p14:creationId xmlns:p14="http://schemas.microsoft.com/office/powerpoint/2010/main" val="3929002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Open Sans"/>
              </a:rPr>
              <a:t>The City of Long Beach has several loan programs for small businesses. City </a:t>
            </a:r>
            <a:r>
              <a:rPr lang="en-US" b="0" i="0" u="none" strike="noStrike" dirty="0">
                <a:solidFill>
                  <a:srgbClr val="08508A"/>
                </a:solidFill>
                <a:effectLst/>
                <a:latin typeface="Open Sans"/>
              </a:rPr>
              <a:t>loans</a:t>
            </a:r>
            <a:r>
              <a:rPr lang="en-US" b="0" i="0" dirty="0">
                <a:solidFill>
                  <a:srgbClr val="333333"/>
                </a:solidFill>
                <a:effectLst/>
                <a:latin typeface="Open Sans"/>
              </a:rPr>
              <a:t> are based on the quality of your </a:t>
            </a:r>
            <a:r>
              <a:rPr lang="en-US" b="0" i="0" u="none" strike="noStrike" dirty="0">
                <a:solidFill>
                  <a:srgbClr val="08508A"/>
                </a:solidFill>
                <a:effectLst/>
                <a:latin typeface="Open Sans"/>
              </a:rPr>
              <a:t>business plan</a:t>
            </a:r>
            <a:r>
              <a:rPr lang="en-US" b="0" i="0" dirty="0">
                <a:solidFill>
                  <a:srgbClr val="333333"/>
                </a:solidFill>
                <a:effectLst/>
                <a:latin typeface="Open Sans"/>
              </a:rPr>
              <a:t> as well as your resume and other personal qualifications. </a:t>
            </a:r>
            <a:r>
              <a:rPr lang="en-US" b="0" i="0" u="none" strike="noStrike" dirty="0">
                <a:solidFill>
                  <a:srgbClr val="08508A"/>
                </a:solidFill>
                <a:effectLst/>
                <a:latin typeface="Open Sans"/>
              </a:rPr>
              <a:t>Credit score</a:t>
            </a:r>
            <a:r>
              <a:rPr lang="en-US" b="0" i="0" dirty="0">
                <a:solidFill>
                  <a:srgbClr val="333333"/>
                </a:solidFill>
                <a:effectLst/>
                <a:latin typeface="Open Sans"/>
              </a:rPr>
              <a:t> is part of the decision, but a low </a:t>
            </a:r>
            <a:r>
              <a:rPr lang="en-US" b="0" i="0" u="none" strike="noStrike" dirty="0">
                <a:solidFill>
                  <a:srgbClr val="08508A"/>
                </a:solidFill>
                <a:effectLst/>
                <a:latin typeface="Open Sans"/>
              </a:rPr>
              <a:t>Credit score</a:t>
            </a:r>
            <a:r>
              <a:rPr lang="en-US" b="0" i="0" dirty="0">
                <a:solidFill>
                  <a:srgbClr val="333333"/>
                </a:solidFill>
                <a:effectLst/>
                <a:latin typeface="Open Sans"/>
              </a:rPr>
              <a:t> might not prevent you from getting a loan.</a:t>
            </a:r>
          </a:p>
          <a:p>
            <a:pPr algn="l"/>
            <a:r>
              <a:rPr lang="en-US" b="0" i="0" dirty="0">
                <a:solidFill>
                  <a:srgbClr val="333333"/>
                </a:solidFill>
                <a:effectLst/>
                <a:latin typeface="Open Sans"/>
              </a:rPr>
              <a:t>Before applying for a City loan, you should obtain a copy of your credit report to check your credit status. Once a year, you can get a free copy of your credit report</a:t>
            </a:r>
          </a:p>
          <a:p>
            <a:pPr algn="l"/>
            <a:endParaRPr lang="en-US" b="0" i="0" dirty="0">
              <a:solidFill>
                <a:srgbClr val="333333"/>
              </a:solidFill>
              <a:effectLst/>
              <a:latin typeface="Open Sans"/>
            </a:endParaRPr>
          </a:p>
          <a:p>
            <a:pPr algn="l"/>
            <a:r>
              <a:rPr lang="en-US" b="0" i="0" dirty="0">
                <a:solidFill>
                  <a:srgbClr val="333333"/>
                </a:solidFill>
                <a:effectLst/>
                <a:latin typeface="Open Sans"/>
              </a:rPr>
              <a:t>Since City loan programs are federally funded, all tax liens must be addressed/cured before submitting an loan application.</a:t>
            </a:r>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10</a:t>
            </a:fld>
            <a:endParaRPr lang="en-US"/>
          </a:p>
        </p:txBody>
      </p:sp>
    </p:spTree>
    <p:extLst>
      <p:ext uri="{BB962C8B-B14F-4D97-AF65-F5344CB8AC3E}">
        <p14:creationId xmlns:p14="http://schemas.microsoft.com/office/powerpoint/2010/main" val="3854987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Open Sans"/>
              </a:rPr>
              <a:t>The City of Long Beach has several loan programs for small businesses. City </a:t>
            </a:r>
            <a:r>
              <a:rPr lang="en-US" b="0" i="0" u="none" strike="noStrike" dirty="0">
                <a:solidFill>
                  <a:srgbClr val="08508A"/>
                </a:solidFill>
                <a:effectLst/>
                <a:latin typeface="Open Sans"/>
              </a:rPr>
              <a:t>loans</a:t>
            </a:r>
            <a:r>
              <a:rPr lang="en-US" b="0" i="0" dirty="0">
                <a:solidFill>
                  <a:srgbClr val="333333"/>
                </a:solidFill>
                <a:effectLst/>
                <a:latin typeface="Open Sans"/>
              </a:rPr>
              <a:t> are based on the quality of your </a:t>
            </a:r>
            <a:r>
              <a:rPr lang="en-US" b="0" i="0" u="none" strike="noStrike" dirty="0">
                <a:solidFill>
                  <a:srgbClr val="08508A"/>
                </a:solidFill>
                <a:effectLst/>
                <a:latin typeface="Open Sans"/>
              </a:rPr>
              <a:t>business plan</a:t>
            </a:r>
            <a:r>
              <a:rPr lang="en-US" b="0" i="0" dirty="0">
                <a:solidFill>
                  <a:srgbClr val="333333"/>
                </a:solidFill>
                <a:effectLst/>
                <a:latin typeface="Open Sans"/>
              </a:rPr>
              <a:t> as well as your resume and other personal qualifications. </a:t>
            </a:r>
            <a:r>
              <a:rPr lang="en-US" b="0" i="0" u="none" strike="noStrike" dirty="0">
                <a:solidFill>
                  <a:srgbClr val="08508A"/>
                </a:solidFill>
                <a:effectLst/>
                <a:latin typeface="Open Sans"/>
              </a:rPr>
              <a:t>Credit score</a:t>
            </a:r>
            <a:r>
              <a:rPr lang="en-US" b="0" i="0" dirty="0">
                <a:solidFill>
                  <a:srgbClr val="333333"/>
                </a:solidFill>
                <a:effectLst/>
                <a:latin typeface="Open Sans"/>
              </a:rPr>
              <a:t> is part of the decision, but a low </a:t>
            </a:r>
            <a:r>
              <a:rPr lang="en-US" b="0" i="0" u="none" strike="noStrike" dirty="0">
                <a:solidFill>
                  <a:srgbClr val="08508A"/>
                </a:solidFill>
                <a:effectLst/>
                <a:latin typeface="Open Sans"/>
              </a:rPr>
              <a:t>Credit score</a:t>
            </a:r>
            <a:r>
              <a:rPr lang="en-US" b="0" i="0" dirty="0">
                <a:solidFill>
                  <a:srgbClr val="333333"/>
                </a:solidFill>
                <a:effectLst/>
                <a:latin typeface="Open Sans"/>
              </a:rPr>
              <a:t> might not prevent you from getting a loan.</a:t>
            </a:r>
          </a:p>
          <a:p>
            <a:pPr algn="l"/>
            <a:r>
              <a:rPr lang="en-US" b="0" i="0" dirty="0">
                <a:solidFill>
                  <a:srgbClr val="333333"/>
                </a:solidFill>
                <a:effectLst/>
                <a:latin typeface="Open Sans"/>
              </a:rPr>
              <a:t>Before applying for a City loan, you should obtain a copy of your credit report to check your credit status. Once a year, you can get a free copy of your credit report</a:t>
            </a:r>
          </a:p>
          <a:p>
            <a:pPr algn="l"/>
            <a:endParaRPr lang="en-US" b="0" i="0" dirty="0">
              <a:solidFill>
                <a:srgbClr val="333333"/>
              </a:solidFill>
              <a:effectLst/>
              <a:latin typeface="Open Sans"/>
            </a:endParaRPr>
          </a:p>
          <a:p>
            <a:pPr algn="l"/>
            <a:r>
              <a:rPr lang="en-US" b="0" i="0" dirty="0">
                <a:solidFill>
                  <a:srgbClr val="333333"/>
                </a:solidFill>
                <a:effectLst/>
                <a:latin typeface="Open Sans"/>
              </a:rPr>
              <a:t>Since City loan programs are federally funded, all tax liens must be addressed/cured before submitting an loan application.</a:t>
            </a:r>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11</a:t>
            </a:fld>
            <a:endParaRPr lang="en-US"/>
          </a:p>
        </p:txBody>
      </p:sp>
    </p:spTree>
    <p:extLst>
      <p:ext uri="{BB962C8B-B14F-4D97-AF65-F5344CB8AC3E}">
        <p14:creationId xmlns:p14="http://schemas.microsoft.com/office/powerpoint/2010/main" val="3009995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Open Sans"/>
              </a:rPr>
              <a:t>The City of Long Beach has several loan programs for small businesses. City </a:t>
            </a:r>
            <a:r>
              <a:rPr lang="en-US" b="0" i="0" u="none" strike="noStrike" dirty="0">
                <a:solidFill>
                  <a:srgbClr val="08508A"/>
                </a:solidFill>
                <a:effectLst/>
                <a:latin typeface="Open Sans"/>
              </a:rPr>
              <a:t>loans</a:t>
            </a:r>
            <a:r>
              <a:rPr lang="en-US" b="0" i="0" dirty="0">
                <a:solidFill>
                  <a:srgbClr val="333333"/>
                </a:solidFill>
                <a:effectLst/>
                <a:latin typeface="Open Sans"/>
              </a:rPr>
              <a:t> are based on the quality of your </a:t>
            </a:r>
            <a:r>
              <a:rPr lang="en-US" b="0" i="0" u="none" strike="noStrike" dirty="0">
                <a:solidFill>
                  <a:srgbClr val="08508A"/>
                </a:solidFill>
                <a:effectLst/>
                <a:latin typeface="Open Sans"/>
              </a:rPr>
              <a:t>business plan</a:t>
            </a:r>
            <a:r>
              <a:rPr lang="en-US" b="0" i="0" dirty="0">
                <a:solidFill>
                  <a:srgbClr val="333333"/>
                </a:solidFill>
                <a:effectLst/>
                <a:latin typeface="Open Sans"/>
              </a:rPr>
              <a:t> as well as your resume and other personal qualifications. </a:t>
            </a:r>
            <a:r>
              <a:rPr lang="en-US" b="0" i="0" u="none" strike="noStrike" dirty="0">
                <a:solidFill>
                  <a:srgbClr val="08508A"/>
                </a:solidFill>
                <a:effectLst/>
                <a:latin typeface="Open Sans"/>
              </a:rPr>
              <a:t>Credit score</a:t>
            </a:r>
            <a:r>
              <a:rPr lang="en-US" b="0" i="0" dirty="0">
                <a:solidFill>
                  <a:srgbClr val="333333"/>
                </a:solidFill>
                <a:effectLst/>
                <a:latin typeface="Open Sans"/>
              </a:rPr>
              <a:t> is part of the decision, but a low </a:t>
            </a:r>
            <a:r>
              <a:rPr lang="en-US" b="0" i="0" u="none" strike="noStrike" dirty="0">
                <a:solidFill>
                  <a:srgbClr val="08508A"/>
                </a:solidFill>
                <a:effectLst/>
                <a:latin typeface="Open Sans"/>
              </a:rPr>
              <a:t>Credit score</a:t>
            </a:r>
            <a:r>
              <a:rPr lang="en-US" b="0" i="0" dirty="0">
                <a:solidFill>
                  <a:srgbClr val="333333"/>
                </a:solidFill>
                <a:effectLst/>
                <a:latin typeface="Open Sans"/>
              </a:rPr>
              <a:t> might not prevent you from getting a loan.</a:t>
            </a:r>
          </a:p>
          <a:p>
            <a:pPr algn="l"/>
            <a:r>
              <a:rPr lang="en-US" b="0" i="0" dirty="0">
                <a:solidFill>
                  <a:srgbClr val="333333"/>
                </a:solidFill>
                <a:effectLst/>
                <a:latin typeface="Open Sans"/>
              </a:rPr>
              <a:t>Before applying for a City loan, you should obtain a copy of your credit report to check your credit status. Once a year, you can get a free copy of your credit report</a:t>
            </a:r>
          </a:p>
          <a:p>
            <a:pPr algn="l"/>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5B253AA7-93B3-48EE-916E-6E0B8C4F9B8E}" type="slidenum">
              <a:rPr lang="en-US" smtClean="0"/>
              <a:t>12</a:t>
            </a:fld>
            <a:endParaRPr lang="en-US"/>
          </a:p>
        </p:txBody>
      </p:sp>
    </p:spTree>
    <p:extLst>
      <p:ext uri="{BB962C8B-B14F-4D97-AF65-F5344CB8AC3E}">
        <p14:creationId xmlns:p14="http://schemas.microsoft.com/office/powerpoint/2010/main" val="56960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E3549"/>
                </a:solidFill>
                <a:effectLst/>
                <a:latin typeface="Roboto"/>
              </a:rPr>
              <a:t>Bank loans are one of the most traditional ways to finance a business. Unfortunately, they’re also some of the hardest loans to get approved for due to their stricter requirements such as having an alternate source of income, stellar credit, or being able to provide significant collateral. Have a great business plan to support your case, be persistent, shop around for the lowest interest rate, and keep in mind that you can also try other avenues, such as CDFIs.</a:t>
            </a:r>
          </a:p>
          <a:p>
            <a:pPr algn="l"/>
            <a:r>
              <a:rPr lang="en-US" b="0" i="0" dirty="0">
                <a:solidFill>
                  <a:srgbClr val="1E3549"/>
                </a:solidFill>
                <a:effectLst/>
                <a:latin typeface="Roboto"/>
              </a:rPr>
              <a:t>Tip/Action: Talk to a few banks to learn about their requirements and expectations before you count on bank loans as a source of financing for your business.</a:t>
            </a:r>
          </a:p>
          <a:p>
            <a:pPr algn="l"/>
            <a:endParaRPr lang="en-US" b="0" i="0" dirty="0">
              <a:solidFill>
                <a:srgbClr val="1E3549"/>
              </a:solidFill>
              <a:effectLst/>
              <a:latin typeface="Roboto"/>
            </a:endParaRPr>
          </a:p>
          <a:p>
            <a:pPr algn="l"/>
            <a:r>
              <a:rPr lang="en-US" b="0" i="0" dirty="0" err="1">
                <a:solidFill>
                  <a:srgbClr val="222222"/>
                </a:solidFill>
                <a:effectLst/>
                <a:latin typeface="Arial" panose="020B0604020202020204" pitchFamily="34" charset="0"/>
              </a:rPr>
              <a:t>Kourosh</a:t>
            </a:r>
            <a:endParaRPr lang="en-US" b="0" i="0" dirty="0">
              <a:solidFill>
                <a:srgbClr val="1E3549"/>
              </a:solidFill>
              <a:effectLst/>
              <a:latin typeface="Roboto"/>
            </a:endParaRPr>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13</a:t>
            </a:fld>
            <a:endParaRPr lang="en-US"/>
          </a:p>
        </p:txBody>
      </p:sp>
    </p:spTree>
    <p:extLst>
      <p:ext uri="{BB962C8B-B14F-4D97-AF65-F5344CB8AC3E}">
        <p14:creationId xmlns:p14="http://schemas.microsoft.com/office/powerpoint/2010/main" val="2838947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E3549"/>
                </a:solidFill>
                <a:effectLst/>
                <a:latin typeface="Merriweather"/>
              </a:rPr>
              <a:t>Investors</a:t>
            </a:r>
          </a:p>
          <a:p>
            <a:pPr algn="l"/>
            <a:r>
              <a:rPr lang="en-US" b="0" i="0" dirty="0">
                <a:solidFill>
                  <a:srgbClr val="1E3549"/>
                </a:solidFill>
                <a:effectLst/>
                <a:latin typeface="Roboto"/>
              </a:rPr>
              <a:t>Your investors might be people you know such as friends, relatives, and colleagues. Or it could take the form of venture capital, which comes in the form of individuals (often called angel investors) or venture capital firms who invest in businesses that they think are promising. </a:t>
            </a:r>
          </a:p>
          <a:p>
            <a:pPr algn="l"/>
            <a:r>
              <a:rPr lang="en-US" b="0" i="0" dirty="0">
                <a:solidFill>
                  <a:srgbClr val="1E3549"/>
                </a:solidFill>
                <a:effectLst/>
                <a:latin typeface="Roboto"/>
              </a:rPr>
              <a:t>Angel investors will often provide capital and mentoring in exchange for equity in the business, and may require certain conditions such as influencing how to run the company.</a:t>
            </a:r>
          </a:p>
          <a:p>
            <a:pPr algn="l"/>
            <a:endParaRPr lang="en-US" b="0" i="0" dirty="0">
              <a:solidFill>
                <a:srgbClr val="1E3549"/>
              </a:solidFill>
              <a:effectLst/>
              <a:latin typeface="Roboto"/>
            </a:endParaRPr>
          </a:p>
          <a:p>
            <a:pPr algn="l"/>
            <a:r>
              <a:rPr lang="en-US" b="0" i="0" dirty="0">
                <a:effectLst/>
                <a:latin typeface="Roboto"/>
              </a:rPr>
              <a:t>Tip/Action: If you receive money from friends or family, it's always a good idea to have the terms in writing to avoid future challenges or legal issues. If the money is a gift and not a loan, keep in mind that you may need to report and pay a gift tax to the IRS. </a:t>
            </a:r>
          </a:p>
          <a:p>
            <a:pPr algn="l"/>
            <a:r>
              <a:rPr lang="en-US" b="0" i="0" dirty="0">
                <a:solidFill>
                  <a:srgbClr val="1E3549"/>
                </a:solidFill>
                <a:effectLst/>
                <a:latin typeface="Roboto"/>
              </a:rPr>
              <a:t>I highly Recommend using a SAFE – example at Y-Combinator. </a:t>
            </a:r>
          </a:p>
          <a:p>
            <a:pPr algn="l"/>
            <a:endParaRPr lang="en-US" b="0" i="0" dirty="0">
              <a:solidFill>
                <a:srgbClr val="1E3549"/>
              </a:solidFill>
              <a:effectLst/>
              <a:latin typeface="Roboto"/>
            </a:endParaRPr>
          </a:p>
          <a:p>
            <a:pPr algn="l"/>
            <a:r>
              <a:rPr lang="en-US" dirty="0" err="1"/>
              <a:t>Schitts</a:t>
            </a:r>
            <a:r>
              <a:rPr lang="en-US" dirty="0"/>
              <a:t> Creek: The motel was a struggling business that fell into the hands of Stevie Budd, a clerk at the motel where the Roses reside. It was owned by the hotel clerk’s Aunt or relative (Stevie’s Aunt) and when they passed away, they left it to Stevie. She had no idea how to do it on her own, but Johnny Rose was a perfect key partner to help. He did so in exchange for equity. Later in the series, when they intended to grow the business to a major franchise, they decided to seek out Venture Capital funding that could allow them to grow from 2 properties to hundreds. </a:t>
            </a:r>
            <a:endParaRPr lang="en-US" b="0" i="0" dirty="0">
              <a:solidFill>
                <a:srgbClr val="1E3549"/>
              </a:solidFill>
              <a:effectLst/>
              <a:latin typeface="Roboto"/>
            </a:endParaRPr>
          </a:p>
        </p:txBody>
      </p:sp>
      <p:sp>
        <p:nvSpPr>
          <p:cNvPr id="4" name="Slide Number Placeholder 3"/>
          <p:cNvSpPr>
            <a:spLocks noGrp="1"/>
          </p:cNvSpPr>
          <p:nvPr>
            <p:ph type="sldNum" sz="quarter" idx="5"/>
          </p:nvPr>
        </p:nvSpPr>
        <p:spPr/>
        <p:txBody>
          <a:bodyPr/>
          <a:lstStyle/>
          <a:p>
            <a:fld id="{5B253AA7-93B3-48EE-916E-6E0B8C4F9B8E}" type="slidenum">
              <a:rPr lang="en-US" smtClean="0"/>
              <a:t>14</a:t>
            </a:fld>
            <a:endParaRPr lang="en-US"/>
          </a:p>
        </p:txBody>
      </p:sp>
    </p:spTree>
    <p:extLst>
      <p:ext uri="{BB962C8B-B14F-4D97-AF65-F5344CB8AC3E}">
        <p14:creationId xmlns:p14="http://schemas.microsoft.com/office/powerpoint/2010/main" val="1755567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E3549"/>
                </a:solidFill>
                <a:effectLst/>
                <a:latin typeface="Merriweather"/>
              </a:rPr>
              <a:t>Investors</a:t>
            </a:r>
          </a:p>
          <a:p>
            <a:pPr algn="l"/>
            <a:r>
              <a:rPr lang="en-US" b="0" i="0" dirty="0">
                <a:solidFill>
                  <a:srgbClr val="1E3549"/>
                </a:solidFill>
                <a:effectLst/>
                <a:latin typeface="Roboto"/>
              </a:rPr>
              <a:t>Your investors might be people you know such as friends, relatives, and colleagues. Or it could take the form of venture capital, which comes in the form of individuals (often called angel investors) or venture capital firms who invest in businesses that they think are promising. </a:t>
            </a:r>
          </a:p>
          <a:p>
            <a:pPr algn="l"/>
            <a:r>
              <a:rPr lang="en-US" b="0" i="0" dirty="0">
                <a:solidFill>
                  <a:srgbClr val="1E3549"/>
                </a:solidFill>
                <a:effectLst/>
                <a:latin typeface="Roboto"/>
              </a:rPr>
              <a:t>Angel investors will often provide capital and mentoring in exchange for equity in the business, and may require certain conditions such as influencing how to run the company.</a:t>
            </a:r>
          </a:p>
          <a:p>
            <a:pPr algn="l"/>
            <a:endParaRPr lang="en-US" b="0" i="0" dirty="0">
              <a:solidFill>
                <a:srgbClr val="1E3549"/>
              </a:solidFill>
              <a:effectLst/>
              <a:latin typeface="Roboto"/>
            </a:endParaRPr>
          </a:p>
          <a:p>
            <a:pPr algn="l"/>
            <a:r>
              <a:rPr lang="en-US" b="0" i="0" dirty="0">
                <a:effectLst/>
                <a:latin typeface="Roboto"/>
              </a:rPr>
              <a:t>Tip/Action: If you receive money from friends or family, it's always a good idea to have the terms in writing to avoid future challenges or legal issues. If the money is a gift and not a loan, keep in mind that you may need to report and pay a gift tax to the IRS. </a:t>
            </a:r>
          </a:p>
          <a:p>
            <a:pPr algn="l"/>
            <a:r>
              <a:rPr lang="en-US" b="0" i="0" dirty="0">
                <a:solidFill>
                  <a:srgbClr val="1E3549"/>
                </a:solidFill>
                <a:effectLst/>
                <a:latin typeface="Roboto"/>
              </a:rPr>
              <a:t>I highly Recommend using a SAFE – example at Y-Combinator. </a:t>
            </a:r>
          </a:p>
          <a:p>
            <a:pPr algn="l"/>
            <a:endParaRPr lang="en-US" b="0" i="0" dirty="0">
              <a:solidFill>
                <a:srgbClr val="1E3549"/>
              </a:solidFill>
              <a:effectLst/>
              <a:latin typeface="Roboto"/>
            </a:endParaRPr>
          </a:p>
          <a:p>
            <a:pPr algn="l"/>
            <a:r>
              <a:rPr lang="en-US" dirty="0" err="1"/>
              <a:t>Schitts</a:t>
            </a:r>
            <a:r>
              <a:rPr lang="en-US" dirty="0"/>
              <a:t> Creek: The motel was a struggling business that fell into the hands of Stevie Budd, a clerk at the motel where the Roses reside. It was owned by the hotel clerk’s Aunt or relative (Stevie’s Aunt) and when they passed away, they left it to Stevie. She had no idea how to do it on her own, but Johnny Rose was a perfect key partner to help. He did so in exchange for equity. Later in the series, when they intended to grow the business to a major franchise, they decided to seek out Venture Capital funding that could allow them to grow from 2 properties to hundreds. </a:t>
            </a:r>
            <a:endParaRPr lang="en-US" b="0" i="0" dirty="0">
              <a:solidFill>
                <a:srgbClr val="1E3549"/>
              </a:solidFill>
              <a:effectLst/>
              <a:latin typeface="Roboto"/>
            </a:endParaRPr>
          </a:p>
        </p:txBody>
      </p:sp>
      <p:sp>
        <p:nvSpPr>
          <p:cNvPr id="4" name="Slide Number Placeholder 3"/>
          <p:cNvSpPr>
            <a:spLocks noGrp="1"/>
          </p:cNvSpPr>
          <p:nvPr>
            <p:ph type="sldNum" sz="quarter" idx="5"/>
          </p:nvPr>
        </p:nvSpPr>
        <p:spPr/>
        <p:txBody>
          <a:bodyPr/>
          <a:lstStyle/>
          <a:p>
            <a:fld id="{5B253AA7-93B3-48EE-916E-6E0B8C4F9B8E}" type="slidenum">
              <a:rPr lang="en-US" smtClean="0"/>
              <a:t>15</a:t>
            </a:fld>
            <a:endParaRPr lang="en-US"/>
          </a:p>
        </p:txBody>
      </p:sp>
    </p:spTree>
    <p:extLst>
      <p:ext uri="{BB962C8B-B14F-4D97-AF65-F5344CB8AC3E}">
        <p14:creationId xmlns:p14="http://schemas.microsoft.com/office/powerpoint/2010/main" val="196680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E3549"/>
                </a:solidFill>
                <a:effectLst/>
                <a:latin typeface="Roboto"/>
              </a:rPr>
              <a:t>What Is Venture Capital?</a:t>
            </a:r>
          </a:p>
          <a:p>
            <a:pPr algn="l"/>
            <a:r>
              <a:rPr lang="en-US" b="0" i="0" dirty="0">
                <a:solidFill>
                  <a:srgbClr val="1E3549"/>
                </a:solidFill>
                <a:effectLst/>
                <a:latin typeface="Roboto"/>
              </a:rPr>
              <a:t>Venture capital (VC) is a form of private equity and a type of financing that investors provide to startup companies and small businesses that are believed to have long-term growth potential. Venture capital generally comes from well-off investors, investment banks, and any other financial institutions. However, it does not always take a monetary form; it can also be provided in the form of technical or managerial expertise. Venture capital is typically allocated to small companies with exceptional growth potential, or to companies that have grown quickly and appear poised to continue to expand.</a:t>
            </a:r>
          </a:p>
        </p:txBody>
      </p:sp>
      <p:sp>
        <p:nvSpPr>
          <p:cNvPr id="4" name="Slide Number Placeholder 3"/>
          <p:cNvSpPr>
            <a:spLocks noGrp="1"/>
          </p:cNvSpPr>
          <p:nvPr>
            <p:ph type="sldNum" sz="quarter" idx="5"/>
          </p:nvPr>
        </p:nvSpPr>
        <p:spPr/>
        <p:txBody>
          <a:bodyPr/>
          <a:lstStyle/>
          <a:p>
            <a:fld id="{5B253AA7-93B3-48EE-916E-6E0B8C4F9B8E}" type="slidenum">
              <a:rPr lang="en-US" smtClean="0"/>
              <a:t>16</a:t>
            </a:fld>
            <a:endParaRPr lang="en-US"/>
          </a:p>
        </p:txBody>
      </p:sp>
    </p:spTree>
    <p:extLst>
      <p:ext uri="{BB962C8B-B14F-4D97-AF65-F5344CB8AC3E}">
        <p14:creationId xmlns:p14="http://schemas.microsoft.com/office/powerpoint/2010/main" val="2493550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E3549"/>
                </a:solidFill>
                <a:effectLst/>
                <a:latin typeface="Merriweather"/>
              </a:rPr>
              <a:t>Peer-to-peer Lending / Crowdfunding</a:t>
            </a:r>
          </a:p>
          <a:p>
            <a:pPr algn="l"/>
            <a:r>
              <a:rPr lang="en-US" b="0" i="0" dirty="0">
                <a:solidFill>
                  <a:srgbClr val="1E3549"/>
                </a:solidFill>
                <a:effectLst/>
                <a:latin typeface="Roboto"/>
              </a:rPr>
              <a:t>Peer-to-peer lending, also known as crowdfunding, is an alternative funding model in which individual investors provide small sums as personal loans to individuals via Internet platforms. Crowdfunding is a way for businesses to raise money not only from friends and family, but also the general public. There are a number of online crowdfunding platforms where you request a certain amount of money to start or grow your business. People often are interested in supporting small businesses and start-ups and can use crowdfunding to lend their own money to you at low- or no-interest rates. Because of the highly social nature of crowdfunding, this method of raising money is also a great way to raise awareness of your business or product.</a:t>
            </a:r>
          </a:p>
          <a:p>
            <a:pPr algn="l"/>
            <a:endParaRPr lang="en-US" b="0" i="0" dirty="0">
              <a:solidFill>
                <a:srgbClr val="1E3549"/>
              </a:solidFill>
              <a:effectLst/>
              <a:latin typeface="Roboto"/>
            </a:endParaRPr>
          </a:p>
          <a:p>
            <a:pPr eaLnBrk="1" hangingPunct="1">
              <a:defRPr/>
            </a:pPr>
            <a:r>
              <a:rPr lang="en-US" altLang="en-US" sz="2800" dirty="0">
                <a:latin typeface="Times New Roman" panose="02020603050405020304" pitchFamily="18" charset="0"/>
                <a:ea typeface="ＭＳ Ｐゴシック" panose="020B0600070205080204" pitchFamily="34" charset="-128"/>
              </a:rPr>
              <a:t>Types of Crowdfunding Programs</a:t>
            </a:r>
          </a:p>
          <a:p>
            <a:pPr lvl="1" eaLnBrk="1" hangingPunct="1">
              <a:defRPr/>
            </a:pPr>
            <a:r>
              <a:rPr lang="en-US" altLang="en-US" sz="2400" u="sng" dirty="0">
                <a:latin typeface="Times New Roman" panose="02020603050405020304" pitchFamily="18" charset="0"/>
                <a:ea typeface="ＭＳ Ｐゴシック" panose="020B0600070205080204" pitchFamily="34" charset="-128"/>
              </a:rPr>
              <a:t>Rewards-based crowdfunding</a:t>
            </a:r>
            <a:r>
              <a:rPr lang="en-US" altLang="en-US" sz="2400" dirty="0">
                <a:latin typeface="Times New Roman" panose="02020603050405020304" pitchFamily="18" charset="0"/>
                <a:ea typeface="ＭＳ Ｐゴシック" panose="020B0600070205080204" pitchFamily="34" charset="-128"/>
              </a:rPr>
              <a:t> allows entrepreneurs to raise money in exchange for some type of amenity or reward.</a:t>
            </a:r>
          </a:p>
          <a:p>
            <a:pPr lvl="1" eaLnBrk="1" hangingPunct="1">
              <a:defRPr/>
            </a:pPr>
            <a:r>
              <a:rPr lang="en-US" altLang="en-US" sz="2400" dirty="0">
                <a:latin typeface="Times New Roman" panose="02020603050405020304" pitchFamily="18" charset="0"/>
                <a:ea typeface="ＭＳ Ｐゴシック" panose="020B0600070205080204" pitchFamily="34" charset="-128"/>
              </a:rPr>
              <a:t>The most popular rewards-based crowdfunding sites are Kickstarter, Indiegogo, and </a:t>
            </a:r>
            <a:r>
              <a:rPr lang="en-US" altLang="en-US" sz="2400" dirty="0" err="1">
                <a:latin typeface="Times New Roman" panose="02020603050405020304" pitchFamily="18" charset="0"/>
                <a:ea typeface="ＭＳ Ｐゴシック" panose="020B0600070205080204" pitchFamily="34" charset="-128"/>
              </a:rPr>
              <a:t>RocketHub</a:t>
            </a:r>
            <a:r>
              <a:rPr lang="en-US" altLang="en-US" sz="2400" dirty="0">
                <a:latin typeface="Times New Roman" panose="02020603050405020304" pitchFamily="18" charset="0"/>
                <a:ea typeface="ＭＳ Ｐゴシック" panose="020B0600070205080204" pitchFamily="34" charset="-128"/>
              </a:rPr>
              <a:t>.  </a:t>
            </a:r>
          </a:p>
          <a:p>
            <a:pPr lvl="1" eaLnBrk="1" hangingPunct="1">
              <a:defRPr/>
            </a:pPr>
            <a:r>
              <a:rPr lang="en-US" altLang="en-US" sz="2400" u="sng" dirty="0">
                <a:latin typeface="Times New Roman" panose="02020603050405020304" pitchFamily="18" charset="0"/>
                <a:ea typeface="ＭＳ Ｐゴシック" panose="020B0600070205080204" pitchFamily="34" charset="-128"/>
              </a:rPr>
              <a:t>Equity based</a:t>
            </a:r>
          </a:p>
          <a:p>
            <a:pPr algn="l"/>
            <a:endParaRPr lang="en-US" b="0" i="0" dirty="0">
              <a:solidFill>
                <a:srgbClr val="1E3549"/>
              </a:solidFill>
              <a:effectLst/>
              <a:latin typeface="Roboto"/>
            </a:endParaRPr>
          </a:p>
          <a:p>
            <a:pPr algn="l"/>
            <a:endParaRPr lang="en-US" b="0" i="0" dirty="0">
              <a:solidFill>
                <a:srgbClr val="1E3549"/>
              </a:solidFill>
              <a:effectLst/>
              <a:latin typeface="Roboto"/>
            </a:endParaRPr>
          </a:p>
          <a:p>
            <a:pPr algn="l"/>
            <a:r>
              <a:rPr lang="en-US" b="0" i="0" dirty="0">
                <a:solidFill>
                  <a:srgbClr val="1E3549"/>
                </a:solidFill>
                <a:effectLst/>
                <a:latin typeface="Roboto"/>
              </a:rPr>
              <a:t>Tip/Action: Search for crowdfunding platforms online and choose the best one for you based on fees and campaign rules so that you can maximize your fundraising.</a:t>
            </a:r>
          </a:p>
          <a:p>
            <a:pPr algn="l"/>
            <a:endParaRPr lang="en-US" b="0" i="0" dirty="0">
              <a:solidFill>
                <a:srgbClr val="1E3549"/>
              </a:solidFill>
              <a:effectLst/>
              <a:latin typeface="Roboto"/>
            </a:endParaRPr>
          </a:p>
          <a:p>
            <a:pPr algn="l"/>
            <a:r>
              <a:rPr lang="en-US" b="0" i="0" dirty="0">
                <a:solidFill>
                  <a:srgbClr val="1E3549"/>
                </a:solidFill>
                <a:effectLst/>
                <a:latin typeface="Roboto"/>
              </a:rPr>
              <a:t>We’ve provided some recommended resources here for both Rewards based and equity based crowdfunding</a:t>
            </a:r>
          </a:p>
          <a:p>
            <a:pPr algn="l"/>
            <a:endParaRPr lang="en-US" b="0" i="0" dirty="0">
              <a:solidFill>
                <a:srgbClr val="1E3549"/>
              </a:solidFill>
              <a:effectLst/>
              <a:latin typeface="Roboto"/>
            </a:endParaRPr>
          </a:p>
          <a:p>
            <a:pPr algn="l"/>
            <a:endParaRPr lang="en-US" b="0" i="0" dirty="0">
              <a:solidFill>
                <a:srgbClr val="1E3549"/>
              </a:solidFill>
              <a:effectLst/>
              <a:latin typeface="Roboto"/>
            </a:endParaRPr>
          </a:p>
          <a:p>
            <a:pPr algn="l"/>
            <a:r>
              <a:rPr lang="en-US" b="0" i="0" dirty="0">
                <a:solidFill>
                  <a:srgbClr val="1E3549"/>
                </a:solidFill>
                <a:effectLst/>
                <a:latin typeface="Roboto"/>
              </a:rPr>
              <a:t>Grants</a:t>
            </a:r>
          </a:p>
          <a:p>
            <a:pPr algn="l"/>
            <a:r>
              <a:rPr lang="en-US" b="0" i="0" dirty="0">
                <a:solidFill>
                  <a:srgbClr val="333333"/>
                </a:solidFill>
                <a:effectLst/>
                <a:latin typeface="Open Sans"/>
              </a:rPr>
              <a:t>Grants are money given to you that you do not have to pay back. The money is sometimes restricted to certain uses, like repainting the front of a store or buying better equipment. Some grants are given in cash, while others pay you back (“reimburse” you) for money that you spend.</a:t>
            </a:r>
            <a:endParaRPr lang="en-US" b="0" i="0" dirty="0">
              <a:solidFill>
                <a:srgbClr val="1E3549"/>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Small Business Innovation Research (SBIR)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Small Business Technology Transfer (STTR)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Competitions – </a:t>
            </a:r>
            <a:r>
              <a:rPr lang="en-US" dirty="0" err="1">
                <a:latin typeface="Times New Roman" panose="02020603050405020304" pitchFamily="18" charset="0"/>
                <a:cs typeface="Times New Roman" panose="02020603050405020304" pitchFamily="18" charset="0"/>
              </a:rPr>
              <a:t>PitchFest</a:t>
            </a:r>
            <a:r>
              <a:rPr lang="en-US" dirty="0">
                <a:latin typeface="Times New Roman" panose="02020603050405020304" pitchFamily="18" charset="0"/>
                <a:cs typeface="Times New Roman" panose="02020603050405020304" pitchFamily="18" charset="0"/>
              </a:rPr>
              <a:t>, Innovation Challenge,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457200" lvl="1" indent="0" eaLnBrk="1" hangingPunct="1">
              <a:buFontTx/>
              <a:buNone/>
              <a:defRPr/>
            </a:pPr>
            <a:endParaRPr lang="en-US" altLang="en-US" sz="2400" dirty="0">
              <a:latin typeface="Times New Roman"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algn="l"/>
            <a:endParaRPr lang="en-US" b="0" i="0" dirty="0">
              <a:solidFill>
                <a:srgbClr val="1E3549"/>
              </a:solidFill>
              <a:effectLst/>
              <a:latin typeface="Roboto"/>
            </a:endParaRPr>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17</a:t>
            </a:fld>
            <a:endParaRPr lang="en-US"/>
          </a:p>
        </p:txBody>
      </p:sp>
    </p:spTree>
    <p:extLst>
      <p:ext uri="{BB962C8B-B14F-4D97-AF65-F5344CB8AC3E}">
        <p14:creationId xmlns:p14="http://schemas.microsoft.com/office/powerpoint/2010/main" val="10433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what you are doing with another team and how it changed from the start of this (activity 1). </a:t>
            </a:r>
          </a:p>
        </p:txBody>
      </p:sp>
      <p:sp>
        <p:nvSpPr>
          <p:cNvPr id="4" name="Slide Number Placeholder 3"/>
          <p:cNvSpPr>
            <a:spLocks noGrp="1"/>
          </p:cNvSpPr>
          <p:nvPr>
            <p:ph type="sldNum" sz="quarter" idx="5"/>
          </p:nvPr>
        </p:nvSpPr>
        <p:spPr/>
        <p:txBody>
          <a:bodyPr/>
          <a:lstStyle/>
          <a:p>
            <a:fld id="{5B253AA7-93B3-48EE-916E-6E0B8C4F9B8E}" type="slidenum">
              <a:rPr lang="en-US" smtClean="0"/>
              <a:t>18</a:t>
            </a:fld>
            <a:endParaRPr lang="en-US"/>
          </a:p>
        </p:txBody>
      </p:sp>
    </p:spTree>
    <p:extLst>
      <p:ext uri="{BB962C8B-B14F-4D97-AF65-F5344CB8AC3E}">
        <p14:creationId xmlns:p14="http://schemas.microsoft.com/office/powerpoint/2010/main" val="717562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First step is bootstrapping. You can make it happen all on your own and come out with full ownership (all the money) and full control (all the power/freedom)</a:t>
            </a:r>
          </a:p>
          <a:p>
            <a:pPr marL="171450" indent="-171450">
              <a:buFontTx/>
              <a:buChar char="-"/>
            </a:pPr>
            <a:r>
              <a:rPr lang="en-US" dirty="0"/>
              <a:t>Delay </a:t>
            </a:r>
            <a:r>
              <a:rPr lang="en-US" sz="1200" dirty="0"/>
              <a:t>outside funding if practical – If you can make the small business work with your bootstrapping (self-funding and reinvesting revenue from operations), you’ll maintain complete ownership and it’ll pay off when your company is worth more and more attractive. </a:t>
            </a:r>
          </a:p>
          <a:p>
            <a:pPr marL="628650" lvl="1" indent="-171450">
              <a:buFontTx/>
              <a:buChar char="-"/>
            </a:pPr>
            <a:r>
              <a:rPr lang="en-US" sz="1200" dirty="0"/>
              <a:t>You’ll either get higher dividends (aka reap all the profit) </a:t>
            </a:r>
          </a:p>
          <a:p>
            <a:pPr marL="628650" lvl="1" indent="-171450">
              <a:buFontTx/>
              <a:buChar char="-"/>
            </a:pPr>
            <a:r>
              <a:rPr lang="en-US" sz="1200" dirty="0"/>
              <a:t>Or You’ll be more attractive to a buyer or investor (as you have no other parties to have to buy out or negotiate with) and show that the business is economically sustainable. </a:t>
            </a:r>
          </a:p>
          <a:p>
            <a:pPr marL="628650" lvl="1" indent="-171450">
              <a:buFontTx/>
              <a:buChar char="-"/>
            </a:pPr>
            <a:r>
              <a:rPr lang="en-US" sz="1200" dirty="0"/>
              <a:t>And you’ll get higher dollar for your shares at a later date than up front. </a:t>
            </a:r>
          </a:p>
          <a:p>
            <a:pPr marL="628650" lvl="1" indent="-171450">
              <a:buFontTx/>
              <a:buChar char="-"/>
            </a:pPr>
            <a:r>
              <a:rPr lang="en-US" sz="1200" dirty="0"/>
              <a:t>This maximizes your earnings per share = higher share price when you </a:t>
            </a:r>
            <a:r>
              <a:rPr lang="en-US" sz="1200" dirty="0" err="1"/>
              <a:t>fuund</a:t>
            </a:r>
            <a:endParaRPr lang="en-US" sz="1200" dirty="0"/>
          </a:p>
          <a:p>
            <a:pPr marL="628650" lvl="1" indent="-171450">
              <a:buFontTx/>
              <a:buChar char="-"/>
            </a:pP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Take advantage of success by funding when doing well – Look at AMC, They found enough cash on hand to avoid bankruptcy through the pandemic, but when their stock price went to the moon, they took advantage of that by issuing more shares at that high price… This further grew their cash balances and go them multiples in more funding than if they had issued mores stock when struggling.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t>Also, when you take on funds, you should always use them to grow the business.. This amounts to the ROI.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Structure: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t>Consider control/decision making: Unless it is what you are looking for, avoid the investor who gives you money for control of the decision-making. Can take away your freedom and cause a rift in the culture. If it is what you are looking for, Consider your investor(s) as key partners if possible, as they can provide you with more than just funding. They may be able to get you some clout and shared legal resources, or operational/physical resources at a discount. This plays into your strategy.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t>Formalize all funding on paper: S.A.F.E., Stock agreement, </a:t>
            </a:r>
            <a:r>
              <a:rPr lang="en-US" sz="1200" dirty="0" err="1"/>
              <a:t>etc</a:t>
            </a:r>
            <a:r>
              <a:rPr lang="en-US" sz="1200" dirty="0"/>
              <a:t> –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dirty="0"/>
              <a:t>More on this next week, as Rick Citron discusses sharing ownership with y’all. He will talk about the massive importance of establishing Cap Tables, and agreements amongst the equity owners.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0" dirty="0">
                <a:solidFill>
                  <a:srgbClr val="000000"/>
                </a:solidFill>
                <a:effectLst/>
                <a:latin typeface="Lato"/>
              </a:rPr>
              <a:t>Feb 23</a:t>
            </a:r>
            <a:r>
              <a:rPr lang="en-US" b="0" i="0" dirty="0">
                <a:solidFill>
                  <a:srgbClr val="000000"/>
                </a:solidFill>
                <a:effectLst/>
                <a:latin typeface="Lato"/>
              </a:rPr>
              <a:t> – </a:t>
            </a:r>
            <a:r>
              <a:rPr lang="en-US" b="1" i="0" dirty="0">
                <a:solidFill>
                  <a:srgbClr val="000000"/>
                </a:solidFill>
                <a:effectLst/>
                <a:latin typeface="Lato"/>
              </a:rPr>
              <a:t>"Sharing Ownership"</a:t>
            </a:r>
            <a:br>
              <a:rPr lang="en-US" dirty="0"/>
            </a:br>
            <a:r>
              <a:rPr lang="en-US" b="0" i="0" dirty="0">
                <a:solidFill>
                  <a:srgbClr val="000000"/>
                </a:solidFill>
                <a:effectLst/>
                <a:latin typeface="Lato"/>
              </a:rPr>
              <a:t>Featured Guest Speakers: Rick Citron</a:t>
            </a: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pPr marL="171450" indent="-171450">
              <a:buFontTx/>
              <a:buChar char="-"/>
            </a:pPr>
            <a:endParaRPr lang="en-US" sz="1200"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19</a:t>
            </a:fld>
            <a:endParaRPr lang="en-US"/>
          </a:p>
        </p:txBody>
      </p:sp>
    </p:spTree>
    <p:extLst>
      <p:ext uri="{BB962C8B-B14F-4D97-AF65-F5344CB8AC3E}">
        <p14:creationId xmlns:p14="http://schemas.microsoft.com/office/powerpoint/2010/main" val="304461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context: </a:t>
            </a:r>
          </a:p>
          <a:p>
            <a:r>
              <a:rPr lang="en-US" dirty="0"/>
              <a:t>#4: 0.05% of startups raise venture capital = One out of 2,000 </a:t>
            </a:r>
          </a:p>
        </p:txBody>
      </p:sp>
      <p:sp>
        <p:nvSpPr>
          <p:cNvPr id="4" name="Slide Number Placeholder 3"/>
          <p:cNvSpPr>
            <a:spLocks noGrp="1"/>
          </p:cNvSpPr>
          <p:nvPr>
            <p:ph type="sldNum" sz="quarter" idx="5"/>
          </p:nvPr>
        </p:nvSpPr>
        <p:spPr/>
        <p:txBody>
          <a:bodyPr/>
          <a:lstStyle/>
          <a:p>
            <a:fld id="{5B253AA7-93B3-48EE-916E-6E0B8C4F9B8E}" type="slidenum">
              <a:rPr lang="en-US" smtClean="0"/>
              <a:t>2</a:t>
            </a:fld>
            <a:endParaRPr lang="en-US"/>
          </a:p>
        </p:txBody>
      </p:sp>
    </p:spTree>
    <p:extLst>
      <p:ext uri="{BB962C8B-B14F-4D97-AF65-F5344CB8AC3E}">
        <p14:creationId xmlns:p14="http://schemas.microsoft.com/office/powerpoint/2010/main" val="2841616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Roboto"/>
              </a:rPr>
              <a:t>Various paths of funding are shown here and broken out on the following slides. </a:t>
            </a:r>
          </a:p>
          <a:p>
            <a:endParaRPr lang="en-US" b="0" i="0" dirty="0">
              <a:effectLst/>
              <a:latin typeface="Roboto"/>
            </a:endParaRPr>
          </a:p>
          <a:p>
            <a:r>
              <a:rPr lang="en-US" b="0" i="0" dirty="0">
                <a:effectLst/>
                <a:latin typeface="Roboto"/>
              </a:rPr>
              <a:t>Bank loans are one of the most traditional ways to finance a business. Unfortunately, they’re also some of the hardest loans to get approved for due to their stricter requirements such as having an alternate source of income, stellar credit, or being able to provide significant collateral. Have a great business plan to support your case, be persistent, shop around for the lowest interest rate, and keep in mind that you can also try other avenues, such as CDFIs.</a:t>
            </a:r>
          </a:p>
          <a:p>
            <a:endParaRPr lang="en-US" b="0" i="0" dirty="0">
              <a:effectLst/>
              <a:latin typeface="Roboto"/>
            </a:endParaRPr>
          </a:p>
          <a:p>
            <a:r>
              <a:rPr lang="en-US" b="0" i="0" dirty="0">
                <a:effectLst/>
                <a:latin typeface="Roboto"/>
              </a:rPr>
              <a:t>Commercial Banks are an obvious source of Debt Financing </a:t>
            </a:r>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21</a:t>
            </a:fld>
            <a:endParaRPr lang="en-US"/>
          </a:p>
        </p:txBody>
      </p:sp>
    </p:spTree>
    <p:extLst>
      <p:ext uri="{BB962C8B-B14F-4D97-AF65-F5344CB8AC3E}">
        <p14:creationId xmlns:p14="http://schemas.microsoft.com/office/powerpoint/2010/main" val="1656518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Crowd Lending is in exchange for interest. Crowd Funding is in exchange for equity. </a:t>
            </a:r>
          </a:p>
          <a:p>
            <a:r>
              <a:rPr lang="en-US" sz="2800" dirty="0"/>
              <a:t>Crowdfunding (Rewards based)</a:t>
            </a:r>
          </a:p>
          <a:p>
            <a:pPr lvl="1"/>
            <a:r>
              <a:rPr lang="en-US" sz="2400" dirty="0"/>
              <a:t>Kickstarter</a:t>
            </a:r>
          </a:p>
          <a:p>
            <a:pPr lvl="1"/>
            <a:r>
              <a:rPr lang="en-US" sz="2400" dirty="0"/>
              <a:t>Indiegogo</a:t>
            </a:r>
          </a:p>
          <a:p>
            <a:pPr lvl="1"/>
            <a:r>
              <a:rPr lang="en-US" sz="2400" dirty="0" err="1"/>
              <a:t>RocketHub</a:t>
            </a:r>
            <a:endParaRPr lang="en-US" sz="2400" dirty="0"/>
          </a:p>
          <a:p>
            <a:r>
              <a:rPr lang="en-US" sz="2800" dirty="0"/>
              <a:t>Crowdfunding (Equity based)</a:t>
            </a:r>
          </a:p>
          <a:p>
            <a:pPr lvl="1"/>
            <a:r>
              <a:rPr lang="en-US" sz="2400" dirty="0"/>
              <a:t>Funders Club</a:t>
            </a:r>
          </a:p>
          <a:p>
            <a:pPr lvl="1"/>
            <a:r>
              <a:rPr lang="en-US" sz="2400" dirty="0"/>
              <a:t>Startengine.com</a:t>
            </a:r>
          </a:p>
          <a:p>
            <a:pPr lvl="1"/>
            <a:r>
              <a:rPr lang="en-US" sz="2400" dirty="0"/>
              <a:t>Crowdfunder.com</a:t>
            </a:r>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22</a:t>
            </a:fld>
            <a:endParaRPr lang="en-US"/>
          </a:p>
        </p:txBody>
      </p:sp>
    </p:spTree>
    <p:extLst>
      <p:ext uri="{BB962C8B-B14F-4D97-AF65-F5344CB8AC3E}">
        <p14:creationId xmlns:p14="http://schemas.microsoft.com/office/powerpoint/2010/main" val="2295052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Only 0.05% of startups raise venture capital. </a:t>
            </a:r>
            <a:r>
              <a:rPr lang="en-US" dirty="0"/>
              <a:t>0.05% of startups raise venture capital = One out of 2,000 </a:t>
            </a:r>
            <a:endParaRPr lang="en-US" sz="1200" dirty="0"/>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23</a:t>
            </a:fld>
            <a:endParaRPr lang="en-US"/>
          </a:p>
        </p:txBody>
      </p:sp>
    </p:spTree>
    <p:extLst>
      <p:ext uri="{BB962C8B-B14F-4D97-AF65-F5344CB8AC3E}">
        <p14:creationId xmlns:p14="http://schemas.microsoft.com/office/powerpoint/2010/main" val="3689130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C2AD"/>
                </a:solidFill>
                <a:effectLst/>
                <a:latin typeface="effra"/>
              </a:rPr>
              <a:t>Community Development Corporations (CDCs) and Community Development Financial Institutions (CDFIs) are certified community based non-profits that help low wealth communities through economic opportunities. CDCs are non-profit community-based development organizations that are established to promote economic opportunities in low-wealth communities. CDFIs are non-profit community-based financial institutions that are established to provide responsible and affordable financial products and services that will promote economic growth in under-served neighborhoods and communities.</a:t>
            </a:r>
          </a:p>
          <a:p>
            <a:endParaRPr lang="en-US" b="0" i="0" dirty="0">
              <a:solidFill>
                <a:srgbClr val="42C2AD"/>
              </a:solidFill>
              <a:effectLst/>
              <a:latin typeface="eff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2C2AD"/>
                </a:solidFill>
                <a:effectLst/>
                <a:latin typeface="effra"/>
              </a:rPr>
              <a:t>Note: </a:t>
            </a:r>
            <a:r>
              <a:rPr lang="en-US" b="0" i="0" dirty="0">
                <a:effectLst/>
                <a:latin typeface="Roboto"/>
              </a:rPr>
              <a:t>Commercial Banks are an obvious source of Debt Financing </a:t>
            </a:r>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24</a:t>
            </a:fld>
            <a:endParaRPr lang="en-US"/>
          </a:p>
        </p:txBody>
      </p:sp>
    </p:spTree>
    <p:extLst>
      <p:ext uri="{BB962C8B-B14F-4D97-AF65-F5344CB8AC3E}">
        <p14:creationId xmlns:p14="http://schemas.microsoft.com/office/powerpoint/2010/main" val="3284075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interest gift of money! </a:t>
            </a:r>
          </a:p>
        </p:txBody>
      </p:sp>
      <p:sp>
        <p:nvSpPr>
          <p:cNvPr id="4" name="Slide Number Placeholder 3"/>
          <p:cNvSpPr>
            <a:spLocks noGrp="1"/>
          </p:cNvSpPr>
          <p:nvPr>
            <p:ph type="sldNum" sz="quarter" idx="5"/>
          </p:nvPr>
        </p:nvSpPr>
        <p:spPr/>
        <p:txBody>
          <a:bodyPr/>
          <a:lstStyle/>
          <a:p>
            <a:fld id="{5B253AA7-93B3-48EE-916E-6E0B8C4F9B8E}" type="slidenum">
              <a:rPr lang="en-US" smtClean="0"/>
              <a:t>25</a:t>
            </a:fld>
            <a:endParaRPr lang="en-US"/>
          </a:p>
        </p:txBody>
      </p:sp>
    </p:spTree>
    <p:extLst>
      <p:ext uri="{BB962C8B-B14F-4D97-AF65-F5344CB8AC3E}">
        <p14:creationId xmlns:p14="http://schemas.microsoft.com/office/powerpoint/2010/main" val="3110651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Combination of options that suit the particular business, strategy, timing, environment.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want to choose the funding mechanism that is right for your business strategy in the correct time and place. That typically changes over time, and can be mixed over the course of the business evolution.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Incorporate from Frank’s presentation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active moments – Activities – Have people report out on the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Activity 1: Sketch out plans to fund your startup: What are you funding? How much do you need (debt vs. equity)? When is it needed? Where is it coming from? </a:t>
            </a:r>
          </a:p>
          <a:p>
            <a:r>
              <a:rPr lang="en-US" dirty="0"/>
              <a:t>Get them to write this up, then I talk through it and then they change plans accordingly. </a:t>
            </a:r>
          </a:p>
        </p:txBody>
      </p:sp>
      <p:sp>
        <p:nvSpPr>
          <p:cNvPr id="4" name="Slide Number Placeholder 3"/>
          <p:cNvSpPr>
            <a:spLocks noGrp="1"/>
          </p:cNvSpPr>
          <p:nvPr>
            <p:ph type="sldNum" sz="quarter" idx="5"/>
          </p:nvPr>
        </p:nvSpPr>
        <p:spPr/>
        <p:txBody>
          <a:bodyPr/>
          <a:lstStyle/>
          <a:p>
            <a:fld id="{5B253AA7-93B3-48EE-916E-6E0B8C4F9B8E}" type="slidenum">
              <a:rPr lang="en-US" smtClean="0"/>
              <a:t>3</a:t>
            </a:fld>
            <a:endParaRPr lang="en-US"/>
          </a:p>
        </p:txBody>
      </p:sp>
    </p:spTree>
    <p:extLst>
      <p:ext uri="{BB962C8B-B14F-4D97-AF65-F5344CB8AC3E}">
        <p14:creationId xmlns:p14="http://schemas.microsoft.com/office/powerpoint/2010/main" val="135602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 Information to help them determine where they may fit </a:t>
            </a:r>
          </a:p>
        </p:txBody>
      </p:sp>
      <p:sp>
        <p:nvSpPr>
          <p:cNvPr id="4" name="Slide Number Placeholder 3"/>
          <p:cNvSpPr>
            <a:spLocks noGrp="1"/>
          </p:cNvSpPr>
          <p:nvPr>
            <p:ph type="sldNum" sz="quarter" idx="5"/>
          </p:nvPr>
        </p:nvSpPr>
        <p:spPr/>
        <p:txBody>
          <a:bodyPr/>
          <a:lstStyle/>
          <a:p>
            <a:fld id="{5B253AA7-93B3-48EE-916E-6E0B8C4F9B8E}" type="slidenum">
              <a:rPr lang="en-US" smtClean="0"/>
              <a:t>4</a:t>
            </a:fld>
            <a:endParaRPr lang="en-US"/>
          </a:p>
        </p:txBody>
      </p:sp>
    </p:spTree>
    <p:extLst>
      <p:ext uri="{BB962C8B-B14F-4D97-AF65-F5344CB8AC3E}">
        <p14:creationId xmlns:p14="http://schemas.microsoft.com/office/powerpoint/2010/main" val="234224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Sweat equity… doing everything yourself. </a:t>
            </a:r>
            <a:r>
              <a:rPr lang="en-US" b="1" i="0" dirty="0">
                <a:solidFill>
                  <a:srgbClr val="202124"/>
                </a:solidFill>
                <a:effectLst/>
                <a:latin typeface="Roboto"/>
              </a:rPr>
              <a:t>Bootstrapping</a:t>
            </a:r>
            <a:r>
              <a:rPr lang="en-US" b="0" i="0" dirty="0">
                <a:solidFill>
                  <a:srgbClr val="202124"/>
                </a:solidFill>
                <a:effectLst/>
                <a:latin typeface="Roboto"/>
              </a:rPr>
              <a:t> is building a company from the ground up with nothing but personal savings, and with luck, the cash coming in from the first sales. The term is also used as a noun: A </a:t>
            </a:r>
            <a:r>
              <a:rPr lang="en-US" b="1" i="0" dirty="0">
                <a:solidFill>
                  <a:srgbClr val="202124"/>
                </a:solidFill>
                <a:effectLst/>
                <a:latin typeface="Roboto"/>
              </a:rPr>
              <a:t>bootstrap</a:t>
            </a:r>
            <a:r>
              <a:rPr lang="en-US" b="0" i="0" dirty="0">
                <a:solidFill>
                  <a:srgbClr val="202124"/>
                </a:solidFill>
                <a:effectLst/>
                <a:latin typeface="Roboto"/>
              </a:rPr>
              <a:t> is a </a:t>
            </a:r>
            <a:r>
              <a:rPr lang="en-US" b="1" i="0" dirty="0">
                <a:solidFill>
                  <a:srgbClr val="202124"/>
                </a:solidFill>
                <a:effectLst/>
                <a:latin typeface="Roboto"/>
              </a:rPr>
              <a:t>business</a:t>
            </a:r>
            <a:r>
              <a:rPr lang="en-US" b="0" i="0" dirty="0">
                <a:solidFill>
                  <a:srgbClr val="202124"/>
                </a:solidFill>
                <a:effectLst/>
                <a:latin typeface="Roboto"/>
              </a:rPr>
              <a:t> an entrepreneur with little or no outside cash or other support launches.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latin typeface="Roboto"/>
            </a:endParaRPr>
          </a:p>
          <a:p>
            <a:pPr eaLnBrk="1" hangingPunct="1">
              <a:lnSpc>
                <a:spcPct val="90000"/>
              </a:lnSpc>
            </a:pPr>
            <a:r>
              <a:rPr lang="en-US" altLang="en-US" sz="2800" dirty="0">
                <a:latin typeface="Times New Roman" panose="02020603050405020304" pitchFamily="18" charset="0"/>
                <a:ea typeface="ＭＳ Ｐゴシック" panose="020B0600070205080204" pitchFamily="34" charset="-128"/>
              </a:rPr>
              <a:t>Personal Funds</a:t>
            </a:r>
          </a:p>
          <a:p>
            <a:pPr lvl="1" eaLnBrk="1" hangingPunct="1">
              <a:lnSpc>
                <a:spcPct val="90000"/>
              </a:lnSpc>
            </a:pPr>
            <a:r>
              <a:rPr lang="en-US" altLang="en-US" sz="2400" dirty="0">
                <a:latin typeface="Times New Roman" panose="02020603050405020304" pitchFamily="18" charset="0"/>
                <a:ea typeface="ＭＳ Ｐゴシック" panose="020B0600070205080204" pitchFamily="34" charset="-128"/>
              </a:rPr>
              <a:t>The vast majority of founders contribute personal funds, along with sweat equity, to their ventures.</a:t>
            </a:r>
          </a:p>
          <a:p>
            <a:pPr lvl="2" eaLnBrk="1" hangingPunct="1">
              <a:lnSpc>
                <a:spcPct val="90000"/>
              </a:lnSpc>
            </a:pPr>
            <a:r>
              <a:rPr lang="en-US" altLang="en-US" sz="2000" dirty="0">
                <a:latin typeface="Times New Roman" panose="02020603050405020304" pitchFamily="18" charset="0"/>
                <a:ea typeface="ＭＳ Ｐゴシック" panose="020B0600070205080204" pitchFamily="34" charset="-128"/>
              </a:rPr>
              <a:t>Sweat equity represents the value of the time and effort that a founder puts into a new venture.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Schitts</a:t>
            </a:r>
            <a:r>
              <a:rPr lang="en-US" dirty="0"/>
              <a:t> Creek example. </a:t>
            </a:r>
            <a:r>
              <a:rPr lang="en-US" b="0" i="0" dirty="0">
                <a:solidFill>
                  <a:srgbClr val="202122"/>
                </a:solidFill>
                <a:effectLst/>
                <a:latin typeface="Arial" panose="020B0604020202020204" pitchFamily="34" charset="0"/>
              </a:rPr>
              <a:t>After Rose's business manager embezzles the family business, Rose Video, the family loses its fortune and relocates to </a:t>
            </a:r>
            <a:r>
              <a:rPr lang="en-US" b="0" i="0" dirty="0" err="1">
                <a:solidFill>
                  <a:srgbClr val="202122"/>
                </a:solidFill>
                <a:effectLst/>
                <a:latin typeface="Arial" panose="020B0604020202020204" pitchFamily="34" charset="0"/>
              </a:rPr>
              <a:t>Schitt's</a:t>
            </a:r>
            <a:r>
              <a:rPr lang="en-US" b="0" i="0" dirty="0">
                <a:solidFill>
                  <a:srgbClr val="202122"/>
                </a:solidFill>
                <a:effectLst/>
                <a:latin typeface="Arial" panose="020B0604020202020204" pitchFamily="34" charset="0"/>
              </a:rPr>
              <a:t> Creek, a small town they once purchased as a joke.</a:t>
            </a:r>
            <a:r>
              <a:rPr lang="en-US" b="0" i="0" u="none" strike="noStrike" baseline="30000" dirty="0">
                <a:solidFill>
                  <a:srgbClr val="0645AD"/>
                </a:solidFill>
                <a:effectLst/>
                <a:latin typeface="Arial" panose="020B0604020202020204" pitchFamily="34" charset="0"/>
                <a:hlinkClick r:id="rId3"/>
              </a:rPr>
              <a:t>[5]</a:t>
            </a:r>
            <a:r>
              <a:rPr lang="en-US" b="0" i="0" dirty="0">
                <a:solidFill>
                  <a:srgbClr val="202122"/>
                </a:solidFill>
                <a:effectLst/>
                <a:latin typeface="Arial" panose="020B0604020202020204" pitchFamily="34" charset="0"/>
              </a:rPr>
              <a:t> Now living in a motel as a family, , </a:t>
            </a:r>
            <a:r>
              <a:rPr lang="en-US" b="0" i="0" u="none" strike="noStrike" dirty="0">
                <a:solidFill>
                  <a:srgbClr val="0645AD"/>
                </a:solidFill>
                <a:effectLst/>
                <a:latin typeface="Arial" panose="020B0604020202020204" pitchFamily="34" charset="0"/>
                <a:hlinkClick r:id="rId4" tooltip="Johnny Rose"/>
              </a:rPr>
              <a:t>Johnny Rose</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5" tooltip="Eugene Levy"/>
              </a:rPr>
              <a:t>Eugene Levy</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6" tooltip="Moira Rose"/>
              </a:rPr>
              <a:t>Moira Rose</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7" tooltip="Catherine O'Hara"/>
              </a:rPr>
              <a:t>Catherine O'Hara</a:t>
            </a:r>
            <a:r>
              <a:rPr lang="en-US" b="0" i="0" dirty="0">
                <a:solidFill>
                  <a:srgbClr val="202122"/>
                </a:solidFill>
                <a:effectLst/>
                <a:latin typeface="Arial" panose="020B0604020202020204" pitchFamily="34" charset="0"/>
              </a:rPr>
              <a:t>)—along with their adult children, </a:t>
            </a:r>
            <a:r>
              <a:rPr lang="en-US" b="0" i="0" u="none" strike="noStrike" dirty="0">
                <a:solidFill>
                  <a:srgbClr val="0645AD"/>
                </a:solidFill>
                <a:effectLst/>
                <a:latin typeface="Arial" panose="020B0604020202020204" pitchFamily="34" charset="0"/>
                <a:hlinkClick r:id="rId8" tooltip="David Rose (Schitt's Creek)"/>
              </a:rPr>
              <a:t>David</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9" tooltip="Dan Levy (Canadian actor)"/>
              </a:rPr>
              <a:t>Dan Levy</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10" tooltip="Alexis Rose"/>
              </a:rPr>
              <a:t>Alexis</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11" tooltip="Annie Murphy"/>
              </a:rPr>
              <a:t>Annie Murphy</a:t>
            </a:r>
            <a:r>
              <a:rPr lang="en-US" b="0" i="0" dirty="0">
                <a:solidFill>
                  <a:srgbClr val="202122"/>
                </a:solidFill>
                <a:effectLst/>
                <a:latin typeface="Arial" panose="020B0604020202020204" pitchFamily="34" charset="0"/>
              </a:rPr>
              <a:t>)—must adjust to life without money and with each other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00000"/>
                </a:solidFill>
                <a:effectLst/>
                <a:latin typeface="Linux Libertine"/>
              </a:rPr>
              <a:t>Schitts</a:t>
            </a:r>
            <a:r>
              <a:rPr lang="en-US" b="0" i="0" dirty="0">
                <a:solidFill>
                  <a:srgbClr val="000000"/>
                </a:solidFill>
                <a:effectLst/>
                <a:latin typeface="Linux Libertine"/>
              </a:rPr>
              <a:t> Creek example: Alexis Rose focuses on her education by obtaining her high school diploma and enrolling at a local college. She ultimately opens her own public relations company, Alexis Rose Communications, following the completion of her college degree. Runs this company out of her room in her motel, with her laptop and phone… dedicated to one client (her mom).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inux Libertine"/>
              </a:rPr>
              <a:t>Also, David Rose opened his own local goods business, Rose Apothecary with the savings he had accumulated when working as a brand manager at a local clothing store.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5</a:t>
            </a:fld>
            <a:endParaRPr lang="en-US"/>
          </a:p>
        </p:txBody>
      </p:sp>
    </p:spTree>
    <p:extLst>
      <p:ext uri="{BB962C8B-B14F-4D97-AF65-F5344CB8AC3E}">
        <p14:creationId xmlns:p14="http://schemas.microsoft.com/office/powerpoint/2010/main" val="638486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6</a:t>
            </a:fld>
            <a:endParaRPr lang="en-US"/>
          </a:p>
        </p:txBody>
      </p:sp>
    </p:spTree>
    <p:extLst>
      <p:ext uri="{BB962C8B-B14F-4D97-AF65-F5344CB8AC3E}">
        <p14:creationId xmlns:p14="http://schemas.microsoft.com/office/powerpoint/2010/main" val="3692924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1E3549"/>
                </a:solidFill>
                <a:effectLst/>
                <a:latin typeface="Roboto"/>
              </a:rPr>
              <a:t>Schitts</a:t>
            </a:r>
            <a:r>
              <a:rPr lang="en-US" b="0" i="0" dirty="0">
                <a:solidFill>
                  <a:srgbClr val="1E3549"/>
                </a:solidFill>
                <a:effectLst/>
                <a:latin typeface="Roboto"/>
              </a:rPr>
              <a:t> Creek: When they were looking to expand to a second motel, they could not get a commercial bank loan due to the lack of assets, but were able to have their friends (a new key partner) come up with the money after taking a 2</a:t>
            </a:r>
            <a:r>
              <a:rPr lang="en-US" b="0" i="0" baseline="30000" dirty="0">
                <a:solidFill>
                  <a:srgbClr val="1E3549"/>
                </a:solidFill>
                <a:effectLst/>
                <a:latin typeface="Roboto"/>
              </a:rPr>
              <a:t>nd</a:t>
            </a:r>
            <a:r>
              <a:rPr lang="en-US" b="0" i="0" dirty="0">
                <a:solidFill>
                  <a:srgbClr val="1E3549"/>
                </a:solidFill>
                <a:effectLst/>
                <a:latin typeface="Roboto"/>
              </a:rPr>
              <a:t> mortgage on their house </a:t>
            </a:r>
          </a:p>
          <a:p>
            <a:pPr algn="l"/>
            <a:endParaRPr lang="en-US" b="0" i="0" dirty="0">
              <a:solidFill>
                <a:srgbClr val="1E3549"/>
              </a:solidFill>
              <a:effectLst/>
              <a:latin typeface="Merriweather"/>
            </a:endParaRPr>
          </a:p>
          <a:p>
            <a:pPr algn="l"/>
            <a:endParaRPr lang="en-US" b="0" i="0" dirty="0">
              <a:solidFill>
                <a:srgbClr val="1E3549"/>
              </a:solidFill>
              <a:effectLst/>
              <a:latin typeface="Merriweather"/>
            </a:endParaRPr>
          </a:p>
          <a:p>
            <a:pPr algn="l"/>
            <a:r>
              <a:rPr lang="en-US" b="0" i="0" dirty="0">
                <a:solidFill>
                  <a:srgbClr val="1E3549"/>
                </a:solidFill>
                <a:effectLst/>
                <a:latin typeface="Merriweather"/>
              </a:rPr>
              <a:t>Founders borrowing: </a:t>
            </a:r>
          </a:p>
          <a:p>
            <a:pPr eaLnBrk="1" hangingPunct="1">
              <a:lnSpc>
                <a:spcPct val="90000"/>
              </a:lnSpc>
            </a:pPr>
            <a:r>
              <a:rPr lang="en-US" altLang="en-US" sz="2800" dirty="0">
                <a:latin typeface="Times New Roman" panose="02020603050405020304" pitchFamily="18" charset="0"/>
                <a:ea typeface="ＭＳ Ｐゴシック" panose="020B0600070205080204" pitchFamily="34" charset="-128"/>
              </a:rPr>
              <a:t>Friends and Family</a:t>
            </a:r>
          </a:p>
          <a:p>
            <a:pPr lvl="1" eaLnBrk="1" hangingPunct="1">
              <a:lnSpc>
                <a:spcPct val="90000"/>
              </a:lnSpc>
            </a:pPr>
            <a:r>
              <a:rPr lang="en-US" altLang="en-US" sz="2400" dirty="0">
                <a:latin typeface="Times New Roman" panose="02020603050405020304" pitchFamily="18" charset="0"/>
                <a:ea typeface="ＭＳ Ｐゴシック" panose="020B0600070205080204" pitchFamily="34" charset="-128"/>
              </a:rPr>
              <a:t>Friends and family are the second source of funds for many new ventures.</a:t>
            </a:r>
          </a:p>
          <a:p>
            <a:pPr algn="l"/>
            <a:endParaRPr lang="en-US" b="0" i="0" dirty="0">
              <a:solidFill>
                <a:srgbClr val="1E3549"/>
              </a:solidFill>
              <a:effectLst/>
              <a:latin typeface="Merriweath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Avoid high-interest loans at all costs. It’ll make you less competitive and less attractive to future investment. Can kill the business over time. </a:t>
            </a:r>
          </a:p>
          <a:p>
            <a:pPr algn="l"/>
            <a:r>
              <a:rPr lang="en-US" b="0" i="0" dirty="0">
                <a:solidFill>
                  <a:srgbClr val="1E3549"/>
                </a:solidFill>
                <a:effectLst/>
                <a:latin typeface="Merriweather"/>
              </a:rPr>
              <a:t>A second mortgage is really risky… you could lose your home! </a:t>
            </a:r>
          </a:p>
          <a:p>
            <a:pPr algn="l"/>
            <a:endParaRPr lang="en-US" b="0" i="0" dirty="0">
              <a:solidFill>
                <a:srgbClr val="1E3549"/>
              </a:solidFill>
              <a:effectLst/>
              <a:latin typeface="Merriweather"/>
            </a:endParaRPr>
          </a:p>
          <a:p>
            <a:pPr algn="l"/>
            <a:endParaRPr lang="en-US" b="0" i="0" dirty="0">
              <a:solidFill>
                <a:srgbClr val="1E3549"/>
              </a:solidFill>
              <a:effectLst/>
              <a:latin typeface="Merriweather"/>
            </a:endParaRPr>
          </a:p>
          <a:p>
            <a:pPr algn="l"/>
            <a:r>
              <a:rPr lang="en-US" b="0" i="0" dirty="0">
                <a:solidFill>
                  <a:srgbClr val="1E3549"/>
                </a:solidFill>
                <a:effectLst/>
                <a:latin typeface="Merriweather"/>
              </a:rPr>
              <a:t>Non-Profit and Community Lenders</a:t>
            </a:r>
          </a:p>
          <a:p>
            <a:pPr algn="l"/>
            <a:r>
              <a:rPr lang="en-US" b="0" i="0" dirty="0">
                <a:solidFill>
                  <a:srgbClr val="1E3549"/>
                </a:solidFill>
                <a:effectLst/>
                <a:latin typeface="Roboto"/>
              </a:rPr>
              <a:t>Non-profit and community lenders are one option for obtaining loans. Many of these lenders are mission-driven, meaning they have community or social goals to support low-income communities, and therefore may have fewer restrictions than traditional banks when making lending decisions. Examples of community lenders include community development finance institutions (CDFIs) and some credit unions.</a:t>
            </a:r>
          </a:p>
          <a:p>
            <a:pPr algn="l"/>
            <a:r>
              <a:rPr lang="en-US" b="0" i="0" dirty="0">
                <a:solidFill>
                  <a:srgbClr val="1E3549"/>
                </a:solidFill>
                <a:effectLst/>
                <a:latin typeface="Roboto"/>
              </a:rPr>
              <a:t>These loans are usually smaller or have fixed interest rates so that borrowers are less likely to default (fail to repay their loan). In addition to providing loans, many of these lenders also provide services like training or technical assistance.</a:t>
            </a:r>
          </a:p>
          <a:p>
            <a:pPr algn="l"/>
            <a:r>
              <a:rPr lang="en-US" b="0" i="0" dirty="0">
                <a:solidFill>
                  <a:srgbClr val="1E3549"/>
                </a:solidFill>
                <a:effectLst/>
                <a:latin typeface="Roboto"/>
              </a:rPr>
              <a:t>All of the City of Los Angeles' </a:t>
            </a:r>
            <a:r>
              <a:rPr lang="en-US" b="0" i="0" dirty="0" err="1">
                <a:solidFill>
                  <a:srgbClr val="1E3549"/>
                </a:solidFill>
                <a:effectLst/>
                <a:latin typeface="Roboto"/>
              </a:rPr>
              <a:t>BusinessSource</a:t>
            </a:r>
            <a:r>
              <a:rPr lang="en-US" b="0" i="0" dirty="0">
                <a:solidFill>
                  <a:srgbClr val="1E3549"/>
                </a:solidFill>
                <a:effectLst/>
                <a:latin typeface="Roboto"/>
              </a:rPr>
              <a:t> Centers are CDFIs or have a formal relationship with a CDFI, and can be a good starting point to guide you through a few options for lending.</a:t>
            </a:r>
          </a:p>
          <a:p>
            <a:pPr algn="l"/>
            <a:endParaRPr lang="en-US" b="0" i="0" dirty="0">
              <a:solidFill>
                <a:srgbClr val="1E3549"/>
              </a:solidFill>
              <a:effectLst/>
              <a:latin typeface="Merriweather"/>
            </a:endParaRPr>
          </a:p>
          <a:p>
            <a:pPr algn="l"/>
            <a:r>
              <a:rPr lang="en-US" b="0" i="0" dirty="0">
                <a:solidFill>
                  <a:srgbClr val="1E3549"/>
                </a:solidFill>
                <a:effectLst/>
                <a:latin typeface="Merriweather"/>
              </a:rPr>
              <a:t>City Loans</a:t>
            </a:r>
          </a:p>
          <a:p>
            <a:pPr algn="l"/>
            <a:r>
              <a:rPr lang="en-US" b="0" i="0" dirty="0">
                <a:solidFill>
                  <a:srgbClr val="1E3549"/>
                </a:solidFill>
                <a:effectLst/>
                <a:latin typeface="Merriweather"/>
              </a:rPr>
              <a:t>City of Long Beach - http://bizport.longbeach.gov/plan/funding-types-incentives</a:t>
            </a:r>
          </a:p>
          <a:p>
            <a:pPr algn="l"/>
            <a:endParaRPr lang="en-US" b="0" i="0" dirty="0">
              <a:solidFill>
                <a:srgbClr val="1E3549"/>
              </a:solidFill>
              <a:effectLst/>
              <a:latin typeface="Merriweather"/>
            </a:endParaRPr>
          </a:p>
          <a:p>
            <a:pPr algn="l"/>
            <a:r>
              <a:rPr lang="en-US" b="0" i="0" dirty="0">
                <a:solidFill>
                  <a:srgbClr val="1E3549"/>
                </a:solidFill>
                <a:effectLst/>
                <a:latin typeface="Roboto"/>
              </a:rPr>
              <a:t>The City of Los Angeles offers various financing programs to assist business owners. These financing and loan programs are designed to benefit low income communities, create jobs and provide goods and services in the City of Los Angeles.</a:t>
            </a:r>
          </a:p>
          <a:p>
            <a:pPr algn="l"/>
            <a:r>
              <a:rPr lang="en-US" b="0" i="0" dirty="0">
                <a:solidFill>
                  <a:srgbClr val="1E3549"/>
                </a:solidFill>
                <a:effectLst/>
                <a:latin typeface="Roboto"/>
              </a:rPr>
              <a:t>The City offers a Small Business Loan Program for amounts between $50,000 – $500,000. For larger projects, the City also offers Bond Financing and Major Project Financing. You can learn more by visiting the City's </a:t>
            </a:r>
            <a:r>
              <a:rPr lang="en-US" b="0" i="0" u="none" strike="noStrike" dirty="0">
                <a:solidFill>
                  <a:srgbClr val="50B0E5"/>
                </a:solidFill>
                <a:effectLst/>
                <a:latin typeface="Roboto"/>
                <a:hlinkClick r:id="rId3"/>
              </a:rPr>
              <a:t>Economic and Workforce Development Department website</a:t>
            </a:r>
            <a:r>
              <a:rPr lang="en-US" b="0" i="0" dirty="0">
                <a:solidFill>
                  <a:srgbClr val="1E3549"/>
                </a:solidFill>
                <a:effectLst/>
                <a:latin typeface="Roboto"/>
              </a:rPr>
              <a:t>.</a:t>
            </a:r>
          </a:p>
          <a:p>
            <a:pPr algn="l"/>
            <a:endParaRPr lang="en-US" b="0" i="0" dirty="0">
              <a:solidFill>
                <a:srgbClr val="1E3549"/>
              </a:solidFill>
              <a:effectLst/>
              <a:latin typeface="Roboto"/>
            </a:endParaRPr>
          </a:p>
          <a:p>
            <a:pPr algn="l"/>
            <a:r>
              <a:rPr lang="en-US" b="0" i="0" dirty="0">
                <a:solidFill>
                  <a:srgbClr val="1E3549"/>
                </a:solidFill>
                <a:effectLst/>
                <a:latin typeface="Roboto"/>
              </a:rPr>
              <a:t>PACE LA - </a:t>
            </a:r>
            <a:r>
              <a:rPr lang="en-US" b="0" i="0" dirty="0">
                <a:solidFill>
                  <a:srgbClr val="42C2AD"/>
                </a:solidFill>
                <a:effectLst/>
                <a:latin typeface="effra"/>
              </a:rPr>
              <a:t>CDCs are non-profit community-based development organizations that are established to promote economic opportunities in low-wealth communities.</a:t>
            </a:r>
          </a:p>
          <a:p>
            <a:pPr algn="l"/>
            <a:r>
              <a:rPr lang="en-US" b="0" i="0" dirty="0">
                <a:solidFill>
                  <a:srgbClr val="42C2AD"/>
                </a:solidFill>
                <a:effectLst/>
                <a:latin typeface="effra"/>
              </a:rPr>
              <a:t>PACE Business Development Center - We are a non-profit 501(c)(3) community organization that promotes the growth and economic expansion of diverse Los Angeles communities through the infusion of capital and the provision of business consultation services and financial literacy training. We target low- and moderate- income residents, entrepreneurs and business owners in Los Angeles with diverse loan products as well as technical assistance focused on financial education and credit building.</a:t>
            </a:r>
            <a:endParaRPr lang="en-US" b="0" i="0" dirty="0">
              <a:solidFill>
                <a:srgbClr val="1E3549"/>
              </a:solidFill>
              <a:effectLst/>
              <a:latin typeface="Roboto"/>
            </a:endParaRPr>
          </a:p>
          <a:p>
            <a:pPr algn="l"/>
            <a:endParaRPr lang="en-US" b="0" i="0" dirty="0">
              <a:solidFill>
                <a:srgbClr val="1E3549"/>
              </a:solidFill>
              <a:effectLst/>
              <a:latin typeface="Merriweather"/>
            </a:endParaRPr>
          </a:p>
          <a:p>
            <a:pPr algn="l"/>
            <a:r>
              <a:rPr lang="en-US" b="0" i="0" dirty="0">
                <a:solidFill>
                  <a:srgbClr val="1E3549"/>
                </a:solidFill>
                <a:effectLst/>
                <a:latin typeface="Merriweather"/>
              </a:rPr>
              <a:t>SBA = </a:t>
            </a:r>
            <a:r>
              <a:rPr lang="en-US" b="1" i="0" dirty="0">
                <a:solidFill>
                  <a:srgbClr val="333333"/>
                </a:solidFill>
                <a:effectLst/>
                <a:latin typeface="Raleway"/>
              </a:rPr>
              <a:t>Federal Loans</a:t>
            </a:r>
          </a:p>
          <a:p>
            <a:pPr algn="l"/>
            <a:r>
              <a:rPr lang="en-US" b="0" i="0" dirty="0">
                <a:solidFill>
                  <a:srgbClr val="333333"/>
                </a:solidFill>
                <a:effectLst/>
                <a:latin typeface="Open Sans"/>
              </a:rPr>
              <a:t>Fill out a short questionnaire and you can be matched with participating </a:t>
            </a:r>
            <a:r>
              <a:rPr lang="en-US" b="0" i="0" u="none" strike="noStrike" dirty="0">
                <a:solidFill>
                  <a:srgbClr val="08508A"/>
                </a:solidFill>
                <a:effectLst/>
                <a:latin typeface="Open Sans"/>
              </a:rPr>
              <a:t>SBA</a:t>
            </a:r>
            <a:r>
              <a:rPr lang="en-US" b="0" i="0" dirty="0">
                <a:solidFill>
                  <a:srgbClr val="333333"/>
                </a:solidFill>
                <a:effectLst/>
                <a:latin typeface="Open Sans"/>
              </a:rPr>
              <a:t> Lenders through the LINC (Leveraging Information and Networks to access Capital) online referral tool. Submit your loan needs and LINC will connect you with lending partners and the SBA-backed financing programs to help get your business off the ground.</a:t>
            </a:r>
          </a:p>
          <a:p>
            <a:pPr algn="l"/>
            <a:endParaRPr lang="en-US" b="0" i="0" dirty="0">
              <a:solidFill>
                <a:srgbClr val="1E3549"/>
              </a:solidFill>
              <a:effectLst/>
              <a:latin typeface="Merriweather"/>
            </a:endParaRPr>
          </a:p>
          <a:p>
            <a:pPr algn="l"/>
            <a:endParaRPr lang="en-US" b="0" i="0" dirty="0">
              <a:solidFill>
                <a:srgbClr val="1E3549"/>
              </a:solidFill>
              <a:effectLst/>
              <a:latin typeface="Merriweather"/>
            </a:endParaRPr>
          </a:p>
          <a:p>
            <a:pPr algn="l"/>
            <a:r>
              <a:rPr lang="en-US" b="0" i="0" dirty="0">
                <a:solidFill>
                  <a:srgbClr val="1E3549"/>
                </a:solidFill>
                <a:effectLst/>
                <a:latin typeface="Merriweather"/>
              </a:rPr>
              <a:t>Banks</a:t>
            </a:r>
          </a:p>
          <a:p>
            <a:pPr algn="l"/>
            <a:r>
              <a:rPr lang="en-US" b="0" i="0" dirty="0">
                <a:solidFill>
                  <a:srgbClr val="1E3549"/>
                </a:solidFill>
                <a:effectLst/>
                <a:latin typeface="Roboto"/>
              </a:rPr>
              <a:t>Bank loans are one of the most traditional ways to finance a business. Unfortunately, they’re also some of the hardest loans to get approved for due to their stricter requirements such as having an alternate source of income, stellar credit, or being able to provide significant collateral. Have a great business plan to support your case, be persistent, shop around for the lowest interest rate, and keep in mind that you can also try other avenues, such as CDFIs.</a:t>
            </a:r>
          </a:p>
          <a:p>
            <a:pPr algn="l"/>
            <a:r>
              <a:rPr lang="en-US" b="0" i="0" dirty="0">
                <a:solidFill>
                  <a:srgbClr val="1E3549"/>
                </a:solidFill>
                <a:effectLst/>
                <a:latin typeface="Roboto"/>
              </a:rPr>
              <a:t>Tip/Action: Talk to a few banks to learn about their requirements and expectations before you count on bank loans as a source of financing for your business.</a:t>
            </a:r>
          </a:p>
          <a:p>
            <a:pPr algn="l"/>
            <a:endParaRPr lang="en-US" b="0" i="0" dirty="0">
              <a:solidFill>
                <a:srgbClr val="1E3549"/>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1E3549"/>
                </a:solidFill>
                <a:effectLst/>
                <a:latin typeface="Roboto"/>
              </a:rPr>
              <a:t>Schitts</a:t>
            </a:r>
            <a:r>
              <a:rPr lang="en-US" b="0" i="0" dirty="0">
                <a:solidFill>
                  <a:srgbClr val="1E3549"/>
                </a:solidFill>
                <a:effectLst/>
                <a:latin typeface="Roboto"/>
              </a:rPr>
              <a:t> Creek: When they were looking to expand to a second motel, they could not get a commercial bank loan due to the lack of assets, but were able to have their friends (a new key partner) come up with the money after taking a 2</a:t>
            </a:r>
            <a:r>
              <a:rPr lang="en-US" b="0" i="0" baseline="30000" dirty="0">
                <a:solidFill>
                  <a:srgbClr val="1E3549"/>
                </a:solidFill>
                <a:effectLst/>
                <a:latin typeface="Roboto"/>
              </a:rPr>
              <a:t>nd</a:t>
            </a:r>
            <a:r>
              <a:rPr lang="en-US" b="0" i="0" dirty="0">
                <a:solidFill>
                  <a:srgbClr val="1E3549"/>
                </a:solidFill>
                <a:effectLst/>
                <a:latin typeface="Roboto"/>
              </a:rPr>
              <a:t> mortgage on their house </a:t>
            </a:r>
          </a:p>
          <a:p>
            <a:pPr algn="l"/>
            <a:endParaRPr lang="en-US" b="0" i="0" dirty="0">
              <a:solidFill>
                <a:srgbClr val="1E3549"/>
              </a:solidFill>
              <a:effectLst/>
              <a:latin typeface="Roboto"/>
            </a:endParaRPr>
          </a:p>
          <a:p>
            <a:pPr algn="l"/>
            <a:endParaRPr lang="en-US" b="0" i="0" dirty="0">
              <a:solidFill>
                <a:srgbClr val="1E3549"/>
              </a:solidFill>
              <a:effectLst/>
              <a:latin typeface="Roboto"/>
            </a:endParaRPr>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7</a:t>
            </a:fld>
            <a:endParaRPr lang="en-US"/>
          </a:p>
        </p:txBody>
      </p:sp>
    </p:spTree>
    <p:extLst>
      <p:ext uri="{BB962C8B-B14F-4D97-AF65-F5344CB8AC3E}">
        <p14:creationId xmlns:p14="http://schemas.microsoft.com/office/powerpoint/2010/main" val="3183708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Raleway"/>
              </a:rPr>
              <a:t>Kiva Loan Program</a:t>
            </a:r>
          </a:p>
          <a:p>
            <a:pPr algn="l"/>
            <a:r>
              <a:rPr lang="en-US" b="0" i="0" dirty="0">
                <a:solidFill>
                  <a:srgbClr val="333333"/>
                </a:solidFill>
                <a:effectLst/>
                <a:latin typeface="Open Sans"/>
              </a:rPr>
              <a:t>The City of Long Beach has partnered with The Los Angeles Local Initiatives Support Corporation (LA LISC) to offer zero interest </a:t>
            </a:r>
            <a:r>
              <a:rPr lang="en-US" b="0" i="0" u="none" strike="noStrike" dirty="0">
                <a:solidFill>
                  <a:srgbClr val="08508A"/>
                </a:solidFill>
                <a:effectLst/>
                <a:latin typeface="Open Sans"/>
              </a:rPr>
              <a:t>loans</a:t>
            </a:r>
            <a:r>
              <a:rPr lang="en-US" b="0" i="0" dirty="0">
                <a:solidFill>
                  <a:srgbClr val="333333"/>
                </a:solidFill>
                <a:effectLst/>
                <a:latin typeface="Open Sans"/>
              </a:rPr>
              <a:t> to local business owners. Through Kiva, everyday residents can loan as little as $25 to small businesses of their choice as part of a crowdfunded loan program. </a:t>
            </a:r>
            <a:r>
              <a:rPr lang="en-US" b="0" i="0" u="none" strike="noStrike" dirty="0">
                <a:solidFill>
                  <a:srgbClr val="08508A"/>
                </a:solidFill>
                <a:effectLst/>
                <a:latin typeface="Open Sans"/>
              </a:rPr>
              <a:t>loans</a:t>
            </a:r>
            <a:r>
              <a:rPr lang="en-US" b="0" i="0" dirty="0">
                <a:solidFill>
                  <a:srgbClr val="333333"/>
                </a:solidFill>
                <a:effectLst/>
                <a:latin typeface="Open Sans"/>
              </a:rPr>
              <a:t> are approved through “social underwriting,” where trustworthiness is determined by friends and family lending a portion of the loan request and by a Kiva approved Trustee who will vouch for the borrower. LA LISC will match loan contributions made to borrowers who have been endorsed by a Trustee.</a:t>
            </a:r>
          </a:p>
          <a:p>
            <a:pPr algn="l"/>
            <a:endParaRPr lang="en-US" b="0" i="0" dirty="0">
              <a:solidFill>
                <a:srgbClr val="333333"/>
              </a:solidFill>
              <a:effectLst/>
              <a:latin typeface="Open Sans"/>
            </a:endParaRPr>
          </a:p>
          <a:p>
            <a:pPr algn="l"/>
            <a:r>
              <a:rPr lang="en-US" b="0" i="0" dirty="0">
                <a:solidFill>
                  <a:srgbClr val="333333"/>
                </a:solidFill>
                <a:effectLst/>
                <a:latin typeface="Open Sans"/>
              </a:rPr>
              <a:t>Loan Amount: $500-$10,000</a:t>
            </a:r>
          </a:p>
          <a:p>
            <a:pPr algn="l"/>
            <a:r>
              <a:rPr lang="en-US" b="0" i="0" dirty="0">
                <a:solidFill>
                  <a:srgbClr val="333333"/>
                </a:solidFill>
                <a:effectLst/>
                <a:latin typeface="Open Sans"/>
              </a:rPr>
              <a:t>Term: 6-36 months</a:t>
            </a:r>
          </a:p>
          <a:p>
            <a:pPr algn="l"/>
            <a:r>
              <a:rPr lang="en-US" b="0" i="0" dirty="0">
                <a:solidFill>
                  <a:srgbClr val="333333"/>
                </a:solidFill>
                <a:effectLst/>
                <a:latin typeface="Open Sans"/>
              </a:rPr>
              <a:t>Rate: 0%</a:t>
            </a:r>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8</a:t>
            </a:fld>
            <a:endParaRPr lang="en-US"/>
          </a:p>
        </p:txBody>
      </p:sp>
    </p:spTree>
    <p:extLst>
      <p:ext uri="{BB962C8B-B14F-4D97-AF65-F5344CB8AC3E}">
        <p14:creationId xmlns:p14="http://schemas.microsoft.com/office/powerpoint/2010/main" val="420640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9</a:t>
            </a:fld>
            <a:endParaRPr lang="en-US"/>
          </a:p>
        </p:txBody>
      </p:sp>
    </p:spTree>
    <p:extLst>
      <p:ext uri="{BB962C8B-B14F-4D97-AF65-F5344CB8AC3E}">
        <p14:creationId xmlns:p14="http://schemas.microsoft.com/office/powerpoint/2010/main" val="1550401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10/14/2021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10/14/2021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longbeach.gov/economicdevelopment/business-development/city-loan-program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ongbeach.gov/economicdevelopment/business-development/city-loan-program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us.kiva.org/longbeach/"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acelabdc.org/about/our_program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Funding your Startup</a:t>
            </a:r>
          </a:p>
        </p:txBody>
      </p:sp>
      <p:sp>
        <p:nvSpPr>
          <p:cNvPr id="3" name="Subtitle 2"/>
          <p:cNvSpPr>
            <a:spLocks noGrp="1"/>
          </p:cNvSpPr>
          <p:nvPr>
            <p:ph type="subTitle" idx="1"/>
          </p:nvPr>
        </p:nvSpPr>
        <p:spPr/>
        <p:txBody>
          <a:bodyPr/>
          <a:lstStyle/>
          <a:p>
            <a:r>
              <a:rPr lang="en-US" dirty="0"/>
              <a:t>Dean Heiss </a:t>
            </a:r>
            <a:r>
              <a:rPr lang="en-US"/>
              <a:t>&amp; Dr. Wade </a:t>
            </a:r>
            <a:r>
              <a:rPr lang="en-US" dirty="0"/>
              <a:t>Martin – Oct 19, 2021</a:t>
            </a:r>
          </a:p>
        </p:txBody>
      </p:sp>
      <p:pic>
        <p:nvPicPr>
          <p:cNvPr id="5" name="Picture 4">
            <a:extLst>
              <a:ext uri="{FF2B5EF4-FFF2-40B4-BE49-F238E27FC236}">
                <a16:creationId xmlns:a16="http://schemas.microsoft.com/office/drawing/2014/main" id="{4C495842-C050-4421-8178-7C8302925975}"/>
              </a:ext>
            </a:extLst>
          </p:cNvPr>
          <p:cNvPicPr>
            <a:picLocks noChangeAspect="1"/>
          </p:cNvPicPr>
          <p:nvPr/>
        </p:nvPicPr>
        <p:blipFill>
          <a:blip r:embed="rId3"/>
          <a:stretch>
            <a:fillRect/>
          </a:stretch>
        </p:blipFill>
        <p:spPr>
          <a:xfrm>
            <a:off x="7212287" y="323193"/>
            <a:ext cx="4532458" cy="3105807"/>
          </a:xfrm>
          <a:prstGeom prst="rect">
            <a:avLst/>
          </a:prstGeom>
          <a:ln>
            <a:noFill/>
          </a:ln>
          <a:effectLst>
            <a:outerShdw blurRad="292100" dist="139700" dir="2700000" algn="tl" rotWithShape="0">
              <a:srgbClr val="333333">
                <a:alpha val="65000"/>
              </a:srgbClr>
            </a:outerShdw>
          </a:effectLst>
        </p:spPr>
      </p:pic>
      <p:sp>
        <p:nvSpPr>
          <p:cNvPr id="6" name="Star: 5 Points 5">
            <a:extLst>
              <a:ext uri="{FF2B5EF4-FFF2-40B4-BE49-F238E27FC236}">
                <a16:creationId xmlns:a16="http://schemas.microsoft.com/office/drawing/2014/main" id="{1921C358-F32D-4162-A243-A94E149D05A7}"/>
              </a:ext>
            </a:extLst>
          </p:cNvPr>
          <p:cNvSpPr/>
          <p:nvPr/>
        </p:nvSpPr>
        <p:spPr>
          <a:xfrm>
            <a:off x="8314104" y="1722246"/>
            <a:ext cx="209550" cy="19685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51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1267700" cy="970450"/>
          </a:xfrm>
        </p:spPr>
        <p:txBody>
          <a:bodyPr/>
          <a:lstStyle/>
          <a:p>
            <a:r>
              <a:rPr lang="en-US" dirty="0"/>
              <a:t>Debt – City Loans (LB Economic Dev.)</a:t>
            </a:r>
          </a:p>
        </p:txBody>
      </p:sp>
      <p:sp>
        <p:nvSpPr>
          <p:cNvPr id="3" name="Content Placeholder 2"/>
          <p:cNvSpPr>
            <a:spLocks noGrp="1"/>
          </p:cNvSpPr>
          <p:nvPr>
            <p:ph idx="1"/>
          </p:nvPr>
        </p:nvSpPr>
        <p:spPr>
          <a:xfrm>
            <a:off x="818712" y="2281921"/>
            <a:ext cx="6585388" cy="4294016"/>
          </a:xfrm>
        </p:spPr>
        <p:txBody>
          <a:bodyPr anchor="t">
            <a:normAutofit/>
          </a:bodyPr>
          <a:lstStyle/>
          <a:p>
            <a:r>
              <a:rPr lang="en-US" sz="2400" dirty="0"/>
              <a:t>Based on quality of your business plan, resume, and personal qualifications </a:t>
            </a:r>
          </a:p>
          <a:p>
            <a:r>
              <a:rPr lang="en-US" sz="2400" dirty="0"/>
              <a:t>Credit score is considered, but not deal-breaker</a:t>
            </a:r>
          </a:p>
          <a:p>
            <a:r>
              <a:rPr lang="en-US" sz="2400" dirty="0"/>
              <a:t>Federally funded, so tax liens disqualify</a:t>
            </a:r>
          </a:p>
          <a:p>
            <a:r>
              <a:rPr lang="en-US" sz="2400" dirty="0"/>
              <a:t>Show how you intend to use funds</a:t>
            </a:r>
          </a:p>
          <a:p>
            <a:pPr marL="0" indent="0">
              <a:buNone/>
            </a:pPr>
            <a:endParaRPr lang="en-US" sz="2400" dirty="0"/>
          </a:p>
        </p:txBody>
      </p:sp>
      <p:pic>
        <p:nvPicPr>
          <p:cNvPr id="6" name="Picture 5">
            <a:extLst>
              <a:ext uri="{FF2B5EF4-FFF2-40B4-BE49-F238E27FC236}">
                <a16:creationId xmlns:a16="http://schemas.microsoft.com/office/drawing/2014/main" id="{0E9DEC9B-A310-4A0E-98D3-4AE1E699805E}"/>
              </a:ext>
            </a:extLst>
          </p:cNvPr>
          <p:cNvPicPr>
            <a:picLocks noChangeAspect="1"/>
          </p:cNvPicPr>
          <p:nvPr/>
        </p:nvPicPr>
        <p:blipFill>
          <a:blip r:embed="rId3"/>
          <a:stretch>
            <a:fillRect/>
          </a:stretch>
        </p:blipFill>
        <p:spPr>
          <a:xfrm>
            <a:off x="7404100" y="2527299"/>
            <a:ext cx="4574937" cy="3708401"/>
          </a:xfrm>
          <a:prstGeom prst="rect">
            <a:avLst/>
          </a:prstGeom>
        </p:spPr>
      </p:pic>
    </p:spTree>
    <p:extLst>
      <p:ext uri="{BB962C8B-B14F-4D97-AF65-F5344CB8AC3E}">
        <p14:creationId xmlns:p14="http://schemas.microsoft.com/office/powerpoint/2010/main" val="1182098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1267700" cy="970450"/>
          </a:xfrm>
        </p:spPr>
        <p:txBody>
          <a:bodyPr/>
          <a:lstStyle/>
          <a:p>
            <a:r>
              <a:rPr lang="en-US" dirty="0"/>
              <a:t>Debt – City Loans (LB Economic Dev.)</a:t>
            </a:r>
          </a:p>
        </p:txBody>
      </p:sp>
      <p:sp>
        <p:nvSpPr>
          <p:cNvPr id="3" name="Content Placeholder 2"/>
          <p:cNvSpPr>
            <a:spLocks noGrp="1"/>
          </p:cNvSpPr>
          <p:nvPr>
            <p:ph idx="1"/>
          </p:nvPr>
        </p:nvSpPr>
        <p:spPr>
          <a:xfrm>
            <a:off x="818712" y="2281921"/>
            <a:ext cx="9874688" cy="4294016"/>
          </a:xfrm>
        </p:spPr>
        <p:txBody>
          <a:bodyPr anchor="t">
            <a:normAutofit lnSpcReduction="10000"/>
          </a:bodyPr>
          <a:lstStyle/>
          <a:p>
            <a:r>
              <a:rPr lang="en-US" dirty="0">
                <a:hlinkClick r:id="rId3"/>
              </a:rPr>
              <a:t>Microenterprise Loan Program</a:t>
            </a:r>
            <a:endParaRPr lang="en-US" dirty="0"/>
          </a:p>
          <a:p>
            <a:pPr lvl="1"/>
            <a:r>
              <a:rPr lang="en-US" dirty="0"/>
              <a:t>The Microenterprise Loan Program is designed to support Long Beach small businesses</a:t>
            </a:r>
          </a:p>
          <a:p>
            <a:pPr lvl="1"/>
            <a:r>
              <a:rPr lang="en-US" dirty="0"/>
              <a:t>Between $25,000 to $100,000 is available for small businesses operating in Long Beach</a:t>
            </a:r>
          </a:p>
          <a:p>
            <a:pPr lvl="1"/>
            <a:r>
              <a:rPr lang="en-US" dirty="0"/>
              <a:t>Interest rate: Wall Street Journal prime rate + 1.5 percent</a:t>
            </a:r>
          </a:p>
          <a:p>
            <a:pPr lvl="1"/>
            <a:r>
              <a:rPr lang="en-US" dirty="0"/>
              <a:t>Fees: 2 percent loan fee, if loan closes</a:t>
            </a:r>
          </a:p>
          <a:p>
            <a:pPr lvl="1"/>
            <a:r>
              <a:rPr lang="en-US" dirty="0"/>
              <a:t>Term: 5 to 10 years</a:t>
            </a:r>
          </a:p>
          <a:p>
            <a:pPr lvl="1"/>
            <a:r>
              <a:rPr lang="en-US" dirty="0"/>
              <a:t>Loan proceeds may go toward business expenses, such as personnel, rent, supplies/materials, utilities, professional services, and more (proceeds cannot be spent on construction)</a:t>
            </a:r>
          </a:p>
          <a:p>
            <a:pPr lvl="1"/>
            <a:r>
              <a:rPr lang="en-US" dirty="0"/>
              <a:t>Must create 1 full-time job for every $35,000 borrowed</a:t>
            </a:r>
          </a:p>
          <a:p>
            <a:pPr lvl="1"/>
            <a:r>
              <a:rPr lang="en-US" dirty="0"/>
              <a:t>Personal guarantee is required for all loans</a:t>
            </a:r>
          </a:p>
          <a:p>
            <a:pPr lvl="1"/>
            <a:r>
              <a:rPr lang="en-US" dirty="0"/>
              <a:t>Businesses must be a for-profit entity</a:t>
            </a:r>
          </a:p>
          <a:p>
            <a:pPr lvl="1"/>
            <a:r>
              <a:rPr lang="en-US" dirty="0"/>
              <a:t>All loans must be approved by the City's Loan Committee.</a:t>
            </a:r>
          </a:p>
        </p:txBody>
      </p:sp>
    </p:spTree>
    <p:extLst>
      <p:ext uri="{BB962C8B-B14F-4D97-AF65-F5344CB8AC3E}">
        <p14:creationId xmlns:p14="http://schemas.microsoft.com/office/powerpoint/2010/main" val="226691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1267700" cy="970450"/>
          </a:xfrm>
        </p:spPr>
        <p:txBody>
          <a:bodyPr/>
          <a:lstStyle/>
          <a:p>
            <a:r>
              <a:rPr lang="en-US" dirty="0"/>
              <a:t>Debt – City Loans (LB Economic Dev.)</a:t>
            </a:r>
          </a:p>
        </p:txBody>
      </p:sp>
      <p:sp>
        <p:nvSpPr>
          <p:cNvPr id="3" name="Content Placeholder 2"/>
          <p:cNvSpPr>
            <a:spLocks noGrp="1"/>
          </p:cNvSpPr>
          <p:nvPr>
            <p:ph idx="1"/>
          </p:nvPr>
        </p:nvSpPr>
        <p:spPr>
          <a:xfrm>
            <a:off x="818712" y="2281921"/>
            <a:ext cx="9874688" cy="4294016"/>
          </a:xfrm>
        </p:spPr>
        <p:txBody>
          <a:bodyPr anchor="t">
            <a:normAutofit/>
          </a:bodyPr>
          <a:lstStyle/>
          <a:p>
            <a:r>
              <a:rPr lang="en-US" dirty="0">
                <a:hlinkClick r:id="rId3"/>
              </a:rPr>
              <a:t>Grow Long Beach Fund</a:t>
            </a:r>
            <a:endParaRPr lang="en-US" dirty="0"/>
          </a:p>
          <a:p>
            <a:pPr lvl="1"/>
            <a:r>
              <a:rPr lang="en-US" dirty="0"/>
              <a:t>Partnership between the City of Long Beach and National Development Council Grow America Fund</a:t>
            </a:r>
          </a:p>
          <a:p>
            <a:pPr lvl="1"/>
            <a:r>
              <a:rPr lang="en-US" dirty="0"/>
              <a:t>Between $100,000 to $2 million is available for businesses that have been operating in Long Beach for at least two years</a:t>
            </a:r>
          </a:p>
          <a:p>
            <a:pPr lvl="1"/>
            <a:r>
              <a:rPr lang="en-US" dirty="0"/>
              <a:t>Interest rate: based on current Wall Street Journal prime rate</a:t>
            </a:r>
          </a:p>
          <a:p>
            <a:pPr lvl="1"/>
            <a:r>
              <a:rPr lang="en-US" dirty="0"/>
              <a:t>Term: 3 to 25 years</a:t>
            </a:r>
          </a:p>
          <a:p>
            <a:pPr lvl="1"/>
            <a:r>
              <a:rPr lang="en-US" dirty="0"/>
              <a:t>Loans underwritten by National Development Council and guaranteed by the Small Business Administration</a:t>
            </a:r>
          </a:p>
          <a:p>
            <a:pPr lvl="1"/>
            <a:r>
              <a:rPr lang="en-US" dirty="0"/>
              <a:t>Business must be a for-profit entity</a:t>
            </a:r>
          </a:p>
          <a:p>
            <a:pPr lvl="1"/>
            <a:r>
              <a:rPr lang="en-US" dirty="0"/>
              <a:t>Funds can be used for any legitimate business expense (construction, tenant improvements, equipment, working capital, etc.)</a:t>
            </a:r>
          </a:p>
        </p:txBody>
      </p:sp>
    </p:spTree>
    <p:extLst>
      <p:ext uri="{BB962C8B-B14F-4D97-AF65-F5344CB8AC3E}">
        <p14:creationId xmlns:p14="http://schemas.microsoft.com/office/powerpoint/2010/main" val="2238274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Debt – Commercial Banks</a:t>
            </a:r>
          </a:p>
        </p:txBody>
      </p:sp>
      <p:sp>
        <p:nvSpPr>
          <p:cNvPr id="3" name="Content Placeholder 2"/>
          <p:cNvSpPr>
            <a:spLocks noGrp="1"/>
          </p:cNvSpPr>
          <p:nvPr>
            <p:ph idx="1"/>
          </p:nvPr>
        </p:nvSpPr>
        <p:spPr>
          <a:xfrm>
            <a:off x="810000" y="2281920"/>
            <a:ext cx="10467600" cy="4294016"/>
          </a:xfrm>
        </p:spPr>
        <p:txBody>
          <a:bodyPr anchor="t">
            <a:normAutofit/>
          </a:bodyPr>
          <a:lstStyle/>
          <a:p>
            <a:r>
              <a:rPr lang="en-US" sz="2000" dirty="0"/>
              <a:t>Most traditional but hardest ways to finance a business</a:t>
            </a:r>
          </a:p>
          <a:p>
            <a:pPr lvl="1"/>
            <a:r>
              <a:rPr lang="en-US" sz="2000" dirty="0"/>
              <a:t> Banks are interested in firms that have strong cash flow, low leverage, audited financials, good management, and a healthy balance sheet </a:t>
            </a:r>
          </a:p>
          <a:p>
            <a:pPr lvl="1"/>
            <a:r>
              <a:rPr lang="en-US" sz="2000" dirty="0"/>
              <a:t> Typically, stricter requirements such as having an alternate source of income, stellar credit, or being able to provide significant collateral</a:t>
            </a:r>
          </a:p>
          <a:p>
            <a:r>
              <a:rPr lang="en-US" sz="2000" dirty="0"/>
              <a:t>Have a great business plan to support your case, be persistent, shop around for the lowest interest rate, and keep in mind that you can also try other avenues, such as CDFIs</a:t>
            </a:r>
          </a:p>
          <a:p>
            <a:r>
              <a:rPr lang="en-US" sz="2000" dirty="0"/>
              <a:t>Talk to a few banks to learn about their requirements and expectations before you count on bank loans as a source of financing for your business.</a:t>
            </a:r>
          </a:p>
          <a:p>
            <a:endParaRPr lang="en-US" sz="2000" dirty="0"/>
          </a:p>
          <a:p>
            <a:endParaRPr lang="en-US" sz="2400" dirty="0"/>
          </a:p>
        </p:txBody>
      </p:sp>
    </p:spTree>
    <p:extLst>
      <p:ext uri="{BB962C8B-B14F-4D97-AF65-F5344CB8AC3E}">
        <p14:creationId xmlns:p14="http://schemas.microsoft.com/office/powerpoint/2010/main" val="2507524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Categories - Equity</a:t>
            </a:r>
          </a:p>
        </p:txBody>
      </p:sp>
      <p:sp>
        <p:nvSpPr>
          <p:cNvPr id="3" name="Content Placeholder 2"/>
          <p:cNvSpPr>
            <a:spLocks noGrp="1"/>
          </p:cNvSpPr>
          <p:nvPr>
            <p:ph idx="1"/>
          </p:nvPr>
        </p:nvSpPr>
        <p:spPr>
          <a:xfrm>
            <a:off x="827424" y="2309751"/>
            <a:ext cx="10554574" cy="4063010"/>
          </a:xfrm>
        </p:spPr>
        <p:txBody>
          <a:bodyPr>
            <a:normAutofit/>
          </a:bodyPr>
          <a:lstStyle/>
          <a:p>
            <a:r>
              <a:rPr lang="en-US" sz="3200" dirty="0"/>
              <a:t> Founders Savings </a:t>
            </a:r>
          </a:p>
          <a:p>
            <a:r>
              <a:rPr lang="en-US" sz="3200" dirty="0"/>
              <a:t> Friends &amp; Family</a:t>
            </a:r>
          </a:p>
          <a:p>
            <a:r>
              <a:rPr lang="en-US" sz="3200" dirty="0"/>
              <a:t> Angel Investors</a:t>
            </a:r>
          </a:p>
          <a:p>
            <a:r>
              <a:rPr lang="en-US" sz="3200" dirty="0"/>
              <a:t> Venture Capitalist</a:t>
            </a:r>
          </a:p>
          <a:p>
            <a:pPr lvl="1"/>
            <a:r>
              <a:rPr lang="en-US" sz="3000" dirty="0"/>
              <a:t> Seed Round</a:t>
            </a:r>
          </a:p>
          <a:p>
            <a:pPr lvl="1"/>
            <a:r>
              <a:rPr lang="en-US" sz="3000" dirty="0"/>
              <a:t> Series A, B, etc.</a:t>
            </a:r>
          </a:p>
          <a:p>
            <a:endParaRPr lang="en-US" dirty="0"/>
          </a:p>
        </p:txBody>
      </p:sp>
      <p:pic>
        <p:nvPicPr>
          <p:cNvPr id="4" name="Picture 3">
            <a:extLst>
              <a:ext uri="{FF2B5EF4-FFF2-40B4-BE49-F238E27FC236}">
                <a16:creationId xmlns:a16="http://schemas.microsoft.com/office/drawing/2014/main" id="{A6821771-E798-4225-8A30-FED6B98228E7}"/>
              </a:ext>
            </a:extLst>
          </p:cNvPr>
          <p:cNvPicPr>
            <a:picLocks noChangeAspect="1"/>
          </p:cNvPicPr>
          <p:nvPr/>
        </p:nvPicPr>
        <p:blipFill>
          <a:blip r:embed="rId3"/>
          <a:stretch>
            <a:fillRect/>
          </a:stretch>
        </p:blipFill>
        <p:spPr>
          <a:xfrm>
            <a:off x="7543800" y="4397402"/>
            <a:ext cx="4035424" cy="2266045"/>
          </a:xfrm>
          <a:prstGeom prst="rect">
            <a:avLst/>
          </a:prstGeom>
        </p:spPr>
      </p:pic>
    </p:spTree>
    <p:extLst>
      <p:ext uri="{BB962C8B-B14F-4D97-AF65-F5344CB8AC3E}">
        <p14:creationId xmlns:p14="http://schemas.microsoft.com/office/powerpoint/2010/main" val="2752488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1255000" cy="970450"/>
          </a:xfrm>
        </p:spPr>
        <p:txBody>
          <a:bodyPr/>
          <a:lstStyle/>
          <a:p>
            <a:r>
              <a:rPr lang="en-US" dirty="0"/>
              <a:t>Funding Categories – Equity </a:t>
            </a:r>
            <a:r>
              <a:rPr lang="en-US" sz="4000" dirty="0"/>
              <a:t>Angel Investors</a:t>
            </a:r>
            <a:endParaRPr lang="en-US" dirty="0"/>
          </a:p>
        </p:txBody>
      </p:sp>
      <p:sp>
        <p:nvSpPr>
          <p:cNvPr id="3" name="Content Placeholder 2"/>
          <p:cNvSpPr>
            <a:spLocks noGrp="1"/>
          </p:cNvSpPr>
          <p:nvPr>
            <p:ph idx="1"/>
          </p:nvPr>
        </p:nvSpPr>
        <p:spPr>
          <a:xfrm>
            <a:off x="827424" y="2309751"/>
            <a:ext cx="10554574" cy="4063010"/>
          </a:xfrm>
        </p:spPr>
        <p:txBody>
          <a:bodyPr anchor="t">
            <a:normAutofit lnSpcReduction="10000"/>
          </a:bodyPr>
          <a:lstStyle/>
          <a:p>
            <a:r>
              <a:rPr lang="en-US" sz="3200" dirty="0"/>
              <a:t> Angel Investors</a:t>
            </a:r>
          </a:p>
          <a:p>
            <a:pPr lvl="1"/>
            <a:r>
              <a:rPr lang="en-US" sz="3000" dirty="0"/>
              <a:t> Individuals who invest their personal capital directly in start-ups in exchange for equity</a:t>
            </a:r>
          </a:p>
          <a:p>
            <a:pPr lvl="1"/>
            <a:r>
              <a:rPr lang="en-US" sz="3000" dirty="0"/>
              <a:t> May require certain conditions such as influencing how to run the company</a:t>
            </a:r>
          </a:p>
          <a:p>
            <a:pPr lvl="1"/>
            <a:r>
              <a:rPr lang="en-US" sz="3000" dirty="0"/>
              <a:t> Looking for companies that have the potential to grow between 30% to 40% per year and/or can return 300%</a:t>
            </a:r>
          </a:p>
        </p:txBody>
      </p:sp>
    </p:spTree>
    <p:extLst>
      <p:ext uri="{BB962C8B-B14F-4D97-AF65-F5344CB8AC3E}">
        <p14:creationId xmlns:p14="http://schemas.microsoft.com/office/powerpoint/2010/main" val="52490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1255000" cy="970450"/>
          </a:xfrm>
        </p:spPr>
        <p:txBody>
          <a:bodyPr/>
          <a:lstStyle/>
          <a:p>
            <a:r>
              <a:rPr lang="en-US" dirty="0"/>
              <a:t>Funding Categories – Equity, </a:t>
            </a:r>
            <a:r>
              <a:rPr lang="en-US" sz="4000" dirty="0"/>
              <a:t>Venture Capital</a:t>
            </a:r>
            <a:endParaRPr lang="en-US" dirty="0"/>
          </a:p>
        </p:txBody>
      </p:sp>
      <p:sp>
        <p:nvSpPr>
          <p:cNvPr id="3" name="Content Placeholder 2"/>
          <p:cNvSpPr>
            <a:spLocks noGrp="1"/>
          </p:cNvSpPr>
          <p:nvPr>
            <p:ph idx="1"/>
          </p:nvPr>
        </p:nvSpPr>
        <p:spPr>
          <a:xfrm>
            <a:off x="827424" y="2309751"/>
            <a:ext cx="10554574" cy="4063010"/>
          </a:xfrm>
        </p:spPr>
        <p:txBody>
          <a:bodyPr anchor="t">
            <a:normAutofit lnSpcReduction="10000"/>
          </a:bodyPr>
          <a:lstStyle/>
          <a:p>
            <a:r>
              <a:rPr lang="en-US" sz="3200" dirty="0"/>
              <a:t> Venture Capital</a:t>
            </a:r>
          </a:p>
          <a:p>
            <a:pPr lvl="1"/>
            <a:r>
              <a:rPr lang="en-US" sz="3000" dirty="0"/>
              <a:t> Money that is invested by venture capital firms in start-ups and small businesses with exceptional growth potential</a:t>
            </a:r>
          </a:p>
          <a:p>
            <a:pPr lvl="1"/>
            <a:r>
              <a:rPr lang="en-US" sz="3000" dirty="0"/>
              <a:t> There are about 1,000 venture capital firms in the U.S.</a:t>
            </a:r>
          </a:p>
          <a:p>
            <a:pPr lvl="1"/>
            <a:r>
              <a:rPr lang="en-US" sz="3000" dirty="0"/>
              <a:t> Venture capital firms fund very few entrepreneurial firms in comparison to business angels </a:t>
            </a:r>
          </a:p>
        </p:txBody>
      </p:sp>
    </p:spTree>
    <p:extLst>
      <p:ext uri="{BB962C8B-B14F-4D97-AF65-F5344CB8AC3E}">
        <p14:creationId xmlns:p14="http://schemas.microsoft.com/office/powerpoint/2010/main" val="527287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Sources</a:t>
            </a:r>
          </a:p>
        </p:txBody>
      </p:sp>
      <p:sp>
        <p:nvSpPr>
          <p:cNvPr id="3" name="Content Placeholder 2"/>
          <p:cNvSpPr>
            <a:spLocks noGrp="1"/>
          </p:cNvSpPr>
          <p:nvPr>
            <p:ph idx="1"/>
          </p:nvPr>
        </p:nvSpPr>
        <p:spPr>
          <a:xfrm>
            <a:off x="827424" y="2358177"/>
            <a:ext cx="10554574" cy="4255515"/>
          </a:xfrm>
        </p:spPr>
        <p:txBody>
          <a:bodyPr>
            <a:noAutofit/>
          </a:bodyPr>
          <a:lstStyle/>
          <a:p>
            <a:r>
              <a:rPr lang="en-US" sz="2800" dirty="0"/>
              <a:t> Crowdfunding (Rewards based)</a:t>
            </a:r>
          </a:p>
          <a:p>
            <a:pPr lvl="1"/>
            <a:r>
              <a:rPr lang="en-US" sz="2400" dirty="0"/>
              <a:t> Kickstarter / Indiegogo / </a:t>
            </a:r>
            <a:r>
              <a:rPr lang="en-US" sz="2400" dirty="0" err="1"/>
              <a:t>RocketHub</a:t>
            </a:r>
            <a:endParaRPr lang="en-US" sz="2400" dirty="0"/>
          </a:p>
          <a:p>
            <a:r>
              <a:rPr lang="en-US" sz="2800" dirty="0"/>
              <a:t> Crowdfunding (Equity based)</a:t>
            </a:r>
          </a:p>
          <a:p>
            <a:pPr lvl="1"/>
            <a:r>
              <a:rPr lang="en-US" sz="2400" dirty="0"/>
              <a:t> Funders Club / Startengine.com / Crowdfunder.com</a:t>
            </a:r>
          </a:p>
          <a:p>
            <a:r>
              <a:rPr lang="en-US" sz="2800" dirty="0"/>
              <a:t> Grants (e.g., SBIR/STTR)</a:t>
            </a:r>
          </a:p>
          <a:p>
            <a:r>
              <a:rPr lang="en-US" sz="2800" dirty="0"/>
              <a:t> Competitions (e.g., </a:t>
            </a:r>
            <a:r>
              <a:rPr lang="en-US" sz="2800" dirty="0" err="1"/>
              <a:t>PitchFest</a:t>
            </a:r>
            <a:r>
              <a:rPr lang="en-US" sz="2800" dirty="0"/>
              <a:t> &amp; Innovation Challenge)</a:t>
            </a:r>
          </a:p>
        </p:txBody>
      </p:sp>
    </p:spTree>
    <p:extLst>
      <p:ext uri="{BB962C8B-B14F-4D97-AF65-F5344CB8AC3E}">
        <p14:creationId xmlns:p14="http://schemas.microsoft.com/office/powerpoint/2010/main" val="1025998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8EB6-6E81-49AA-8584-FFEF6F36C615}"/>
              </a:ext>
            </a:extLst>
          </p:cNvPr>
          <p:cNvSpPr>
            <a:spLocks noGrp="1"/>
          </p:cNvSpPr>
          <p:nvPr>
            <p:ph type="title"/>
          </p:nvPr>
        </p:nvSpPr>
        <p:spPr/>
        <p:txBody>
          <a:bodyPr/>
          <a:lstStyle/>
          <a:p>
            <a:r>
              <a:rPr lang="en-US" dirty="0"/>
              <a:t>Activity 2</a:t>
            </a:r>
          </a:p>
        </p:txBody>
      </p:sp>
      <p:sp>
        <p:nvSpPr>
          <p:cNvPr id="3" name="Content Placeholder 2">
            <a:extLst>
              <a:ext uri="{FF2B5EF4-FFF2-40B4-BE49-F238E27FC236}">
                <a16:creationId xmlns:a16="http://schemas.microsoft.com/office/drawing/2014/main" id="{7E597E96-1AD4-4129-A248-C719EB9810E7}"/>
              </a:ext>
            </a:extLst>
          </p:cNvPr>
          <p:cNvSpPr>
            <a:spLocks noGrp="1"/>
          </p:cNvSpPr>
          <p:nvPr>
            <p:ph idx="1"/>
          </p:nvPr>
        </p:nvSpPr>
        <p:spPr/>
        <p:txBody>
          <a:bodyPr>
            <a:normAutofit/>
          </a:bodyPr>
          <a:lstStyle/>
          <a:p>
            <a:r>
              <a:rPr lang="en-US" sz="2400" dirty="0"/>
              <a:t>Revise your funding plans</a:t>
            </a:r>
          </a:p>
          <a:p>
            <a:r>
              <a:rPr lang="en-US" sz="2400" dirty="0"/>
              <a:t>Share your revised plans with another team (mentioning what changed, if anything) </a:t>
            </a:r>
          </a:p>
        </p:txBody>
      </p:sp>
    </p:spTree>
    <p:extLst>
      <p:ext uri="{BB962C8B-B14F-4D97-AF65-F5344CB8AC3E}">
        <p14:creationId xmlns:p14="http://schemas.microsoft.com/office/powerpoint/2010/main" val="3102844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Comments </a:t>
            </a:r>
          </a:p>
        </p:txBody>
      </p:sp>
      <p:sp>
        <p:nvSpPr>
          <p:cNvPr id="3" name="Content Placeholder 2"/>
          <p:cNvSpPr>
            <a:spLocks noGrp="1"/>
          </p:cNvSpPr>
          <p:nvPr>
            <p:ph idx="1"/>
          </p:nvPr>
        </p:nvSpPr>
        <p:spPr>
          <a:xfrm>
            <a:off x="810000" y="2478827"/>
            <a:ext cx="11021676" cy="4255515"/>
          </a:xfrm>
        </p:spPr>
        <p:txBody>
          <a:bodyPr>
            <a:noAutofit/>
          </a:bodyPr>
          <a:lstStyle/>
          <a:p>
            <a:r>
              <a:rPr lang="en-US" sz="2800" dirty="0"/>
              <a:t> Bootstrapping is the first step</a:t>
            </a:r>
          </a:p>
          <a:p>
            <a:r>
              <a:rPr lang="en-US" sz="2800" dirty="0"/>
              <a:t> Delay outside funding, if practical, until risk is reduced and returns are predictable or high </a:t>
            </a:r>
          </a:p>
          <a:p>
            <a:r>
              <a:rPr lang="en-US" sz="2800" dirty="0"/>
              <a:t> Take advantage of success by funding growth with sales revenue </a:t>
            </a:r>
          </a:p>
          <a:p>
            <a:r>
              <a:rPr lang="en-US" sz="2800" dirty="0"/>
              <a:t> Structure all funding    </a:t>
            </a:r>
          </a:p>
          <a:p>
            <a:pPr lvl="1"/>
            <a:r>
              <a:rPr lang="en-US" sz="2600" dirty="0"/>
              <a:t> Consider control/decision making </a:t>
            </a:r>
          </a:p>
          <a:p>
            <a:pPr lvl="1"/>
            <a:r>
              <a:rPr lang="en-US" sz="2600" dirty="0"/>
              <a:t> Formalize all funding on paper: S.A.F.E., Stock agreement, etc.</a:t>
            </a:r>
          </a:p>
          <a:p>
            <a:endParaRPr lang="en-US" sz="2800" dirty="0"/>
          </a:p>
        </p:txBody>
      </p:sp>
    </p:spTree>
    <p:extLst>
      <p:ext uri="{BB962C8B-B14F-4D97-AF65-F5344CB8AC3E}">
        <p14:creationId xmlns:p14="http://schemas.microsoft.com/office/powerpoint/2010/main" val="299649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Facts!</a:t>
            </a:r>
          </a:p>
        </p:txBody>
      </p:sp>
      <p:sp>
        <p:nvSpPr>
          <p:cNvPr id="3" name="Content Placeholder 2"/>
          <p:cNvSpPr>
            <a:spLocks noGrp="1"/>
          </p:cNvSpPr>
          <p:nvPr>
            <p:ph idx="1"/>
          </p:nvPr>
        </p:nvSpPr>
        <p:spPr>
          <a:xfrm>
            <a:off x="818712" y="2321678"/>
            <a:ext cx="10554574" cy="4284391"/>
          </a:xfrm>
        </p:spPr>
        <p:txBody>
          <a:bodyPr>
            <a:noAutofit/>
          </a:bodyPr>
          <a:lstStyle/>
          <a:p>
            <a:pPr>
              <a:buFont typeface="+mj-lt"/>
              <a:buAutoNum type="arabicPeriod"/>
            </a:pPr>
            <a:r>
              <a:rPr lang="en-US" sz="2400" dirty="0"/>
              <a:t>77% of small businesses rely on personal savings for startup money</a:t>
            </a:r>
          </a:p>
          <a:p>
            <a:pPr>
              <a:buFont typeface="+mj-lt"/>
              <a:buAutoNum type="arabicPeriod"/>
            </a:pPr>
            <a:r>
              <a:rPr lang="en-US" sz="2400" dirty="0"/>
              <a:t>One third of small businesses start with less than $5000 </a:t>
            </a:r>
          </a:p>
          <a:p>
            <a:pPr>
              <a:buFont typeface="+mj-lt"/>
              <a:buAutoNum type="arabicPeriod"/>
            </a:pPr>
            <a:r>
              <a:rPr lang="en-US" sz="2400" dirty="0"/>
              <a:t>The average small business requires about $10K for startup capital</a:t>
            </a:r>
          </a:p>
          <a:p>
            <a:pPr>
              <a:buFont typeface="+mj-lt"/>
              <a:buAutoNum type="arabicPeriod"/>
            </a:pPr>
            <a:r>
              <a:rPr lang="en-US" sz="2400" dirty="0"/>
              <a:t>Only 0.05% of startups raise venture capital</a:t>
            </a:r>
          </a:p>
          <a:p>
            <a:pPr>
              <a:buFont typeface="+mj-lt"/>
              <a:buAutoNum type="arabicPeriod"/>
            </a:pPr>
            <a:r>
              <a:rPr lang="en-US" sz="2400" dirty="0"/>
              <a:t>The average seed round is $40m</a:t>
            </a:r>
          </a:p>
          <a:p>
            <a:pPr>
              <a:buFont typeface="+mj-lt"/>
              <a:buAutoNum type="arabicPeriod"/>
            </a:pPr>
            <a:r>
              <a:rPr lang="en-US" sz="2400" dirty="0"/>
              <a:t>The median company running a seed funding round is 3 years old</a:t>
            </a:r>
          </a:p>
          <a:p>
            <a:pPr>
              <a:buFont typeface="+mj-lt"/>
              <a:buAutoNum type="arabicPeriod"/>
            </a:pPr>
            <a:r>
              <a:rPr lang="en-US" sz="2400" dirty="0"/>
              <a:t>Of startups that raise seed rounds, 1% reach unicorn status, $1b + valuation</a:t>
            </a:r>
          </a:p>
          <a:p>
            <a:pPr>
              <a:buFont typeface="+mj-lt"/>
              <a:buAutoNum type="arabicPeriod"/>
            </a:pPr>
            <a:r>
              <a:rPr lang="en-US" sz="2400" dirty="0"/>
              <a:t>Startups with two co-founders rather than one raise 30% more capital</a:t>
            </a:r>
          </a:p>
        </p:txBody>
      </p:sp>
    </p:spTree>
    <p:extLst>
      <p:ext uri="{BB962C8B-B14F-4D97-AF65-F5344CB8AC3E}">
        <p14:creationId xmlns:p14="http://schemas.microsoft.com/office/powerpoint/2010/main" val="3246584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8EB6-6E81-49AA-8584-FFEF6F36C615}"/>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7E597E96-1AD4-4129-A248-C719EB9810E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67308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descr="Horizontal Organization Chart" title="SmartArt"/>
          <p:cNvGraphicFramePr>
            <a:graphicFrameLocks/>
          </p:cNvGraphicFramePr>
          <p:nvPr>
            <p:extLst>
              <p:ext uri="{D42A27DB-BD31-4B8C-83A1-F6EECF244321}">
                <p14:modId xmlns:p14="http://schemas.microsoft.com/office/powerpoint/2010/main" val="66820891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158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descr="Horizontal Organization Chart" title="SmartArt"/>
          <p:cNvGraphicFramePr>
            <a:graphicFrameLocks/>
          </p:cNvGraphicFramePr>
          <p:nvPr>
            <p:extLst>
              <p:ext uri="{D42A27DB-BD31-4B8C-83A1-F6EECF244321}">
                <p14:modId xmlns:p14="http://schemas.microsoft.com/office/powerpoint/2010/main" val="193026054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0B6703A-779E-4746-BD55-0730EC6A1C98}"/>
              </a:ext>
            </a:extLst>
          </p:cNvPr>
          <p:cNvPicPr>
            <a:picLocks noChangeAspect="1"/>
          </p:cNvPicPr>
          <p:nvPr/>
        </p:nvPicPr>
        <p:blipFill>
          <a:blip r:embed="rId8"/>
          <a:stretch>
            <a:fillRect/>
          </a:stretch>
        </p:blipFill>
        <p:spPr>
          <a:xfrm>
            <a:off x="136611" y="58270"/>
            <a:ext cx="2471418" cy="1512601"/>
          </a:xfrm>
          <a:prstGeom prst="rect">
            <a:avLst/>
          </a:prstGeom>
          <a:ln w="50800">
            <a:solidFill>
              <a:schemeClr val="tx1"/>
            </a:solidFill>
          </a:ln>
        </p:spPr>
      </p:pic>
      <p:sp>
        <p:nvSpPr>
          <p:cNvPr id="4" name="Rectangle 3">
            <a:extLst>
              <a:ext uri="{FF2B5EF4-FFF2-40B4-BE49-F238E27FC236}">
                <a16:creationId xmlns:a16="http://schemas.microsoft.com/office/drawing/2014/main" id="{DE12CD48-29C8-4270-95D1-1245BBE3B7F8}"/>
              </a:ext>
            </a:extLst>
          </p:cNvPr>
          <p:cNvSpPr/>
          <p:nvPr/>
        </p:nvSpPr>
        <p:spPr>
          <a:xfrm>
            <a:off x="1391830" y="636105"/>
            <a:ext cx="611898" cy="5526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059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descr="Horizontal Organization Chart" title="SmartArt"/>
          <p:cNvGraphicFramePr>
            <a:graphicFrameLocks noGrp="1"/>
          </p:cNvGraphicFramePr>
          <p:nvPr>
            <p:ph idx="4294967295"/>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3AB8D9C-F2B9-47D3-BE6B-FEBA3A44F6B9}"/>
              </a:ext>
            </a:extLst>
          </p:cNvPr>
          <p:cNvPicPr>
            <a:picLocks noChangeAspect="1"/>
          </p:cNvPicPr>
          <p:nvPr/>
        </p:nvPicPr>
        <p:blipFill>
          <a:blip r:embed="rId8"/>
          <a:stretch>
            <a:fillRect/>
          </a:stretch>
        </p:blipFill>
        <p:spPr>
          <a:xfrm>
            <a:off x="136611" y="58270"/>
            <a:ext cx="2471418" cy="1512601"/>
          </a:xfrm>
          <a:prstGeom prst="rect">
            <a:avLst/>
          </a:prstGeom>
          <a:ln w="50800">
            <a:solidFill>
              <a:schemeClr val="tx1"/>
            </a:solidFill>
          </a:ln>
        </p:spPr>
      </p:pic>
      <p:sp>
        <p:nvSpPr>
          <p:cNvPr id="5" name="Rectangle 4">
            <a:extLst>
              <a:ext uri="{FF2B5EF4-FFF2-40B4-BE49-F238E27FC236}">
                <a16:creationId xmlns:a16="http://schemas.microsoft.com/office/drawing/2014/main" id="{7B96A426-5F1C-4B00-BAFE-6182335B8B60}"/>
              </a:ext>
            </a:extLst>
          </p:cNvPr>
          <p:cNvSpPr/>
          <p:nvPr/>
        </p:nvSpPr>
        <p:spPr>
          <a:xfrm>
            <a:off x="1367553" y="58271"/>
            <a:ext cx="614995" cy="411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243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descr="Horizontal Organization Chart" title="SmartArt"/>
          <p:cNvGraphicFramePr>
            <a:graphicFrameLocks noGrp="1"/>
          </p:cNvGraphicFramePr>
          <p:nvPr>
            <p:ph idx="4294967295"/>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21B22A2-5163-4AFB-BAD0-B63E43147D00}"/>
              </a:ext>
            </a:extLst>
          </p:cNvPr>
          <p:cNvPicPr>
            <a:picLocks noChangeAspect="1"/>
          </p:cNvPicPr>
          <p:nvPr/>
        </p:nvPicPr>
        <p:blipFill>
          <a:blip r:embed="rId8"/>
          <a:stretch>
            <a:fillRect/>
          </a:stretch>
        </p:blipFill>
        <p:spPr>
          <a:xfrm>
            <a:off x="136611" y="58270"/>
            <a:ext cx="2471418" cy="1512601"/>
          </a:xfrm>
          <a:prstGeom prst="rect">
            <a:avLst/>
          </a:prstGeom>
          <a:ln w="50800">
            <a:solidFill>
              <a:schemeClr val="tx1"/>
            </a:solidFill>
          </a:ln>
        </p:spPr>
      </p:pic>
      <p:sp>
        <p:nvSpPr>
          <p:cNvPr id="5" name="Rectangle 4">
            <a:extLst>
              <a:ext uri="{FF2B5EF4-FFF2-40B4-BE49-F238E27FC236}">
                <a16:creationId xmlns:a16="http://schemas.microsoft.com/office/drawing/2014/main" id="{70BA9154-7518-4C2E-AF65-93A289120FB5}"/>
              </a:ext>
            </a:extLst>
          </p:cNvPr>
          <p:cNvSpPr/>
          <p:nvPr/>
        </p:nvSpPr>
        <p:spPr>
          <a:xfrm>
            <a:off x="2014917" y="147282"/>
            <a:ext cx="534074" cy="7913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035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descr="Horizontal Organization Chart" title="SmartArt"/>
          <p:cNvGraphicFramePr>
            <a:graphicFrameLocks/>
          </p:cNvGraphicFramePr>
          <p:nvPr/>
        </p:nvGraphicFramePr>
        <p:xfrm>
          <a:off x="0" y="0"/>
          <a:ext cx="12191999"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0869A495-9FC8-4E6E-8FD8-DC920A675330}"/>
              </a:ext>
            </a:extLst>
          </p:cNvPr>
          <p:cNvPicPr>
            <a:picLocks noChangeAspect="1"/>
          </p:cNvPicPr>
          <p:nvPr/>
        </p:nvPicPr>
        <p:blipFill>
          <a:blip r:embed="rId8"/>
          <a:stretch>
            <a:fillRect/>
          </a:stretch>
        </p:blipFill>
        <p:spPr>
          <a:xfrm>
            <a:off x="136611" y="58270"/>
            <a:ext cx="2471418" cy="1512601"/>
          </a:xfrm>
          <a:prstGeom prst="rect">
            <a:avLst/>
          </a:prstGeom>
          <a:ln w="50800">
            <a:solidFill>
              <a:schemeClr val="tx1"/>
            </a:solidFill>
          </a:ln>
        </p:spPr>
      </p:pic>
      <p:sp>
        <p:nvSpPr>
          <p:cNvPr id="4" name="Rectangle 3">
            <a:extLst>
              <a:ext uri="{FF2B5EF4-FFF2-40B4-BE49-F238E27FC236}">
                <a16:creationId xmlns:a16="http://schemas.microsoft.com/office/drawing/2014/main" id="{3C0BAC12-A139-44C4-B9F7-313A0C296A67}"/>
              </a:ext>
            </a:extLst>
          </p:cNvPr>
          <p:cNvSpPr/>
          <p:nvPr/>
        </p:nvSpPr>
        <p:spPr>
          <a:xfrm>
            <a:off x="1416106" y="1189529"/>
            <a:ext cx="1051965" cy="3813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483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options?</a:t>
            </a:r>
          </a:p>
        </p:txBody>
      </p:sp>
      <p:sp>
        <p:nvSpPr>
          <p:cNvPr id="3" name="Content Placeholder 2"/>
          <p:cNvSpPr>
            <a:spLocks noGrp="1"/>
          </p:cNvSpPr>
          <p:nvPr>
            <p:ph idx="1"/>
          </p:nvPr>
        </p:nvSpPr>
        <p:spPr>
          <a:xfrm>
            <a:off x="698062" y="1610744"/>
            <a:ext cx="10554574" cy="3636511"/>
          </a:xfrm>
        </p:spPr>
        <p:txBody>
          <a:bodyPr>
            <a:normAutofit/>
          </a:bodyPr>
          <a:lstStyle/>
          <a:p>
            <a:r>
              <a:rPr lang="en-US" sz="3600" dirty="0"/>
              <a:t> Bootstrapping</a:t>
            </a:r>
          </a:p>
          <a:p>
            <a:r>
              <a:rPr lang="en-US" sz="3600" dirty="0"/>
              <a:t> Debt – you can borrow the money</a:t>
            </a:r>
          </a:p>
          <a:p>
            <a:r>
              <a:rPr lang="en-US" sz="3600" dirty="0"/>
              <a:t> Equity – you can share ownership</a:t>
            </a:r>
          </a:p>
        </p:txBody>
      </p:sp>
      <p:sp>
        <p:nvSpPr>
          <p:cNvPr id="4" name="TextBox 3">
            <a:extLst>
              <a:ext uri="{FF2B5EF4-FFF2-40B4-BE49-F238E27FC236}">
                <a16:creationId xmlns:a16="http://schemas.microsoft.com/office/drawing/2014/main" id="{4C7ADEC8-BE58-4E53-8735-61256A2C71C2}"/>
              </a:ext>
            </a:extLst>
          </p:cNvPr>
          <p:cNvSpPr txBox="1"/>
          <p:nvPr/>
        </p:nvSpPr>
        <p:spPr>
          <a:xfrm>
            <a:off x="878186" y="5297237"/>
            <a:ext cx="1039337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Activity 1: Sketch out plans to fund your startup: How much do you need (debt vs. equity)? When is it needed? Where is it coming from? </a:t>
            </a:r>
          </a:p>
        </p:txBody>
      </p:sp>
    </p:spTree>
    <p:extLst>
      <p:ext uri="{BB962C8B-B14F-4D97-AF65-F5344CB8AC3E}">
        <p14:creationId xmlns:p14="http://schemas.microsoft.com/office/powerpoint/2010/main" val="112436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60D0-9EDA-409B-BD7A-111808E61C2C}"/>
              </a:ext>
            </a:extLst>
          </p:cNvPr>
          <p:cNvSpPr>
            <a:spLocks noGrp="1"/>
          </p:cNvSpPr>
          <p:nvPr>
            <p:ph type="title"/>
          </p:nvPr>
        </p:nvSpPr>
        <p:spPr/>
        <p:txBody>
          <a:bodyPr/>
          <a:lstStyle/>
          <a:p>
            <a:r>
              <a:rPr lang="en-US" dirty="0"/>
              <a:t>Which option is right for you? </a:t>
            </a:r>
          </a:p>
        </p:txBody>
      </p:sp>
      <p:sp>
        <p:nvSpPr>
          <p:cNvPr id="3" name="Content Placeholder 2">
            <a:extLst>
              <a:ext uri="{FF2B5EF4-FFF2-40B4-BE49-F238E27FC236}">
                <a16:creationId xmlns:a16="http://schemas.microsoft.com/office/drawing/2014/main" id="{284E1E26-15E9-4159-B409-0B642111CFEC}"/>
              </a:ext>
            </a:extLst>
          </p:cNvPr>
          <p:cNvSpPr>
            <a:spLocks noGrp="1"/>
          </p:cNvSpPr>
          <p:nvPr>
            <p:ph idx="1"/>
          </p:nvPr>
        </p:nvSpPr>
        <p:spPr>
          <a:xfrm>
            <a:off x="4381880" y="4229100"/>
            <a:ext cx="3921774" cy="2476498"/>
          </a:xfrm>
        </p:spPr>
        <p:txBody>
          <a:bodyPr anchor="t">
            <a:normAutofit/>
          </a:bodyPr>
          <a:lstStyle/>
          <a:p>
            <a:r>
              <a:rPr lang="en-US" sz="2000" dirty="0"/>
              <a:t>Low Risk with ~ predictable return</a:t>
            </a:r>
          </a:p>
          <a:p>
            <a:r>
              <a:rPr lang="en-US" sz="2000" dirty="0"/>
              <a:t>Strong cash flow, low leverage, audited financials, good management, healthy balance sheet</a:t>
            </a:r>
          </a:p>
        </p:txBody>
      </p:sp>
      <p:graphicFrame>
        <p:nvGraphicFramePr>
          <p:cNvPr id="8" name="Object 7">
            <a:extLst>
              <a:ext uri="{FF2B5EF4-FFF2-40B4-BE49-F238E27FC236}">
                <a16:creationId xmlns:a16="http://schemas.microsoft.com/office/drawing/2014/main" id="{F9CF2511-432E-48F4-A0CE-188E10DDC4B5}"/>
              </a:ext>
            </a:extLst>
          </p:cNvPr>
          <p:cNvGraphicFramePr>
            <a:graphicFrameLocks noChangeAspect="1"/>
          </p:cNvGraphicFramePr>
          <p:nvPr>
            <p:extLst>
              <p:ext uri="{D42A27DB-BD31-4B8C-83A1-F6EECF244321}">
                <p14:modId xmlns:p14="http://schemas.microsoft.com/office/powerpoint/2010/main" val="2429495529"/>
              </p:ext>
            </p:extLst>
          </p:nvPr>
        </p:nvGraphicFramePr>
        <p:xfrm>
          <a:off x="4924235" y="2319244"/>
          <a:ext cx="2343527" cy="1660946"/>
        </p:xfrm>
        <a:graphic>
          <a:graphicData uri="http://schemas.openxmlformats.org/presentationml/2006/ole">
            <mc:AlternateContent xmlns:mc="http://schemas.openxmlformats.org/markup-compatibility/2006">
              <mc:Choice xmlns:v="urn:schemas-microsoft-com:vml" Requires="v">
                <p:oleObj name="Worksheet" r:id="rId3" imgW="1962265" imgH="1390843" progId="Excel.Sheet.12">
                  <p:embed/>
                </p:oleObj>
              </mc:Choice>
              <mc:Fallback>
                <p:oleObj name="Worksheet" r:id="rId3" imgW="1962265" imgH="1390843" progId="Excel.Sheet.12">
                  <p:embed/>
                  <p:pic>
                    <p:nvPicPr>
                      <p:cNvPr id="8" name="Object 7">
                        <a:extLst>
                          <a:ext uri="{FF2B5EF4-FFF2-40B4-BE49-F238E27FC236}">
                            <a16:creationId xmlns:a16="http://schemas.microsoft.com/office/drawing/2014/main" id="{F9CF2511-432E-48F4-A0CE-188E10DDC4B5}"/>
                          </a:ext>
                        </a:extLst>
                      </p:cNvPr>
                      <p:cNvPicPr/>
                      <p:nvPr/>
                    </p:nvPicPr>
                    <p:blipFill>
                      <a:blip r:embed="rId4"/>
                      <a:stretch>
                        <a:fillRect/>
                      </a:stretch>
                    </p:blipFill>
                    <p:spPr>
                      <a:xfrm>
                        <a:off x="4924235" y="2319244"/>
                        <a:ext cx="2343527" cy="1660946"/>
                      </a:xfrm>
                      <a:prstGeom prst="rect">
                        <a:avLst/>
                      </a:prstGeom>
                      <a:solidFill>
                        <a:schemeClr val="accent1"/>
                      </a:solidFill>
                      <a:ln w="22225">
                        <a:solidFill>
                          <a:schemeClr val="bg1"/>
                        </a:solidFill>
                      </a:ln>
                    </p:spPr>
                  </p:pic>
                </p:oleObj>
              </mc:Fallback>
            </mc:AlternateContent>
          </a:graphicData>
        </a:graphic>
      </p:graphicFrame>
      <p:sp>
        <p:nvSpPr>
          <p:cNvPr id="9" name="Content Placeholder 2">
            <a:extLst>
              <a:ext uri="{FF2B5EF4-FFF2-40B4-BE49-F238E27FC236}">
                <a16:creationId xmlns:a16="http://schemas.microsoft.com/office/drawing/2014/main" id="{084394C3-D609-495C-A2E7-BC2CC9E679E0}"/>
              </a:ext>
            </a:extLst>
          </p:cNvPr>
          <p:cNvSpPr txBox="1">
            <a:spLocks/>
          </p:cNvSpPr>
          <p:nvPr/>
        </p:nvSpPr>
        <p:spPr>
          <a:xfrm>
            <a:off x="225701" y="4229100"/>
            <a:ext cx="3869921" cy="2654300"/>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2000" dirty="0"/>
              <a:t>High Risk w/ uncertain return</a:t>
            </a:r>
          </a:p>
          <a:p>
            <a:r>
              <a:rPr lang="en-US" sz="2000" dirty="0"/>
              <a:t>Weak Cash flow, High Leverage, Low-to-moderate growth, Unproven management</a:t>
            </a:r>
          </a:p>
        </p:txBody>
      </p:sp>
      <p:sp>
        <p:nvSpPr>
          <p:cNvPr id="10" name="Content Placeholder 2">
            <a:extLst>
              <a:ext uri="{FF2B5EF4-FFF2-40B4-BE49-F238E27FC236}">
                <a16:creationId xmlns:a16="http://schemas.microsoft.com/office/drawing/2014/main" id="{41910ED1-A080-40EC-A963-4727B3175BDE}"/>
              </a:ext>
            </a:extLst>
          </p:cNvPr>
          <p:cNvSpPr txBox="1">
            <a:spLocks/>
          </p:cNvSpPr>
          <p:nvPr/>
        </p:nvSpPr>
        <p:spPr>
          <a:xfrm>
            <a:off x="8589912" y="4223657"/>
            <a:ext cx="3562376" cy="2554233"/>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2000" dirty="0"/>
              <a:t>High Return </a:t>
            </a:r>
            <a:r>
              <a:rPr lang="en-US" sz="2000" dirty="0">
                <a:solidFill>
                  <a:schemeClr val="bg2"/>
                </a:solidFill>
              </a:rPr>
              <a:t>wwwwwwww</a:t>
            </a:r>
          </a:p>
          <a:p>
            <a:r>
              <a:rPr lang="en-US" sz="2000" dirty="0"/>
              <a:t>Unique business idea, high growth, niche market, proven management</a:t>
            </a:r>
          </a:p>
        </p:txBody>
      </p:sp>
      <p:graphicFrame>
        <p:nvGraphicFramePr>
          <p:cNvPr id="6" name="Object 5">
            <a:extLst>
              <a:ext uri="{FF2B5EF4-FFF2-40B4-BE49-F238E27FC236}">
                <a16:creationId xmlns:a16="http://schemas.microsoft.com/office/drawing/2014/main" id="{34D1B829-82C9-4943-9CA4-1927374D9CEC}"/>
              </a:ext>
            </a:extLst>
          </p:cNvPr>
          <p:cNvGraphicFramePr>
            <a:graphicFrameLocks noChangeAspect="1"/>
          </p:cNvGraphicFramePr>
          <p:nvPr>
            <p:extLst>
              <p:ext uri="{D42A27DB-BD31-4B8C-83A1-F6EECF244321}">
                <p14:modId xmlns:p14="http://schemas.microsoft.com/office/powerpoint/2010/main" val="2924986498"/>
              </p:ext>
            </p:extLst>
          </p:nvPr>
        </p:nvGraphicFramePr>
        <p:xfrm>
          <a:off x="988899" y="2315946"/>
          <a:ext cx="2343527" cy="1660946"/>
        </p:xfrm>
        <a:graphic>
          <a:graphicData uri="http://schemas.openxmlformats.org/presentationml/2006/ole">
            <mc:AlternateContent xmlns:mc="http://schemas.openxmlformats.org/markup-compatibility/2006">
              <mc:Choice xmlns:v="urn:schemas-microsoft-com:vml" Requires="v">
                <p:oleObj name="Worksheet" r:id="rId5" imgW="1962265" imgH="1390843" progId="Excel.Sheet.12">
                  <p:embed/>
                </p:oleObj>
              </mc:Choice>
              <mc:Fallback>
                <p:oleObj name="Worksheet" r:id="rId5" imgW="1962265" imgH="1390843" progId="Excel.Sheet.12">
                  <p:embed/>
                  <p:pic>
                    <p:nvPicPr>
                      <p:cNvPr id="6" name="Object 5">
                        <a:extLst>
                          <a:ext uri="{FF2B5EF4-FFF2-40B4-BE49-F238E27FC236}">
                            <a16:creationId xmlns:a16="http://schemas.microsoft.com/office/drawing/2014/main" id="{34D1B829-82C9-4943-9CA4-1927374D9CEC}"/>
                          </a:ext>
                        </a:extLst>
                      </p:cNvPr>
                      <p:cNvPicPr/>
                      <p:nvPr/>
                    </p:nvPicPr>
                    <p:blipFill>
                      <a:blip r:embed="rId6"/>
                      <a:stretch>
                        <a:fillRect/>
                      </a:stretch>
                    </p:blipFill>
                    <p:spPr>
                      <a:xfrm>
                        <a:off x="988899" y="2315946"/>
                        <a:ext cx="2343527" cy="1660946"/>
                      </a:xfrm>
                      <a:prstGeom prst="rect">
                        <a:avLst/>
                      </a:prstGeom>
                      <a:solidFill>
                        <a:schemeClr val="accent1"/>
                      </a:solidFill>
                    </p:spPr>
                  </p:pic>
                </p:oleObj>
              </mc:Fallback>
            </mc:AlternateContent>
          </a:graphicData>
        </a:graphic>
      </p:graphicFrame>
      <p:graphicFrame>
        <p:nvGraphicFramePr>
          <p:cNvPr id="11" name="Object 10">
            <a:extLst>
              <a:ext uri="{FF2B5EF4-FFF2-40B4-BE49-F238E27FC236}">
                <a16:creationId xmlns:a16="http://schemas.microsoft.com/office/drawing/2014/main" id="{6AC2BAF9-9A26-47B4-8E22-7397E8B52918}"/>
              </a:ext>
            </a:extLst>
          </p:cNvPr>
          <p:cNvGraphicFramePr>
            <a:graphicFrameLocks noChangeAspect="1"/>
          </p:cNvGraphicFramePr>
          <p:nvPr>
            <p:extLst>
              <p:ext uri="{D42A27DB-BD31-4B8C-83A1-F6EECF244321}">
                <p14:modId xmlns:p14="http://schemas.microsoft.com/office/powerpoint/2010/main" val="181982685"/>
              </p:ext>
            </p:extLst>
          </p:nvPr>
        </p:nvGraphicFramePr>
        <p:xfrm>
          <a:off x="8859571" y="2315946"/>
          <a:ext cx="2343527" cy="1660946"/>
        </p:xfrm>
        <a:graphic>
          <a:graphicData uri="http://schemas.openxmlformats.org/presentationml/2006/ole">
            <mc:AlternateContent xmlns:mc="http://schemas.openxmlformats.org/markup-compatibility/2006">
              <mc:Choice xmlns:v="urn:schemas-microsoft-com:vml" Requires="v">
                <p:oleObj name="Worksheet" r:id="rId7" imgW="1962265" imgH="1390843" progId="Excel.Sheet.12">
                  <p:embed/>
                </p:oleObj>
              </mc:Choice>
              <mc:Fallback>
                <p:oleObj name="Worksheet" r:id="rId7" imgW="1962265" imgH="1390843" progId="Excel.Sheet.12">
                  <p:embed/>
                  <p:pic>
                    <p:nvPicPr>
                      <p:cNvPr id="11" name="Object 10">
                        <a:extLst>
                          <a:ext uri="{FF2B5EF4-FFF2-40B4-BE49-F238E27FC236}">
                            <a16:creationId xmlns:a16="http://schemas.microsoft.com/office/drawing/2014/main" id="{6AC2BAF9-9A26-47B4-8E22-7397E8B52918}"/>
                          </a:ext>
                        </a:extLst>
                      </p:cNvPr>
                      <p:cNvPicPr/>
                      <p:nvPr/>
                    </p:nvPicPr>
                    <p:blipFill>
                      <a:blip r:embed="rId8"/>
                      <a:stretch>
                        <a:fillRect/>
                      </a:stretch>
                    </p:blipFill>
                    <p:spPr>
                      <a:xfrm>
                        <a:off x="8859571" y="2315946"/>
                        <a:ext cx="2343527" cy="1660946"/>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237901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Bootstrapping</a:t>
            </a:r>
          </a:p>
        </p:txBody>
      </p:sp>
      <p:sp>
        <p:nvSpPr>
          <p:cNvPr id="3" name="Content Placeholder 2"/>
          <p:cNvSpPr>
            <a:spLocks noGrp="1"/>
          </p:cNvSpPr>
          <p:nvPr>
            <p:ph idx="1"/>
          </p:nvPr>
        </p:nvSpPr>
        <p:spPr>
          <a:xfrm>
            <a:off x="818712" y="2222287"/>
            <a:ext cx="6585388" cy="3636511"/>
          </a:xfrm>
        </p:spPr>
        <p:txBody>
          <a:bodyPr>
            <a:normAutofit/>
          </a:bodyPr>
          <a:lstStyle/>
          <a:p>
            <a:r>
              <a:rPr lang="en-US" sz="3200" dirty="0"/>
              <a:t> Personal savings</a:t>
            </a:r>
          </a:p>
          <a:p>
            <a:r>
              <a:rPr lang="en-US" sz="3200" dirty="0"/>
              <a:t> Cash from first sales</a:t>
            </a:r>
          </a:p>
        </p:txBody>
      </p:sp>
      <p:pic>
        <p:nvPicPr>
          <p:cNvPr id="4" name="Picture 3">
            <a:extLst>
              <a:ext uri="{FF2B5EF4-FFF2-40B4-BE49-F238E27FC236}">
                <a16:creationId xmlns:a16="http://schemas.microsoft.com/office/drawing/2014/main" id="{85E9E764-77B8-4DFC-88BD-34B4AF0070B9}"/>
              </a:ext>
            </a:extLst>
          </p:cNvPr>
          <p:cNvPicPr>
            <a:picLocks noChangeAspect="1"/>
          </p:cNvPicPr>
          <p:nvPr/>
        </p:nvPicPr>
        <p:blipFill>
          <a:blip r:embed="rId3"/>
          <a:stretch>
            <a:fillRect/>
          </a:stretch>
        </p:blipFill>
        <p:spPr>
          <a:xfrm>
            <a:off x="7573597" y="4276245"/>
            <a:ext cx="4029805" cy="2267909"/>
          </a:xfrm>
          <a:prstGeom prst="rect">
            <a:avLst/>
          </a:prstGeom>
        </p:spPr>
      </p:pic>
    </p:spTree>
    <p:extLst>
      <p:ext uri="{BB962C8B-B14F-4D97-AF65-F5344CB8AC3E}">
        <p14:creationId xmlns:p14="http://schemas.microsoft.com/office/powerpoint/2010/main" val="606269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Bootstrapping Methods </a:t>
            </a:r>
          </a:p>
        </p:txBody>
      </p:sp>
      <p:sp>
        <p:nvSpPr>
          <p:cNvPr id="7" name="Rectangle 6">
            <a:extLst>
              <a:ext uri="{FF2B5EF4-FFF2-40B4-BE49-F238E27FC236}">
                <a16:creationId xmlns:a16="http://schemas.microsoft.com/office/drawing/2014/main" id="{4193339A-0E1F-4F4F-B97C-0ADE1BE32BDF}"/>
              </a:ext>
            </a:extLst>
          </p:cNvPr>
          <p:cNvSpPr>
            <a:spLocks noChangeArrowheads="1"/>
          </p:cNvSpPr>
          <p:nvPr/>
        </p:nvSpPr>
        <p:spPr bwMode="auto">
          <a:xfrm>
            <a:off x="1270000" y="2260600"/>
            <a:ext cx="2743200" cy="1295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dirty="0">
                <a:solidFill>
                  <a:schemeClr val="bg1"/>
                </a:solidFill>
                <a:latin typeface="Times New Roman" panose="02020603050405020304" pitchFamily="18" charset="0"/>
              </a:rPr>
              <a:t>Buy used instead of</a:t>
            </a:r>
          </a:p>
          <a:p>
            <a:pPr algn="ctr" eaLnBrk="1" hangingPunct="1">
              <a:spcBef>
                <a:spcPct val="0"/>
              </a:spcBef>
              <a:buFontTx/>
              <a:buNone/>
            </a:pPr>
            <a:r>
              <a:rPr lang="en-US" altLang="en-US" sz="2000" dirty="0">
                <a:solidFill>
                  <a:schemeClr val="bg1"/>
                </a:solidFill>
                <a:latin typeface="Times New Roman" panose="02020603050405020304" pitchFamily="18" charset="0"/>
              </a:rPr>
              <a:t>new equipment</a:t>
            </a:r>
          </a:p>
        </p:txBody>
      </p:sp>
      <p:sp>
        <p:nvSpPr>
          <p:cNvPr id="8" name="Rectangle 6">
            <a:extLst>
              <a:ext uri="{FF2B5EF4-FFF2-40B4-BE49-F238E27FC236}">
                <a16:creationId xmlns:a16="http://schemas.microsoft.com/office/drawing/2014/main" id="{0BA68D9B-C831-4E23-AC7B-E8152E0F2F71}"/>
              </a:ext>
            </a:extLst>
          </p:cNvPr>
          <p:cNvSpPr>
            <a:spLocks noChangeArrowheads="1"/>
          </p:cNvSpPr>
          <p:nvPr/>
        </p:nvSpPr>
        <p:spPr bwMode="auto">
          <a:xfrm>
            <a:off x="4724400" y="2260600"/>
            <a:ext cx="2743200" cy="1295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dirty="0">
                <a:solidFill>
                  <a:schemeClr val="bg1"/>
                </a:solidFill>
                <a:latin typeface="Times New Roman" panose="02020603050405020304" pitchFamily="18" charset="0"/>
              </a:rPr>
              <a:t>Coordinate purchases</a:t>
            </a:r>
          </a:p>
          <a:p>
            <a:pPr algn="ctr" eaLnBrk="1" hangingPunct="1">
              <a:spcBef>
                <a:spcPct val="0"/>
              </a:spcBef>
              <a:buFontTx/>
              <a:buNone/>
            </a:pPr>
            <a:r>
              <a:rPr lang="en-US" altLang="en-US" sz="2000" dirty="0">
                <a:solidFill>
                  <a:schemeClr val="bg1"/>
                </a:solidFill>
                <a:latin typeface="Times New Roman" panose="02020603050405020304" pitchFamily="18" charset="0"/>
              </a:rPr>
              <a:t>with other businesses</a:t>
            </a:r>
          </a:p>
        </p:txBody>
      </p:sp>
      <p:sp>
        <p:nvSpPr>
          <p:cNvPr id="9" name="Rectangle 6">
            <a:extLst>
              <a:ext uri="{FF2B5EF4-FFF2-40B4-BE49-F238E27FC236}">
                <a16:creationId xmlns:a16="http://schemas.microsoft.com/office/drawing/2014/main" id="{C9E447BE-1CA7-49BC-82B3-DD259A4BF740}"/>
              </a:ext>
            </a:extLst>
          </p:cNvPr>
          <p:cNvSpPr>
            <a:spLocks noChangeArrowheads="1"/>
          </p:cNvSpPr>
          <p:nvPr/>
        </p:nvSpPr>
        <p:spPr bwMode="auto">
          <a:xfrm>
            <a:off x="8178800" y="2260600"/>
            <a:ext cx="2743200" cy="1295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dirty="0">
                <a:solidFill>
                  <a:schemeClr val="bg1"/>
                </a:solidFill>
                <a:latin typeface="Times New Roman" panose="02020603050405020304" pitchFamily="18" charset="0"/>
              </a:rPr>
              <a:t>Lease equipment </a:t>
            </a:r>
          </a:p>
          <a:p>
            <a:pPr algn="ctr" eaLnBrk="1" hangingPunct="1">
              <a:spcBef>
                <a:spcPct val="0"/>
              </a:spcBef>
              <a:buFontTx/>
              <a:buNone/>
            </a:pPr>
            <a:r>
              <a:rPr lang="en-US" altLang="en-US" sz="2000" dirty="0">
                <a:solidFill>
                  <a:schemeClr val="bg1"/>
                </a:solidFill>
                <a:latin typeface="Times New Roman" panose="02020603050405020304" pitchFamily="18" charset="0"/>
              </a:rPr>
              <a:t>instead of buying</a:t>
            </a:r>
          </a:p>
        </p:txBody>
      </p:sp>
      <p:sp>
        <p:nvSpPr>
          <p:cNvPr id="10" name="Rectangle 6">
            <a:extLst>
              <a:ext uri="{FF2B5EF4-FFF2-40B4-BE49-F238E27FC236}">
                <a16:creationId xmlns:a16="http://schemas.microsoft.com/office/drawing/2014/main" id="{E9607137-86B8-4E25-AD84-244E2076DBC4}"/>
              </a:ext>
            </a:extLst>
          </p:cNvPr>
          <p:cNvSpPr>
            <a:spLocks noChangeArrowheads="1"/>
          </p:cNvSpPr>
          <p:nvPr/>
        </p:nvSpPr>
        <p:spPr bwMode="auto">
          <a:xfrm>
            <a:off x="1270000" y="3860800"/>
            <a:ext cx="2743200" cy="1295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dirty="0">
                <a:solidFill>
                  <a:schemeClr val="bg1"/>
                </a:solidFill>
                <a:latin typeface="Times New Roman" panose="02020603050405020304" pitchFamily="18" charset="0"/>
              </a:rPr>
              <a:t>Obtain payments in</a:t>
            </a:r>
          </a:p>
          <a:p>
            <a:pPr algn="ctr" eaLnBrk="1" hangingPunct="1">
              <a:spcBef>
                <a:spcPct val="0"/>
              </a:spcBef>
              <a:buFontTx/>
              <a:buNone/>
            </a:pPr>
            <a:r>
              <a:rPr lang="en-US" altLang="en-US" sz="2000" dirty="0">
                <a:solidFill>
                  <a:schemeClr val="bg1"/>
                </a:solidFill>
                <a:latin typeface="Times New Roman" panose="02020603050405020304" pitchFamily="18" charset="0"/>
              </a:rPr>
              <a:t>advance from </a:t>
            </a:r>
          </a:p>
          <a:p>
            <a:pPr algn="ctr" eaLnBrk="1" hangingPunct="1">
              <a:spcBef>
                <a:spcPct val="0"/>
              </a:spcBef>
              <a:buFontTx/>
              <a:buNone/>
            </a:pPr>
            <a:r>
              <a:rPr lang="en-US" altLang="en-US" sz="2000" dirty="0">
                <a:solidFill>
                  <a:schemeClr val="bg1"/>
                </a:solidFill>
                <a:latin typeface="Times New Roman" panose="02020603050405020304" pitchFamily="18" charset="0"/>
              </a:rPr>
              <a:t>customers</a:t>
            </a:r>
          </a:p>
        </p:txBody>
      </p:sp>
      <p:sp>
        <p:nvSpPr>
          <p:cNvPr id="11" name="Rectangle 6">
            <a:extLst>
              <a:ext uri="{FF2B5EF4-FFF2-40B4-BE49-F238E27FC236}">
                <a16:creationId xmlns:a16="http://schemas.microsoft.com/office/drawing/2014/main" id="{71E9929D-2690-438B-9307-4E85BB95A9C8}"/>
              </a:ext>
            </a:extLst>
          </p:cNvPr>
          <p:cNvSpPr>
            <a:spLocks noChangeArrowheads="1"/>
          </p:cNvSpPr>
          <p:nvPr/>
        </p:nvSpPr>
        <p:spPr bwMode="auto">
          <a:xfrm>
            <a:off x="4724400" y="3860800"/>
            <a:ext cx="2743200" cy="1295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dirty="0">
                <a:solidFill>
                  <a:schemeClr val="bg1"/>
                </a:solidFill>
                <a:latin typeface="Times New Roman" panose="02020603050405020304" pitchFamily="18" charset="0"/>
              </a:rPr>
              <a:t>Minimize personal</a:t>
            </a:r>
          </a:p>
          <a:p>
            <a:pPr algn="ctr" eaLnBrk="1" hangingPunct="1">
              <a:spcBef>
                <a:spcPct val="0"/>
              </a:spcBef>
              <a:buFontTx/>
              <a:buNone/>
            </a:pPr>
            <a:r>
              <a:rPr lang="en-US" altLang="en-US" sz="2000" dirty="0">
                <a:solidFill>
                  <a:schemeClr val="bg1"/>
                </a:solidFill>
                <a:latin typeface="Times New Roman" panose="02020603050405020304" pitchFamily="18" charset="0"/>
              </a:rPr>
              <a:t>expenses</a:t>
            </a:r>
          </a:p>
        </p:txBody>
      </p:sp>
      <p:sp>
        <p:nvSpPr>
          <p:cNvPr id="12" name="Rectangle 6">
            <a:extLst>
              <a:ext uri="{FF2B5EF4-FFF2-40B4-BE49-F238E27FC236}">
                <a16:creationId xmlns:a16="http://schemas.microsoft.com/office/drawing/2014/main" id="{DDA7261A-07AD-4084-9C4E-FCCBE35818F5}"/>
              </a:ext>
            </a:extLst>
          </p:cNvPr>
          <p:cNvSpPr>
            <a:spLocks noChangeArrowheads="1"/>
          </p:cNvSpPr>
          <p:nvPr/>
        </p:nvSpPr>
        <p:spPr bwMode="auto">
          <a:xfrm>
            <a:off x="8178800" y="3860800"/>
            <a:ext cx="2743200" cy="1295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dirty="0">
                <a:solidFill>
                  <a:schemeClr val="bg1"/>
                </a:solidFill>
                <a:latin typeface="Times New Roman" panose="02020603050405020304" pitchFamily="18" charset="0"/>
              </a:rPr>
              <a:t>Avoid unnecessary</a:t>
            </a:r>
          </a:p>
          <a:p>
            <a:pPr algn="ctr" eaLnBrk="1" hangingPunct="1">
              <a:spcBef>
                <a:spcPct val="0"/>
              </a:spcBef>
              <a:buFontTx/>
              <a:buNone/>
            </a:pPr>
            <a:r>
              <a:rPr lang="en-US" altLang="en-US" sz="2000" dirty="0">
                <a:solidFill>
                  <a:schemeClr val="bg1"/>
                </a:solidFill>
                <a:latin typeface="Times New Roman" panose="02020603050405020304" pitchFamily="18" charset="0"/>
              </a:rPr>
              <a:t>expenses</a:t>
            </a:r>
          </a:p>
        </p:txBody>
      </p:sp>
      <p:sp>
        <p:nvSpPr>
          <p:cNvPr id="13" name="Rectangle 6">
            <a:extLst>
              <a:ext uri="{FF2B5EF4-FFF2-40B4-BE49-F238E27FC236}">
                <a16:creationId xmlns:a16="http://schemas.microsoft.com/office/drawing/2014/main" id="{2FFA4ADB-1570-4490-A146-ABE882EBC145}"/>
              </a:ext>
            </a:extLst>
          </p:cNvPr>
          <p:cNvSpPr>
            <a:spLocks noChangeArrowheads="1"/>
          </p:cNvSpPr>
          <p:nvPr/>
        </p:nvSpPr>
        <p:spPr bwMode="auto">
          <a:xfrm>
            <a:off x="1257300" y="5384800"/>
            <a:ext cx="2743200" cy="1295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chemeClr val="bg1"/>
                </a:solidFill>
                <a:latin typeface="Times New Roman" panose="02020603050405020304" pitchFamily="18" charset="0"/>
              </a:rPr>
              <a:t>Work out of your house</a:t>
            </a:r>
            <a:endParaRPr lang="en-US" altLang="en-US" sz="2000" dirty="0">
              <a:solidFill>
                <a:schemeClr val="bg1"/>
              </a:solidFill>
              <a:latin typeface="Times New Roman" panose="02020603050405020304" pitchFamily="18" charset="0"/>
            </a:endParaRPr>
          </a:p>
        </p:txBody>
      </p:sp>
      <p:sp>
        <p:nvSpPr>
          <p:cNvPr id="14" name="Rectangle 6">
            <a:extLst>
              <a:ext uri="{FF2B5EF4-FFF2-40B4-BE49-F238E27FC236}">
                <a16:creationId xmlns:a16="http://schemas.microsoft.com/office/drawing/2014/main" id="{DBB2493A-085B-44CC-BEF1-DE889A2BBDCC}"/>
              </a:ext>
            </a:extLst>
          </p:cNvPr>
          <p:cNvSpPr>
            <a:spLocks noChangeArrowheads="1"/>
          </p:cNvSpPr>
          <p:nvPr/>
        </p:nvSpPr>
        <p:spPr bwMode="auto">
          <a:xfrm>
            <a:off x="4724400" y="5384800"/>
            <a:ext cx="2743200" cy="1295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dirty="0">
                <a:solidFill>
                  <a:schemeClr val="bg1"/>
                </a:solidFill>
                <a:latin typeface="Times New Roman" panose="02020603050405020304" pitchFamily="18" charset="0"/>
              </a:rPr>
              <a:t>Share office space or</a:t>
            </a:r>
          </a:p>
          <a:p>
            <a:pPr algn="ctr" eaLnBrk="1" hangingPunct="1">
              <a:spcBef>
                <a:spcPct val="0"/>
              </a:spcBef>
              <a:buFontTx/>
              <a:buNone/>
            </a:pPr>
            <a:r>
              <a:rPr lang="en-US" altLang="en-US" sz="2000" dirty="0">
                <a:solidFill>
                  <a:schemeClr val="bg1"/>
                </a:solidFill>
                <a:latin typeface="Times New Roman" panose="02020603050405020304" pitchFamily="18" charset="0"/>
              </a:rPr>
              <a:t>employees with other</a:t>
            </a:r>
          </a:p>
          <a:p>
            <a:pPr algn="ctr" eaLnBrk="1" hangingPunct="1">
              <a:spcBef>
                <a:spcPct val="0"/>
              </a:spcBef>
              <a:buFontTx/>
              <a:buNone/>
            </a:pPr>
            <a:r>
              <a:rPr lang="en-US" altLang="en-US" sz="2000" dirty="0">
                <a:solidFill>
                  <a:schemeClr val="bg1"/>
                </a:solidFill>
                <a:latin typeface="Times New Roman" panose="02020603050405020304" pitchFamily="18" charset="0"/>
              </a:rPr>
              <a:t>businesses</a:t>
            </a:r>
          </a:p>
        </p:txBody>
      </p:sp>
      <p:sp>
        <p:nvSpPr>
          <p:cNvPr id="15" name="Rectangle 6">
            <a:extLst>
              <a:ext uri="{FF2B5EF4-FFF2-40B4-BE49-F238E27FC236}">
                <a16:creationId xmlns:a16="http://schemas.microsoft.com/office/drawing/2014/main" id="{3B5520DB-2A2E-4228-91CC-C41B429785E6}"/>
              </a:ext>
            </a:extLst>
          </p:cNvPr>
          <p:cNvSpPr>
            <a:spLocks noChangeArrowheads="1"/>
          </p:cNvSpPr>
          <p:nvPr/>
        </p:nvSpPr>
        <p:spPr bwMode="auto">
          <a:xfrm>
            <a:off x="8178800" y="5384800"/>
            <a:ext cx="2743200" cy="1295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dirty="0">
                <a:solidFill>
                  <a:schemeClr val="bg1"/>
                </a:solidFill>
                <a:latin typeface="Times New Roman" panose="02020603050405020304" pitchFamily="18" charset="0"/>
              </a:rPr>
              <a:t>Hire interns</a:t>
            </a:r>
          </a:p>
        </p:txBody>
      </p:sp>
    </p:spTree>
    <p:extLst>
      <p:ext uri="{BB962C8B-B14F-4D97-AF65-F5344CB8AC3E}">
        <p14:creationId xmlns:p14="http://schemas.microsoft.com/office/powerpoint/2010/main" val="2309135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Opportunities - Debt</a:t>
            </a:r>
          </a:p>
        </p:txBody>
      </p:sp>
      <p:sp>
        <p:nvSpPr>
          <p:cNvPr id="3" name="Content Placeholder 2"/>
          <p:cNvSpPr>
            <a:spLocks noGrp="1"/>
          </p:cNvSpPr>
          <p:nvPr>
            <p:ph idx="1"/>
          </p:nvPr>
        </p:nvSpPr>
        <p:spPr>
          <a:xfrm>
            <a:off x="818712" y="2281921"/>
            <a:ext cx="10554574" cy="4294016"/>
          </a:xfrm>
        </p:spPr>
        <p:txBody>
          <a:bodyPr>
            <a:normAutofit/>
          </a:bodyPr>
          <a:lstStyle/>
          <a:p>
            <a:r>
              <a:rPr lang="en-US" sz="2400" dirty="0"/>
              <a:t>Founders borrowing (credit cards, 2</a:t>
            </a:r>
            <a:r>
              <a:rPr lang="en-US" sz="2400" baseline="30000" dirty="0"/>
              <a:t>nd</a:t>
            </a:r>
            <a:r>
              <a:rPr lang="en-US" sz="2400" dirty="0"/>
              <a:t> mortgage, etc.)</a:t>
            </a:r>
          </a:p>
          <a:p>
            <a:r>
              <a:rPr lang="en-US" sz="2400" dirty="0"/>
              <a:t>Family &amp; Friends</a:t>
            </a:r>
          </a:p>
          <a:p>
            <a:r>
              <a:rPr lang="en-US" sz="2400" dirty="0"/>
              <a:t>Opportunity Fund</a:t>
            </a:r>
          </a:p>
          <a:p>
            <a:r>
              <a:rPr lang="en-US" sz="2400" dirty="0"/>
              <a:t>PACE</a:t>
            </a:r>
          </a:p>
          <a:p>
            <a:r>
              <a:rPr lang="en-US" sz="2400" dirty="0"/>
              <a:t>SBA</a:t>
            </a:r>
          </a:p>
          <a:p>
            <a:r>
              <a:rPr lang="en-US" sz="2400" dirty="0"/>
              <a:t>KIVA</a:t>
            </a:r>
          </a:p>
          <a:p>
            <a:r>
              <a:rPr lang="en-US" sz="2400" dirty="0"/>
              <a:t>Long Beach Economic Development</a:t>
            </a:r>
          </a:p>
          <a:p>
            <a:r>
              <a:rPr lang="en-US" sz="2400" dirty="0"/>
              <a:t>Commercial Banks</a:t>
            </a:r>
          </a:p>
        </p:txBody>
      </p:sp>
      <p:pic>
        <p:nvPicPr>
          <p:cNvPr id="4" name="Picture 3">
            <a:extLst>
              <a:ext uri="{FF2B5EF4-FFF2-40B4-BE49-F238E27FC236}">
                <a16:creationId xmlns:a16="http://schemas.microsoft.com/office/drawing/2014/main" id="{166228CA-41B6-453B-8C4E-4C737B1BEF44}"/>
              </a:ext>
            </a:extLst>
          </p:cNvPr>
          <p:cNvPicPr>
            <a:picLocks noChangeAspect="1"/>
          </p:cNvPicPr>
          <p:nvPr/>
        </p:nvPicPr>
        <p:blipFill>
          <a:blip r:embed="rId3"/>
          <a:stretch>
            <a:fillRect/>
          </a:stretch>
        </p:blipFill>
        <p:spPr>
          <a:xfrm>
            <a:off x="7543800" y="4397402"/>
            <a:ext cx="4035424" cy="2266045"/>
          </a:xfrm>
          <a:prstGeom prst="rect">
            <a:avLst/>
          </a:prstGeom>
        </p:spPr>
      </p:pic>
    </p:spTree>
    <p:extLst>
      <p:ext uri="{BB962C8B-B14F-4D97-AF65-F5344CB8AC3E}">
        <p14:creationId xmlns:p14="http://schemas.microsoft.com/office/powerpoint/2010/main" val="3786486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Debt - Kiva</a:t>
            </a:r>
          </a:p>
        </p:txBody>
      </p:sp>
      <p:sp>
        <p:nvSpPr>
          <p:cNvPr id="3" name="Content Placeholder 2"/>
          <p:cNvSpPr>
            <a:spLocks noGrp="1"/>
          </p:cNvSpPr>
          <p:nvPr>
            <p:ph idx="1"/>
          </p:nvPr>
        </p:nvSpPr>
        <p:spPr>
          <a:xfrm>
            <a:off x="810000" y="2281920"/>
            <a:ext cx="6585388" cy="4294016"/>
          </a:xfrm>
        </p:spPr>
        <p:txBody>
          <a:bodyPr anchor="t">
            <a:normAutofit/>
          </a:bodyPr>
          <a:lstStyle/>
          <a:p>
            <a:r>
              <a:rPr lang="en-US" sz="2400" dirty="0"/>
              <a:t>Loan amount: $500-$10,000 </a:t>
            </a:r>
          </a:p>
          <a:p>
            <a:r>
              <a:rPr lang="en-US" sz="2400" dirty="0"/>
              <a:t>Term: 6-36 months</a:t>
            </a:r>
          </a:p>
          <a:p>
            <a:r>
              <a:rPr lang="en-US" sz="2400" dirty="0"/>
              <a:t>0% interest rate! </a:t>
            </a:r>
          </a:p>
          <a:p>
            <a:r>
              <a:rPr lang="en-US" sz="2400" dirty="0"/>
              <a:t>Loans are crowdfunded on Kiva</a:t>
            </a:r>
          </a:p>
          <a:p>
            <a:r>
              <a:rPr lang="en-US" sz="2400" dirty="0"/>
              <a:t>IIE is a Kiva Trustee who identifies and vets borrowers</a:t>
            </a:r>
          </a:p>
        </p:txBody>
      </p:sp>
      <p:pic>
        <p:nvPicPr>
          <p:cNvPr id="6" name="Picture 5">
            <a:extLst>
              <a:ext uri="{FF2B5EF4-FFF2-40B4-BE49-F238E27FC236}">
                <a16:creationId xmlns:a16="http://schemas.microsoft.com/office/drawing/2014/main" id="{8AD28F15-07CF-48A0-9B3A-6E7B24239655}"/>
              </a:ext>
            </a:extLst>
          </p:cNvPr>
          <p:cNvPicPr>
            <a:picLocks noChangeAspect="1"/>
          </p:cNvPicPr>
          <p:nvPr/>
        </p:nvPicPr>
        <p:blipFill>
          <a:blip r:embed="rId3"/>
          <a:stretch>
            <a:fillRect/>
          </a:stretch>
        </p:blipFill>
        <p:spPr>
          <a:xfrm>
            <a:off x="7404100" y="2832100"/>
            <a:ext cx="4250613" cy="2298700"/>
          </a:xfrm>
          <a:prstGeom prst="rect">
            <a:avLst/>
          </a:prstGeom>
        </p:spPr>
      </p:pic>
      <p:sp>
        <p:nvSpPr>
          <p:cNvPr id="7" name="Content Placeholder 2">
            <a:extLst>
              <a:ext uri="{FF2B5EF4-FFF2-40B4-BE49-F238E27FC236}">
                <a16:creationId xmlns:a16="http://schemas.microsoft.com/office/drawing/2014/main" id="{F15E1CB8-D26F-4373-8C0A-F2D1F59FBFA1}"/>
              </a:ext>
            </a:extLst>
          </p:cNvPr>
          <p:cNvSpPr txBox="1">
            <a:spLocks/>
          </p:cNvSpPr>
          <p:nvPr/>
        </p:nvSpPr>
        <p:spPr>
          <a:xfrm>
            <a:off x="7404100" y="5435599"/>
            <a:ext cx="4250613" cy="114033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457200" lvl="1" indent="0" algn="ctr">
              <a:buFont typeface="Wingdings 2" charset="2"/>
              <a:buNone/>
            </a:pPr>
            <a:r>
              <a:rPr lang="en-US" sz="2200" dirty="0">
                <a:hlinkClick r:id="rId4"/>
              </a:rPr>
              <a:t>Kiva Long Beach </a:t>
            </a:r>
            <a:endParaRPr lang="en-US" sz="2200" dirty="0"/>
          </a:p>
        </p:txBody>
      </p:sp>
    </p:spTree>
    <p:extLst>
      <p:ext uri="{BB962C8B-B14F-4D97-AF65-F5344CB8AC3E}">
        <p14:creationId xmlns:p14="http://schemas.microsoft.com/office/powerpoint/2010/main" val="189387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Debt – Small Business Administration (SBA)</a:t>
            </a:r>
          </a:p>
        </p:txBody>
      </p:sp>
      <p:sp>
        <p:nvSpPr>
          <p:cNvPr id="3" name="Content Placeholder 2"/>
          <p:cNvSpPr>
            <a:spLocks noGrp="1"/>
          </p:cNvSpPr>
          <p:nvPr>
            <p:ph idx="1"/>
          </p:nvPr>
        </p:nvSpPr>
        <p:spPr>
          <a:xfrm>
            <a:off x="708402" y="2281920"/>
            <a:ext cx="7203700" cy="4398280"/>
          </a:xfrm>
        </p:spPr>
        <p:txBody>
          <a:bodyPr anchor="t">
            <a:normAutofit fontScale="70000" lnSpcReduction="20000"/>
          </a:bodyPr>
          <a:lstStyle/>
          <a:p>
            <a:r>
              <a:rPr lang="en-US" sz="2400" dirty="0"/>
              <a:t>~50% of the 9,000 banks in the U.S. participate in the SBA Guaranteed Loan Program</a:t>
            </a:r>
          </a:p>
          <a:p>
            <a:r>
              <a:rPr lang="en-US" sz="2400" dirty="0"/>
              <a:t>Operates through private-sector lenders who provide loans that are guaranteed by the SBA</a:t>
            </a:r>
          </a:p>
          <a:p>
            <a:r>
              <a:rPr lang="en-US" sz="2400" dirty="0"/>
              <a:t>The loans are for small businesses that are not able to obtain credit elsewhere</a:t>
            </a:r>
          </a:p>
          <a:p>
            <a:pPr lvl="1" eaLnBrk="1" hangingPunct="1"/>
            <a:r>
              <a:rPr lang="en-US" altLang="en-US" sz="2400" dirty="0">
                <a:ea typeface="ＭＳ Ｐゴシック" panose="020B0600070205080204" pitchFamily="34" charset="-128"/>
              </a:rPr>
              <a:t>Almost all small businesses are eligible to apply for an SBA guaranteed loan</a:t>
            </a:r>
          </a:p>
          <a:p>
            <a:pPr lvl="1" eaLnBrk="1" hangingPunct="1"/>
            <a:r>
              <a:rPr lang="en-US" altLang="en-US" sz="2400" dirty="0">
                <a:ea typeface="ＭＳ Ｐゴシック" panose="020B0600070205080204" pitchFamily="34" charset="-128"/>
              </a:rPr>
              <a:t>The SBA can guarantee as much as 85% on loans up to $150,000 and 75% on loans over $150,000</a:t>
            </a:r>
          </a:p>
          <a:p>
            <a:pPr lvl="1" eaLnBrk="1" hangingPunct="1"/>
            <a:r>
              <a:rPr lang="en-US" altLang="en-US" sz="2400" dirty="0">
                <a:ea typeface="ＭＳ Ｐゴシック" panose="020B0600070205080204" pitchFamily="34" charset="-128"/>
              </a:rPr>
              <a:t>An SBA guaranteed loan can be used for almost any legitimate business purpose</a:t>
            </a:r>
          </a:p>
          <a:p>
            <a:pPr lvl="1" eaLnBrk="1" hangingPunct="1"/>
            <a:r>
              <a:rPr lang="en-US" altLang="en-US" sz="2400" dirty="0">
                <a:ea typeface="ＭＳ Ｐゴシック" panose="020B0600070205080204" pitchFamily="34" charset="-128"/>
              </a:rPr>
              <a:t>Although SBA guaranteed loans are utilized more heavily by existing small businesses than start-ups, they should not be dismissed as a possible source of financing</a:t>
            </a:r>
          </a:p>
          <a:p>
            <a:r>
              <a:rPr lang="en-US" sz="2600" dirty="0">
                <a:ea typeface="ＭＳ Ｐゴシック" panose="020B0600070205080204" pitchFamily="34" charset="-128"/>
                <a:hlinkClick r:id="rId3"/>
              </a:rPr>
              <a:t>PACE</a:t>
            </a:r>
            <a:r>
              <a:rPr lang="en-US" sz="2600" dirty="0">
                <a:ea typeface="ＭＳ Ｐゴシック" panose="020B0600070205080204" pitchFamily="34" charset="-128"/>
              </a:rPr>
              <a:t> Business Development Center </a:t>
            </a:r>
            <a:endParaRPr lang="en-US" sz="2600" dirty="0"/>
          </a:p>
          <a:p>
            <a:endParaRPr lang="en-US" sz="2400" dirty="0"/>
          </a:p>
        </p:txBody>
      </p:sp>
      <p:pic>
        <p:nvPicPr>
          <p:cNvPr id="4" name="Picture 3">
            <a:extLst>
              <a:ext uri="{FF2B5EF4-FFF2-40B4-BE49-F238E27FC236}">
                <a16:creationId xmlns:a16="http://schemas.microsoft.com/office/drawing/2014/main" id="{556441B8-3543-4188-8473-CE0000F9E0B9}"/>
              </a:ext>
            </a:extLst>
          </p:cNvPr>
          <p:cNvPicPr>
            <a:picLocks noChangeAspect="1"/>
          </p:cNvPicPr>
          <p:nvPr/>
        </p:nvPicPr>
        <p:blipFill>
          <a:blip r:embed="rId4"/>
          <a:stretch>
            <a:fillRect/>
          </a:stretch>
        </p:blipFill>
        <p:spPr>
          <a:xfrm>
            <a:off x="8206998" y="2628900"/>
            <a:ext cx="3276600" cy="3276600"/>
          </a:xfrm>
          <a:prstGeom prst="rect">
            <a:avLst/>
          </a:prstGeom>
        </p:spPr>
      </p:pic>
    </p:spTree>
    <p:extLst>
      <p:ext uri="{BB962C8B-B14F-4D97-AF65-F5344CB8AC3E}">
        <p14:creationId xmlns:p14="http://schemas.microsoft.com/office/powerpoint/2010/main" val="796306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B6BC60C6CAB54393A8EB820A74E53D" ma:contentTypeVersion="10" ma:contentTypeDescription="Create a new document." ma:contentTypeScope="" ma:versionID="fefbc73bbccbf47cb88161d0f07ed85d">
  <xsd:schema xmlns:xsd="http://www.w3.org/2001/XMLSchema" xmlns:xs="http://www.w3.org/2001/XMLSchema" xmlns:p="http://schemas.microsoft.com/office/2006/metadata/properties" xmlns:ns3="305ada36-9412-4000-9de5-0ff195499065" targetNamespace="http://schemas.microsoft.com/office/2006/metadata/properties" ma:root="true" ma:fieldsID="040407b5150d3e703e99ad0dabdbc137" ns3:_="">
    <xsd:import namespace="305ada36-9412-4000-9de5-0ff19549906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ada36-9412-4000-9de5-0ff19549906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69484F-9E4B-4F38-A49E-B343BBF982DD}">
  <ds:schemaRefs>
    <ds:schemaRef ds:uri="http://schemas.microsoft.com/sharepoint/v3/contenttype/forms"/>
  </ds:schemaRefs>
</ds:datastoreItem>
</file>

<file path=customXml/itemProps2.xml><?xml version="1.0" encoding="utf-8"?>
<ds:datastoreItem xmlns:ds="http://schemas.openxmlformats.org/officeDocument/2006/customXml" ds:itemID="{F7BFA659-B477-43F6-A993-053F271566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5ada36-9412-4000-9de5-0ff1954990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FFDC6B-BE29-41B2-BBAB-7FCFEF3A39E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305ada36-9412-4000-9de5-0ff195499065"/>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640</TotalTime>
  <Words>4852</Words>
  <Application>Microsoft Office PowerPoint</Application>
  <PresentationFormat>Widescreen</PresentationFormat>
  <Paragraphs>390</Paragraphs>
  <Slides>25</Slides>
  <Notes>24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9" baseType="lpstr">
      <vt:lpstr>Arial</vt:lpstr>
      <vt:lpstr>Calibri</vt:lpstr>
      <vt:lpstr>Century Gothic</vt:lpstr>
      <vt:lpstr>effra</vt:lpstr>
      <vt:lpstr>Lato</vt:lpstr>
      <vt:lpstr>Linux Libertine</vt:lpstr>
      <vt:lpstr>Merriweather</vt:lpstr>
      <vt:lpstr>Open Sans</vt:lpstr>
      <vt:lpstr>Raleway</vt:lpstr>
      <vt:lpstr>Roboto</vt:lpstr>
      <vt:lpstr>Times New Roman</vt:lpstr>
      <vt:lpstr>Wingdings 2</vt:lpstr>
      <vt:lpstr>Quotable</vt:lpstr>
      <vt:lpstr>Worksheet</vt:lpstr>
      <vt:lpstr>Funding your Startup</vt:lpstr>
      <vt:lpstr>Some Facts!</vt:lpstr>
      <vt:lpstr>What are the options?</vt:lpstr>
      <vt:lpstr>Which option is right for you? </vt:lpstr>
      <vt:lpstr>Bootstrapping</vt:lpstr>
      <vt:lpstr>Bootstrapping Methods </vt:lpstr>
      <vt:lpstr>Funding Opportunities - Debt</vt:lpstr>
      <vt:lpstr>Debt - Kiva</vt:lpstr>
      <vt:lpstr>Debt – Small Business Administration (SBA)</vt:lpstr>
      <vt:lpstr>Debt – City Loans (LB Economic Dev.)</vt:lpstr>
      <vt:lpstr>Debt – City Loans (LB Economic Dev.)</vt:lpstr>
      <vt:lpstr>Debt – City Loans (LB Economic Dev.)</vt:lpstr>
      <vt:lpstr>Debt – Commercial Banks</vt:lpstr>
      <vt:lpstr>Funding Categories - Equity</vt:lpstr>
      <vt:lpstr>Funding Categories – Equity Angel Investors</vt:lpstr>
      <vt:lpstr>Funding Categories – Equity, Venture Capital</vt:lpstr>
      <vt:lpstr>Other Sources</vt:lpstr>
      <vt:lpstr>Activity 2</vt:lpstr>
      <vt:lpstr>Closing Comments </vt:lpstr>
      <vt:lpstr>Backup</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your Startup</dc:title>
  <dc:creator>Wade Martin</dc:creator>
  <cp:lastModifiedBy>Dean Heiss</cp:lastModifiedBy>
  <cp:revision>11</cp:revision>
  <dcterms:created xsi:type="dcterms:W3CDTF">2020-02-18T03:15:17Z</dcterms:created>
  <dcterms:modified xsi:type="dcterms:W3CDTF">2021-10-15T02:00:35Z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0x01010084B6BC60C6CAB54393A8EB820A74E53D</vt:lpwstr>
  </property>
</Properties>
</file>