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</p:sldMasterIdLst>
  <p:notesMasterIdLst>
    <p:notesMasterId r:id="rId38"/>
  </p:notesMasterIdLst>
  <p:handoutMasterIdLst>
    <p:handoutMasterId r:id="rId39"/>
  </p:handoutMasterIdLst>
  <p:sldIdLst>
    <p:sldId id="420" r:id="rId5"/>
    <p:sldId id="615" r:id="rId6"/>
    <p:sldId id="568" r:id="rId7"/>
    <p:sldId id="569" r:id="rId8"/>
    <p:sldId id="575" r:id="rId9"/>
    <p:sldId id="645" r:id="rId10"/>
    <p:sldId id="646" r:id="rId11"/>
    <p:sldId id="638" r:id="rId12"/>
    <p:sldId id="610" r:id="rId13"/>
    <p:sldId id="621" r:id="rId14"/>
    <p:sldId id="639" r:id="rId15"/>
    <p:sldId id="623" r:id="rId16"/>
    <p:sldId id="586" r:id="rId17"/>
    <p:sldId id="400" r:id="rId18"/>
    <p:sldId id="642" r:id="rId19"/>
    <p:sldId id="589" r:id="rId20"/>
    <p:sldId id="471" r:id="rId21"/>
    <p:sldId id="472" r:id="rId22"/>
    <p:sldId id="641" r:id="rId23"/>
    <p:sldId id="594" r:id="rId24"/>
    <p:sldId id="407" r:id="rId25"/>
    <p:sldId id="521" r:id="rId26"/>
    <p:sldId id="643" r:id="rId27"/>
    <p:sldId id="386" r:id="rId28"/>
    <p:sldId id="582" r:id="rId29"/>
    <p:sldId id="633" r:id="rId30"/>
    <p:sldId id="640" r:id="rId31"/>
    <p:sldId id="402" r:id="rId32"/>
    <p:sldId id="647" r:id="rId33"/>
    <p:sldId id="649" r:id="rId34"/>
    <p:sldId id="650" r:id="rId35"/>
    <p:sldId id="648" r:id="rId36"/>
    <p:sldId id="651" r:id="rId3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95F9"/>
    <a:srgbClr val="AEA8FA"/>
    <a:srgbClr val="8981F7"/>
    <a:srgbClr val="837A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281" autoAdjust="0"/>
    <p:restoredTop sz="93466" autoAdjust="0"/>
  </p:normalViewPr>
  <p:slideViewPr>
    <p:cSldViewPr>
      <p:cViewPr>
        <p:scale>
          <a:sx n="60" d="100"/>
          <a:sy n="60" d="100"/>
        </p:scale>
        <p:origin x="784" y="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8" d="100"/>
        <a:sy n="98" d="100"/>
      </p:scale>
      <p:origin x="0" y="-8292"/>
    </p:cViewPr>
  </p:sorterViewPr>
  <p:notesViewPr>
    <p:cSldViewPr>
      <p:cViewPr varScale="1">
        <p:scale>
          <a:sx n="65" d="100"/>
          <a:sy n="65" d="100"/>
        </p:scale>
        <p:origin x="3125" y="67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r">
              <a:defRPr sz="1200"/>
            </a:lvl1pPr>
          </a:lstStyle>
          <a:p>
            <a:fld id="{D6356CF4-004F-4B04-B722-F2530CEA151D}" type="datetimeFigureOut">
              <a:rPr lang="en-US" smtClean="0"/>
              <a:pPr/>
              <a:t>1/19/2021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r">
              <a:defRPr sz="1200"/>
            </a:lvl1pPr>
          </a:lstStyle>
          <a:p>
            <a:fld id="{7F92E3B1-2F90-407F-A27F-540DCB06F74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779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r">
              <a:defRPr sz="1200"/>
            </a:lvl1pPr>
          </a:lstStyle>
          <a:p>
            <a:fld id="{B7EDAB58-5905-48F5-A4DA-DA4053DFD6BF}" type="datetimeFigureOut">
              <a:rPr lang="en-US" smtClean="0"/>
              <a:pPr/>
              <a:t>1/19/2021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5" tIns="46587" rIns="93175" bIns="4658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75" tIns="46587" rIns="93175" bIns="4658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r">
              <a:defRPr sz="1200"/>
            </a:lvl1pPr>
          </a:lstStyle>
          <a:p>
            <a:fld id="{28CBEAFE-5D8B-4040-B6D5-B2188809F79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195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BEAFE-5D8B-4040-B6D5-B2188809F79C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2559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BEAFE-5D8B-4040-B6D5-B2188809F79C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768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BEAFE-5D8B-4040-B6D5-B2188809F79C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3442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BEAFE-5D8B-4040-B6D5-B2188809F79C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5668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BEAFE-5D8B-4040-B6D5-B2188809F79C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7352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lvl="1" defTabSz="912937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BEAFE-5D8B-4040-B6D5-B2188809F79C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77320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BEAFE-5D8B-4040-B6D5-B2188809F79C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89764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BEAFE-5D8B-4040-B6D5-B2188809F79C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567383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BEAFE-5D8B-4040-B6D5-B2188809F79C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9825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BEAFE-5D8B-4040-B6D5-B2188809F79C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1662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BEAFE-5D8B-4040-B6D5-B2188809F79C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304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BEAFE-5D8B-4040-B6D5-B2188809F79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186310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BEAFE-5D8B-4040-B6D5-B2188809F79C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55496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 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BEAFE-5D8B-4040-B6D5-B2188809F79C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95163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BEAFE-5D8B-4040-B6D5-B2188809F79C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053596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Cash </a:t>
            </a:r>
            <a:r>
              <a:rPr lang="en-US" dirty="0" smtClean="0">
                <a:solidFill>
                  <a:srgbClr val="FF0000"/>
                </a:solidFill>
              </a:rPr>
              <a:t>level with last </a:t>
            </a:r>
            <a:r>
              <a:rPr lang="en-US" dirty="0" smtClean="0">
                <a:solidFill>
                  <a:srgbClr val="FF0000"/>
                </a:solidFill>
              </a:rPr>
              <a:t>year  </a:t>
            </a:r>
            <a:r>
              <a:rPr lang="en-US" dirty="0" smtClean="0">
                <a:solidFill>
                  <a:srgbClr val="FF0000"/>
                </a:solidFill>
              </a:rPr>
              <a:t>due  </a:t>
            </a:r>
            <a:endParaRPr lang="en-US" dirty="0" smtClean="0">
              <a:solidFill>
                <a:srgbClr val="FF0000"/>
              </a:solidFill>
            </a:endParaRPr>
          </a:p>
          <a:p>
            <a:pPr marL="171176" indent="-171176">
              <a:buFontTx/>
              <a:buChar char="-"/>
            </a:pPr>
            <a:r>
              <a:rPr lang="en-US" dirty="0" smtClean="0">
                <a:solidFill>
                  <a:srgbClr val="FF0000"/>
                </a:solidFill>
              </a:rPr>
              <a:t>Operational Loss</a:t>
            </a:r>
            <a:r>
              <a:rPr lang="en-US" baseline="0" dirty="0" smtClean="0">
                <a:solidFill>
                  <a:srgbClr val="FF0000"/>
                </a:solidFill>
              </a:rPr>
              <a:t> offset with PPP loan/Investment gain</a:t>
            </a:r>
          </a:p>
          <a:p>
            <a:endParaRPr lang="en-US" baseline="0" dirty="0" smtClean="0">
              <a:solidFill>
                <a:srgbClr val="FF0000"/>
              </a:solidFill>
            </a:endParaRPr>
          </a:p>
          <a:p>
            <a:endParaRPr lang="en-US" baseline="0" dirty="0" smtClean="0">
              <a:solidFill>
                <a:srgbClr val="FF0000"/>
              </a:solidFill>
            </a:endParaRPr>
          </a:p>
          <a:p>
            <a:endParaRPr lang="en-US" baseline="0" dirty="0" smtClean="0"/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BEAFE-5D8B-4040-B6D5-B2188809F79C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96030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BEAFE-5D8B-4040-B6D5-B2188809F79C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23974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BEAFE-5D8B-4040-B6D5-B2188809F79C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49264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BEAFE-5D8B-4040-B6D5-B2188809F79C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27953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BEAFE-5D8B-4040-B6D5-B2188809F79C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20767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BEAFE-5D8B-4040-B6D5-B2188809F79C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852839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BEAFE-5D8B-4040-B6D5-B2188809F79C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8221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 defTabSz="912937">
              <a:buFontTx/>
              <a:buNone/>
              <a:defRPr/>
            </a:pPr>
            <a:r>
              <a:rPr lang="en-US" baseline="0" dirty="0" smtClean="0"/>
              <a:t> </a:t>
            </a:r>
            <a:endParaRPr lang="en-US" dirty="0" smtClean="0"/>
          </a:p>
          <a:p>
            <a:pPr marL="171176" marR="0" lvl="0" indent="-171176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baseline="0" dirty="0" smtClean="0"/>
              <a:t>No $195K Coke Sponsorship this year due to reduced pouring volumes</a:t>
            </a:r>
            <a:endParaRPr lang="en-US" dirty="0" smtClean="0"/>
          </a:p>
          <a:p>
            <a:pPr marL="0" indent="0" defTabSz="912937">
              <a:buFontTx/>
              <a:buNone/>
              <a:defRPr/>
            </a:pPr>
            <a:endParaRPr lang="en-US" dirty="0" smtClean="0"/>
          </a:p>
          <a:p>
            <a:pPr marL="171176" indent="-171176">
              <a:buFontTx/>
              <a:buChar char="-"/>
            </a:pPr>
            <a:endParaRPr lang="en-US" dirty="0" smtClean="0"/>
          </a:p>
          <a:p>
            <a:pPr marL="171176" indent="-171176">
              <a:buFontTx/>
              <a:buChar char="-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BEAFE-5D8B-4040-B6D5-B2188809F79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01358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 defTabSz="912937">
              <a:buFontTx/>
              <a:buNone/>
              <a:defRPr/>
            </a:pPr>
            <a:r>
              <a:rPr lang="en-US" baseline="0" dirty="0" smtClean="0"/>
              <a:t> </a:t>
            </a:r>
            <a:endParaRPr lang="en-US" dirty="0" smtClean="0"/>
          </a:p>
          <a:p>
            <a:pPr marL="171176" indent="-171176">
              <a:buFontTx/>
              <a:buChar char="-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BEAFE-5D8B-4040-B6D5-B2188809F79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1991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176" marR="0" lvl="0" indent="-171176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en-US" dirty="0" smtClean="0"/>
          </a:p>
          <a:p>
            <a:pPr marL="171176" indent="-171176">
              <a:buFontTx/>
              <a:buChar char="-"/>
            </a:pPr>
            <a:endParaRPr lang="en-US" baseline="0" dirty="0" smtClean="0"/>
          </a:p>
          <a:p>
            <a:pPr marL="171176" indent="-171176">
              <a:buFontTx/>
              <a:buChar char="-"/>
            </a:pPr>
            <a:endParaRPr lang="en-US" baseline="0" dirty="0" smtClean="0"/>
          </a:p>
          <a:p>
            <a:pPr marL="171176" indent="-171176">
              <a:buFontTx/>
              <a:buChar char="-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BEAFE-5D8B-4040-B6D5-B2188809F79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4643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176" marR="0" lvl="0" indent="-171176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en-US" dirty="0" smtClean="0"/>
          </a:p>
          <a:p>
            <a:pPr marL="171176" indent="-171176">
              <a:buFontTx/>
              <a:buChar char="-"/>
            </a:pPr>
            <a:endParaRPr lang="en-US" baseline="0" dirty="0" smtClean="0"/>
          </a:p>
          <a:p>
            <a:pPr marL="171176" indent="-171176">
              <a:buFontTx/>
              <a:buChar char="-"/>
            </a:pPr>
            <a:endParaRPr lang="en-US" baseline="0" dirty="0" smtClean="0"/>
          </a:p>
          <a:p>
            <a:pPr marL="171176" indent="-171176">
              <a:buFontTx/>
              <a:buChar char="-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BEAFE-5D8B-4040-B6D5-B2188809F79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11879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176" marR="0" lvl="0" indent="-171176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en-US" dirty="0" smtClean="0"/>
          </a:p>
          <a:p>
            <a:pPr marL="171176" indent="-171176">
              <a:buFontTx/>
              <a:buChar char="-"/>
            </a:pPr>
            <a:endParaRPr lang="en-US" baseline="0" dirty="0" smtClean="0"/>
          </a:p>
          <a:p>
            <a:pPr marL="171176" indent="-171176">
              <a:buFontTx/>
              <a:buChar char="-"/>
            </a:pPr>
            <a:endParaRPr lang="en-US" baseline="0" dirty="0" smtClean="0"/>
          </a:p>
          <a:p>
            <a:pPr marL="171176" indent="-171176">
              <a:buFontTx/>
              <a:buChar char="-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BEAFE-5D8B-4040-B6D5-B2188809F79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851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Credits</a:t>
            </a:r>
            <a:r>
              <a:rPr lang="en-US" baseline="0" dirty="0" smtClean="0"/>
              <a:t> &amp; Revenues benefitting from D1DA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BEAFE-5D8B-4040-B6D5-B2188809F79C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7928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BEAFE-5D8B-4040-B6D5-B2188809F79C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718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3765" y="4945912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 hasCustomPrompt="1"/>
          </p:nvPr>
        </p:nvSpPr>
        <p:spPr>
          <a:xfrm>
            <a:off x="2590800" y="2209801"/>
            <a:ext cx="5943600" cy="1219199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ctr">
              <a:defRPr sz="40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  <a:extLst/>
          </a:lstStyle>
          <a:p>
            <a:r>
              <a:rPr kumimoji="0" lang="en-US" dirty="0" smtClean="0"/>
              <a:t/>
            </a:r>
            <a:br>
              <a:rPr kumimoji="0" lang="en-US" dirty="0" smtClean="0"/>
            </a:br>
            <a:r>
              <a:rPr kumimoji="0" lang="en-US" dirty="0" smtClean="0"/>
              <a:t/>
            </a:r>
            <a:br>
              <a:rPr kumimoji="0" lang="en-US" dirty="0" smtClean="0"/>
            </a:br>
            <a:r>
              <a:rPr kumimoji="0" lang="en-US" dirty="0" smtClean="0"/>
              <a:t>Forty-</a:t>
            </a:r>
            <a:r>
              <a:rPr kumimoji="0" lang="en-US" dirty="0" err="1" smtClean="0"/>
              <a:t>Niner</a:t>
            </a:r>
            <a:r>
              <a:rPr kumimoji="0" lang="en-US" dirty="0" smtClean="0"/>
              <a:t> Shops, Inc.</a:t>
            </a:r>
            <a:endParaRPr kumimoji="0"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2590800" y="3429000"/>
            <a:ext cx="5943600" cy="1382311"/>
          </a:xfrm>
        </p:spPr>
        <p:txBody>
          <a:bodyPr lIns="45720" rIns="45720"/>
          <a:lstStyle>
            <a:lvl1pPr marL="0" marR="64008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endParaRPr kumimoji="0"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AED4DC9-8E7B-435E-B01A-B5B82BF2AB5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Picture 12" descr="49er only logo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33400" y="533400"/>
            <a:ext cx="1803400" cy="1066800"/>
          </a:xfrm>
          <a:prstGeom prst="rect">
            <a:avLst/>
          </a:prstGeom>
        </p:spPr>
      </p:pic>
      <p:pic>
        <p:nvPicPr>
          <p:cNvPr id="14" name="Picture 13" descr="CSULB Seal 1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33400" y="1981200"/>
            <a:ext cx="1488250" cy="14112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</p:pic>
      <p:sp>
        <p:nvSpPr>
          <p:cNvPr id="16" name="TextBox 15"/>
          <p:cNvSpPr txBox="1"/>
          <p:nvPr userDrawn="1"/>
        </p:nvSpPr>
        <p:spPr>
          <a:xfrm>
            <a:off x="2362200" y="685800"/>
            <a:ext cx="259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FORTY-NINER</a:t>
            </a:r>
            <a:r>
              <a:rPr lang="en-US" sz="1400" baseline="0" dirty="0" smtClean="0">
                <a:latin typeface="Times New Roman" pitchFamily="18" charset="0"/>
                <a:cs typeface="Times New Roman" pitchFamily="18" charset="0"/>
              </a:rPr>
              <a:t> SHOPS, INC.</a:t>
            </a:r>
          </a:p>
          <a:p>
            <a:r>
              <a:rPr lang="en-US" sz="1400" baseline="0" dirty="0" smtClean="0">
                <a:latin typeface="Times New Roman" pitchFamily="18" charset="0"/>
                <a:cs typeface="Times New Roman" pitchFamily="18" charset="0"/>
              </a:rPr>
              <a:t>California State University</a:t>
            </a:r>
          </a:p>
          <a:p>
            <a:r>
              <a:rPr lang="en-US" sz="1400" baseline="0" dirty="0" smtClean="0">
                <a:latin typeface="Times New Roman" pitchFamily="18" charset="0"/>
                <a:cs typeface="Times New Roman" pitchFamily="18" charset="0"/>
              </a:rPr>
              <a:t>Long Beach, CA</a:t>
            </a:r>
          </a:p>
          <a:p>
            <a:endParaRPr lang="en-US" sz="1400" dirty="0"/>
          </a:p>
        </p:txBody>
      </p:sp>
      <p:sp>
        <p:nvSpPr>
          <p:cNvPr id="15" name="Footer Placeholder 18"/>
          <p:cNvSpPr txBox="1">
            <a:spLocks/>
          </p:cNvSpPr>
          <p:nvPr userDrawn="1"/>
        </p:nvSpPr>
        <p:spPr>
          <a:xfrm>
            <a:off x="0" y="6492875"/>
            <a:ext cx="2590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tint val="2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2020-2021 </a:t>
            </a: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tint val="2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Q2 </a:t>
            </a: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tint val="2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Results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tint val="2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D4DC9-8E7B-435E-B01A-B5B82BF2AB5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819400" y="381000"/>
            <a:ext cx="5867400" cy="1036638"/>
          </a:xfrm>
        </p:spPr>
        <p:txBody>
          <a:bodyPr rtlCol="0">
            <a:normAutofit/>
          </a:bodyPr>
          <a:lstStyle>
            <a:lvl1pPr>
              <a:defRPr sz="2800" baseline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defRPr>
            </a:lvl1pPr>
            <a:extLst/>
          </a:lstStyle>
          <a:p>
            <a:endParaRPr kumimoji="0"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457200" y="381000"/>
            <a:ext cx="2514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FORTY-NINER</a:t>
            </a:r>
            <a:r>
              <a:rPr lang="en-US" sz="1400" baseline="0" dirty="0" smtClean="0">
                <a:latin typeface="Times New Roman" pitchFamily="18" charset="0"/>
                <a:cs typeface="Times New Roman" pitchFamily="18" charset="0"/>
              </a:rPr>
              <a:t> SHOPS, INC.</a:t>
            </a:r>
          </a:p>
          <a:p>
            <a:r>
              <a:rPr lang="en-US" sz="1400" baseline="0" dirty="0" smtClean="0">
                <a:latin typeface="Times New Roman" pitchFamily="18" charset="0"/>
                <a:cs typeface="Times New Roman" pitchFamily="18" charset="0"/>
              </a:rPr>
              <a:t>California State University</a:t>
            </a:r>
          </a:p>
          <a:p>
            <a:r>
              <a:rPr lang="en-US" sz="1400" baseline="0" dirty="0" smtClean="0">
                <a:latin typeface="Times New Roman" pitchFamily="18" charset="0"/>
                <a:cs typeface="Times New Roman" pitchFamily="18" charset="0"/>
              </a:rPr>
              <a:t>Long Beach, CA</a:t>
            </a:r>
          </a:p>
          <a:p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AED4DC9-8E7B-435E-B01A-B5B82BF2AB5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18"/>
          <p:cNvSpPr txBox="1">
            <a:spLocks/>
          </p:cNvSpPr>
          <p:nvPr userDrawn="1"/>
        </p:nvSpPr>
        <p:spPr>
          <a:xfrm>
            <a:off x="0" y="6492875"/>
            <a:ext cx="2590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tint val="2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2020-2021 </a:t>
            </a: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tint val="2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Q2 </a:t>
            </a: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tint val="2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Results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tint val="2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e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Finance &amp; Investment Committee </a:t>
            </a:r>
            <a:br>
              <a:rPr lang="en-US" sz="2800" dirty="0" smtClean="0"/>
            </a:br>
            <a:r>
              <a:rPr lang="en-US" sz="2800" dirty="0" smtClean="0"/>
              <a:t>FY2020/2021 </a:t>
            </a:r>
            <a:r>
              <a:rPr lang="en-US" sz="2800" dirty="0" smtClean="0"/>
              <a:t>2</a:t>
            </a:r>
            <a:r>
              <a:rPr lang="en-US" sz="2800" baseline="30000" dirty="0" smtClean="0"/>
              <a:t>nd</a:t>
            </a:r>
            <a:r>
              <a:rPr lang="en-US" sz="2800" dirty="0" smtClean="0"/>
              <a:t>  </a:t>
            </a:r>
            <a:r>
              <a:rPr lang="en-US" sz="2800" dirty="0" smtClean="0"/>
              <a:t>Quarter Results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January 22, 2021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D4DC9-8E7B-435E-B01A-B5B82BF2AB5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937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 bwMode="auto">
          <a:xfrm>
            <a:off x="8075815" y="5304148"/>
            <a:ext cx="895277" cy="330068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6548377" y="2878997"/>
            <a:ext cx="2362200" cy="3048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20000"/>
                  <a:lumOff val="80000"/>
                </a:schemeClr>
              </a:solidFill>
              <a:effectLst/>
              <a:latin typeface="Arial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133600" y="381000"/>
            <a:ext cx="6553200" cy="103663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Operating Statement</a:t>
            </a:r>
            <a:br>
              <a:rPr lang="en-US" dirty="0" smtClean="0"/>
            </a:br>
            <a:r>
              <a:rPr lang="en-US" dirty="0" smtClean="0"/>
              <a:t>Division Recap</a:t>
            </a:r>
            <a:br>
              <a:rPr lang="en-US" dirty="0" smtClean="0"/>
            </a:br>
            <a:r>
              <a:rPr lang="en-US" dirty="0" smtClean="0"/>
              <a:t>December and 2</a:t>
            </a:r>
            <a:r>
              <a:rPr lang="en-US" baseline="30000" dirty="0" smtClean="0"/>
              <a:t>nd</a:t>
            </a:r>
            <a:r>
              <a:rPr lang="en-US" dirty="0" smtClean="0"/>
              <a:t> Quarter </a:t>
            </a:r>
            <a:endParaRPr lang="en-US" sz="2200" dirty="0"/>
          </a:p>
        </p:txBody>
      </p:sp>
      <p:sp>
        <p:nvSpPr>
          <p:cNvPr id="9" name="Oval 8"/>
          <p:cNvSpPr/>
          <p:nvPr/>
        </p:nvSpPr>
        <p:spPr bwMode="auto">
          <a:xfrm>
            <a:off x="6477000" y="4760766"/>
            <a:ext cx="2494092" cy="383043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873" y="1981727"/>
            <a:ext cx="8611704" cy="1794541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8873" y="3936606"/>
            <a:ext cx="8611704" cy="1726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8498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 bwMode="auto">
          <a:xfrm>
            <a:off x="7188200" y="2270781"/>
            <a:ext cx="1955800" cy="3048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6727456" y="4002779"/>
            <a:ext cx="1955800" cy="448571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362200" y="381000"/>
            <a:ext cx="6324600" cy="1036638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Operating Statement Summary</a:t>
            </a:r>
            <a:br>
              <a:rPr lang="en-US" dirty="0" smtClean="0"/>
            </a:br>
            <a:r>
              <a:rPr lang="en-US" dirty="0" smtClean="0"/>
              <a:t>Year-To-Date Results</a:t>
            </a:r>
            <a:endParaRPr lang="en-US" sz="22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2057400"/>
            <a:ext cx="8453172" cy="2393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47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09800" y="381000"/>
            <a:ext cx="6477000" cy="1036638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Divisional Operating Statement </a:t>
            </a:r>
            <a:br>
              <a:rPr lang="en-US" dirty="0" smtClean="0"/>
            </a:br>
            <a:r>
              <a:rPr lang="en-US" dirty="0" smtClean="0"/>
              <a:t>December Y-T-D Results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 bwMode="auto">
          <a:xfrm>
            <a:off x="6400800" y="3369188"/>
            <a:ext cx="2743200" cy="51701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20000"/>
                  <a:lumOff val="80000"/>
                </a:schemeClr>
              </a:solidFill>
              <a:effectLst/>
              <a:latin typeface="Arial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6383694" y="2971800"/>
            <a:ext cx="2743200" cy="304698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20000"/>
                  <a:lumOff val="80000"/>
                </a:schemeClr>
              </a:solidFill>
              <a:effectLst/>
              <a:latin typeface="Arial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1960050"/>
            <a:ext cx="8734003" cy="1926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3008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219200"/>
            <a:ext cx="6248400" cy="2590800"/>
          </a:xfrm>
        </p:spPr>
        <p:txBody>
          <a:bodyPr>
            <a:noAutofit/>
          </a:bodyPr>
          <a:lstStyle/>
          <a:p>
            <a:r>
              <a:rPr lang="en-US" sz="3200" dirty="0" smtClean="0"/>
              <a:t>Capital Expenditures &amp; Investments </a:t>
            </a:r>
            <a:br>
              <a:rPr lang="en-US" sz="3200" dirty="0" smtClean="0"/>
            </a:br>
            <a:r>
              <a:rPr lang="en-US" sz="3200" dirty="0" smtClean="0"/>
              <a:t> 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 dirty="0" smtClean="0"/>
              <a:t>FY2020/2021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D4DC9-8E7B-435E-B01A-B5B82BF2AB5B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23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3657600"/>
          </a:xfrm>
        </p:spPr>
        <p:txBody>
          <a:bodyPr>
            <a:normAutofit/>
          </a:bodyPr>
          <a:lstStyle/>
          <a:p>
            <a:r>
              <a:rPr lang="en-US" dirty="0" smtClean="0"/>
              <a:t>Current Year Expenditures of </a:t>
            </a:r>
            <a:r>
              <a:rPr lang="en-US" dirty="0" smtClean="0"/>
              <a:t>$204,058</a:t>
            </a:r>
            <a:endParaRPr lang="en-US" dirty="0" smtClean="0"/>
          </a:p>
          <a:p>
            <a:pPr lvl="1"/>
            <a:r>
              <a:rPr lang="en-US" dirty="0" smtClean="0"/>
              <a:t>$10,500 Bookstore ADA </a:t>
            </a:r>
            <a:r>
              <a:rPr lang="en-US" dirty="0" smtClean="0"/>
              <a:t>doors</a:t>
            </a:r>
          </a:p>
          <a:p>
            <a:pPr lvl="1"/>
            <a:r>
              <a:rPr lang="en-US" dirty="0" smtClean="0"/>
              <a:t>$23,980 Bookstore HVAC </a:t>
            </a:r>
            <a:endParaRPr lang="en-US" dirty="0" smtClean="0"/>
          </a:p>
          <a:p>
            <a:pPr lvl="1"/>
            <a:r>
              <a:rPr lang="en-US" dirty="0" smtClean="0"/>
              <a:t>$79,806 Point </a:t>
            </a:r>
            <a:r>
              <a:rPr lang="en-US" dirty="0" smtClean="0"/>
              <a:t>of Sale PCI </a:t>
            </a:r>
            <a:r>
              <a:rPr lang="en-US" dirty="0" smtClean="0"/>
              <a:t>compliance ($121K Budget)</a:t>
            </a:r>
            <a:endParaRPr lang="en-US" dirty="0" smtClean="0"/>
          </a:p>
          <a:p>
            <a:pPr lvl="1"/>
            <a:r>
              <a:rPr lang="en-US" dirty="0" smtClean="0"/>
              <a:t>$98,464 for Carts</a:t>
            </a:r>
          </a:p>
          <a:p>
            <a:pPr lvl="2"/>
            <a:r>
              <a:rPr lang="en-US" dirty="0" smtClean="0"/>
              <a:t>Prior year Budget of $160K</a:t>
            </a:r>
          </a:p>
          <a:p>
            <a:pPr lvl="2"/>
            <a:r>
              <a:rPr lang="en-US" dirty="0" smtClean="0"/>
              <a:t>6 Pre-</a:t>
            </a:r>
            <a:r>
              <a:rPr lang="en-US" dirty="0" err="1" smtClean="0"/>
              <a:t>Covid</a:t>
            </a:r>
            <a:r>
              <a:rPr lang="en-US" dirty="0" smtClean="0"/>
              <a:t> build to order completed in March</a:t>
            </a:r>
          </a:p>
          <a:p>
            <a:pPr lvl="2"/>
            <a:r>
              <a:rPr lang="en-US" dirty="0" smtClean="0"/>
              <a:t>Cancelled last 3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pPr marL="109728" indent="0">
              <a:buNone/>
            </a:pPr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D4DC9-8E7B-435E-B01A-B5B82BF2AB5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362200" y="381000"/>
            <a:ext cx="6285072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>FY2020/2021 </a:t>
            </a:r>
            <a:r>
              <a:rPr lang="en-US" sz="3600" dirty="0" smtClean="0"/>
              <a:t>Q2Capital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376616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D4DC9-8E7B-435E-B01A-B5B82BF2AB5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Capital Expenditure Status</a:t>
            </a:r>
            <a:br>
              <a:rPr lang="en-US" dirty="0" smtClean="0"/>
            </a:br>
            <a:r>
              <a:rPr lang="en-US" dirty="0" smtClean="0"/>
              <a:t>FY 2020/2021 </a:t>
            </a:r>
            <a:r>
              <a:rPr lang="en-US" dirty="0" smtClean="0"/>
              <a:t>December YTD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9604" y="1676400"/>
            <a:ext cx="801766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032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2229453"/>
            <a:ext cx="8513160" cy="4178491"/>
          </a:xfrm>
        </p:spPr>
        <p:txBody>
          <a:bodyPr>
            <a:normAutofit/>
          </a:bodyPr>
          <a:lstStyle/>
          <a:p>
            <a:r>
              <a:rPr lang="en-US" dirty="0" smtClean="0"/>
              <a:t>Markets </a:t>
            </a:r>
            <a:r>
              <a:rPr lang="en-US" dirty="0" smtClean="0"/>
              <a:t>gained substantially in Nov/Dec </a:t>
            </a:r>
            <a:endParaRPr lang="en-US" dirty="0" smtClean="0"/>
          </a:p>
          <a:p>
            <a:r>
              <a:rPr lang="en-US" dirty="0" smtClean="0"/>
              <a:t>Q2 </a:t>
            </a:r>
            <a:r>
              <a:rPr lang="en-US" dirty="0" smtClean="0"/>
              <a:t>Investment gain of $1,104,855</a:t>
            </a:r>
          </a:p>
          <a:p>
            <a:pPr lvl="1">
              <a:defRPr/>
            </a:pPr>
            <a:r>
              <a:rPr lang="en-US" dirty="0" err="1" smtClean="0"/>
              <a:t>MorganStanley</a:t>
            </a:r>
            <a:r>
              <a:rPr lang="en-US" dirty="0" smtClean="0"/>
              <a:t> up </a:t>
            </a:r>
            <a:r>
              <a:rPr lang="en-US" dirty="0" smtClean="0"/>
              <a:t>$1,283,990 (12.7%) </a:t>
            </a:r>
            <a:endParaRPr lang="en-US" dirty="0" smtClean="0"/>
          </a:p>
          <a:p>
            <a:pPr lvl="1">
              <a:defRPr/>
            </a:pPr>
            <a:r>
              <a:rPr lang="en-US" dirty="0" smtClean="0"/>
              <a:t>BIG (SMIF) up </a:t>
            </a:r>
            <a:r>
              <a:rPr lang="en-US" dirty="0" smtClean="0"/>
              <a:t>$67,987 (11.9%)</a:t>
            </a:r>
            <a:endParaRPr lang="en-US" dirty="0" smtClean="0"/>
          </a:p>
          <a:p>
            <a:pPr lvl="1">
              <a:defRPr/>
            </a:pPr>
            <a:r>
              <a:rPr lang="en-US" dirty="0" smtClean="0"/>
              <a:t>VEBA holdings increased by </a:t>
            </a:r>
            <a:r>
              <a:rPr lang="en-US" dirty="0" smtClean="0"/>
              <a:t>$633,944 (10.4%) 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Withdrew $3.4M </a:t>
            </a:r>
            <a:r>
              <a:rPr lang="en-US" dirty="0" smtClean="0"/>
              <a:t>this </a:t>
            </a:r>
            <a:r>
              <a:rPr lang="en-US" dirty="0" smtClean="0"/>
              <a:t>quarter to fund operations</a:t>
            </a:r>
            <a:endParaRPr lang="en-US" dirty="0" smtClean="0"/>
          </a:p>
          <a:p>
            <a:pPr lvl="1">
              <a:defRPr/>
            </a:pPr>
            <a:r>
              <a:rPr lang="en-US" dirty="0" smtClean="0"/>
              <a:t>$3M from </a:t>
            </a:r>
            <a:r>
              <a:rPr lang="en-US" dirty="0" err="1" smtClean="0"/>
              <a:t>MorganStanley</a:t>
            </a:r>
            <a:endParaRPr lang="en-US" dirty="0" smtClean="0"/>
          </a:p>
          <a:p>
            <a:pPr lvl="1">
              <a:defRPr/>
            </a:pPr>
            <a:r>
              <a:rPr lang="en-US" dirty="0" smtClean="0"/>
              <a:t>$400K from VEBA </a:t>
            </a:r>
            <a:endParaRPr lang="en-US" dirty="0" smtClean="0"/>
          </a:p>
          <a:p>
            <a:endParaRPr lang="en-US" dirty="0" smtClean="0">
              <a:solidFill>
                <a:srgbClr val="FF0000"/>
              </a:solidFill>
            </a:endParaRPr>
          </a:p>
          <a:p>
            <a:pPr lvl="1"/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D4DC9-8E7B-435E-B01A-B5B82BF2AB5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FY2020/2021</a:t>
            </a:r>
            <a:br>
              <a:rPr lang="en-US" dirty="0" smtClean="0"/>
            </a:br>
            <a:r>
              <a:rPr lang="en-US" dirty="0" smtClean="0"/>
              <a:t>Q2 </a:t>
            </a:r>
            <a:r>
              <a:rPr lang="en-US" dirty="0" smtClean="0"/>
              <a:t>Investment Results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smtClean="0"/>
              <a:t>2020-2021 Q1 Results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256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D4DC9-8E7B-435E-B01A-B5B82BF2AB5B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Morgan Stanley (MSSB) Portfolio  </a:t>
            </a:r>
            <a:br>
              <a:rPr lang="en-US" dirty="0" smtClean="0"/>
            </a:br>
            <a:r>
              <a:rPr lang="en-US" dirty="0" smtClean="0"/>
              <a:t>FY 2020/2021 Performance</a:t>
            </a:r>
            <a:endParaRPr lang="en-US" dirty="0"/>
          </a:p>
        </p:txBody>
      </p:sp>
      <p:sp>
        <p:nvSpPr>
          <p:cNvPr id="11" name="Content Placeholder 1"/>
          <p:cNvSpPr>
            <a:spLocks noGrp="1"/>
          </p:cNvSpPr>
          <p:nvPr>
            <p:ph idx="1"/>
          </p:nvPr>
        </p:nvSpPr>
        <p:spPr>
          <a:xfrm>
            <a:off x="228600" y="4267200"/>
            <a:ext cx="8686800" cy="175260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$3M withdrawn in support of operations</a:t>
            </a:r>
          </a:p>
          <a:p>
            <a:pPr lvl="0"/>
            <a:r>
              <a:rPr lang="en-US" dirty="0" smtClean="0"/>
              <a:t>Q2 Portfolio </a:t>
            </a:r>
            <a:r>
              <a:rPr lang="en-US" dirty="0" smtClean="0"/>
              <a:t>up </a:t>
            </a:r>
            <a:r>
              <a:rPr lang="en-US" dirty="0" smtClean="0"/>
              <a:t>$1,283,990, Est12.7% </a:t>
            </a:r>
            <a:endParaRPr lang="en-US" dirty="0" smtClean="0"/>
          </a:p>
          <a:p>
            <a:pPr lvl="0"/>
            <a:r>
              <a:rPr lang="en-US" dirty="0" smtClean="0"/>
              <a:t>YTD Portfolio up $2, 032,118 YTD (Est 21.4%)  </a:t>
            </a:r>
            <a:endParaRPr lang="en-US" dirty="0" smtClean="0"/>
          </a:p>
          <a:p>
            <a:pPr lvl="0"/>
            <a:endParaRPr lang="en-US" dirty="0" smtClean="0">
              <a:solidFill>
                <a:srgbClr val="00B050"/>
              </a:solidFill>
            </a:endParaRP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8975" y="2018506"/>
            <a:ext cx="7766050" cy="186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4353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D4DC9-8E7B-435E-B01A-B5B82BF2AB5B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Beach Investment Group (BIG) (formerly SMIF) </a:t>
            </a:r>
            <a:br>
              <a:rPr lang="en-US" dirty="0" smtClean="0"/>
            </a:br>
            <a:r>
              <a:rPr lang="en-US" dirty="0" smtClean="0"/>
              <a:t>FY 2020/2021 Performance</a:t>
            </a:r>
            <a:endParaRPr lang="en-US" dirty="0"/>
          </a:p>
        </p:txBody>
      </p:sp>
      <p:sp>
        <p:nvSpPr>
          <p:cNvPr id="11" name="Content Placeholder 1"/>
          <p:cNvSpPr>
            <a:spLocks noGrp="1"/>
          </p:cNvSpPr>
          <p:nvPr>
            <p:ph idx="1"/>
          </p:nvPr>
        </p:nvSpPr>
        <p:spPr>
          <a:xfrm>
            <a:off x="228600" y="4267200"/>
            <a:ext cx="8686800" cy="175260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Portfolio up </a:t>
            </a:r>
            <a:r>
              <a:rPr lang="en-US" dirty="0" smtClean="0"/>
              <a:t>$67,987 (11.9%) </a:t>
            </a:r>
            <a:r>
              <a:rPr lang="en-US" dirty="0" smtClean="0"/>
              <a:t>for the </a:t>
            </a:r>
            <a:r>
              <a:rPr lang="en-US" dirty="0" smtClean="0"/>
              <a:t>Quarter</a:t>
            </a:r>
          </a:p>
          <a:p>
            <a:r>
              <a:rPr lang="en-US" dirty="0"/>
              <a:t>Portfolio up $100,728 (19.3%) </a:t>
            </a:r>
            <a:r>
              <a:rPr lang="en-US" dirty="0" smtClean="0"/>
              <a:t>Year-to-Date</a:t>
            </a:r>
            <a:endParaRPr lang="en-US" dirty="0"/>
          </a:p>
          <a:p>
            <a:pPr lvl="0"/>
            <a:endParaRPr lang="en-US" dirty="0" smtClean="0"/>
          </a:p>
          <a:p>
            <a:pPr lvl="0"/>
            <a:endParaRPr lang="en-US" dirty="0" smtClean="0">
              <a:solidFill>
                <a:srgbClr val="00B050"/>
              </a:solidFill>
            </a:endParaRP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1834356"/>
            <a:ext cx="7831466" cy="2128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429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D4DC9-8E7B-435E-B01A-B5B82BF2AB5B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819400" y="228600"/>
            <a:ext cx="5867400" cy="1036638"/>
          </a:xfrm>
        </p:spPr>
        <p:txBody>
          <a:bodyPr/>
          <a:lstStyle/>
          <a:p>
            <a:pPr algn="ctr"/>
            <a:r>
              <a:rPr lang="en-US" dirty="0" smtClean="0"/>
              <a:t>VEBA TRUST PERFORMANCE</a:t>
            </a:r>
            <a:br>
              <a:rPr lang="en-US" dirty="0" smtClean="0"/>
            </a:br>
            <a:r>
              <a:rPr lang="en-US" sz="1800" dirty="0" smtClean="0"/>
              <a:t>(Off-Balance </a:t>
            </a:r>
            <a:r>
              <a:rPr lang="en-US" sz="1800" dirty="0" smtClean="0"/>
              <a:t>Sheet, As of 12/31/20)</a:t>
            </a:r>
            <a:endParaRPr lang="en-US" sz="1800" dirty="0"/>
          </a:p>
        </p:txBody>
      </p:sp>
      <p:sp>
        <p:nvSpPr>
          <p:cNvPr id="6" name="object 7"/>
          <p:cNvSpPr txBox="1"/>
          <p:nvPr/>
        </p:nvSpPr>
        <p:spPr>
          <a:xfrm>
            <a:off x="609600" y="1265238"/>
            <a:ext cx="7760074" cy="215089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  <a:tabLst>
                <a:tab pos="7748721" algn="l"/>
              </a:tabLst>
            </a:pPr>
            <a:r>
              <a:rPr sz="1324" b="1" u="sng" spc="79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</a:rPr>
              <a:t> </a:t>
            </a:r>
            <a:r>
              <a:rPr sz="1324" b="1" u="sng" spc="-4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</a:rPr>
              <a:t>Summary </a:t>
            </a:r>
            <a:r>
              <a:rPr sz="1324" b="1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</a:rPr>
              <a:t>Of </a:t>
            </a:r>
            <a:r>
              <a:rPr sz="1324" b="1" u="sng" spc="-4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</a:rPr>
              <a:t>Fund	</a:t>
            </a:r>
            <a:endParaRPr sz="1324" dirty="0">
              <a:latin typeface="Arial"/>
              <a:cs typeface="Arial"/>
            </a:endParaRPr>
          </a:p>
        </p:txBody>
      </p:sp>
      <p:sp>
        <p:nvSpPr>
          <p:cNvPr id="13" name="object 9"/>
          <p:cNvSpPr txBox="1"/>
          <p:nvPr/>
        </p:nvSpPr>
        <p:spPr>
          <a:xfrm>
            <a:off x="609470" y="3505200"/>
            <a:ext cx="7760074" cy="174309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  <a:tabLst>
                <a:tab pos="7748721" algn="l"/>
              </a:tabLst>
            </a:pPr>
            <a:r>
              <a:rPr sz="1059" b="1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</a:rPr>
              <a:t> </a:t>
            </a:r>
            <a:r>
              <a:rPr sz="1059" b="1" u="sng" spc="-137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</a:rPr>
              <a:t> </a:t>
            </a:r>
            <a:r>
              <a:rPr sz="1059" b="1" u="sng" spc="-4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</a:rPr>
              <a:t>Ending Asset Allocation	</a:t>
            </a:r>
            <a:endParaRPr sz="1059" dirty="0">
              <a:latin typeface="Arial"/>
              <a:cs typeface="Arial"/>
            </a:endParaRPr>
          </a:p>
        </p:txBody>
      </p:sp>
      <p:sp>
        <p:nvSpPr>
          <p:cNvPr id="19" name="Content Placeholder 1"/>
          <p:cNvSpPr>
            <a:spLocks noGrp="1"/>
          </p:cNvSpPr>
          <p:nvPr>
            <p:ph idx="1"/>
          </p:nvPr>
        </p:nvSpPr>
        <p:spPr>
          <a:xfrm>
            <a:off x="556346" y="5471327"/>
            <a:ext cx="7772400" cy="578771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en-US" dirty="0" smtClean="0"/>
              <a:t>Investment gain of $633,944 10.4% </a:t>
            </a:r>
            <a:r>
              <a:rPr lang="en-US" dirty="0" smtClean="0"/>
              <a:t>for the Quarter</a:t>
            </a:r>
          </a:p>
          <a:p>
            <a:pPr lvl="0"/>
            <a:r>
              <a:rPr lang="en-US" dirty="0" smtClean="0"/>
              <a:t>Withdrew $</a:t>
            </a:r>
            <a:r>
              <a:rPr lang="en-US" dirty="0" smtClean="0"/>
              <a:t>400K </a:t>
            </a:r>
            <a:r>
              <a:rPr lang="en-US" dirty="0" smtClean="0"/>
              <a:t>in November for </a:t>
            </a:r>
            <a:r>
              <a:rPr lang="en-US" dirty="0" smtClean="0"/>
              <a:t>retiree medical as budgeted</a:t>
            </a:r>
          </a:p>
          <a:p>
            <a:pPr lvl="0"/>
            <a:endParaRPr lang="en-US" dirty="0" smtClean="0">
              <a:solidFill>
                <a:srgbClr val="00B050"/>
              </a:solidFill>
            </a:endParaRP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20" name="object 8"/>
          <p:cNvSpPr txBox="1"/>
          <p:nvPr/>
        </p:nvSpPr>
        <p:spPr>
          <a:xfrm>
            <a:off x="793152" y="1685900"/>
            <a:ext cx="1310528" cy="106406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</a:pPr>
            <a:r>
              <a:rPr sz="618" b="1" spc="-4" dirty="0">
                <a:solidFill>
                  <a:srgbClr val="0000FF"/>
                </a:solidFill>
                <a:latin typeface="Arial"/>
                <a:cs typeface="Arial"/>
              </a:rPr>
              <a:t>MARKET </a:t>
            </a:r>
            <a:r>
              <a:rPr sz="618" b="1" spc="-9" dirty="0">
                <a:solidFill>
                  <a:srgbClr val="0000FF"/>
                </a:solidFill>
                <a:latin typeface="Arial"/>
                <a:cs typeface="Arial"/>
              </a:rPr>
              <a:t>VALUE AS </a:t>
            </a:r>
            <a:r>
              <a:rPr sz="618" b="1" dirty="0">
                <a:solidFill>
                  <a:srgbClr val="0000FF"/>
                </a:solidFill>
                <a:latin typeface="Arial"/>
                <a:cs typeface="Arial"/>
              </a:rPr>
              <a:t>OF</a:t>
            </a:r>
            <a:r>
              <a:rPr sz="618" b="1" spc="-26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618" b="1" spc="-4" dirty="0">
                <a:solidFill>
                  <a:srgbClr val="0000FF"/>
                </a:solidFill>
                <a:latin typeface="Arial"/>
                <a:cs typeface="Arial"/>
              </a:rPr>
              <a:t>12/01/2020</a:t>
            </a:r>
            <a:endParaRPr sz="618">
              <a:latin typeface="Arial"/>
              <a:cs typeface="Arial"/>
            </a:endParaRPr>
          </a:p>
        </p:txBody>
      </p:sp>
      <p:sp>
        <p:nvSpPr>
          <p:cNvPr id="21" name="object 9"/>
          <p:cNvSpPr txBox="1"/>
          <p:nvPr/>
        </p:nvSpPr>
        <p:spPr>
          <a:xfrm>
            <a:off x="5658298" y="1685900"/>
            <a:ext cx="704290" cy="106406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</a:pPr>
            <a:r>
              <a:rPr sz="618" b="1" spc="-4" dirty="0">
                <a:solidFill>
                  <a:srgbClr val="0000FF"/>
                </a:solidFill>
                <a:latin typeface="Arial"/>
                <a:cs typeface="Arial"/>
              </a:rPr>
              <a:t>6</a:t>
            </a:r>
            <a:r>
              <a:rPr sz="618" b="1" spc="13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618" b="1" spc="-4" dirty="0">
                <a:solidFill>
                  <a:srgbClr val="0000FF"/>
                </a:solidFill>
                <a:latin typeface="Arial"/>
                <a:cs typeface="Arial"/>
              </a:rPr>
              <a:t>,</a:t>
            </a:r>
            <a:r>
              <a:rPr sz="618" b="1" spc="13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618" b="1" spc="-4" dirty="0">
                <a:solidFill>
                  <a:srgbClr val="0000FF"/>
                </a:solidFill>
                <a:latin typeface="Arial"/>
                <a:cs typeface="Arial"/>
              </a:rPr>
              <a:t>0</a:t>
            </a:r>
            <a:r>
              <a:rPr sz="618" b="1" spc="-57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618" b="1" spc="-4" dirty="0">
                <a:solidFill>
                  <a:srgbClr val="0000FF"/>
                </a:solidFill>
                <a:latin typeface="Arial"/>
                <a:cs typeface="Arial"/>
              </a:rPr>
              <a:t>5</a:t>
            </a:r>
            <a:r>
              <a:rPr sz="618" b="1" spc="-66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618" b="1" spc="-4" dirty="0">
                <a:solidFill>
                  <a:srgbClr val="0000FF"/>
                </a:solidFill>
                <a:latin typeface="Arial"/>
                <a:cs typeface="Arial"/>
              </a:rPr>
              <a:t>1</a:t>
            </a:r>
            <a:r>
              <a:rPr sz="618" b="1" spc="13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618" b="1" spc="-4" dirty="0">
                <a:solidFill>
                  <a:srgbClr val="0000FF"/>
                </a:solidFill>
                <a:latin typeface="Arial"/>
                <a:cs typeface="Arial"/>
              </a:rPr>
              <a:t>,</a:t>
            </a:r>
            <a:r>
              <a:rPr sz="618" b="1" spc="13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618" b="1" spc="-4" dirty="0">
                <a:solidFill>
                  <a:srgbClr val="0000FF"/>
                </a:solidFill>
                <a:latin typeface="Arial"/>
                <a:cs typeface="Arial"/>
              </a:rPr>
              <a:t>2</a:t>
            </a:r>
            <a:r>
              <a:rPr sz="618" b="1" spc="-66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618" b="1" spc="-4" dirty="0">
                <a:solidFill>
                  <a:srgbClr val="0000FF"/>
                </a:solidFill>
                <a:latin typeface="Arial"/>
                <a:cs typeface="Arial"/>
              </a:rPr>
              <a:t>1</a:t>
            </a:r>
            <a:r>
              <a:rPr sz="618" b="1" spc="-66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618" b="1" spc="-4" dirty="0">
                <a:solidFill>
                  <a:srgbClr val="0000FF"/>
                </a:solidFill>
                <a:latin typeface="Arial"/>
                <a:cs typeface="Arial"/>
              </a:rPr>
              <a:t>2</a:t>
            </a:r>
            <a:r>
              <a:rPr sz="618" b="1" spc="22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618" b="1" spc="-4" dirty="0">
                <a:solidFill>
                  <a:srgbClr val="0000FF"/>
                </a:solidFill>
                <a:latin typeface="Arial"/>
                <a:cs typeface="Arial"/>
              </a:rPr>
              <a:t>.</a:t>
            </a:r>
            <a:r>
              <a:rPr sz="618" b="1" spc="13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618" b="1" spc="-4" dirty="0">
                <a:solidFill>
                  <a:srgbClr val="0000FF"/>
                </a:solidFill>
                <a:latin typeface="Arial"/>
                <a:cs typeface="Arial"/>
              </a:rPr>
              <a:t>9</a:t>
            </a:r>
            <a:r>
              <a:rPr sz="618" b="1" spc="-66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618" b="1" spc="-4" dirty="0">
                <a:solidFill>
                  <a:srgbClr val="0000FF"/>
                </a:solidFill>
                <a:latin typeface="Arial"/>
                <a:cs typeface="Arial"/>
              </a:rPr>
              <a:t>2</a:t>
            </a:r>
            <a:endParaRPr sz="618">
              <a:latin typeface="Arial"/>
              <a:cs typeface="Arial"/>
            </a:endParaRPr>
          </a:p>
        </p:txBody>
      </p:sp>
      <p:sp>
        <p:nvSpPr>
          <p:cNvPr id="22" name="object 10"/>
          <p:cNvSpPr txBox="1"/>
          <p:nvPr/>
        </p:nvSpPr>
        <p:spPr>
          <a:xfrm>
            <a:off x="908797" y="1864299"/>
            <a:ext cx="485775" cy="119935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</a:pPr>
            <a:r>
              <a:rPr sz="706" spc="-13" dirty="0">
                <a:latin typeface="Arial"/>
                <a:cs typeface="Arial"/>
              </a:rPr>
              <a:t>EARNINGS</a:t>
            </a:r>
            <a:endParaRPr sz="706">
              <a:latin typeface="Arial"/>
              <a:cs typeface="Arial"/>
            </a:endParaRPr>
          </a:p>
        </p:txBody>
      </p:sp>
      <p:graphicFrame>
        <p:nvGraphicFramePr>
          <p:cNvPr id="23" name="object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3480061"/>
              </p:ext>
            </p:extLst>
          </p:nvPr>
        </p:nvGraphicFramePr>
        <p:xfrm>
          <a:off x="1066800" y="2073600"/>
          <a:ext cx="4327152" cy="8606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299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2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49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3996">
                <a:tc>
                  <a:txBody>
                    <a:bodyPr/>
                    <a:lstStyle/>
                    <a:p>
                      <a:pPr marL="31750">
                        <a:lnSpc>
                          <a:spcPts val="885"/>
                        </a:lnSpc>
                      </a:pPr>
                      <a:r>
                        <a:rPr sz="700" spc="-5" dirty="0">
                          <a:latin typeface="Arial"/>
                          <a:cs typeface="Arial"/>
                        </a:rPr>
                        <a:t>NET </a:t>
                      </a:r>
                      <a:r>
                        <a:rPr sz="700" spc="-15" dirty="0">
                          <a:latin typeface="Arial"/>
                          <a:cs typeface="Arial"/>
                        </a:rPr>
                        <a:t>INCOME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CASH</a:t>
                      </a:r>
                      <a:r>
                        <a:rPr sz="7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RECEIPTS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55904" algn="r">
                        <a:lnSpc>
                          <a:spcPts val="885"/>
                        </a:lnSpc>
                      </a:pPr>
                      <a:r>
                        <a:rPr sz="700" spc="-5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700" spc="-1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25" dirty="0">
                          <a:latin typeface="Arial"/>
                          <a:cs typeface="Arial"/>
                        </a:rPr>
                        <a:t>33</a:t>
                      </a:r>
                      <a:r>
                        <a:rPr sz="7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7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35" dirty="0">
                          <a:latin typeface="Arial"/>
                          <a:cs typeface="Arial"/>
                        </a:rPr>
                        <a:t>782</a:t>
                      </a:r>
                      <a:r>
                        <a:rPr sz="7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7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25" dirty="0">
                          <a:latin typeface="Arial"/>
                          <a:cs typeface="Arial"/>
                        </a:rPr>
                        <a:t>55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881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700" spc="-10" dirty="0">
                          <a:latin typeface="Arial"/>
                          <a:cs typeface="Arial"/>
                        </a:rPr>
                        <a:t>FEES </a:t>
                      </a:r>
                      <a:r>
                        <a:rPr sz="700" spc="-15" dirty="0">
                          <a:latin typeface="Arial"/>
                          <a:cs typeface="Arial"/>
                        </a:rPr>
                        <a:t>AND </a:t>
                      </a:r>
                      <a:r>
                        <a:rPr sz="700" spc="-10" dirty="0">
                          <a:latin typeface="Arial"/>
                          <a:cs typeface="Arial"/>
                        </a:rPr>
                        <a:t>OTHER</a:t>
                      </a:r>
                      <a:r>
                        <a:rPr sz="7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15" dirty="0">
                          <a:latin typeface="Arial"/>
                          <a:cs typeface="Arial"/>
                        </a:rPr>
                        <a:t>EXPENSES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35299" marB="0"/>
                </a:tc>
                <a:tc>
                  <a:txBody>
                    <a:bodyPr/>
                    <a:lstStyle/>
                    <a:p>
                      <a:pPr marR="201295" algn="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700" spc="-5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7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7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35" dirty="0">
                          <a:latin typeface="Arial"/>
                          <a:cs typeface="Arial"/>
                        </a:rPr>
                        <a:t>280</a:t>
                      </a:r>
                      <a:r>
                        <a:rPr sz="7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7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25" dirty="0">
                          <a:latin typeface="Arial"/>
                          <a:cs typeface="Arial"/>
                        </a:rPr>
                        <a:t>44</a:t>
                      </a:r>
                      <a:r>
                        <a:rPr sz="700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-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35299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937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700" spc="-10" dirty="0">
                          <a:latin typeface="Arial"/>
                          <a:cs typeface="Arial"/>
                        </a:rPr>
                        <a:t>REALIZED 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GAIN OR</a:t>
                      </a:r>
                      <a:r>
                        <a:rPr sz="7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LOSS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35859" marB="0"/>
                </a:tc>
                <a:tc>
                  <a:txBody>
                    <a:bodyPr/>
                    <a:lstStyle/>
                    <a:p>
                      <a:pPr marR="255904" algn="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700" spc="35" dirty="0">
                          <a:latin typeface="Arial"/>
                          <a:cs typeface="Arial"/>
                        </a:rPr>
                        <a:t>114</a:t>
                      </a:r>
                      <a:r>
                        <a:rPr sz="700" spc="-1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. </a:t>
                      </a:r>
                      <a:r>
                        <a:rPr sz="700" spc="25" dirty="0">
                          <a:latin typeface="Arial"/>
                          <a:cs typeface="Arial"/>
                        </a:rPr>
                        <a:t>36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35859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881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700" spc="-10" dirty="0">
                          <a:latin typeface="Arial"/>
                          <a:cs typeface="Arial"/>
                        </a:rPr>
                        <a:t>UNREALIZED 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GAIN OR</a:t>
                      </a:r>
                      <a:r>
                        <a:rPr sz="7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LOSS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35859" marB="0"/>
                </a:tc>
                <a:tc>
                  <a:txBody>
                    <a:bodyPr/>
                    <a:lstStyle/>
                    <a:p>
                      <a:pPr marR="255904" algn="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700" spc="25" dirty="0">
                          <a:latin typeface="Arial"/>
                          <a:cs typeface="Arial"/>
                        </a:rPr>
                        <a:t>85</a:t>
                      </a:r>
                      <a:r>
                        <a:rPr sz="7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7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35" dirty="0">
                          <a:latin typeface="Arial"/>
                          <a:cs typeface="Arial"/>
                        </a:rPr>
                        <a:t>471</a:t>
                      </a:r>
                      <a:r>
                        <a:rPr sz="7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7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25" dirty="0">
                          <a:latin typeface="Arial"/>
                          <a:cs typeface="Arial"/>
                        </a:rPr>
                        <a:t>99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35859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3996">
                <a:tc>
                  <a:txBody>
                    <a:bodyPr/>
                    <a:lstStyle/>
                    <a:p>
                      <a:pPr marL="427990">
                        <a:lnSpc>
                          <a:spcPts val="869"/>
                        </a:lnSpc>
                        <a:spcBef>
                          <a:spcPts val="315"/>
                        </a:spcBef>
                      </a:pPr>
                      <a:r>
                        <a:rPr sz="700" spc="-10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TOTAL</a:t>
                      </a:r>
                      <a:r>
                        <a:rPr sz="700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10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EARNINGS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35299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08279">
                        <a:lnSpc>
                          <a:spcPts val="869"/>
                        </a:lnSpc>
                        <a:spcBef>
                          <a:spcPts val="315"/>
                        </a:spcBef>
                      </a:pPr>
                      <a:r>
                        <a:rPr sz="700" spc="2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21</a:t>
                      </a:r>
                      <a:r>
                        <a:rPr sz="700" spc="-14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7</a:t>
                      </a:r>
                      <a:r>
                        <a:rPr sz="700" spc="-4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sz="700" spc="-60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spc="3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088</a:t>
                      </a:r>
                      <a:r>
                        <a:rPr sz="700" spc="-4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sz="700" spc="-50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spc="2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46</a:t>
                      </a:r>
                      <a:endParaRPr sz="700" dirty="0">
                        <a:latin typeface="Arial"/>
                        <a:cs typeface="Arial"/>
                      </a:endParaRPr>
                    </a:p>
                  </a:txBody>
                  <a:tcPr marL="0" marR="0" marT="35299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4" name="object 12"/>
          <p:cNvSpPr txBox="1"/>
          <p:nvPr/>
        </p:nvSpPr>
        <p:spPr>
          <a:xfrm>
            <a:off x="793152" y="3104566"/>
            <a:ext cx="1595718" cy="106406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</a:pPr>
            <a:r>
              <a:rPr sz="618" b="1" spc="-4" dirty="0">
                <a:solidFill>
                  <a:srgbClr val="0000FF"/>
                </a:solidFill>
                <a:latin typeface="Arial"/>
                <a:cs typeface="Arial"/>
              </a:rPr>
              <a:t>TOTAL MARKET </a:t>
            </a:r>
            <a:r>
              <a:rPr sz="618" b="1" spc="-9" dirty="0">
                <a:solidFill>
                  <a:srgbClr val="0000FF"/>
                </a:solidFill>
                <a:latin typeface="Arial"/>
                <a:cs typeface="Arial"/>
              </a:rPr>
              <a:t>VALUE AS </a:t>
            </a:r>
            <a:r>
              <a:rPr sz="618" b="1" dirty="0">
                <a:solidFill>
                  <a:srgbClr val="0000FF"/>
                </a:solidFill>
                <a:latin typeface="Arial"/>
                <a:cs typeface="Arial"/>
              </a:rPr>
              <a:t>OF</a:t>
            </a:r>
            <a:r>
              <a:rPr sz="618" b="1" spc="-4" dirty="0">
                <a:solidFill>
                  <a:srgbClr val="0000FF"/>
                </a:solidFill>
                <a:latin typeface="Arial"/>
                <a:cs typeface="Arial"/>
              </a:rPr>
              <a:t> 12/31/2020</a:t>
            </a:r>
            <a:endParaRPr sz="618">
              <a:latin typeface="Arial"/>
              <a:cs typeface="Arial"/>
            </a:endParaRPr>
          </a:p>
        </p:txBody>
      </p:sp>
      <p:sp>
        <p:nvSpPr>
          <p:cNvPr id="25" name="object 13"/>
          <p:cNvSpPr txBox="1"/>
          <p:nvPr/>
        </p:nvSpPr>
        <p:spPr>
          <a:xfrm>
            <a:off x="5658298" y="3104566"/>
            <a:ext cx="704290" cy="106406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</a:pPr>
            <a:r>
              <a:rPr sz="618" b="1" spc="-4" dirty="0">
                <a:solidFill>
                  <a:srgbClr val="0000FF"/>
                </a:solidFill>
                <a:latin typeface="Arial"/>
                <a:cs typeface="Arial"/>
              </a:rPr>
              <a:t>6</a:t>
            </a:r>
            <a:r>
              <a:rPr sz="618" b="1" spc="13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618" b="1" spc="-4" dirty="0">
                <a:solidFill>
                  <a:srgbClr val="0000FF"/>
                </a:solidFill>
                <a:latin typeface="Arial"/>
                <a:cs typeface="Arial"/>
              </a:rPr>
              <a:t>,</a:t>
            </a:r>
            <a:r>
              <a:rPr sz="618" b="1" spc="13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618" b="1" spc="-4" dirty="0">
                <a:solidFill>
                  <a:srgbClr val="0000FF"/>
                </a:solidFill>
                <a:latin typeface="Arial"/>
                <a:cs typeface="Arial"/>
              </a:rPr>
              <a:t>2</a:t>
            </a:r>
            <a:r>
              <a:rPr sz="618" b="1" spc="-57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618" b="1" spc="-4" dirty="0">
                <a:solidFill>
                  <a:srgbClr val="0000FF"/>
                </a:solidFill>
                <a:latin typeface="Arial"/>
                <a:cs typeface="Arial"/>
              </a:rPr>
              <a:t>6</a:t>
            </a:r>
            <a:r>
              <a:rPr sz="618" b="1" spc="-66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618" b="1" spc="-4" dirty="0">
                <a:solidFill>
                  <a:srgbClr val="0000FF"/>
                </a:solidFill>
                <a:latin typeface="Arial"/>
                <a:cs typeface="Arial"/>
              </a:rPr>
              <a:t>8</a:t>
            </a:r>
            <a:r>
              <a:rPr sz="618" b="1" spc="13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618" b="1" spc="-4" dirty="0">
                <a:solidFill>
                  <a:srgbClr val="0000FF"/>
                </a:solidFill>
                <a:latin typeface="Arial"/>
                <a:cs typeface="Arial"/>
              </a:rPr>
              <a:t>,</a:t>
            </a:r>
            <a:r>
              <a:rPr sz="618" b="1" spc="13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618" b="1" spc="-4" dirty="0">
                <a:solidFill>
                  <a:srgbClr val="0000FF"/>
                </a:solidFill>
                <a:latin typeface="Arial"/>
                <a:cs typeface="Arial"/>
              </a:rPr>
              <a:t>3</a:t>
            </a:r>
            <a:r>
              <a:rPr sz="618" b="1" spc="-66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618" b="1" spc="-4" dirty="0">
                <a:solidFill>
                  <a:srgbClr val="0000FF"/>
                </a:solidFill>
                <a:latin typeface="Arial"/>
                <a:cs typeface="Arial"/>
              </a:rPr>
              <a:t>0</a:t>
            </a:r>
            <a:r>
              <a:rPr sz="618" b="1" spc="-66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618" b="1" spc="-4" dirty="0">
                <a:solidFill>
                  <a:srgbClr val="0000FF"/>
                </a:solidFill>
                <a:latin typeface="Arial"/>
                <a:cs typeface="Arial"/>
              </a:rPr>
              <a:t>1</a:t>
            </a:r>
            <a:r>
              <a:rPr sz="618" b="1" spc="22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618" b="1" spc="-4" dirty="0">
                <a:solidFill>
                  <a:srgbClr val="0000FF"/>
                </a:solidFill>
                <a:latin typeface="Arial"/>
                <a:cs typeface="Arial"/>
              </a:rPr>
              <a:t>.</a:t>
            </a:r>
            <a:r>
              <a:rPr sz="618" b="1" spc="13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618" b="1" spc="-4" dirty="0">
                <a:solidFill>
                  <a:srgbClr val="0000FF"/>
                </a:solidFill>
                <a:latin typeface="Arial"/>
                <a:cs typeface="Arial"/>
              </a:rPr>
              <a:t>3</a:t>
            </a:r>
            <a:r>
              <a:rPr sz="618" b="1" spc="-66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618" b="1" spc="-4" dirty="0">
                <a:solidFill>
                  <a:srgbClr val="0000FF"/>
                </a:solidFill>
                <a:latin typeface="Arial"/>
                <a:cs typeface="Arial"/>
              </a:rPr>
              <a:t>8</a:t>
            </a:r>
            <a:endParaRPr sz="618">
              <a:latin typeface="Arial"/>
              <a:cs typeface="Arial"/>
            </a:endParaRPr>
          </a:p>
        </p:txBody>
      </p:sp>
      <p:sp>
        <p:nvSpPr>
          <p:cNvPr id="26" name="object 10"/>
          <p:cNvSpPr/>
          <p:nvPr/>
        </p:nvSpPr>
        <p:spPr>
          <a:xfrm>
            <a:off x="1287781" y="3949658"/>
            <a:ext cx="1089212" cy="567578"/>
          </a:xfrm>
          <a:custGeom>
            <a:avLst/>
            <a:gdLst/>
            <a:ahLst/>
            <a:cxnLst/>
            <a:rect l="l" t="t" r="r" b="b"/>
            <a:pathLst>
              <a:path w="1234439" h="643254">
                <a:moveTo>
                  <a:pt x="611124" y="0"/>
                </a:moveTo>
                <a:lnTo>
                  <a:pt x="556260" y="0"/>
                </a:lnTo>
                <a:lnTo>
                  <a:pt x="501395" y="6095"/>
                </a:lnTo>
                <a:lnTo>
                  <a:pt x="446531" y="16763"/>
                </a:lnTo>
                <a:lnTo>
                  <a:pt x="393191" y="30480"/>
                </a:lnTo>
                <a:lnTo>
                  <a:pt x="342900" y="50292"/>
                </a:lnTo>
                <a:lnTo>
                  <a:pt x="292607" y="73151"/>
                </a:lnTo>
                <a:lnTo>
                  <a:pt x="245363" y="102107"/>
                </a:lnTo>
                <a:lnTo>
                  <a:pt x="199644" y="132587"/>
                </a:lnTo>
                <a:lnTo>
                  <a:pt x="158495" y="167639"/>
                </a:lnTo>
                <a:lnTo>
                  <a:pt x="118872" y="207263"/>
                </a:lnTo>
                <a:lnTo>
                  <a:pt x="83819" y="249936"/>
                </a:lnTo>
                <a:lnTo>
                  <a:pt x="51815" y="294131"/>
                </a:lnTo>
                <a:lnTo>
                  <a:pt x="24383" y="341375"/>
                </a:lnTo>
                <a:lnTo>
                  <a:pt x="0" y="391668"/>
                </a:lnTo>
                <a:lnTo>
                  <a:pt x="591311" y="643128"/>
                </a:lnTo>
                <a:lnTo>
                  <a:pt x="1234439" y="643128"/>
                </a:lnTo>
                <a:lnTo>
                  <a:pt x="1232915" y="588263"/>
                </a:lnTo>
                <a:lnTo>
                  <a:pt x="1225295" y="533400"/>
                </a:lnTo>
                <a:lnTo>
                  <a:pt x="1213103" y="480060"/>
                </a:lnTo>
                <a:lnTo>
                  <a:pt x="1197864" y="426719"/>
                </a:lnTo>
                <a:lnTo>
                  <a:pt x="1176527" y="376428"/>
                </a:lnTo>
                <a:lnTo>
                  <a:pt x="1152144" y="326136"/>
                </a:lnTo>
                <a:lnTo>
                  <a:pt x="1123188" y="280416"/>
                </a:lnTo>
                <a:lnTo>
                  <a:pt x="1089659" y="236219"/>
                </a:lnTo>
                <a:lnTo>
                  <a:pt x="1053083" y="195072"/>
                </a:lnTo>
                <a:lnTo>
                  <a:pt x="1013459" y="156972"/>
                </a:lnTo>
                <a:lnTo>
                  <a:pt x="970788" y="123443"/>
                </a:lnTo>
                <a:lnTo>
                  <a:pt x="923544" y="92963"/>
                </a:lnTo>
                <a:lnTo>
                  <a:pt x="876300" y="65531"/>
                </a:lnTo>
                <a:lnTo>
                  <a:pt x="826007" y="44195"/>
                </a:lnTo>
                <a:lnTo>
                  <a:pt x="774192" y="25907"/>
                </a:lnTo>
                <a:lnTo>
                  <a:pt x="719327" y="12192"/>
                </a:lnTo>
                <a:lnTo>
                  <a:pt x="665988" y="4572"/>
                </a:lnTo>
                <a:lnTo>
                  <a:pt x="611124" y="0"/>
                </a:lnTo>
                <a:close/>
              </a:path>
            </a:pathLst>
          </a:custGeom>
          <a:solidFill>
            <a:srgbClr val="02238C"/>
          </a:solidFill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27" name="object 11"/>
          <p:cNvSpPr/>
          <p:nvPr/>
        </p:nvSpPr>
        <p:spPr>
          <a:xfrm>
            <a:off x="1192307" y="4389377"/>
            <a:ext cx="779929" cy="789454"/>
          </a:xfrm>
          <a:custGeom>
            <a:avLst/>
            <a:gdLst/>
            <a:ahLst/>
            <a:cxnLst/>
            <a:rect l="l" t="t" r="r" b="b"/>
            <a:pathLst>
              <a:path w="883919" h="894714">
                <a:moveTo>
                  <a:pt x="50292" y="0"/>
                </a:moveTo>
                <a:lnTo>
                  <a:pt x="30480" y="53339"/>
                </a:lnTo>
                <a:lnTo>
                  <a:pt x="16764" y="106680"/>
                </a:lnTo>
                <a:lnTo>
                  <a:pt x="6096" y="161544"/>
                </a:lnTo>
                <a:lnTo>
                  <a:pt x="0" y="217931"/>
                </a:lnTo>
                <a:lnTo>
                  <a:pt x="0" y="274319"/>
                </a:lnTo>
                <a:lnTo>
                  <a:pt x="4571" y="329183"/>
                </a:lnTo>
                <a:lnTo>
                  <a:pt x="13715" y="385571"/>
                </a:lnTo>
                <a:lnTo>
                  <a:pt x="27432" y="438912"/>
                </a:lnTo>
                <a:lnTo>
                  <a:pt x="47243" y="492251"/>
                </a:lnTo>
                <a:lnTo>
                  <a:pt x="70104" y="544068"/>
                </a:lnTo>
                <a:lnTo>
                  <a:pt x="97536" y="592836"/>
                </a:lnTo>
                <a:lnTo>
                  <a:pt x="129540" y="638556"/>
                </a:lnTo>
                <a:lnTo>
                  <a:pt x="164592" y="681227"/>
                </a:lnTo>
                <a:lnTo>
                  <a:pt x="204215" y="722376"/>
                </a:lnTo>
                <a:lnTo>
                  <a:pt x="246887" y="757427"/>
                </a:lnTo>
                <a:lnTo>
                  <a:pt x="292608" y="790956"/>
                </a:lnTo>
                <a:lnTo>
                  <a:pt x="341376" y="818388"/>
                </a:lnTo>
                <a:lnTo>
                  <a:pt x="391668" y="842772"/>
                </a:lnTo>
                <a:lnTo>
                  <a:pt x="443484" y="862583"/>
                </a:lnTo>
                <a:lnTo>
                  <a:pt x="498348" y="877823"/>
                </a:lnTo>
                <a:lnTo>
                  <a:pt x="553212" y="888491"/>
                </a:lnTo>
                <a:lnTo>
                  <a:pt x="609600" y="893063"/>
                </a:lnTo>
                <a:lnTo>
                  <a:pt x="664464" y="894588"/>
                </a:lnTo>
                <a:lnTo>
                  <a:pt x="720851" y="890016"/>
                </a:lnTo>
                <a:lnTo>
                  <a:pt x="775716" y="880872"/>
                </a:lnTo>
                <a:lnTo>
                  <a:pt x="830580" y="865632"/>
                </a:lnTo>
                <a:lnTo>
                  <a:pt x="883919" y="847344"/>
                </a:lnTo>
                <a:lnTo>
                  <a:pt x="643128" y="251459"/>
                </a:lnTo>
                <a:lnTo>
                  <a:pt x="50292" y="0"/>
                </a:lnTo>
                <a:close/>
              </a:path>
            </a:pathLst>
          </a:custGeom>
          <a:solidFill>
            <a:srgbClr val="38F421"/>
          </a:solidFill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28" name="object 12"/>
          <p:cNvSpPr/>
          <p:nvPr/>
        </p:nvSpPr>
        <p:spPr>
          <a:xfrm>
            <a:off x="1836421" y="4613943"/>
            <a:ext cx="496421" cy="526116"/>
          </a:xfrm>
          <a:custGeom>
            <a:avLst/>
            <a:gdLst/>
            <a:ahLst/>
            <a:cxnLst/>
            <a:rect l="l" t="t" r="r" b="b"/>
            <a:pathLst>
              <a:path w="562610" h="596264">
                <a:moveTo>
                  <a:pt x="0" y="0"/>
                </a:moveTo>
                <a:lnTo>
                  <a:pt x="240791" y="595883"/>
                </a:lnTo>
                <a:lnTo>
                  <a:pt x="289559" y="573023"/>
                </a:lnTo>
                <a:lnTo>
                  <a:pt x="338327" y="545591"/>
                </a:lnTo>
                <a:lnTo>
                  <a:pt x="382523" y="515111"/>
                </a:lnTo>
                <a:lnTo>
                  <a:pt x="425195" y="481583"/>
                </a:lnTo>
                <a:lnTo>
                  <a:pt x="464819" y="443483"/>
                </a:lnTo>
                <a:lnTo>
                  <a:pt x="501395" y="402335"/>
                </a:lnTo>
                <a:lnTo>
                  <a:pt x="533400" y="358139"/>
                </a:lnTo>
                <a:lnTo>
                  <a:pt x="562355" y="310895"/>
                </a:lnTo>
                <a:lnTo>
                  <a:pt x="0" y="0"/>
                </a:lnTo>
                <a:close/>
              </a:path>
            </a:pathLst>
          </a:custGeom>
          <a:solidFill>
            <a:srgbClr val="FF0C0C"/>
          </a:solidFill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29" name="object 17"/>
          <p:cNvSpPr/>
          <p:nvPr/>
        </p:nvSpPr>
        <p:spPr>
          <a:xfrm>
            <a:off x="1852558" y="4585704"/>
            <a:ext cx="567578" cy="275665"/>
          </a:xfrm>
          <a:custGeom>
            <a:avLst/>
            <a:gdLst/>
            <a:ahLst/>
            <a:cxnLst/>
            <a:rect l="l" t="t" r="r" b="b"/>
            <a:pathLst>
              <a:path w="643255" h="312420">
                <a:moveTo>
                  <a:pt x="0" y="0"/>
                </a:moveTo>
                <a:lnTo>
                  <a:pt x="562356" y="312420"/>
                </a:lnTo>
                <a:lnTo>
                  <a:pt x="586739" y="263652"/>
                </a:lnTo>
                <a:lnTo>
                  <a:pt x="608076" y="213360"/>
                </a:lnTo>
                <a:lnTo>
                  <a:pt x="623315" y="161544"/>
                </a:lnTo>
                <a:lnTo>
                  <a:pt x="633983" y="108204"/>
                </a:lnTo>
                <a:lnTo>
                  <a:pt x="641603" y="54864"/>
                </a:lnTo>
                <a:lnTo>
                  <a:pt x="643127" y="0"/>
                </a:lnTo>
                <a:lnTo>
                  <a:pt x="0" y="0"/>
                </a:lnTo>
                <a:close/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graphicFrame>
        <p:nvGraphicFramePr>
          <p:cNvPr id="30" name="object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9881633"/>
              </p:ext>
            </p:extLst>
          </p:nvPr>
        </p:nvGraphicFramePr>
        <p:xfrm>
          <a:off x="2590800" y="4054544"/>
          <a:ext cx="3437404" cy="10684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12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7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62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91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9635">
                <a:tc>
                  <a:txBody>
                    <a:bodyPr/>
                    <a:lstStyle/>
                    <a:p>
                      <a:pPr marL="71755"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700" spc="-5" dirty="0">
                          <a:latin typeface="Arial"/>
                          <a:cs typeface="Arial"/>
                        </a:rPr>
                        <a:t>4</a:t>
                      </a:r>
                      <a:r>
                        <a:rPr sz="700" spc="-1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25" dirty="0">
                          <a:latin typeface="Arial"/>
                          <a:cs typeface="Arial"/>
                        </a:rPr>
                        <a:t>3.</a:t>
                      </a:r>
                      <a:r>
                        <a:rPr sz="700" spc="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7</a:t>
                      </a:r>
                      <a:r>
                        <a:rPr sz="700" spc="-1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%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4706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7559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700" b="1" spc="-5" dirty="0">
                          <a:latin typeface="Arial"/>
                          <a:cs typeface="Arial"/>
                        </a:rPr>
                        <a:t>MUTUAL FUND - DOMESTIC</a:t>
                      </a:r>
                      <a:r>
                        <a:rPr sz="700" b="1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EQUITY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47065" marB="0"/>
                </a:tc>
                <a:tc>
                  <a:txBody>
                    <a:bodyPr/>
                    <a:lstStyle/>
                    <a:p>
                      <a:pPr marR="86995" algn="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700" spc="25" dirty="0">
                          <a:latin typeface="Arial"/>
                          <a:cs typeface="Arial"/>
                        </a:rPr>
                        <a:t>2, </a:t>
                      </a:r>
                      <a:r>
                        <a:rPr sz="700" spc="35" dirty="0">
                          <a:latin typeface="Arial"/>
                          <a:cs typeface="Arial"/>
                        </a:rPr>
                        <a:t>740</a:t>
                      </a:r>
                      <a:r>
                        <a:rPr sz="700" spc="-1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, </a:t>
                      </a:r>
                      <a:r>
                        <a:rPr sz="700" spc="25" dirty="0">
                          <a:latin typeface="Arial"/>
                          <a:cs typeface="Arial"/>
                        </a:rPr>
                        <a:t>47 8. 83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47065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6359">
                <a:tc>
                  <a:txBody>
                    <a:bodyPr/>
                    <a:lstStyle/>
                    <a:p>
                      <a:pPr marL="71755" algn="ctr">
                        <a:lnSpc>
                          <a:spcPct val="100000"/>
                        </a:lnSpc>
                        <a:spcBef>
                          <a:spcPts val="490"/>
                        </a:spcBef>
                      </a:pPr>
                      <a:r>
                        <a:rPr sz="700" spc="-5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700" spc="-1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25" dirty="0">
                          <a:latin typeface="Arial"/>
                          <a:cs typeface="Arial"/>
                        </a:rPr>
                        <a:t>7.</a:t>
                      </a:r>
                      <a:r>
                        <a:rPr sz="700" spc="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4</a:t>
                      </a:r>
                      <a:r>
                        <a:rPr sz="700" spc="-1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%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54909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75590">
                        <a:lnSpc>
                          <a:spcPct val="100000"/>
                        </a:lnSpc>
                        <a:spcBef>
                          <a:spcPts val="490"/>
                        </a:spcBef>
                      </a:pPr>
                      <a:r>
                        <a:rPr sz="700" b="1" spc="-5" dirty="0">
                          <a:latin typeface="Arial"/>
                          <a:cs typeface="Arial"/>
                        </a:rPr>
                        <a:t>MUTUAL FUND - </a:t>
                      </a:r>
                      <a:r>
                        <a:rPr sz="700" b="1" spc="-10" dirty="0">
                          <a:latin typeface="Arial"/>
                          <a:cs typeface="Arial"/>
                        </a:rPr>
                        <a:t>FIXED</a:t>
                      </a:r>
                      <a:r>
                        <a:rPr sz="70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INCOME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54909" marB="0"/>
                </a:tc>
                <a:tc>
                  <a:txBody>
                    <a:bodyPr/>
                    <a:lstStyle/>
                    <a:p>
                      <a:pPr marR="86995" algn="r">
                        <a:lnSpc>
                          <a:spcPct val="100000"/>
                        </a:lnSpc>
                        <a:spcBef>
                          <a:spcPts val="490"/>
                        </a:spcBef>
                      </a:pPr>
                      <a:r>
                        <a:rPr sz="700" spc="25" dirty="0">
                          <a:latin typeface="Arial"/>
                          <a:cs typeface="Arial"/>
                        </a:rPr>
                        <a:t>2, </a:t>
                      </a:r>
                      <a:r>
                        <a:rPr sz="700" spc="35" dirty="0">
                          <a:latin typeface="Arial"/>
                          <a:cs typeface="Arial"/>
                        </a:rPr>
                        <a:t>342</a:t>
                      </a:r>
                      <a:r>
                        <a:rPr sz="700" spc="-1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, </a:t>
                      </a:r>
                      <a:r>
                        <a:rPr sz="700" spc="25" dirty="0">
                          <a:latin typeface="Arial"/>
                          <a:cs typeface="Arial"/>
                        </a:rPr>
                        <a:t>48 1. 51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54909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6359">
                <a:tc>
                  <a:txBody>
                    <a:bodyPr/>
                    <a:lstStyle/>
                    <a:p>
                      <a:pPr marL="71755" algn="ctr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sz="700" spc="-5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700" spc="-1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25" dirty="0">
                          <a:latin typeface="Arial"/>
                          <a:cs typeface="Arial"/>
                        </a:rPr>
                        <a:t>0.</a:t>
                      </a:r>
                      <a:r>
                        <a:rPr sz="700" spc="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9</a:t>
                      </a:r>
                      <a:r>
                        <a:rPr sz="700" spc="-1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%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5434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7559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sz="700" b="1" spc="-5" dirty="0">
                          <a:latin typeface="Arial"/>
                          <a:cs typeface="Arial"/>
                        </a:rPr>
                        <a:t>MUTUAL FUND - INTERNATIONAL</a:t>
                      </a:r>
                      <a:r>
                        <a:rPr sz="700" b="1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EQUI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54348" marB="0"/>
                </a:tc>
                <a:tc>
                  <a:txBody>
                    <a:bodyPr/>
                    <a:lstStyle/>
                    <a:p>
                      <a:pPr marR="86995" algn="r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sz="700" spc="35" dirty="0">
                          <a:latin typeface="Arial"/>
                          <a:cs typeface="Arial"/>
                        </a:rPr>
                        <a:t>684</a:t>
                      </a:r>
                      <a:r>
                        <a:rPr sz="700" spc="-1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700" spc="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25" dirty="0">
                          <a:latin typeface="Arial"/>
                          <a:cs typeface="Arial"/>
                        </a:rPr>
                        <a:t>57</a:t>
                      </a:r>
                      <a:r>
                        <a:rPr sz="700" spc="-1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25" dirty="0">
                          <a:latin typeface="Arial"/>
                          <a:cs typeface="Arial"/>
                        </a:rPr>
                        <a:t>9.</a:t>
                      </a:r>
                      <a:r>
                        <a:rPr sz="700" spc="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25" dirty="0">
                          <a:latin typeface="Arial"/>
                          <a:cs typeface="Arial"/>
                        </a:rPr>
                        <a:t>41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54348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834">
                <a:tc>
                  <a:txBody>
                    <a:bodyPr/>
                    <a:lstStyle/>
                    <a:p>
                      <a:pPr marL="139065" algn="ctr">
                        <a:lnSpc>
                          <a:spcPct val="100000"/>
                        </a:lnSpc>
                        <a:spcBef>
                          <a:spcPts val="490"/>
                        </a:spcBef>
                      </a:pPr>
                      <a:r>
                        <a:rPr sz="700" spc="25" dirty="0">
                          <a:latin typeface="Arial"/>
                          <a:cs typeface="Arial"/>
                        </a:rPr>
                        <a:t>8.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0</a:t>
                      </a:r>
                      <a:r>
                        <a:rPr sz="700" spc="-1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%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54909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75590">
                        <a:lnSpc>
                          <a:spcPct val="100000"/>
                        </a:lnSpc>
                        <a:spcBef>
                          <a:spcPts val="490"/>
                        </a:spcBef>
                      </a:pPr>
                      <a:r>
                        <a:rPr sz="700" b="1" spc="-5" dirty="0">
                          <a:latin typeface="Arial"/>
                          <a:cs typeface="Arial"/>
                        </a:rPr>
                        <a:t>MUTUAL FUND - REAL</a:t>
                      </a:r>
                      <a:r>
                        <a:rPr sz="7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b="1" spc="-10" dirty="0">
                          <a:latin typeface="Arial"/>
                          <a:cs typeface="Arial"/>
                        </a:rPr>
                        <a:t>ESTATE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54909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6995" algn="r">
                        <a:lnSpc>
                          <a:spcPct val="100000"/>
                        </a:lnSpc>
                        <a:spcBef>
                          <a:spcPts val="490"/>
                        </a:spcBef>
                      </a:pPr>
                      <a:r>
                        <a:rPr sz="700" spc="35" dirty="0">
                          <a:latin typeface="Arial"/>
                          <a:cs typeface="Arial"/>
                        </a:rPr>
                        <a:t>500</a:t>
                      </a:r>
                      <a:r>
                        <a:rPr sz="700" spc="-1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700" spc="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25" dirty="0">
                          <a:latin typeface="Arial"/>
                          <a:cs typeface="Arial"/>
                        </a:rPr>
                        <a:t>76</a:t>
                      </a:r>
                      <a:r>
                        <a:rPr sz="700" spc="-1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25" dirty="0">
                          <a:latin typeface="Arial"/>
                          <a:cs typeface="Arial"/>
                        </a:rPr>
                        <a:t>1.</a:t>
                      </a:r>
                      <a:r>
                        <a:rPr sz="700" spc="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25" dirty="0">
                          <a:latin typeface="Arial"/>
                          <a:cs typeface="Arial"/>
                        </a:rPr>
                        <a:t>63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54909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3131">
                <a:tc>
                  <a:txBody>
                    <a:bodyPr/>
                    <a:lstStyle/>
                    <a:p>
                      <a:pPr marL="6350" algn="ctr">
                        <a:lnSpc>
                          <a:spcPts val="869"/>
                        </a:lnSpc>
                        <a:spcBef>
                          <a:spcPts val="580"/>
                        </a:spcBef>
                      </a:pPr>
                      <a:r>
                        <a:rPr sz="700" spc="2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10</a:t>
                      </a:r>
                      <a:r>
                        <a:rPr sz="700" spc="-150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spc="2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0.</a:t>
                      </a:r>
                      <a:r>
                        <a:rPr sz="700" spc="40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0</a:t>
                      </a:r>
                      <a:r>
                        <a:rPr sz="700" spc="-150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%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64994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75590">
                        <a:lnSpc>
                          <a:spcPts val="869"/>
                        </a:lnSpc>
                        <a:spcBef>
                          <a:spcPts val="580"/>
                        </a:spcBef>
                      </a:pPr>
                      <a:r>
                        <a:rPr sz="700" b="1" spc="-10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Total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64994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86995" algn="r">
                        <a:lnSpc>
                          <a:spcPts val="869"/>
                        </a:lnSpc>
                        <a:spcBef>
                          <a:spcPts val="580"/>
                        </a:spcBef>
                      </a:pPr>
                      <a:r>
                        <a:rPr sz="700" spc="2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6, </a:t>
                      </a:r>
                      <a:r>
                        <a:rPr sz="700" spc="3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268</a:t>
                      </a:r>
                      <a:r>
                        <a:rPr sz="700" spc="-19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, </a:t>
                      </a:r>
                      <a:r>
                        <a:rPr sz="700" spc="2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30 1. 38</a:t>
                      </a:r>
                      <a:endParaRPr sz="700" dirty="0">
                        <a:latin typeface="Arial"/>
                        <a:cs typeface="Arial"/>
                      </a:endParaRPr>
                    </a:p>
                  </a:txBody>
                  <a:tcPr marL="0" marR="0" marT="64994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2991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Financial Overview </a:t>
            </a:r>
          </a:p>
          <a:p>
            <a:r>
              <a:rPr lang="en-US" dirty="0" smtClean="0"/>
              <a:t>Operating Statements</a:t>
            </a:r>
          </a:p>
          <a:p>
            <a:pPr lvl="1"/>
            <a:r>
              <a:rPr lang="en-US" dirty="0" smtClean="0"/>
              <a:t>December and Second Quarter Results</a:t>
            </a:r>
          </a:p>
          <a:p>
            <a:r>
              <a:rPr lang="en-US" dirty="0" smtClean="0"/>
              <a:t>Capital Status</a:t>
            </a:r>
          </a:p>
          <a:p>
            <a:r>
              <a:rPr lang="en-US" dirty="0" smtClean="0"/>
              <a:t>Investment Results</a:t>
            </a:r>
          </a:p>
          <a:p>
            <a:r>
              <a:rPr lang="en-US" dirty="0" smtClean="0"/>
              <a:t>Financial Statements </a:t>
            </a:r>
          </a:p>
          <a:p>
            <a:r>
              <a:rPr lang="en-US" dirty="0" smtClean="0"/>
              <a:t>December Year-over-year Comparison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819400" y="381000"/>
            <a:ext cx="5867400" cy="1036638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FY </a:t>
            </a:r>
            <a:r>
              <a:rPr lang="en-US" dirty="0" smtClean="0"/>
              <a:t>2020/2021 </a:t>
            </a:r>
            <a:r>
              <a:rPr lang="en-US" dirty="0" smtClean="0"/>
              <a:t>Second Quarter Financial Results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86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219200"/>
            <a:ext cx="6248400" cy="2590800"/>
          </a:xfrm>
        </p:spPr>
        <p:txBody>
          <a:bodyPr>
            <a:noAutofit/>
          </a:bodyPr>
          <a:lstStyle/>
          <a:p>
            <a:r>
              <a:rPr lang="en-US" sz="3200" dirty="0" smtClean="0"/>
              <a:t>Financial Statements </a:t>
            </a:r>
            <a:br>
              <a:rPr lang="en-US" sz="3200" dirty="0" smtClean="0"/>
            </a:br>
            <a:r>
              <a:rPr lang="en-US" sz="3200" dirty="0" smtClean="0"/>
              <a:t> 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 dirty="0" smtClean="0"/>
              <a:t>FY2020/2021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smtClean="0"/>
              <a:t>2020-2021 Q1 Results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D4DC9-8E7B-435E-B01A-B5B82BF2AB5B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974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81328"/>
            <a:ext cx="85344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Investment Report</a:t>
            </a:r>
          </a:p>
          <a:p>
            <a:pPr lvl="1"/>
            <a:r>
              <a:rPr lang="en-US" dirty="0" smtClean="0"/>
              <a:t>Cash/Investment </a:t>
            </a:r>
            <a:r>
              <a:rPr lang="en-US" dirty="0" smtClean="0"/>
              <a:t>misleadingly up $.5M from </a:t>
            </a:r>
            <a:r>
              <a:rPr lang="en-US" dirty="0" smtClean="0"/>
              <a:t>last year</a:t>
            </a:r>
          </a:p>
          <a:p>
            <a:pPr lvl="2"/>
            <a:r>
              <a:rPr lang="en-US" dirty="0" smtClean="0"/>
              <a:t>Net of $2M PPP </a:t>
            </a:r>
            <a:r>
              <a:rPr lang="en-US" dirty="0" smtClean="0"/>
              <a:t>Loan</a:t>
            </a:r>
          </a:p>
          <a:p>
            <a:pPr lvl="2"/>
            <a:r>
              <a:rPr lang="en-US" dirty="0" smtClean="0"/>
              <a:t>$2M YTD investment gain</a:t>
            </a:r>
          </a:p>
          <a:p>
            <a:pPr lvl="2"/>
            <a:r>
              <a:rPr lang="en-US" dirty="0" smtClean="0"/>
              <a:t>$400K VEBA withdrawal</a:t>
            </a:r>
          </a:p>
          <a:p>
            <a:pPr lvl="2"/>
            <a:r>
              <a:rPr lang="en-US" dirty="0" smtClean="0"/>
              <a:t>Reserve Position into negative territory</a:t>
            </a:r>
            <a:endParaRPr lang="en-US" dirty="0" smtClean="0"/>
          </a:p>
          <a:p>
            <a:r>
              <a:rPr lang="en-US" dirty="0" smtClean="0"/>
              <a:t>Balance Sheet</a:t>
            </a:r>
          </a:p>
          <a:p>
            <a:pPr lvl="1"/>
            <a:r>
              <a:rPr lang="en-US" dirty="0" smtClean="0"/>
              <a:t>Inventory and A/R down $</a:t>
            </a:r>
            <a:r>
              <a:rPr lang="en-US" dirty="0" smtClean="0"/>
              <a:t>1.1M </a:t>
            </a:r>
            <a:r>
              <a:rPr lang="en-US" dirty="0" smtClean="0"/>
              <a:t>&amp; </a:t>
            </a:r>
            <a:r>
              <a:rPr lang="en-US" dirty="0" smtClean="0"/>
              <a:t>$480K </a:t>
            </a:r>
            <a:r>
              <a:rPr lang="en-US" dirty="0" smtClean="0"/>
              <a:t>respectively</a:t>
            </a:r>
          </a:p>
          <a:p>
            <a:pPr lvl="2"/>
            <a:r>
              <a:rPr lang="en-US" dirty="0" smtClean="0"/>
              <a:t>Reduced business volume</a:t>
            </a:r>
          </a:p>
          <a:p>
            <a:pPr lvl="1"/>
            <a:r>
              <a:rPr lang="en-US" dirty="0" smtClean="0"/>
              <a:t>Liabilities up </a:t>
            </a:r>
            <a:r>
              <a:rPr lang="en-US" dirty="0" smtClean="0"/>
              <a:t>$2M due to PPP </a:t>
            </a:r>
            <a:r>
              <a:rPr lang="en-US" dirty="0" smtClean="0"/>
              <a:t>loan </a:t>
            </a:r>
          </a:p>
          <a:p>
            <a:r>
              <a:rPr lang="en-US" dirty="0" smtClean="0"/>
              <a:t>Cash Flow Statement</a:t>
            </a:r>
          </a:p>
          <a:p>
            <a:pPr lvl="1"/>
            <a:r>
              <a:rPr lang="en-US" dirty="0" smtClean="0"/>
              <a:t>Dece</a:t>
            </a:r>
            <a:r>
              <a:rPr lang="en-US" dirty="0" smtClean="0"/>
              <a:t>mber/YTD </a:t>
            </a:r>
            <a:r>
              <a:rPr lang="en-US" dirty="0" smtClean="0"/>
              <a:t>Cash Flow of negative </a:t>
            </a:r>
            <a:r>
              <a:rPr lang="en-US" dirty="0" smtClean="0"/>
              <a:t>$123K/$672K  </a:t>
            </a:r>
            <a:endParaRPr lang="en-US" dirty="0" smtClean="0"/>
          </a:p>
          <a:p>
            <a:pPr lvl="3"/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D4DC9-8E7B-435E-B01A-B5B82BF2AB5B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Financial Statements Overview</a:t>
            </a:r>
            <a:br>
              <a:rPr lang="en-US" dirty="0" smtClean="0"/>
            </a:br>
            <a:r>
              <a:rPr lang="en-US" dirty="0" smtClean="0"/>
              <a:t>December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54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 bwMode="auto">
          <a:xfrm>
            <a:off x="3099671" y="5486400"/>
            <a:ext cx="1524000" cy="2286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D4DC9-8E7B-435E-B01A-B5B82BF2AB5B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Investment Designation Report </a:t>
            </a:r>
            <a:r>
              <a:rPr lang="en-US" dirty="0" smtClean="0"/>
              <a:t>December 2020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 bwMode="auto">
          <a:xfrm>
            <a:off x="5747992" y="5397626"/>
            <a:ext cx="2899280" cy="406148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2286000" y="5184315"/>
            <a:ext cx="2337671" cy="25604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4555247" y="5375653"/>
            <a:ext cx="702553" cy="662959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185831" y="6038612"/>
            <a:ext cx="21451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Leverage Position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2945" y="1356059"/>
            <a:ext cx="8120626" cy="474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5587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 bwMode="auto">
          <a:xfrm>
            <a:off x="8002586" y="2620355"/>
            <a:ext cx="1179870" cy="258443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D4DC9-8E7B-435E-B01A-B5B82BF2AB5B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Balance Sheet – </a:t>
            </a:r>
            <a:r>
              <a:rPr lang="en-US" dirty="0" smtClean="0"/>
              <a:t>December 2020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 bwMode="auto">
          <a:xfrm>
            <a:off x="3733800" y="2376488"/>
            <a:ext cx="885770" cy="59759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8034484" y="3417473"/>
            <a:ext cx="1109516" cy="269888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3553420" y="1653534"/>
            <a:ext cx="1163241" cy="269888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473" y="1339850"/>
            <a:ext cx="4278128" cy="316004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19570" y="1339850"/>
            <a:ext cx="4362450" cy="478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745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D4DC9-8E7B-435E-B01A-B5B82BF2AB5B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Cash Flow – </a:t>
            </a:r>
            <a:r>
              <a:rPr lang="en-US" dirty="0" smtClean="0"/>
              <a:t>December 2020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9440" y="1295400"/>
            <a:ext cx="7585075" cy="48638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219200"/>
            <a:ext cx="6248400" cy="2133600"/>
          </a:xfrm>
        </p:spPr>
        <p:txBody>
          <a:bodyPr>
            <a:noAutofit/>
          </a:bodyPr>
          <a:lstStyle/>
          <a:p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FY2020/2021 Year over Year  Results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smtClean="0"/>
              <a:t>2020-2021 Q1 Results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D4DC9-8E7B-435E-B01A-B5B82BF2AB5B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721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70263" y="1828800"/>
            <a:ext cx="8229600" cy="3845528"/>
          </a:xfrm>
        </p:spPr>
        <p:txBody>
          <a:bodyPr>
            <a:normAutofit/>
          </a:bodyPr>
          <a:lstStyle/>
          <a:p>
            <a:r>
              <a:rPr lang="en-US" dirty="0" smtClean="0"/>
              <a:t>Operating results behind last year</a:t>
            </a:r>
          </a:p>
          <a:p>
            <a:pPr lvl="1"/>
            <a:r>
              <a:rPr lang="en-US" dirty="0" smtClean="0"/>
              <a:t>Sales and Operating Income down across the board </a:t>
            </a:r>
          </a:p>
          <a:p>
            <a:r>
              <a:rPr lang="en-US" dirty="0" smtClean="0"/>
              <a:t>Sales down </a:t>
            </a:r>
            <a:r>
              <a:rPr lang="en-US" dirty="0" smtClean="0"/>
              <a:t>$12,934,899 (71.6%)</a:t>
            </a:r>
            <a:endParaRPr lang="en-US" dirty="0" smtClean="0"/>
          </a:p>
          <a:p>
            <a:pPr lvl="1"/>
            <a:r>
              <a:rPr lang="en-US" dirty="0" smtClean="0"/>
              <a:t>Bookstore and Res Dining down 44% and 95% </a:t>
            </a:r>
          </a:p>
          <a:p>
            <a:pPr lvl="1"/>
            <a:r>
              <a:rPr lang="en-US" dirty="0" smtClean="0"/>
              <a:t>Retail Dining non-existent</a:t>
            </a:r>
            <a:endParaRPr lang="en-US" dirty="0" smtClean="0"/>
          </a:p>
          <a:p>
            <a:r>
              <a:rPr lang="en-US" dirty="0" smtClean="0"/>
              <a:t>Margin rates </a:t>
            </a:r>
            <a:r>
              <a:rPr lang="en-US" dirty="0" smtClean="0"/>
              <a:t>down substantially at 37.2% </a:t>
            </a:r>
            <a:endParaRPr lang="en-US" dirty="0" smtClean="0"/>
          </a:p>
          <a:p>
            <a:r>
              <a:rPr lang="en-US" dirty="0" smtClean="0"/>
              <a:t>Operating </a:t>
            </a:r>
            <a:r>
              <a:rPr lang="en-US" dirty="0" smtClean="0"/>
              <a:t>Expense down $4.7M (53%)</a:t>
            </a:r>
            <a:endParaRPr lang="en-US" dirty="0" smtClean="0"/>
          </a:p>
          <a:p>
            <a:r>
              <a:rPr lang="en-US" dirty="0" smtClean="0"/>
              <a:t>Investments up $</a:t>
            </a:r>
            <a:r>
              <a:rPr lang="en-US" dirty="0" smtClean="0"/>
              <a:t>1.4M   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832463" y="425354"/>
            <a:ext cx="5867400" cy="1036638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December 2019 &amp; 2018 </a:t>
            </a:r>
            <a:br>
              <a:rPr lang="en-US" dirty="0" smtClean="0"/>
            </a:br>
            <a:r>
              <a:rPr lang="en-US" dirty="0" smtClean="0"/>
              <a:t>Year-to-Year Comparison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7903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/>
          <p:cNvSpPr/>
          <p:nvPr/>
        </p:nvSpPr>
        <p:spPr bwMode="auto">
          <a:xfrm>
            <a:off x="6477000" y="4403070"/>
            <a:ext cx="1955800" cy="3048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6554355" y="3974249"/>
            <a:ext cx="1955800" cy="3048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D4DC9-8E7B-435E-B01A-B5B82BF2AB5B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Operating Statement Summary</a:t>
            </a:r>
            <a:br>
              <a:rPr lang="en-US" dirty="0" smtClean="0"/>
            </a:br>
            <a:r>
              <a:rPr lang="en-US" dirty="0" smtClean="0"/>
              <a:t>Year-to-Year Comparison</a:t>
            </a:r>
            <a:br>
              <a:rPr lang="en-US" dirty="0" smtClean="0"/>
            </a:br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Quarter Ending Results</a:t>
            </a:r>
            <a:endParaRPr lang="en-US" sz="2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844" y="2167350"/>
            <a:ext cx="8013427" cy="2480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3893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D4DC9-8E7B-435E-B01A-B5B82BF2AB5B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December Operating </a:t>
            </a:r>
            <a:r>
              <a:rPr lang="en-US" dirty="0" smtClean="0"/>
              <a:t>Statement </a:t>
            </a:r>
            <a:r>
              <a:rPr lang="en-US" sz="2400" dirty="0" smtClean="0"/>
              <a:t>Year-to-Year Comparison</a:t>
            </a:r>
            <a:endParaRPr lang="en-US" sz="2400" dirty="0"/>
          </a:p>
        </p:txBody>
      </p:sp>
      <p:sp>
        <p:nvSpPr>
          <p:cNvPr id="7" name="Oval 6"/>
          <p:cNvSpPr/>
          <p:nvPr/>
        </p:nvSpPr>
        <p:spPr bwMode="auto">
          <a:xfrm>
            <a:off x="6640198" y="3436088"/>
            <a:ext cx="2503801" cy="29771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285" y="1752600"/>
            <a:ext cx="8740747" cy="2081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0189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219200"/>
            <a:ext cx="6248400" cy="2133600"/>
          </a:xfrm>
        </p:spPr>
        <p:txBody>
          <a:bodyPr>
            <a:noAutofit/>
          </a:bodyPr>
          <a:lstStyle/>
          <a:p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FY2021/2022 Budget Planning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smtClean="0"/>
              <a:t>2020-2021 Q1 Results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D4DC9-8E7B-435E-B01A-B5B82BF2AB5B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374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8152" y="1676400"/>
            <a:ext cx="8382000" cy="4267200"/>
          </a:xfrm>
        </p:spPr>
        <p:txBody>
          <a:bodyPr>
            <a:normAutofit/>
          </a:bodyPr>
          <a:lstStyle/>
          <a:p>
            <a:r>
              <a:rPr lang="en-US" dirty="0"/>
              <a:t>Operating results behind Plan</a:t>
            </a:r>
          </a:p>
          <a:p>
            <a:r>
              <a:rPr lang="en-US" dirty="0"/>
              <a:t>Sales at </a:t>
            </a:r>
            <a:r>
              <a:rPr lang="en-US" dirty="0" smtClean="0"/>
              <a:t>$1,559,235</a:t>
            </a:r>
            <a:endParaRPr lang="en-US" dirty="0" smtClean="0"/>
          </a:p>
          <a:p>
            <a:pPr lvl="1"/>
            <a:r>
              <a:rPr lang="en-US" dirty="0"/>
              <a:t>$185K from LA County Great Plates Program</a:t>
            </a:r>
          </a:p>
          <a:p>
            <a:pPr lvl="1"/>
            <a:r>
              <a:rPr lang="en-US" dirty="0" smtClean="0"/>
              <a:t>$1,446,151(48.1%) </a:t>
            </a:r>
            <a:r>
              <a:rPr lang="en-US" dirty="0" smtClean="0"/>
              <a:t>below </a:t>
            </a:r>
            <a:r>
              <a:rPr lang="en-US" dirty="0" smtClean="0"/>
              <a:t>plan</a:t>
            </a:r>
          </a:p>
          <a:p>
            <a:pPr lvl="2"/>
            <a:r>
              <a:rPr lang="en-US" dirty="0" smtClean="0"/>
              <a:t>Residential </a:t>
            </a:r>
            <a:r>
              <a:rPr lang="en-US" dirty="0" smtClean="0"/>
              <a:t>dining at </a:t>
            </a:r>
            <a:r>
              <a:rPr lang="en-US" dirty="0" smtClean="0"/>
              <a:t>20% </a:t>
            </a:r>
            <a:r>
              <a:rPr lang="en-US" dirty="0" smtClean="0"/>
              <a:t>of </a:t>
            </a:r>
            <a:r>
              <a:rPr lang="en-US" dirty="0" smtClean="0"/>
              <a:t>“planned @50%” </a:t>
            </a:r>
            <a:r>
              <a:rPr lang="en-US" dirty="0" smtClean="0"/>
              <a:t>occupancy</a:t>
            </a:r>
          </a:p>
          <a:p>
            <a:pPr lvl="3"/>
            <a:r>
              <a:rPr lang="en-US" dirty="0" smtClean="0"/>
              <a:t>200 </a:t>
            </a:r>
            <a:r>
              <a:rPr lang="en-US" dirty="0" smtClean="0"/>
              <a:t>vs 1,075 meal plans</a:t>
            </a:r>
          </a:p>
          <a:p>
            <a:pPr lvl="2"/>
            <a:r>
              <a:rPr lang="en-US" dirty="0" smtClean="0"/>
              <a:t>Bookstore </a:t>
            </a:r>
            <a:r>
              <a:rPr lang="en-US" dirty="0" smtClean="0"/>
              <a:t>at </a:t>
            </a:r>
            <a:r>
              <a:rPr lang="en-US" dirty="0" smtClean="0"/>
              <a:t>56% </a:t>
            </a:r>
            <a:r>
              <a:rPr lang="en-US" dirty="0" smtClean="0"/>
              <a:t>volume</a:t>
            </a:r>
          </a:p>
          <a:p>
            <a:pPr lvl="2"/>
            <a:r>
              <a:rPr lang="en-US" dirty="0" smtClean="0"/>
              <a:t>Single Dining facility </a:t>
            </a:r>
            <a:r>
              <a:rPr lang="en-US" dirty="0" smtClean="0"/>
              <a:t>open – </a:t>
            </a:r>
            <a:r>
              <a:rPr lang="en-US" dirty="0" smtClean="0"/>
              <a:t>Outpost</a:t>
            </a:r>
          </a:p>
          <a:p>
            <a:r>
              <a:rPr lang="en-US" dirty="0" smtClean="0"/>
              <a:t>Margin </a:t>
            </a:r>
            <a:r>
              <a:rPr lang="en-US" dirty="0" smtClean="0"/>
              <a:t>“rates” 8 </a:t>
            </a:r>
            <a:r>
              <a:rPr lang="en-US" dirty="0"/>
              <a:t>points </a:t>
            </a:r>
            <a:r>
              <a:rPr lang="en-US" dirty="0" smtClean="0"/>
              <a:t>below </a:t>
            </a:r>
            <a:r>
              <a:rPr lang="en-US" dirty="0" smtClean="0"/>
              <a:t>plan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 smtClean="0"/>
          </a:p>
          <a:p>
            <a:pPr lvl="2"/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D4DC9-8E7B-435E-B01A-B5B82BF2AB5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FY 2020/2021 </a:t>
            </a:r>
            <a:r>
              <a:rPr lang="en-US" dirty="0" smtClean="0"/>
              <a:t>Second Quarter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Financial Overview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080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Fall Semester unknown</a:t>
            </a:r>
          </a:p>
          <a:p>
            <a:r>
              <a:rPr lang="en-US" dirty="0"/>
              <a:t>Likely a hybrid teaching approach </a:t>
            </a:r>
          </a:p>
          <a:p>
            <a:r>
              <a:rPr lang="en-US" dirty="0" smtClean="0"/>
              <a:t>Priority remains with Residential Dining &amp; Bookstore</a:t>
            </a:r>
          </a:p>
          <a:p>
            <a:pPr lvl="1"/>
            <a:r>
              <a:rPr lang="en-US" dirty="0" smtClean="0"/>
              <a:t>Early re-assessment of Dining Contract </a:t>
            </a:r>
          </a:p>
          <a:p>
            <a:r>
              <a:rPr lang="en-US" dirty="0" smtClean="0"/>
              <a:t>Shops </a:t>
            </a:r>
            <a:r>
              <a:rPr lang="en-US" dirty="0"/>
              <a:t>needs to take conservative approach to staffing </a:t>
            </a:r>
          </a:p>
          <a:p>
            <a:r>
              <a:rPr lang="en-US" dirty="0" smtClean="0"/>
              <a:t>Can </a:t>
            </a:r>
            <a:r>
              <a:rPr lang="en-US" dirty="0"/>
              <a:t>not afford to hire then layoff  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D4DC9-8E7B-435E-B01A-B5B82BF2AB5B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FY 2021/2022 Budget Planning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44746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Success depended on foot traffic</a:t>
            </a:r>
            <a:endParaRPr lang="en-US" dirty="0"/>
          </a:p>
          <a:p>
            <a:r>
              <a:rPr lang="en-US" dirty="0"/>
              <a:t>Coordinate Food openings with </a:t>
            </a:r>
            <a:r>
              <a:rPr lang="en-US" dirty="0" smtClean="0"/>
              <a:t>ASI</a:t>
            </a:r>
          </a:p>
          <a:p>
            <a:pPr lvl="1"/>
            <a:r>
              <a:rPr lang="en-US" dirty="0" smtClean="0"/>
              <a:t>Cautious Opening may be augmented with Food trucks</a:t>
            </a:r>
          </a:p>
          <a:p>
            <a:r>
              <a:rPr lang="en-US" dirty="0" smtClean="0"/>
              <a:t>Open Outpost </a:t>
            </a:r>
            <a:r>
              <a:rPr lang="en-US" dirty="0"/>
              <a:t>&amp; </a:t>
            </a:r>
            <a:r>
              <a:rPr lang="en-US" dirty="0" smtClean="0"/>
              <a:t>Nugget</a:t>
            </a:r>
            <a:endParaRPr lang="en-US" dirty="0"/>
          </a:p>
          <a:p>
            <a:pPr lvl="1"/>
            <a:r>
              <a:rPr lang="en-US" dirty="0"/>
              <a:t>Campus assessment for isolating </a:t>
            </a:r>
            <a:r>
              <a:rPr lang="en-US" dirty="0" smtClean="0"/>
              <a:t>Nugget</a:t>
            </a:r>
            <a:endParaRPr lang="en-US" dirty="0"/>
          </a:p>
          <a:p>
            <a:r>
              <a:rPr lang="en-US" dirty="0"/>
              <a:t>UDP to remain closed</a:t>
            </a:r>
          </a:p>
          <a:p>
            <a:pPr lvl="1"/>
            <a:r>
              <a:rPr lang="en-US" dirty="0"/>
              <a:t>Costly facility to </a:t>
            </a:r>
            <a:r>
              <a:rPr lang="en-US" dirty="0" smtClean="0"/>
              <a:t>maintain</a:t>
            </a:r>
          </a:p>
          <a:p>
            <a:pPr lvl="1"/>
            <a:r>
              <a:rPr lang="en-US" dirty="0" smtClean="0"/>
              <a:t>Cancelled Vendor Contracts</a:t>
            </a:r>
            <a:r>
              <a:rPr lang="en-US" dirty="0"/>
              <a:t> </a:t>
            </a:r>
          </a:p>
          <a:p>
            <a:pPr lvl="1"/>
            <a:r>
              <a:rPr lang="en-US" dirty="0"/>
              <a:t>Chartroom </a:t>
            </a:r>
            <a:r>
              <a:rPr lang="en-US" dirty="0" smtClean="0"/>
              <a:t>was </a:t>
            </a:r>
            <a:r>
              <a:rPr lang="en-US" dirty="0"/>
              <a:t>subsidized by catering </a:t>
            </a:r>
            <a:r>
              <a:rPr lang="en-US" dirty="0" smtClean="0"/>
              <a:t>department</a:t>
            </a:r>
          </a:p>
          <a:p>
            <a:pPr lvl="2"/>
            <a:r>
              <a:rPr lang="en-US" dirty="0" smtClean="0"/>
              <a:t>Potential Campus PR issue</a:t>
            </a:r>
          </a:p>
          <a:p>
            <a:pPr marL="630936" lvl="2" indent="0">
              <a:buNone/>
            </a:pPr>
            <a:endParaRPr lang="en-US" dirty="0"/>
          </a:p>
          <a:p>
            <a:pPr lvl="0"/>
            <a:r>
              <a:rPr lang="en-US" dirty="0"/>
              <a:t> 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D4DC9-8E7B-435E-B01A-B5B82BF2AB5B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FY 2021/2022 Budget Planning</a:t>
            </a:r>
            <a:br>
              <a:rPr lang="en-US" dirty="0" smtClean="0"/>
            </a:br>
            <a:r>
              <a:rPr lang="en-US" dirty="0" smtClean="0"/>
              <a:t>Retail Dining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04984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733800"/>
          </a:xfrm>
        </p:spPr>
        <p:txBody>
          <a:bodyPr>
            <a:normAutofit/>
          </a:bodyPr>
          <a:lstStyle/>
          <a:p>
            <a:r>
              <a:rPr lang="en-US" dirty="0" smtClean="0"/>
              <a:t>C-Store’s </a:t>
            </a:r>
            <a:r>
              <a:rPr lang="en-US" dirty="0"/>
              <a:t>to open </a:t>
            </a:r>
            <a:r>
              <a:rPr lang="en-US" dirty="0" smtClean="0"/>
              <a:t>as needed</a:t>
            </a:r>
            <a:endParaRPr lang="en-US" dirty="0"/>
          </a:p>
          <a:p>
            <a:pPr lvl="0"/>
            <a:r>
              <a:rPr lang="en-US" dirty="0"/>
              <a:t>Art store to cover former Beach Hut </a:t>
            </a:r>
            <a:r>
              <a:rPr lang="en-US" dirty="0" smtClean="0"/>
              <a:t>traffic</a:t>
            </a:r>
          </a:p>
          <a:p>
            <a:pPr lvl="1"/>
            <a:r>
              <a:rPr lang="en-US" dirty="0" smtClean="0"/>
              <a:t>Art Store Ownership? </a:t>
            </a:r>
            <a:endParaRPr lang="en-US" dirty="0"/>
          </a:p>
          <a:p>
            <a:r>
              <a:rPr lang="en-US" dirty="0"/>
              <a:t>Depending on opportunity convert </a:t>
            </a:r>
            <a:r>
              <a:rPr lang="en-US" dirty="0" smtClean="0"/>
              <a:t>former Library </a:t>
            </a:r>
            <a:r>
              <a:rPr lang="en-US" dirty="0"/>
              <a:t>Starbucks  to </a:t>
            </a:r>
            <a:r>
              <a:rPr lang="en-US" dirty="0" smtClean="0"/>
              <a:t>independent Coffee House/C-Store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D4DC9-8E7B-435E-B01A-B5B82BF2AB5B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FY 2021/2022 Budget Planning</a:t>
            </a:r>
            <a:br>
              <a:rPr lang="en-US" dirty="0" smtClean="0"/>
            </a:br>
            <a:r>
              <a:rPr lang="en-US" dirty="0" smtClean="0"/>
              <a:t>C-Stores &amp; Remote outlets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09151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1"/>
            <a:ext cx="8382000" cy="3733800"/>
          </a:xfrm>
        </p:spPr>
        <p:txBody>
          <a:bodyPr>
            <a:normAutofit/>
          </a:bodyPr>
          <a:lstStyle/>
          <a:p>
            <a:r>
              <a:rPr lang="en-US" dirty="0" smtClean="0"/>
              <a:t>Catering to remain relegated to third parties</a:t>
            </a:r>
          </a:p>
          <a:p>
            <a:pPr lvl="1"/>
            <a:r>
              <a:rPr lang="en-US" dirty="0" smtClean="0"/>
              <a:t>On campus food delivery enforcement at issue</a:t>
            </a:r>
          </a:p>
          <a:p>
            <a:pPr lvl="1"/>
            <a:r>
              <a:rPr lang="en-US" dirty="0" smtClean="0"/>
              <a:t>No immediate plans for Beach Catering to re-engage</a:t>
            </a:r>
          </a:p>
          <a:p>
            <a:r>
              <a:rPr lang="en-US" dirty="0" smtClean="0"/>
              <a:t>Concessions</a:t>
            </a:r>
          </a:p>
          <a:p>
            <a:pPr lvl="1"/>
            <a:r>
              <a:rPr lang="en-US" dirty="0" smtClean="0"/>
              <a:t>Athletics contract expired June 30, 2019</a:t>
            </a:r>
          </a:p>
          <a:p>
            <a:pPr lvl="1"/>
            <a:r>
              <a:rPr lang="en-US" dirty="0" smtClean="0"/>
              <a:t>Vendor Alternatives being reviewed</a:t>
            </a:r>
          </a:p>
          <a:p>
            <a:pPr lvl="2"/>
            <a:r>
              <a:rPr lang="en-US" dirty="0" smtClean="0"/>
              <a:t>Commission rate of 40% not financially viable</a:t>
            </a:r>
          </a:p>
          <a:p>
            <a:pPr lvl="2"/>
            <a:r>
              <a:rPr lang="en-US" dirty="0" smtClean="0"/>
              <a:t>ABC license impact unknown</a:t>
            </a:r>
          </a:p>
          <a:p>
            <a:pPr lvl="2"/>
            <a:r>
              <a:rPr lang="en-US" dirty="0" smtClean="0"/>
              <a:t>Coke Contract Expires August 2021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D4DC9-8E7B-435E-B01A-B5B82BF2AB5B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FY 2021/2022 Budget Planning</a:t>
            </a:r>
            <a:br>
              <a:rPr lang="en-US" dirty="0" smtClean="0"/>
            </a:br>
            <a:r>
              <a:rPr lang="en-US" dirty="0" smtClean="0"/>
              <a:t>Catering &amp; Concessions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783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8152" y="1676400"/>
            <a:ext cx="8382000" cy="3505200"/>
          </a:xfrm>
        </p:spPr>
        <p:txBody>
          <a:bodyPr>
            <a:normAutofit/>
          </a:bodyPr>
          <a:lstStyle/>
          <a:p>
            <a:r>
              <a:rPr lang="en-US" dirty="0" smtClean="0"/>
              <a:t>Average Monthly Operating loss of $600K</a:t>
            </a:r>
          </a:p>
          <a:p>
            <a:r>
              <a:rPr lang="en-US" dirty="0" smtClean="0"/>
              <a:t>Negative </a:t>
            </a:r>
            <a:r>
              <a:rPr lang="en-US" dirty="0" smtClean="0"/>
              <a:t>Cash flow of </a:t>
            </a:r>
            <a:r>
              <a:rPr lang="en-US" dirty="0" smtClean="0"/>
              <a:t>$87,375</a:t>
            </a:r>
            <a:endParaRPr lang="en-US" dirty="0" smtClean="0"/>
          </a:p>
          <a:p>
            <a:r>
              <a:rPr lang="en-US" dirty="0" smtClean="0"/>
              <a:t>$1.1M Investment gain for the quarter</a:t>
            </a:r>
          </a:p>
          <a:p>
            <a:r>
              <a:rPr lang="en-US" dirty="0" smtClean="0"/>
              <a:t>$60K Capital Expenditures</a:t>
            </a:r>
          </a:p>
          <a:p>
            <a:pPr lvl="1"/>
            <a:r>
              <a:rPr lang="en-US" dirty="0" smtClean="0"/>
              <a:t>$204K YTD </a:t>
            </a:r>
            <a:r>
              <a:rPr lang="en-US" dirty="0" smtClean="0"/>
              <a:t> 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lvl="2"/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D4DC9-8E7B-435E-B01A-B5B82BF2AB5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FY 2020/2021 </a:t>
            </a:r>
            <a:r>
              <a:rPr lang="en-US" dirty="0" smtClean="0"/>
              <a:t>Second Quarter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Financial Overview (cont’d)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933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19600"/>
          </a:xfrm>
        </p:spPr>
        <p:txBody>
          <a:bodyPr>
            <a:normAutofit/>
          </a:bodyPr>
          <a:lstStyle/>
          <a:p>
            <a:r>
              <a:rPr lang="en-US" dirty="0" smtClean="0"/>
              <a:t>Budget </a:t>
            </a:r>
            <a:r>
              <a:rPr lang="en-US" dirty="0" smtClean="0"/>
              <a:t>assumptions no longer valid</a:t>
            </a:r>
          </a:p>
          <a:p>
            <a:pPr lvl="1"/>
            <a:r>
              <a:rPr lang="en-US" dirty="0" smtClean="0"/>
              <a:t>Implemented a </a:t>
            </a:r>
            <a:r>
              <a:rPr lang="en-US" dirty="0" smtClean="0"/>
              <a:t>rolling forecast procedure</a:t>
            </a:r>
          </a:p>
          <a:p>
            <a:pPr lvl="2"/>
            <a:r>
              <a:rPr lang="en-US" dirty="0" smtClean="0"/>
              <a:t>Anticipate </a:t>
            </a:r>
            <a:r>
              <a:rPr lang="en-US" dirty="0" smtClean="0"/>
              <a:t>a </a:t>
            </a:r>
            <a:r>
              <a:rPr lang="en-US" dirty="0" smtClean="0"/>
              <a:t>$6.5M Operating Loss at current levels</a:t>
            </a:r>
          </a:p>
          <a:p>
            <a:r>
              <a:rPr lang="en-US" dirty="0"/>
              <a:t>Withdrew $3M from Investment Accounts </a:t>
            </a:r>
          </a:p>
          <a:p>
            <a:r>
              <a:rPr lang="en-US" dirty="0"/>
              <a:t>Withdrew $400K from VEBA </a:t>
            </a:r>
            <a:r>
              <a:rPr lang="en-US" dirty="0" smtClean="0"/>
              <a:t>Trust</a:t>
            </a:r>
            <a:endParaRPr lang="en-US" dirty="0" smtClean="0"/>
          </a:p>
          <a:p>
            <a:r>
              <a:rPr lang="en-US" dirty="0" smtClean="0"/>
              <a:t>Minimum </a:t>
            </a:r>
            <a:r>
              <a:rPr lang="en-US" dirty="0"/>
              <a:t>wage impact to $</a:t>
            </a:r>
            <a:r>
              <a:rPr lang="en-US" dirty="0" smtClean="0"/>
              <a:t>14/</a:t>
            </a:r>
            <a:r>
              <a:rPr lang="en-US" dirty="0" err="1" smtClean="0"/>
              <a:t>hr</a:t>
            </a:r>
            <a:r>
              <a:rPr lang="en-US" dirty="0" smtClean="0"/>
              <a:t> </a:t>
            </a:r>
            <a:r>
              <a:rPr lang="en-US" dirty="0"/>
              <a:t>in January</a:t>
            </a:r>
          </a:p>
          <a:p>
            <a:pPr lvl="1"/>
            <a:endParaRPr lang="en-US" dirty="0"/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baseline="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D4DC9-8E7B-435E-B01A-B5B82BF2AB5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819400" y="457200"/>
            <a:ext cx="5867400" cy="1295400"/>
          </a:xfrm>
        </p:spPr>
        <p:txBody>
          <a:bodyPr>
            <a:noAutofit/>
          </a:bodyPr>
          <a:lstStyle/>
          <a:p>
            <a:pPr algn="ctr"/>
            <a:r>
              <a:rPr lang="en-US" dirty="0" smtClean="0"/>
              <a:t>FY 2020/2021 </a:t>
            </a:r>
            <a:br>
              <a:rPr lang="en-US" dirty="0" smtClean="0"/>
            </a:br>
            <a:r>
              <a:rPr lang="en-US" dirty="0" smtClean="0"/>
              <a:t>Key Issues and Activities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782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19600"/>
          </a:xfrm>
        </p:spPr>
        <p:txBody>
          <a:bodyPr>
            <a:normAutofit/>
          </a:bodyPr>
          <a:lstStyle/>
          <a:p>
            <a:r>
              <a:rPr lang="en-US" dirty="0" smtClean="0"/>
              <a:t>Paycheck </a:t>
            </a:r>
            <a:r>
              <a:rPr lang="en-US" dirty="0"/>
              <a:t>Protection </a:t>
            </a:r>
            <a:r>
              <a:rPr lang="en-US" dirty="0" smtClean="0"/>
              <a:t>Program(s) </a:t>
            </a:r>
            <a:r>
              <a:rPr lang="en-US" dirty="0"/>
              <a:t>(PPP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Initial $</a:t>
            </a:r>
            <a:r>
              <a:rPr lang="en-US" dirty="0" smtClean="0"/>
              <a:t>2M </a:t>
            </a:r>
            <a:r>
              <a:rPr lang="en-US" dirty="0" smtClean="0"/>
              <a:t>Loan </a:t>
            </a:r>
            <a:r>
              <a:rPr lang="en-US" dirty="0"/>
              <a:t>forgiveness submittal pending</a:t>
            </a:r>
          </a:p>
          <a:p>
            <a:pPr lvl="2"/>
            <a:r>
              <a:rPr lang="en-US" dirty="0" smtClean="0"/>
              <a:t>Target Safe Harbor program</a:t>
            </a:r>
          </a:p>
          <a:p>
            <a:pPr lvl="1"/>
            <a:r>
              <a:rPr lang="en-US" dirty="0" smtClean="0"/>
              <a:t>PPP2 program for $1.6M in process</a:t>
            </a:r>
          </a:p>
          <a:p>
            <a:pPr lvl="1"/>
            <a:endParaRPr lang="en-US" dirty="0"/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baseline="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D4DC9-8E7B-435E-B01A-B5B82BF2AB5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819400" y="457200"/>
            <a:ext cx="5867400" cy="1295400"/>
          </a:xfrm>
        </p:spPr>
        <p:txBody>
          <a:bodyPr>
            <a:noAutofit/>
          </a:bodyPr>
          <a:lstStyle/>
          <a:p>
            <a:pPr algn="ctr"/>
            <a:r>
              <a:rPr lang="en-US" dirty="0" smtClean="0"/>
              <a:t>FY 2020/2021 </a:t>
            </a:r>
            <a:br>
              <a:rPr lang="en-US" dirty="0" smtClean="0"/>
            </a:br>
            <a:r>
              <a:rPr lang="en-US" dirty="0" smtClean="0"/>
              <a:t>Budget Planning Key </a:t>
            </a:r>
            <a:r>
              <a:rPr lang="en-US" dirty="0" smtClean="0"/>
              <a:t>Issues and Activities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847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19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Unemployment Insurance (UIP) Liability</a:t>
            </a:r>
          </a:p>
          <a:p>
            <a:pPr lvl="1"/>
            <a:r>
              <a:rPr lang="en-US" dirty="0" smtClean="0"/>
              <a:t>CSURMA/AORMA Self Insured Program cost e</a:t>
            </a:r>
            <a:r>
              <a:rPr lang="en-US" dirty="0" smtClean="0"/>
              <a:t>scalating beyond next years premium </a:t>
            </a:r>
            <a:r>
              <a:rPr lang="en-US" dirty="0" smtClean="0"/>
              <a:t>of $221K</a:t>
            </a:r>
          </a:p>
          <a:p>
            <a:pPr lvl="2"/>
            <a:r>
              <a:rPr lang="en-US" dirty="0" smtClean="0"/>
              <a:t>Normal Premiums less than $1K</a:t>
            </a:r>
          </a:p>
          <a:p>
            <a:pPr lvl="1"/>
            <a:r>
              <a:rPr lang="en-US" dirty="0" smtClean="0"/>
              <a:t>Off-Balance Sheet</a:t>
            </a:r>
          </a:p>
          <a:p>
            <a:pPr lvl="1"/>
            <a:r>
              <a:rPr lang="en-US" dirty="0" smtClean="0"/>
              <a:t>Extended benefits up to 59 weeks</a:t>
            </a:r>
          </a:p>
          <a:p>
            <a:pPr lvl="2"/>
            <a:r>
              <a:rPr lang="en-US" dirty="0" smtClean="0"/>
              <a:t>26 </a:t>
            </a:r>
            <a:r>
              <a:rPr lang="en-US" dirty="0"/>
              <a:t>week regular Unemployment Insurance</a:t>
            </a:r>
          </a:p>
          <a:p>
            <a:pPr lvl="2"/>
            <a:r>
              <a:rPr lang="en-US" dirty="0"/>
              <a:t>13 week Pandemic Emergency compensation</a:t>
            </a:r>
          </a:p>
          <a:p>
            <a:pPr lvl="2"/>
            <a:r>
              <a:rPr lang="en-US" dirty="0"/>
              <a:t>20 week (up to) FED-ED extension  </a:t>
            </a:r>
          </a:p>
          <a:p>
            <a:pPr lvl="1"/>
            <a:r>
              <a:rPr lang="en-US" dirty="0" smtClean="0"/>
              <a:t>Shops Incurred UIP Costs</a:t>
            </a:r>
          </a:p>
          <a:p>
            <a:pPr lvl="2"/>
            <a:r>
              <a:rPr lang="en-US" dirty="0" smtClean="0"/>
              <a:t>4/1/20 – 6/30/20 - $438,931</a:t>
            </a:r>
          </a:p>
          <a:p>
            <a:pPr lvl="2"/>
            <a:r>
              <a:rPr lang="en-US" dirty="0" smtClean="0"/>
              <a:t>7/1/20 – 9/30/20 - $523,599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baseline="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D4DC9-8E7B-435E-B01A-B5B82BF2AB5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819400" y="457200"/>
            <a:ext cx="5867400" cy="1295400"/>
          </a:xfrm>
        </p:spPr>
        <p:txBody>
          <a:bodyPr>
            <a:noAutofit/>
          </a:bodyPr>
          <a:lstStyle/>
          <a:p>
            <a:pPr algn="ctr"/>
            <a:r>
              <a:rPr lang="en-US" dirty="0" smtClean="0"/>
              <a:t>FY 2020/2021 </a:t>
            </a:r>
            <a:br>
              <a:rPr lang="en-US" dirty="0" smtClean="0"/>
            </a:br>
            <a:r>
              <a:rPr lang="en-US" dirty="0" smtClean="0"/>
              <a:t>Key Issues and Activities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010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 bwMode="auto">
          <a:xfrm>
            <a:off x="6781800" y="3657600"/>
            <a:ext cx="1752600" cy="8382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D4DC9-8E7B-435E-B01A-B5B82BF2AB5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Operating Statement Summary</a:t>
            </a:r>
            <a:br>
              <a:rPr lang="en-US" dirty="0" smtClean="0"/>
            </a:br>
            <a:r>
              <a:rPr lang="en-US" dirty="0" smtClean="0"/>
              <a:t>December 2020 </a:t>
            </a:r>
            <a:endParaRPr lang="en-US" sz="2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931" y="1697914"/>
            <a:ext cx="8545221" cy="2645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9391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 bwMode="auto">
          <a:xfrm>
            <a:off x="6880393" y="3948832"/>
            <a:ext cx="1955800" cy="762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D4DC9-8E7B-435E-B01A-B5B82BF2AB5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Operating Statement Summary</a:t>
            </a:r>
            <a:br>
              <a:rPr lang="en-US" dirty="0" smtClean="0"/>
            </a:br>
            <a:r>
              <a:rPr lang="en-US" dirty="0" smtClean="0"/>
              <a:t>FY 2020/2021 </a:t>
            </a:r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Quarter </a:t>
            </a:r>
            <a:r>
              <a:rPr lang="en-US" dirty="0" smtClean="0"/>
              <a:t>Results</a:t>
            </a:r>
            <a:endParaRPr lang="en-US" sz="22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208" y="1676400"/>
            <a:ext cx="8554316" cy="281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6109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utline layout V2 022310 TEMPLAT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29D7BF20F24984C913477BD2AF12CC7" ma:contentTypeVersion="13" ma:contentTypeDescription="Create a new document." ma:contentTypeScope="" ma:versionID="63a8e4e4c75c4d939fbba8789c528180">
  <xsd:schema xmlns:xsd="http://www.w3.org/2001/XMLSchema" xmlns:xs="http://www.w3.org/2001/XMLSchema" xmlns:p="http://schemas.microsoft.com/office/2006/metadata/properties" xmlns:ns3="05557802-9e22-4343-89e6-23a870bb8bdc" xmlns:ns4="b1c68f9e-8917-40a5-b1cf-2a84506a7b0d" targetNamespace="http://schemas.microsoft.com/office/2006/metadata/properties" ma:root="true" ma:fieldsID="5234599558af09c002f4c40fce863cb6" ns3:_="" ns4:_="">
    <xsd:import namespace="05557802-9e22-4343-89e6-23a870bb8bdc"/>
    <xsd:import namespace="b1c68f9e-8917-40a5-b1cf-2a84506a7b0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4:MediaServiceMetadata" minOccurs="0"/>
                <xsd:element ref="ns4:MediaServiceFastMetadata" minOccurs="0"/>
                <xsd:element ref="ns3:SharedWithDetails" minOccurs="0"/>
                <xsd:element ref="ns3:SharingHintHash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557802-9e22-4343-89e6-23a870bb8bd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c68f9e-8917-40a5-b1cf-2a84506a7b0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9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7117E70-4DB9-44D9-B9CE-C6B7A09EC8E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2645FD3-E249-4989-A264-F1BE47D560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5557802-9e22-4343-89e6-23a870bb8bdc"/>
    <ds:schemaRef ds:uri="b1c68f9e-8917-40a5-b1cf-2a84506a7b0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BC0DD39-29DE-473F-8BD1-C0C884FA4C03}">
  <ds:schemaRefs>
    <ds:schemaRef ds:uri="b1c68f9e-8917-40a5-b1cf-2a84506a7b0d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05557802-9e22-4343-89e6-23a870bb8bdc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Outline layout V2 022310 TEMPLATE</Template>
  <TotalTime>22329</TotalTime>
  <Words>1212</Words>
  <Application>Microsoft Office PowerPoint</Application>
  <PresentationFormat>On-screen Show (4:3)</PresentationFormat>
  <Paragraphs>303</Paragraphs>
  <Slides>33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1" baseType="lpstr">
      <vt:lpstr>Arial</vt:lpstr>
      <vt:lpstr>Calibri</vt:lpstr>
      <vt:lpstr>Lucida Sans Unicode</vt:lpstr>
      <vt:lpstr>Times New Roman</vt:lpstr>
      <vt:lpstr>Verdana</vt:lpstr>
      <vt:lpstr>Wingdings 2</vt:lpstr>
      <vt:lpstr>Wingdings 3</vt:lpstr>
      <vt:lpstr>Outline layout V2 022310 TEMPLATE</vt:lpstr>
      <vt:lpstr>Finance &amp; Investment Committee  FY2020/2021 2nd  Quarter Results</vt:lpstr>
      <vt:lpstr>FY 2020/2021 Second Quarter Financial Results </vt:lpstr>
      <vt:lpstr>FY 2020/2021 Second Quarter Financial Overview </vt:lpstr>
      <vt:lpstr>FY 2020/2021 Second Quarter Financial Overview (cont’d)</vt:lpstr>
      <vt:lpstr>FY 2020/2021  Key Issues and Activities </vt:lpstr>
      <vt:lpstr>FY 2020/2021  Budget Planning Key Issues and Activities </vt:lpstr>
      <vt:lpstr>FY 2020/2021  Key Issues and Activities </vt:lpstr>
      <vt:lpstr>Operating Statement Summary December 2020 </vt:lpstr>
      <vt:lpstr>Operating Statement Summary FY 2020/2021 2nd Quarter Results</vt:lpstr>
      <vt:lpstr>Operating Statement Division Recap December and 2nd Quarter </vt:lpstr>
      <vt:lpstr>Operating Statement Summary Year-To-Date Results</vt:lpstr>
      <vt:lpstr>Divisional Operating Statement  December Y-T-D Results</vt:lpstr>
      <vt:lpstr>Capital Expenditures &amp; Investments   </vt:lpstr>
      <vt:lpstr> FY2020/2021 Q2Capital</vt:lpstr>
      <vt:lpstr>Capital Expenditure Status FY 2020/2021 December YTD</vt:lpstr>
      <vt:lpstr>FY2020/2021 Q2 Investment Results</vt:lpstr>
      <vt:lpstr>Morgan Stanley (MSSB) Portfolio   FY 2020/2021 Performance</vt:lpstr>
      <vt:lpstr>Beach Investment Group (BIG) (formerly SMIF)  FY 2020/2021 Performance</vt:lpstr>
      <vt:lpstr>VEBA TRUST PERFORMANCE (Off-Balance Sheet, As of 12/31/20)</vt:lpstr>
      <vt:lpstr>Financial Statements   </vt:lpstr>
      <vt:lpstr>Financial Statements Overview December 2020</vt:lpstr>
      <vt:lpstr>Investment Designation Report December 2020</vt:lpstr>
      <vt:lpstr>Balance Sheet – December 2020</vt:lpstr>
      <vt:lpstr>Cash Flow – December 2020</vt:lpstr>
      <vt:lpstr> FY2020/2021 Year over Year  Results</vt:lpstr>
      <vt:lpstr>December 2019 &amp; 2018  Year-to-Year Comparison</vt:lpstr>
      <vt:lpstr>Operating Statement Summary Year-to-Year Comparison 2nd Quarter Ending Results</vt:lpstr>
      <vt:lpstr>December Operating Statement Year-to-Year Comparison</vt:lpstr>
      <vt:lpstr> FY2021/2022 Budget Planning</vt:lpstr>
      <vt:lpstr>FY 2021/2022 Budget Planning</vt:lpstr>
      <vt:lpstr>FY 2021/2022 Budget Planning Retail Dining</vt:lpstr>
      <vt:lpstr>FY 2021/2022 Budget Planning C-Stores &amp; Remote outlets</vt:lpstr>
      <vt:lpstr>FY 2021/2022 Budget Planning Catering &amp; Concessions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Forty-Niner Shops, Inc. Preliminary Budget Planning</dc:title>
  <dc:creator>Robert de Wit</dc:creator>
  <cp:lastModifiedBy>Robert Dewit</cp:lastModifiedBy>
  <cp:revision>768</cp:revision>
  <cp:lastPrinted>2019-10-21T21:30:56Z</cp:lastPrinted>
  <dcterms:created xsi:type="dcterms:W3CDTF">2010-02-24T19:02:11Z</dcterms:created>
  <dcterms:modified xsi:type="dcterms:W3CDTF">2021-01-22T16:28:14Z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0x010100729D7BF20F24984C913477BD2AF12CC7</vt:lpwstr>
  </property>
</Properties>
</file>