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38"/>
  </p:notesMasterIdLst>
  <p:handoutMasterIdLst>
    <p:handoutMasterId r:id="rId39"/>
  </p:handoutMasterIdLst>
  <p:sldIdLst>
    <p:sldId id="727" r:id="rId5"/>
    <p:sldId id="728" r:id="rId6"/>
    <p:sldId id="731" r:id="rId7"/>
    <p:sldId id="812" r:id="rId8"/>
    <p:sldId id="732" r:id="rId9"/>
    <p:sldId id="813" r:id="rId10"/>
    <p:sldId id="733" r:id="rId11"/>
    <p:sldId id="814" r:id="rId12"/>
    <p:sldId id="815" r:id="rId13"/>
    <p:sldId id="783" r:id="rId14"/>
    <p:sldId id="737" r:id="rId15"/>
    <p:sldId id="784" r:id="rId16"/>
    <p:sldId id="816" r:id="rId17"/>
    <p:sldId id="798" r:id="rId18"/>
    <p:sldId id="799" r:id="rId19"/>
    <p:sldId id="817" r:id="rId20"/>
    <p:sldId id="785" r:id="rId21"/>
    <p:sldId id="786" r:id="rId22"/>
    <p:sldId id="787" r:id="rId23"/>
    <p:sldId id="808" r:id="rId24"/>
    <p:sldId id="789" r:id="rId25"/>
    <p:sldId id="806" r:id="rId26"/>
    <p:sldId id="807" r:id="rId27"/>
    <p:sldId id="792" r:id="rId28"/>
    <p:sldId id="793" r:id="rId29"/>
    <p:sldId id="794" r:id="rId30"/>
    <p:sldId id="818" r:id="rId31"/>
    <p:sldId id="820" r:id="rId32"/>
    <p:sldId id="797" r:id="rId33"/>
    <p:sldId id="764" r:id="rId34"/>
    <p:sldId id="765" r:id="rId35"/>
    <p:sldId id="810" r:id="rId36"/>
    <p:sldId id="811" r:id="rId3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bert Dewit" initials="RD" lastIdx="2" clrIdx="0">
    <p:extLst>
      <p:ext uri="{19B8F6BF-5375-455C-9EA6-DF929625EA0E}">
        <p15:presenceInfo xmlns:p15="http://schemas.microsoft.com/office/powerpoint/2012/main" userId="S-1-5-21-1534095646-1438609452-5522801-274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DD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03" autoAdjust="0"/>
  </p:normalViewPr>
  <p:slideViewPr>
    <p:cSldViewPr>
      <p:cViewPr>
        <p:scale>
          <a:sx n="90" d="100"/>
          <a:sy n="90" d="100"/>
        </p:scale>
        <p:origin x="677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656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3216" y="5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8" tIns="46584" rIns="93168" bIns="4658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68" tIns="46584" rIns="93168" bIns="46584" rtlCol="0"/>
          <a:lstStyle>
            <a:lvl1pPr algn="r">
              <a:defRPr sz="1200"/>
            </a:lvl1pPr>
          </a:lstStyle>
          <a:p>
            <a:fld id="{D6356CF4-004F-4B04-B722-F2530CEA151D}" type="datetimeFigureOut">
              <a:rPr lang="en-US" smtClean="0"/>
              <a:pPr/>
              <a:t>9/15/2021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8" tIns="46584" rIns="93168" bIns="4658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68" tIns="46584" rIns="93168" bIns="46584" rtlCol="0" anchor="b"/>
          <a:lstStyle>
            <a:lvl1pPr algn="r">
              <a:defRPr sz="1200"/>
            </a:lvl1pPr>
          </a:lstStyle>
          <a:p>
            <a:fld id="{7F92E3B1-2F90-407F-A27F-540DCB06F7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149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8" tIns="46584" rIns="93168" bIns="4658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68" tIns="46584" rIns="93168" bIns="46584" rtlCol="0"/>
          <a:lstStyle>
            <a:lvl1pPr algn="r">
              <a:defRPr sz="1200"/>
            </a:lvl1pPr>
          </a:lstStyle>
          <a:p>
            <a:fld id="{B7EDAB58-5905-48F5-A4DA-DA4053DFD6BF}" type="datetimeFigureOut">
              <a:rPr lang="en-US" smtClean="0"/>
              <a:pPr/>
              <a:t>9/15/2021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8" tIns="46584" rIns="93168" bIns="4658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8" tIns="46584" rIns="93168" bIns="4658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8" tIns="46584" rIns="93168" bIns="4658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68" tIns="46584" rIns="93168" bIns="46584" rtlCol="0" anchor="b"/>
          <a:lstStyle>
            <a:lvl1pPr algn="r">
              <a:defRPr sz="1200"/>
            </a:lvl1pPr>
          </a:lstStyle>
          <a:p>
            <a:fld id="{28CBEAFE-5D8B-4040-B6D5-B2188809F79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49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0018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2965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1" defTabSz="912889">
              <a:defRPr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9339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6157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5742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104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6271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3345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2961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1600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1" defTabSz="912937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269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05481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04506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VEBA Total Year gain of $1,443,464 (23%)</a:t>
            </a:r>
          </a:p>
          <a:p>
            <a:pPr lvl="0"/>
            <a:r>
              <a:rPr lang="en-US" sz="1200" dirty="0" smtClean="0"/>
              <a:t>MS YTD Portfolio up $2, 855,717 (Est 30.0%)  </a:t>
            </a:r>
          </a:p>
          <a:p>
            <a:pPr>
              <a:defRPr/>
            </a:pPr>
            <a:r>
              <a:rPr lang="en-US" sz="1200" dirty="0" smtClean="0"/>
              <a:t>BIG Portfolio up $158,384 (30.3%) Year-to-Date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83307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72942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01094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07211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20416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 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75799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39690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Cash level with last year  due  </a:t>
            </a:r>
          </a:p>
          <a:p>
            <a:pPr marL="171176" indent="-171176">
              <a:buFontTx/>
              <a:buChar char="-"/>
            </a:pPr>
            <a:r>
              <a:rPr lang="en-US" dirty="0" smtClean="0">
                <a:solidFill>
                  <a:srgbClr val="FF0000"/>
                </a:solidFill>
              </a:rPr>
              <a:t>Operational Loss</a:t>
            </a:r>
            <a:r>
              <a:rPr lang="en-US" baseline="0" dirty="0" smtClean="0">
                <a:solidFill>
                  <a:srgbClr val="FF0000"/>
                </a:solidFill>
              </a:rPr>
              <a:t> offset with PPP loan/Investment gain</a:t>
            </a:r>
          </a:p>
          <a:p>
            <a:endParaRPr lang="en-US" baseline="0" dirty="0" smtClean="0">
              <a:solidFill>
                <a:srgbClr val="FF0000"/>
              </a:solidFill>
            </a:endParaRPr>
          </a:p>
          <a:p>
            <a:endParaRPr lang="en-US" baseline="0" dirty="0" smtClean="0">
              <a:solidFill>
                <a:srgbClr val="FF0000"/>
              </a:solidFill>
            </a:endParaRPr>
          </a:p>
          <a:p>
            <a:endParaRPr lang="en-US" baseline="0" dirty="0" smtClean="0"/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98827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010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15868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24476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81773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40199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5492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5135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n-US" baseline="0" dirty="0" smtClean="0"/>
          </a:p>
          <a:p>
            <a:pPr>
              <a:buFont typeface="Arial" pitchFamily="34" charset="0"/>
              <a:buNone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0561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176" marR="0" lvl="0" indent="-171176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dirty="0" smtClean="0"/>
          </a:p>
          <a:p>
            <a:pPr marL="171176" indent="-171176">
              <a:buFontTx/>
              <a:buChar char="-"/>
            </a:pPr>
            <a:endParaRPr lang="en-US" baseline="0" dirty="0" smtClean="0"/>
          </a:p>
          <a:p>
            <a:pPr marL="171176" indent="-171176">
              <a:buFontTx/>
              <a:buChar char="-"/>
            </a:pPr>
            <a:endParaRPr lang="en-US" baseline="0" dirty="0" smtClean="0"/>
          </a:p>
          <a:p>
            <a:pPr marL="171176" indent="-171176">
              <a:buFontTx/>
              <a:buChar char="-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7014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176" indent="-171176">
              <a:buFontTx/>
              <a:buChar char="-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13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Credits</a:t>
            </a:r>
            <a:r>
              <a:rPr lang="en-US" baseline="0" dirty="0" smtClean="0"/>
              <a:t> &amp; Revenues benefitting from D1DA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7729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EAFE-5D8B-4040-B6D5-B2188809F79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656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3765" y="4945912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 hasCustomPrompt="1"/>
          </p:nvPr>
        </p:nvSpPr>
        <p:spPr>
          <a:xfrm>
            <a:off x="2590800" y="2209801"/>
            <a:ext cx="5943600" cy="1219199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ctr">
              <a:defRPr sz="40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  <a:extLst/>
          </a:lstStyle>
          <a:p>
            <a:r>
              <a:rPr kumimoji="0" lang="en-US" dirty="0" smtClean="0"/>
              <a:t/>
            </a:r>
            <a:br>
              <a:rPr kumimoji="0" lang="en-US" dirty="0" smtClean="0"/>
            </a:br>
            <a:r>
              <a:rPr kumimoji="0" lang="en-US" dirty="0" smtClean="0"/>
              <a:t/>
            </a:r>
            <a:br>
              <a:rPr kumimoji="0" lang="en-US" dirty="0" smtClean="0"/>
            </a:br>
            <a:r>
              <a:rPr kumimoji="0" lang="en-US" dirty="0" smtClean="0"/>
              <a:t>Forty-</a:t>
            </a:r>
            <a:r>
              <a:rPr kumimoji="0" lang="en-US" dirty="0" err="1" smtClean="0"/>
              <a:t>Niner</a:t>
            </a:r>
            <a:r>
              <a:rPr kumimoji="0" lang="en-US" dirty="0" smtClean="0"/>
              <a:t> Shops, Inc.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2590800" y="3429000"/>
            <a:ext cx="5943600" cy="1382311"/>
          </a:xfrm>
        </p:spPr>
        <p:txBody>
          <a:bodyPr lIns="45720" rIns="45720"/>
          <a:lstStyle>
            <a:lvl1pPr marL="0" marR="64008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endParaRPr kumimoji="0"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350681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FY 2020/2021 Q4 Review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AED4DC9-8E7B-435E-B01A-B5B82BF2AB5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38334" y="456610"/>
            <a:ext cx="1426319" cy="11435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819400" y="381000"/>
            <a:ext cx="5867400" cy="1036638"/>
          </a:xfrm>
        </p:spPr>
        <p:txBody>
          <a:bodyPr rtlCol="0">
            <a:normAutofit/>
          </a:bodyPr>
          <a:lstStyle>
            <a:lvl1pPr>
              <a:defRPr sz="2800" baseline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11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350681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FY 2020/2021 Q4 Review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4800" y="364434"/>
            <a:ext cx="1371600" cy="10997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350681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FY 2020/2021 Q4 Review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4800" y="457199"/>
            <a:ext cx="1371600" cy="10997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5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AED4DC9-8E7B-435E-B01A-B5B82BF2AB5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18"/>
          <p:cNvSpPr>
            <a:spLocks noGrp="1"/>
          </p:cNvSpPr>
          <p:nvPr>
            <p:ph type="ftr" sz="quarter" idx="3"/>
          </p:nvPr>
        </p:nvSpPr>
        <p:spPr>
          <a:xfrm>
            <a:off x="0" y="6492875"/>
            <a:ext cx="2350681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FY 2020/2021 Q4 Review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8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828800"/>
            <a:ext cx="6324600" cy="1600200"/>
          </a:xfrm>
        </p:spPr>
        <p:txBody>
          <a:bodyPr>
            <a:noAutofit/>
          </a:bodyPr>
          <a:lstStyle/>
          <a:p>
            <a:r>
              <a:rPr lang="en-US" sz="3200" dirty="0" smtClean="0"/>
              <a:t>F&amp;I Committee </a:t>
            </a:r>
            <a:br>
              <a:rPr lang="en-US" sz="3200" dirty="0" smtClean="0"/>
            </a:br>
            <a:r>
              <a:rPr lang="en-US" sz="3200" dirty="0" smtClean="0"/>
              <a:t>June 2021 and FY 2020-2021 Financial Results (Post-Audit)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90800" y="3733800"/>
            <a:ext cx="5943600" cy="1382311"/>
          </a:xfrm>
        </p:spPr>
        <p:txBody>
          <a:bodyPr/>
          <a:lstStyle/>
          <a:p>
            <a:r>
              <a:rPr lang="en-US" dirty="0" smtClean="0"/>
              <a:t>September 17, 2021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dirty="0" smtClean="0"/>
              <a:t>FY 2020/2021 Q4 Review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78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 bwMode="auto">
          <a:xfrm>
            <a:off x="8075815" y="5105400"/>
            <a:ext cx="895277" cy="5288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6650832" y="3334759"/>
            <a:ext cx="2362200" cy="3048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20000"/>
                  <a:lumOff val="80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33600" y="381000"/>
            <a:ext cx="6553200" cy="103663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Operating Statement</a:t>
            </a:r>
            <a:br>
              <a:rPr lang="en-US" dirty="0" smtClean="0"/>
            </a:br>
            <a:r>
              <a:rPr lang="en-US" dirty="0" smtClean="0"/>
              <a:t>Division Recap</a:t>
            </a:r>
            <a:br>
              <a:rPr lang="en-US" dirty="0" smtClean="0"/>
            </a:br>
            <a:r>
              <a:rPr lang="en-US" dirty="0" smtClean="0"/>
              <a:t>June and 4th </a:t>
            </a:r>
            <a:r>
              <a:rPr lang="en-US" dirty="0" smtClean="0"/>
              <a:t>Quarter </a:t>
            </a:r>
            <a:endParaRPr lang="en-US" sz="2200" dirty="0"/>
          </a:p>
        </p:txBody>
      </p:sp>
      <p:sp>
        <p:nvSpPr>
          <p:cNvPr id="9" name="Oval 8"/>
          <p:cNvSpPr/>
          <p:nvPr/>
        </p:nvSpPr>
        <p:spPr bwMode="auto">
          <a:xfrm>
            <a:off x="6548377" y="4800600"/>
            <a:ext cx="2494092" cy="24518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FY 2020/2021 Q4 Review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256" y="1771294"/>
            <a:ext cx="8635885" cy="191053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4109" y="3866260"/>
            <a:ext cx="8632032" cy="1711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92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40386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Note: Budget assumed Spring in person classes  </a:t>
            </a:r>
          </a:p>
          <a:p>
            <a:endParaRPr lang="en-US" dirty="0" smtClean="0"/>
          </a:p>
          <a:p>
            <a:r>
              <a:rPr lang="en-US" dirty="0" smtClean="0"/>
              <a:t>Operationally and Volume challenged</a:t>
            </a:r>
          </a:p>
          <a:p>
            <a:pPr lvl="1"/>
            <a:r>
              <a:rPr lang="en-US" dirty="0" smtClean="0"/>
              <a:t>Sales </a:t>
            </a:r>
            <a:r>
              <a:rPr lang="en-US" dirty="0" smtClean="0"/>
              <a:t>down across all business units</a:t>
            </a:r>
          </a:p>
          <a:p>
            <a:pPr lvl="2"/>
            <a:r>
              <a:rPr lang="en-US" dirty="0" smtClean="0"/>
              <a:t>$6,776,884 (39.8%) </a:t>
            </a:r>
            <a:r>
              <a:rPr lang="en-US" dirty="0" smtClean="0"/>
              <a:t>below </a:t>
            </a:r>
            <a:r>
              <a:rPr lang="en-US" dirty="0" smtClean="0"/>
              <a:t>budget</a:t>
            </a:r>
          </a:p>
          <a:p>
            <a:pPr lvl="1"/>
            <a:r>
              <a:rPr lang="en-US" dirty="0" smtClean="0"/>
              <a:t>Withdrew $3.8M from Investments/Reserves</a:t>
            </a:r>
            <a:endParaRPr lang="en-US" dirty="0" smtClean="0"/>
          </a:p>
          <a:p>
            <a:r>
              <a:rPr lang="en-US" dirty="0" smtClean="0"/>
              <a:t>Total Year Results much better than Planned</a:t>
            </a:r>
          </a:p>
          <a:p>
            <a:pPr lvl="1"/>
            <a:r>
              <a:rPr lang="en-US" dirty="0" smtClean="0"/>
              <a:t>Non-Core Business Benefits</a:t>
            </a:r>
          </a:p>
          <a:p>
            <a:pPr lvl="2"/>
            <a:r>
              <a:rPr lang="en-US" dirty="0" smtClean="0"/>
              <a:t>$489,867 Great Plates Sales</a:t>
            </a:r>
          </a:p>
          <a:p>
            <a:pPr lvl="2"/>
            <a:r>
              <a:rPr lang="en-US" dirty="0" smtClean="0"/>
              <a:t>$2M PPP Loan Forgiveness</a:t>
            </a:r>
          </a:p>
          <a:p>
            <a:pPr lvl="2"/>
            <a:r>
              <a:rPr lang="en-US" dirty="0" smtClean="0"/>
              <a:t>Aggregate Investment gains of $4.4M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FY </a:t>
            </a:r>
            <a:r>
              <a:rPr lang="en-US" dirty="0" smtClean="0"/>
              <a:t>2020/2021 </a:t>
            </a:r>
            <a:r>
              <a:rPr lang="en-US" dirty="0" smtClean="0"/>
              <a:t>Overview</a:t>
            </a:r>
            <a:br>
              <a:rPr lang="en-US" dirty="0" smtClean="0"/>
            </a:br>
            <a:r>
              <a:rPr lang="en-US" dirty="0" smtClean="0"/>
              <a:t>Year-to-Date Status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FY 2020/2021 Q4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76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/>
        </p:nvSpPr>
        <p:spPr bwMode="auto">
          <a:xfrm>
            <a:off x="2197585" y="3981308"/>
            <a:ext cx="1955800" cy="25625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6388176" y="3532737"/>
            <a:ext cx="1955800" cy="44857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6400800" y="2187575"/>
            <a:ext cx="1955800" cy="3048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6248400" y="4199629"/>
            <a:ext cx="1955800" cy="44857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362200" y="381000"/>
            <a:ext cx="6324600" cy="1036638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Operating Statement Summary</a:t>
            </a:r>
            <a:br>
              <a:rPr lang="en-US" dirty="0" smtClean="0"/>
            </a:br>
            <a:r>
              <a:rPr lang="en-US" dirty="0" smtClean="0"/>
              <a:t>June </a:t>
            </a:r>
            <a:r>
              <a:rPr lang="en-US" dirty="0" smtClean="0"/>
              <a:t>Year-To-Date Results</a:t>
            </a:r>
            <a:endParaRPr lang="en-US" sz="22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FY 2020/2021 Q4 Review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752600"/>
            <a:ext cx="8311105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957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09800" y="381000"/>
            <a:ext cx="6477000" cy="1036638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Divisional Operating Statement </a:t>
            </a:r>
            <a:br>
              <a:rPr lang="en-US" dirty="0" smtClean="0"/>
            </a:br>
            <a:r>
              <a:rPr lang="en-US" dirty="0" smtClean="0"/>
              <a:t>June </a:t>
            </a:r>
            <a:r>
              <a:rPr lang="en-US" dirty="0" smtClean="0"/>
              <a:t>Y-T-D Results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 bwMode="auto">
          <a:xfrm>
            <a:off x="7924800" y="3276498"/>
            <a:ext cx="1219200" cy="60970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20000"/>
                  <a:lumOff val="80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6383694" y="2971800"/>
            <a:ext cx="2743200" cy="30469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20000"/>
                  <a:lumOff val="80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FY 2020/2021 Q4 Review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135" y="1772558"/>
            <a:ext cx="8942070" cy="209776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609600" y="4717508"/>
            <a:ext cx="8153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Note: $490K of Food Service Sales pertain to Great Plates Program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83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219200"/>
            <a:ext cx="6248400" cy="2133600"/>
          </a:xfrm>
        </p:spPr>
        <p:txBody>
          <a:bodyPr>
            <a:noAutofit/>
          </a:bodyPr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FY2020/2021 Year over Year  Results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dirty="0" smtClean="0"/>
              <a:t>FY 2020/2021 Q4 Review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76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70263" y="1828800"/>
            <a:ext cx="8229600" cy="384552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Operating results behind last year</a:t>
            </a:r>
          </a:p>
          <a:p>
            <a:pPr lvl="1"/>
            <a:r>
              <a:rPr lang="en-US" dirty="0" smtClean="0"/>
              <a:t>¾ </a:t>
            </a:r>
            <a:r>
              <a:rPr lang="en-US" dirty="0" smtClean="0"/>
              <a:t>Year vs full Covid Year</a:t>
            </a:r>
          </a:p>
          <a:p>
            <a:pPr lvl="1"/>
            <a:r>
              <a:rPr lang="en-US" dirty="0" smtClean="0"/>
              <a:t>Sales </a:t>
            </a:r>
            <a:r>
              <a:rPr lang="en-US" dirty="0" smtClean="0"/>
              <a:t>and Operating Income down across the board </a:t>
            </a:r>
          </a:p>
          <a:p>
            <a:pPr lvl="2"/>
            <a:r>
              <a:rPr lang="en-US" dirty="0" smtClean="0"/>
              <a:t>Sales down $</a:t>
            </a:r>
            <a:r>
              <a:rPr lang="en-US" dirty="0" smtClean="0"/>
              <a:t>18,372,953 (64.2%)</a:t>
            </a:r>
            <a:endParaRPr lang="en-US" dirty="0" smtClean="0"/>
          </a:p>
          <a:p>
            <a:pPr lvl="3"/>
            <a:r>
              <a:rPr lang="en-US" dirty="0" smtClean="0"/>
              <a:t>Bookstore and Res Dining down </a:t>
            </a:r>
            <a:r>
              <a:rPr lang="en-US" dirty="0" smtClean="0"/>
              <a:t>33% </a:t>
            </a:r>
            <a:r>
              <a:rPr lang="en-US" dirty="0" smtClean="0"/>
              <a:t>and </a:t>
            </a:r>
            <a:r>
              <a:rPr lang="en-US" dirty="0" smtClean="0"/>
              <a:t>89% </a:t>
            </a:r>
            <a:endParaRPr lang="en-US" dirty="0" smtClean="0"/>
          </a:p>
          <a:p>
            <a:pPr lvl="3"/>
            <a:r>
              <a:rPr lang="en-US" dirty="0" smtClean="0"/>
              <a:t>Retail Dining non-existent</a:t>
            </a:r>
          </a:p>
          <a:p>
            <a:pPr lvl="1"/>
            <a:r>
              <a:rPr lang="en-US" dirty="0" smtClean="0"/>
              <a:t>Margin rates down at </a:t>
            </a:r>
            <a:r>
              <a:rPr lang="en-US" dirty="0" smtClean="0"/>
              <a:t>38.7% </a:t>
            </a:r>
            <a:r>
              <a:rPr lang="en-US" dirty="0" smtClean="0"/>
              <a:t>vs </a:t>
            </a:r>
            <a:r>
              <a:rPr lang="en-US" dirty="0" smtClean="0"/>
              <a:t>54.3%</a:t>
            </a:r>
            <a:endParaRPr lang="en-US" dirty="0" smtClean="0"/>
          </a:p>
          <a:p>
            <a:r>
              <a:rPr lang="en-US" dirty="0" smtClean="0"/>
              <a:t>Net Contribution up $1.7M</a:t>
            </a:r>
          </a:p>
          <a:p>
            <a:pPr lvl="1"/>
            <a:r>
              <a:rPr lang="en-US" dirty="0" smtClean="0"/>
              <a:t>Operating </a:t>
            </a:r>
            <a:r>
              <a:rPr lang="en-US" dirty="0" smtClean="0"/>
              <a:t>Expense down $</a:t>
            </a:r>
            <a:r>
              <a:rPr lang="en-US" dirty="0" smtClean="0"/>
              <a:t>7.7M (48.9%)</a:t>
            </a:r>
            <a:endParaRPr lang="en-US" dirty="0" smtClean="0"/>
          </a:p>
          <a:p>
            <a:pPr lvl="1"/>
            <a:r>
              <a:rPr lang="en-US" dirty="0" smtClean="0"/>
              <a:t>Investments/PPP Loan </a:t>
            </a:r>
            <a:r>
              <a:rPr lang="en-US" dirty="0" smtClean="0"/>
              <a:t>up </a:t>
            </a:r>
            <a:r>
              <a:rPr lang="en-US" dirty="0" smtClean="0"/>
              <a:t>$4.0M   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832463" y="425354"/>
            <a:ext cx="5867400" cy="1036638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June 2021 </a:t>
            </a:r>
            <a:r>
              <a:rPr lang="en-US" dirty="0" smtClean="0"/>
              <a:t>&amp; 2020 YTD </a:t>
            </a:r>
            <a:br>
              <a:rPr lang="en-US" dirty="0" smtClean="0"/>
            </a:br>
            <a:r>
              <a:rPr lang="en-US" dirty="0" smtClean="0"/>
              <a:t>Year-to-Year Comparison</a:t>
            </a:r>
            <a:endParaRPr 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FY 2020/2021 Q4 Review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1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/>
        </p:nvSpPr>
        <p:spPr bwMode="auto">
          <a:xfrm>
            <a:off x="2197585" y="3981308"/>
            <a:ext cx="1955800" cy="25625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6392732" y="3359293"/>
            <a:ext cx="1955800" cy="22210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6400800" y="2187575"/>
            <a:ext cx="1955800" cy="3048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6248400" y="4343399"/>
            <a:ext cx="1955800" cy="41001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362200" y="381000"/>
            <a:ext cx="6324600" cy="1036638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Operating Statement Summary</a:t>
            </a:r>
            <a:br>
              <a:rPr lang="en-US" dirty="0" smtClean="0"/>
            </a:br>
            <a:r>
              <a:rPr lang="en-US" dirty="0" smtClean="0"/>
              <a:t>Total Year-To-Year Comparison</a:t>
            </a:r>
            <a:endParaRPr lang="en-US" sz="22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FY 2020/2021 Q4 Review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823" y="1752600"/>
            <a:ext cx="8585917" cy="300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96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09800" y="381000"/>
            <a:ext cx="6477000" cy="1036638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Divisional Operating Statement </a:t>
            </a:r>
            <a:br>
              <a:rPr lang="en-US" dirty="0" smtClean="0"/>
            </a:br>
            <a:r>
              <a:rPr lang="en-US" dirty="0" smtClean="0"/>
              <a:t>Year-to-Year Comparison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 bwMode="auto">
          <a:xfrm>
            <a:off x="7924800" y="3276498"/>
            <a:ext cx="1219200" cy="60970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20000"/>
                  <a:lumOff val="80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6383694" y="2971800"/>
            <a:ext cx="2743200" cy="30469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20000"/>
                  <a:lumOff val="80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FY 2020/2021 Q4 Review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" y="1734144"/>
            <a:ext cx="8647272" cy="2189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12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219200"/>
            <a:ext cx="6248400" cy="2590800"/>
          </a:xfrm>
        </p:spPr>
        <p:txBody>
          <a:bodyPr>
            <a:noAutofit/>
          </a:bodyPr>
          <a:lstStyle/>
          <a:p>
            <a:r>
              <a:rPr lang="en-US" sz="3200" dirty="0" smtClean="0"/>
              <a:t>Capital Expenditures &amp; Investments </a:t>
            </a:r>
            <a:br>
              <a:rPr lang="en-US" sz="3200" dirty="0" smtClean="0"/>
            </a:b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 smtClean="0"/>
              <a:t>FY2020/2021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dirty="0" smtClean="0"/>
              <a:t>FY 2020/2021 Q4 Review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80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3657600"/>
          </a:xfrm>
        </p:spPr>
        <p:txBody>
          <a:bodyPr>
            <a:normAutofit/>
          </a:bodyPr>
          <a:lstStyle/>
          <a:p>
            <a:r>
              <a:rPr lang="en-US" dirty="0" smtClean="0"/>
              <a:t>Current Year Expenditures of $260,397</a:t>
            </a:r>
          </a:p>
          <a:p>
            <a:pPr lvl="1"/>
            <a:r>
              <a:rPr lang="en-US" dirty="0" smtClean="0"/>
              <a:t>$32,523 IT Storage System</a:t>
            </a:r>
          </a:p>
          <a:p>
            <a:pPr lvl="1"/>
            <a:r>
              <a:rPr lang="en-US" dirty="0" smtClean="0"/>
              <a:t>$10,500 Bookstore ADA doors</a:t>
            </a:r>
          </a:p>
          <a:p>
            <a:pPr lvl="1"/>
            <a:r>
              <a:rPr lang="en-US" dirty="0" smtClean="0"/>
              <a:t>$23,980 Bookstore HVAC </a:t>
            </a:r>
          </a:p>
          <a:p>
            <a:pPr lvl="1"/>
            <a:r>
              <a:rPr lang="en-US" dirty="0" smtClean="0"/>
              <a:t>$96,750 Point of Sale PCI compliance ($121K Budget)</a:t>
            </a:r>
          </a:p>
          <a:p>
            <a:pPr lvl="1"/>
            <a:r>
              <a:rPr lang="en-US" dirty="0" smtClean="0"/>
              <a:t>$98,464 for Carts</a:t>
            </a:r>
          </a:p>
          <a:p>
            <a:pPr lvl="2"/>
            <a:r>
              <a:rPr lang="en-US" dirty="0" smtClean="0"/>
              <a:t>Prior year Budget of $160K</a:t>
            </a:r>
          </a:p>
          <a:p>
            <a:pPr lvl="2"/>
            <a:r>
              <a:rPr lang="en-US" dirty="0" smtClean="0"/>
              <a:t>6 Pre-Covid build to order completed in March</a:t>
            </a:r>
          </a:p>
          <a:p>
            <a:pPr lvl="2"/>
            <a:r>
              <a:rPr lang="en-US" dirty="0" smtClean="0"/>
              <a:t>Cancelled last 3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marL="109728" indent="0">
              <a:buNone/>
            </a:pP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362200" y="381000"/>
            <a:ext cx="6285072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FY2020/2021 Capital</a:t>
            </a:r>
            <a:endParaRPr lang="en-US" sz="3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FY 2020/2021 Q4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77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Total Year Summary Results – Post Audit</a:t>
            </a:r>
          </a:p>
          <a:p>
            <a:r>
              <a:rPr lang="en-US" dirty="0" smtClean="0"/>
              <a:t>Audit Adjustments </a:t>
            </a:r>
          </a:p>
          <a:p>
            <a:r>
              <a:rPr lang="en-US" dirty="0" smtClean="0"/>
              <a:t>June and 4</a:t>
            </a:r>
            <a:r>
              <a:rPr lang="en-US" baseline="30000" dirty="0" smtClean="0"/>
              <a:t>th</a:t>
            </a:r>
            <a:r>
              <a:rPr lang="en-US" dirty="0" smtClean="0"/>
              <a:t> Quarter Overview</a:t>
            </a:r>
          </a:p>
          <a:p>
            <a:pPr lvl="1"/>
            <a:r>
              <a:rPr lang="en-US" dirty="0" smtClean="0"/>
              <a:t>Key Activities</a:t>
            </a:r>
          </a:p>
          <a:p>
            <a:pPr lvl="1"/>
            <a:r>
              <a:rPr lang="en-US" dirty="0" smtClean="0"/>
              <a:t>Operating Statements</a:t>
            </a:r>
          </a:p>
          <a:p>
            <a:pPr lvl="1"/>
            <a:r>
              <a:rPr lang="en-US" dirty="0" smtClean="0"/>
              <a:t>Total Year Results</a:t>
            </a:r>
          </a:p>
          <a:p>
            <a:r>
              <a:rPr lang="en-US" dirty="0" smtClean="0"/>
              <a:t>Year-over-Year comparison</a:t>
            </a:r>
          </a:p>
          <a:p>
            <a:r>
              <a:rPr lang="en-US" dirty="0" smtClean="0"/>
              <a:t>Capital Expense &amp; Investments</a:t>
            </a:r>
          </a:p>
          <a:p>
            <a:r>
              <a:rPr lang="en-US" dirty="0" smtClean="0"/>
              <a:t>Financial Statements</a:t>
            </a:r>
          </a:p>
          <a:p>
            <a:r>
              <a:rPr lang="en-US" dirty="0" smtClean="0"/>
              <a:t>Campus </a:t>
            </a:r>
            <a:r>
              <a:rPr lang="en-US" dirty="0" smtClean="0"/>
              <a:t>Contributions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350681" y="381000"/>
            <a:ext cx="6336119" cy="1036638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FY 2020/2021</a:t>
            </a:r>
            <a:br>
              <a:rPr lang="en-US" dirty="0" smtClean="0"/>
            </a:br>
            <a:r>
              <a:rPr lang="en-US" dirty="0" smtClean="0"/>
              <a:t> Fourth Quarter Financial </a:t>
            </a:r>
            <a:r>
              <a:rPr lang="en-US" dirty="0" smtClean="0"/>
              <a:t>Reviews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FY 2020/2021 Q4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39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Capital Expenditure Status</a:t>
            </a:r>
            <a:br>
              <a:rPr lang="en-US" dirty="0" smtClean="0"/>
            </a:br>
            <a:r>
              <a:rPr lang="en-US" dirty="0" smtClean="0"/>
              <a:t>FY 2020/2021 June YTD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FY 2020/2021 Q4 Review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399" y="2148840"/>
            <a:ext cx="7654109" cy="3032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00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16992" y="1676400"/>
            <a:ext cx="8513160" cy="417849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Markets continued to grow during the quarter </a:t>
            </a:r>
          </a:p>
          <a:p>
            <a:r>
              <a:rPr lang="en-US" dirty="0" smtClean="0"/>
              <a:t>Q4 Investment gain of $448,548</a:t>
            </a:r>
          </a:p>
          <a:p>
            <a:pPr lvl="1">
              <a:defRPr/>
            </a:pPr>
            <a:r>
              <a:rPr lang="en-US" dirty="0" smtClean="0"/>
              <a:t>MorganStanley up $502,591(5.3%) </a:t>
            </a:r>
          </a:p>
          <a:p>
            <a:pPr lvl="1">
              <a:defRPr/>
            </a:pPr>
            <a:r>
              <a:rPr lang="en-US" dirty="0" smtClean="0"/>
              <a:t>BIG (SMIF) up $</a:t>
            </a:r>
            <a:r>
              <a:rPr lang="en-US" dirty="0"/>
              <a:t>39,406 (6.1%) up</a:t>
            </a:r>
          </a:p>
          <a:p>
            <a:pPr lvl="1">
              <a:defRPr/>
            </a:pPr>
            <a:r>
              <a:rPr lang="en-US" dirty="0" smtClean="0"/>
              <a:t>VEBA Trust gains of $396,362 (6.2%)</a:t>
            </a:r>
            <a:endParaRPr lang="en-US" dirty="0"/>
          </a:p>
          <a:p>
            <a:pPr>
              <a:defRPr/>
            </a:pPr>
            <a:r>
              <a:rPr lang="en-US" dirty="0" smtClean="0"/>
              <a:t>Total Year gain of $4.4M</a:t>
            </a:r>
          </a:p>
          <a:p>
            <a:pPr>
              <a:defRPr/>
            </a:pPr>
            <a:r>
              <a:rPr lang="en-US" dirty="0" smtClean="0"/>
              <a:t>Withdrawal of $3.8M to support operation</a:t>
            </a:r>
          </a:p>
          <a:p>
            <a:pPr lvl="1">
              <a:defRPr/>
            </a:pPr>
            <a:r>
              <a:rPr lang="en-US" dirty="0" smtClean="0"/>
              <a:t>$3.0M from Morgan Stanley</a:t>
            </a:r>
          </a:p>
          <a:p>
            <a:pPr lvl="1">
              <a:defRPr/>
            </a:pPr>
            <a:r>
              <a:rPr lang="en-US" dirty="0" smtClean="0"/>
              <a:t>$800K from VEBA</a:t>
            </a:r>
          </a:p>
          <a:p>
            <a:pPr lvl="2">
              <a:defRPr/>
            </a:pPr>
            <a:r>
              <a:rPr lang="en-US" dirty="0" smtClean="0"/>
              <a:t>Balance Sheet liability (actuarial) at Zero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endParaRPr lang="en-US" dirty="0" smtClean="0">
              <a:solidFill>
                <a:srgbClr val="FF0000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FY2020/2021</a:t>
            </a:r>
            <a:br>
              <a:rPr lang="en-US" dirty="0" smtClean="0"/>
            </a:br>
            <a:r>
              <a:rPr lang="en-US" dirty="0" smtClean="0"/>
              <a:t>Q4 Investment Results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dirty="0" smtClean="0"/>
              <a:t>FY 2020/2021 Q4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67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Morgan Stanley (MSSB) Portfolio  </a:t>
            </a:r>
            <a:br>
              <a:rPr lang="en-US" dirty="0" smtClean="0"/>
            </a:br>
            <a:r>
              <a:rPr lang="en-US" dirty="0" smtClean="0"/>
              <a:t>FY 2020/2021 Performance</a:t>
            </a:r>
            <a:endParaRPr lang="en-US" dirty="0"/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83432" y="4808762"/>
            <a:ext cx="8229600" cy="136683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Q4 </a:t>
            </a:r>
            <a:r>
              <a:rPr lang="en-US" sz="2000" dirty="0"/>
              <a:t>Portfolio up </a:t>
            </a:r>
            <a:r>
              <a:rPr lang="en-US" sz="2000" dirty="0" smtClean="0"/>
              <a:t>$502,591 (5.3%) </a:t>
            </a:r>
            <a:endParaRPr lang="en-US" sz="2000" dirty="0"/>
          </a:p>
          <a:p>
            <a:pPr lvl="0"/>
            <a:r>
              <a:rPr lang="en-US" sz="2000" dirty="0" smtClean="0"/>
              <a:t>$3M withdrawn in support of operations</a:t>
            </a:r>
          </a:p>
          <a:p>
            <a:pPr lvl="0"/>
            <a:r>
              <a:rPr lang="en-US" sz="2000" dirty="0" smtClean="0"/>
              <a:t>YTD Portfolio up $2, 855,717 (Est 30.0%)  </a:t>
            </a:r>
          </a:p>
          <a:p>
            <a:pPr lvl="0"/>
            <a:endParaRPr lang="en-US" dirty="0" smtClean="0">
              <a:solidFill>
                <a:srgbClr val="00B050"/>
              </a:solidFill>
            </a:endParaRP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FY 2020/2021 Q4 Review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718628"/>
            <a:ext cx="6979920" cy="2948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86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Beach Investment Group (BIG) (formerly SMIF) </a:t>
            </a:r>
            <a:br>
              <a:rPr lang="en-US" dirty="0" smtClean="0"/>
            </a:br>
            <a:r>
              <a:rPr lang="en-US" dirty="0" smtClean="0"/>
              <a:t>FY 2020/2021 Performance</a:t>
            </a:r>
            <a:endParaRPr lang="en-US" dirty="0"/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360444" y="5177472"/>
            <a:ext cx="6878556" cy="914400"/>
          </a:xfrm>
        </p:spPr>
        <p:txBody>
          <a:bodyPr>
            <a:normAutofit/>
          </a:bodyPr>
          <a:lstStyle/>
          <a:p>
            <a:pPr lvl="0"/>
            <a:r>
              <a:rPr lang="en-US" sz="2000" dirty="0" smtClean="0"/>
              <a:t>Portfolio up $39,406 (6.1%) for the Quarter</a:t>
            </a:r>
          </a:p>
          <a:p>
            <a:r>
              <a:rPr lang="en-US" sz="2000" dirty="0"/>
              <a:t>Portfolio up $</a:t>
            </a:r>
            <a:r>
              <a:rPr lang="en-US" sz="2000" dirty="0" smtClean="0"/>
              <a:t>158,384 (30.3%) Year-to-Date</a:t>
            </a:r>
            <a:endParaRPr lang="en-US" sz="2000" dirty="0"/>
          </a:p>
          <a:p>
            <a:pPr lvl="0"/>
            <a:endParaRPr lang="en-US" dirty="0" smtClean="0"/>
          </a:p>
          <a:p>
            <a:pPr lvl="0"/>
            <a:endParaRPr lang="en-US" dirty="0" smtClean="0">
              <a:solidFill>
                <a:srgbClr val="00B050"/>
              </a:solidFill>
            </a:endParaRP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FY 2020/2021 Q4 Review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039" y="1600200"/>
            <a:ext cx="7541418" cy="3394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0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819400" y="228600"/>
            <a:ext cx="5867400" cy="1036638"/>
          </a:xfrm>
        </p:spPr>
        <p:txBody>
          <a:bodyPr/>
          <a:lstStyle/>
          <a:p>
            <a:pPr algn="ctr"/>
            <a:r>
              <a:rPr lang="en-US" dirty="0" smtClean="0"/>
              <a:t>VEBA TRUST PERFORMANCE</a:t>
            </a:r>
            <a:br>
              <a:rPr lang="en-US" dirty="0" smtClean="0"/>
            </a:br>
            <a:r>
              <a:rPr lang="en-US" sz="1800" dirty="0" smtClean="0"/>
              <a:t>(Off-Balance Sheet, As of 3/31/21)</a:t>
            </a:r>
            <a:endParaRPr lang="en-US" sz="1800" dirty="0"/>
          </a:p>
        </p:txBody>
      </p:sp>
      <p:sp>
        <p:nvSpPr>
          <p:cNvPr id="19" name="Content Placeholder 1"/>
          <p:cNvSpPr>
            <a:spLocks noGrp="1"/>
          </p:cNvSpPr>
          <p:nvPr>
            <p:ph idx="1"/>
          </p:nvPr>
        </p:nvSpPr>
        <p:spPr>
          <a:xfrm>
            <a:off x="1139477" y="5266137"/>
            <a:ext cx="6628765" cy="1058463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n-US" dirty="0" smtClean="0"/>
              <a:t>Investment gain of $396,362 6.2% for the 4</a:t>
            </a:r>
            <a:r>
              <a:rPr lang="en-US" baseline="30000" dirty="0" smtClean="0"/>
              <a:t>th</a:t>
            </a:r>
            <a:r>
              <a:rPr lang="en-US" dirty="0" smtClean="0"/>
              <a:t> Quarter</a:t>
            </a:r>
          </a:p>
          <a:p>
            <a:pPr lvl="1"/>
            <a:r>
              <a:rPr lang="en-US" dirty="0" smtClean="0"/>
              <a:t>Total Year gain of $1,443,464 (23%)</a:t>
            </a:r>
          </a:p>
          <a:p>
            <a:pPr lvl="0"/>
            <a:r>
              <a:rPr lang="en-US" dirty="0" smtClean="0"/>
              <a:t>Withdrew $400K in June 2021for retiree medical </a:t>
            </a:r>
          </a:p>
          <a:p>
            <a:pPr lvl="1"/>
            <a:r>
              <a:rPr lang="en-US" dirty="0" smtClean="0"/>
              <a:t>Balanced overfunding and liability reporting </a:t>
            </a:r>
          </a:p>
          <a:p>
            <a:pPr lvl="1"/>
            <a:endParaRPr lang="en-US" dirty="0" smtClean="0">
              <a:solidFill>
                <a:srgbClr val="00B050"/>
              </a:solidFill>
            </a:endParaRP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FY 2020/2021 Q4 Review</a:t>
            </a:r>
            <a:endParaRPr lang="en-US" dirty="0"/>
          </a:p>
        </p:txBody>
      </p:sp>
      <p:sp>
        <p:nvSpPr>
          <p:cNvPr id="31" name="object 7"/>
          <p:cNvSpPr txBox="1"/>
          <p:nvPr/>
        </p:nvSpPr>
        <p:spPr>
          <a:xfrm>
            <a:off x="685800" y="1492926"/>
            <a:ext cx="7760074" cy="215089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  <a:tabLst>
                <a:tab pos="7748721" algn="l"/>
              </a:tabLst>
            </a:pPr>
            <a:r>
              <a:rPr sz="1324" b="1" u="sng" spc="79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 </a:t>
            </a:r>
            <a:r>
              <a:rPr sz="1324" b="1" u="sng" spc="-4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Summary </a:t>
            </a:r>
            <a:r>
              <a:rPr sz="1324" b="1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Of </a:t>
            </a:r>
            <a:r>
              <a:rPr sz="1324" b="1" u="sng" spc="-4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Fund	</a:t>
            </a:r>
            <a:endParaRPr sz="1324" dirty="0">
              <a:latin typeface="Arial"/>
              <a:cs typeface="Arial"/>
            </a:endParaRPr>
          </a:p>
        </p:txBody>
      </p:sp>
      <p:sp>
        <p:nvSpPr>
          <p:cNvPr id="32" name="object 8"/>
          <p:cNvSpPr txBox="1"/>
          <p:nvPr/>
        </p:nvSpPr>
        <p:spPr>
          <a:xfrm>
            <a:off x="743623" y="1864962"/>
            <a:ext cx="1310528" cy="106406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618" b="1" spc="-4" dirty="0">
                <a:solidFill>
                  <a:srgbClr val="0000FF"/>
                </a:solidFill>
                <a:latin typeface="Arial"/>
                <a:cs typeface="Arial"/>
              </a:rPr>
              <a:t>MARKET </a:t>
            </a:r>
            <a:r>
              <a:rPr sz="618" b="1" spc="-9" dirty="0">
                <a:solidFill>
                  <a:srgbClr val="0000FF"/>
                </a:solidFill>
                <a:latin typeface="Arial"/>
                <a:cs typeface="Arial"/>
              </a:rPr>
              <a:t>VALUE AS </a:t>
            </a:r>
            <a:r>
              <a:rPr sz="618" b="1" dirty="0">
                <a:solidFill>
                  <a:srgbClr val="0000FF"/>
                </a:solidFill>
                <a:latin typeface="Arial"/>
                <a:cs typeface="Arial"/>
              </a:rPr>
              <a:t>OF</a:t>
            </a:r>
            <a:r>
              <a:rPr sz="618" b="1" spc="-26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618" b="1" spc="-4" dirty="0">
                <a:solidFill>
                  <a:srgbClr val="0000FF"/>
                </a:solidFill>
                <a:latin typeface="Arial"/>
                <a:cs typeface="Arial"/>
              </a:rPr>
              <a:t>03/01/2021</a:t>
            </a:r>
            <a:endParaRPr sz="618" dirty="0">
              <a:latin typeface="Arial"/>
              <a:cs typeface="Arial"/>
            </a:endParaRPr>
          </a:p>
        </p:txBody>
      </p:sp>
      <p:sp>
        <p:nvSpPr>
          <p:cNvPr id="33" name="object 9"/>
          <p:cNvSpPr txBox="1"/>
          <p:nvPr/>
        </p:nvSpPr>
        <p:spPr>
          <a:xfrm>
            <a:off x="5608769" y="1864962"/>
            <a:ext cx="704290" cy="106406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618" b="1" spc="-4" dirty="0">
                <a:solidFill>
                  <a:srgbClr val="0000FF"/>
                </a:solidFill>
                <a:latin typeface="Arial"/>
                <a:cs typeface="Arial"/>
              </a:rPr>
              <a:t>6</a:t>
            </a:r>
            <a:r>
              <a:rPr sz="618" b="1" spc="13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618" b="1" spc="-4" dirty="0">
                <a:solidFill>
                  <a:srgbClr val="0000FF"/>
                </a:solidFill>
                <a:latin typeface="Arial"/>
                <a:cs typeface="Arial"/>
              </a:rPr>
              <a:t>,</a:t>
            </a:r>
            <a:r>
              <a:rPr sz="618" b="1" spc="13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618" b="1" spc="-4" dirty="0">
                <a:solidFill>
                  <a:srgbClr val="0000FF"/>
                </a:solidFill>
                <a:latin typeface="Arial"/>
                <a:cs typeface="Arial"/>
              </a:rPr>
              <a:t>3</a:t>
            </a:r>
            <a:r>
              <a:rPr sz="618" b="1" spc="-57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618" b="1" spc="-4" dirty="0">
                <a:solidFill>
                  <a:srgbClr val="0000FF"/>
                </a:solidFill>
                <a:latin typeface="Arial"/>
                <a:cs typeface="Arial"/>
              </a:rPr>
              <a:t>7</a:t>
            </a:r>
            <a:r>
              <a:rPr sz="618" b="1" spc="-66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618" b="1" spc="-4" dirty="0">
                <a:solidFill>
                  <a:srgbClr val="0000FF"/>
                </a:solidFill>
                <a:latin typeface="Arial"/>
                <a:cs typeface="Arial"/>
              </a:rPr>
              <a:t>3</a:t>
            </a:r>
            <a:r>
              <a:rPr sz="618" b="1" spc="13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618" b="1" spc="-4" dirty="0">
                <a:solidFill>
                  <a:srgbClr val="0000FF"/>
                </a:solidFill>
                <a:latin typeface="Arial"/>
                <a:cs typeface="Arial"/>
              </a:rPr>
              <a:t>,</a:t>
            </a:r>
            <a:r>
              <a:rPr sz="618" b="1" spc="13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618" b="1" spc="-4" dirty="0">
                <a:solidFill>
                  <a:srgbClr val="0000FF"/>
                </a:solidFill>
                <a:latin typeface="Arial"/>
                <a:cs typeface="Arial"/>
              </a:rPr>
              <a:t>2</a:t>
            </a:r>
            <a:r>
              <a:rPr sz="618" b="1" spc="-66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618" b="1" spc="-4" dirty="0">
                <a:solidFill>
                  <a:srgbClr val="0000FF"/>
                </a:solidFill>
                <a:latin typeface="Arial"/>
                <a:cs typeface="Arial"/>
              </a:rPr>
              <a:t>1</a:t>
            </a:r>
            <a:r>
              <a:rPr sz="618" b="1" spc="-66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618" b="1" spc="-4" dirty="0">
                <a:solidFill>
                  <a:srgbClr val="0000FF"/>
                </a:solidFill>
                <a:latin typeface="Arial"/>
                <a:cs typeface="Arial"/>
              </a:rPr>
              <a:t>9</a:t>
            </a:r>
            <a:r>
              <a:rPr sz="618" b="1" spc="22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618" b="1" spc="-4" dirty="0">
                <a:solidFill>
                  <a:srgbClr val="0000FF"/>
                </a:solidFill>
                <a:latin typeface="Arial"/>
                <a:cs typeface="Arial"/>
              </a:rPr>
              <a:t>.</a:t>
            </a:r>
            <a:r>
              <a:rPr sz="618" b="1" spc="13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618" b="1" spc="-4" dirty="0">
                <a:solidFill>
                  <a:srgbClr val="0000FF"/>
                </a:solidFill>
                <a:latin typeface="Arial"/>
                <a:cs typeface="Arial"/>
              </a:rPr>
              <a:t>1</a:t>
            </a:r>
            <a:r>
              <a:rPr sz="618" b="1" spc="-66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618" b="1" spc="-4" dirty="0">
                <a:solidFill>
                  <a:srgbClr val="0000FF"/>
                </a:solidFill>
                <a:latin typeface="Arial"/>
                <a:cs typeface="Arial"/>
              </a:rPr>
              <a:t>8</a:t>
            </a:r>
            <a:endParaRPr sz="618" dirty="0">
              <a:latin typeface="Arial"/>
              <a:cs typeface="Arial"/>
            </a:endParaRPr>
          </a:p>
        </p:txBody>
      </p:sp>
      <p:sp>
        <p:nvSpPr>
          <p:cNvPr id="34" name="object 10"/>
          <p:cNvSpPr txBox="1"/>
          <p:nvPr/>
        </p:nvSpPr>
        <p:spPr>
          <a:xfrm>
            <a:off x="859268" y="2043361"/>
            <a:ext cx="485775" cy="119935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706" spc="-13" dirty="0">
                <a:latin typeface="Arial"/>
                <a:cs typeface="Arial"/>
              </a:rPr>
              <a:t>EARNINGS</a:t>
            </a:r>
            <a:endParaRPr sz="706" dirty="0">
              <a:latin typeface="Arial"/>
              <a:cs typeface="Arial"/>
            </a:endParaRPr>
          </a:p>
        </p:txBody>
      </p:sp>
      <p:graphicFrame>
        <p:nvGraphicFramePr>
          <p:cNvPr id="35" name="object 11"/>
          <p:cNvGraphicFramePr>
            <a:graphicFrameLocks noGrp="1"/>
          </p:cNvGraphicFramePr>
          <p:nvPr>
            <p:extLst/>
          </p:nvPr>
        </p:nvGraphicFramePr>
        <p:xfrm>
          <a:off x="1017271" y="2252662"/>
          <a:ext cx="4376458" cy="8606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59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51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3996">
                <a:tc>
                  <a:txBody>
                    <a:bodyPr/>
                    <a:lstStyle/>
                    <a:p>
                      <a:pPr marL="31750">
                        <a:lnSpc>
                          <a:spcPts val="885"/>
                        </a:lnSpc>
                      </a:pPr>
                      <a:r>
                        <a:rPr sz="700" spc="-5" dirty="0">
                          <a:latin typeface="Arial"/>
                          <a:cs typeface="Arial"/>
                        </a:rPr>
                        <a:t>NET </a:t>
                      </a:r>
                      <a:r>
                        <a:rPr sz="700" spc="-15" dirty="0">
                          <a:latin typeface="Arial"/>
                          <a:cs typeface="Arial"/>
                        </a:rPr>
                        <a:t>INCOME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CASH</a:t>
                      </a:r>
                      <a:r>
                        <a:rPr sz="7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RECEIPTS</a:t>
                      </a:r>
                      <a:endParaRPr sz="7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8925" algn="r">
                        <a:lnSpc>
                          <a:spcPts val="885"/>
                        </a:lnSpc>
                      </a:pPr>
                      <a:r>
                        <a:rPr sz="700" spc="-5" dirty="0">
                          <a:latin typeface="Arial"/>
                          <a:cs typeface="Arial"/>
                        </a:rPr>
                        <a:t>8</a:t>
                      </a:r>
                      <a:r>
                        <a:rPr sz="7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7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35" dirty="0">
                          <a:latin typeface="Arial"/>
                          <a:cs typeface="Arial"/>
                        </a:rPr>
                        <a:t>529</a:t>
                      </a:r>
                      <a:r>
                        <a:rPr sz="7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7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25" dirty="0">
                          <a:latin typeface="Arial"/>
                          <a:cs typeface="Arial"/>
                        </a:rPr>
                        <a:t>98</a:t>
                      </a:r>
                      <a:endParaRPr sz="7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81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700" spc="-10" dirty="0">
                          <a:latin typeface="Arial"/>
                          <a:cs typeface="Arial"/>
                        </a:rPr>
                        <a:t>FEES </a:t>
                      </a:r>
                      <a:r>
                        <a:rPr sz="700" spc="-15" dirty="0">
                          <a:latin typeface="Arial"/>
                          <a:cs typeface="Arial"/>
                        </a:rPr>
                        <a:t>AND </a:t>
                      </a:r>
                      <a:r>
                        <a:rPr sz="700" spc="-10" dirty="0">
                          <a:latin typeface="Arial"/>
                          <a:cs typeface="Arial"/>
                        </a:rPr>
                        <a:t>OTHER</a:t>
                      </a:r>
                      <a:r>
                        <a:rPr sz="7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15" dirty="0">
                          <a:latin typeface="Arial"/>
                          <a:cs typeface="Arial"/>
                        </a:rPr>
                        <a:t>EXPENSES</a:t>
                      </a:r>
                      <a:endParaRPr sz="700" dirty="0">
                        <a:latin typeface="Arial"/>
                        <a:cs typeface="Arial"/>
                      </a:endParaRPr>
                    </a:p>
                  </a:txBody>
                  <a:tcPr marL="0" marR="0" marT="35299" marB="0"/>
                </a:tc>
                <a:tc>
                  <a:txBody>
                    <a:bodyPr/>
                    <a:lstStyle/>
                    <a:p>
                      <a:pPr marR="234315" algn="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700" spc="-5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7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7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35" dirty="0">
                          <a:latin typeface="Arial"/>
                          <a:cs typeface="Arial"/>
                        </a:rPr>
                        <a:t>382</a:t>
                      </a:r>
                      <a:r>
                        <a:rPr sz="7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7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25" dirty="0">
                          <a:latin typeface="Arial"/>
                          <a:cs typeface="Arial"/>
                        </a:rPr>
                        <a:t>19</a:t>
                      </a:r>
                      <a:r>
                        <a:rPr sz="7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-</a:t>
                      </a:r>
                    </a:p>
                  </a:txBody>
                  <a:tcPr marL="0" marR="0" marT="35299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37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700" spc="-10" dirty="0">
                          <a:latin typeface="Arial"/>
                          <a:cs typeface="Arial"/>
                        </a:rPr>
                        <a:t>REALIZED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GAIN OR</a:t>
                      </a:r>
                      <a:r>
                        <a:rPr sz="7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LOSS</a:t>
                      </a:r>
                    </a:p>
                  </a:txBody>
                  <a:tcPr marL="0" marR="0" marT="35859" marB="0"/>
                </a:tc>
                <a:tc>
                  <a:txBody>
                    <a:bodyPr/>
                    <a:lstStyle/>
                    <a:p>
                      <a:pPr marR="288925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700" spc="35" dirty="0">
                          <a:latin typeface="Arial"/>
                          <a:cs typeface="Arial"/>
                        </a:rPr>
                        <a:t>118</a:t>
                      </a:r>
                      <a:r>
                        <a:rPr sz="700" spc="-1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. </a:t>
                      </a:r>
                      <a:r>
                        <a:rPr sz="700" spc="25" dirty="0">
                          <a:latin typeface="Arial"/>
                          <a:cs typeface="Arial"/>
                        </a:rPr>
                        <a:t>14</a:t>
                      </a:r>
                      <a:endParaRPr sz="700" dirty="0">
                        <a:latin typeface="Arial"/>
                        <a:cs typeface="Arial"/>
                      </a:endParaRPr>
                    </a:p>
                  </a:txBody>
                  <a:tcPr marL="0" marR="0" marT="35859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81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700" spc="-10" dirty="0">
                          <a:latin typeface="Arial"/>
                          <a:cs typeface="Arial"/>
                        </a:rPr>
                        <a:t>UNREALIZED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GAIN OR</a:t>
                      </a:r>
                      <a:r>
                        <a:rPr sz="7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LOSS</a:t>
                      </a:r>
                    </a:p>
                  </a:txBody>
                  <a:tcPr marL="0" marR="0" marT="35859" marB="0"/>
                </a:tc>
                <a:tc>
                  <a:txBody>
                    <a:bodyPr/>
                    <a:lstStyle/>
                    <a:p>
                      <a:pPr marR="234315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700" spc="25" dirty="0">
                          <a:latin typeface="Arial"/>
                          <a:cs typeface="Arial"/>
                        </a:rPr>
                        <a:t>22</a:t>
                      </a:r>
                      <a:r>
                        <a:rPr sz="7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7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35" dirty="0">
                          <a:latin typeface="Arial"/>
                          <a:cs typeface="Arial"/>
                        </a:rPr>
                        <a:t>012</a:t>
                      </a:r>
                      <a:r>
                        <a:rPr sz="7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7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25" dirty="0">
                          <a:latin typeface="Arial"/>
                          <a:cs typeface="Arial"/>
                        </a:rPr>
                        <a:t>38</a:t>
                      </a:r>
                      <a:r>
                        <a:rPr sz="7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-</a:t>
                      </a:r>
                    </a:p>
                  </a:txBody>
                  <a:tcPr marL="0" marR="0" marT="35859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3996">
                <a:tc>
                  <a:txBody>
                    <a:bodyPr/>
                    <a:lstStyle/>
                    <a:p>
                      <a:pPr marL="427990">
                        <a:lnSpc>
                          <a:spcPts val="869"/>
                        </a:lnSpc>
                        <a:spcBef>
                          <a:spcPts val="315"/>
                        </a:spcBef>
                      </a:pPr>
                      <a:r>
                        <a:rPr sz="700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TOTAL</a:t>
                      </a:r>
                      <a:r>
                        <a:rPr sz="700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EARNINGS</a:t>
                      </a:r>
                      <a:endParaRPr sz="700" dirty="0">
                        <a:latin typeface="Arial"/>
                        <a:cs typeface="Arial"/>
                      </a:endParaRPr>
                    </a:p>
                  </a:txBody>
                  <a:tcPr marL="0" marR="0" marT="35299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0665">
                        <a:lnSpc>
                          <a:spcPts val="869"/>
                        </a:lnSpc>
                        <a:spcBef>
                          <a:spcPts val="315"/>
                        </a:spcBef>
                      </a:pPr>
                      <a:r>
                        <a:rPr sz="700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700" spc="-14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sz="700" spc="-4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sz="700" spc="-6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spc="3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746</a:t>
                      </a:r>
                      <a:r>
                        <a:rPr sz="700" spc="-4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sz="700" spc="-5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spc="2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45</a:t>
                      </a:r>
                      <a:r>
                        <a:rPr sz="700" spc="-7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-</a:t>
                      </a:r>
                      <a:endParaRPr sz="700" dirty="0">
                        <a:latin typeface="Arial"/>
                        <a:cs typeface="Arial"/>
                      </a:endParaRPr>
                    </a:p>
                  </a:txBody>
                  <a:tcPr marL="0" marR="0" marT="35299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6" name="object 12"/>
          <p:cNvSpPr txBox="1"/>
          <p:nvPr/>
        </p:nvSpPr>
        <p:spPr>
          <a:xfrm>
            <a:off x="743623" y="3283628"/>
            <a:ext cx="1595718" cy="106406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618" b="1" spc="-4" dirty="0">
                <a:solidFill>
                  <a:srgbClr val="0000FF"/>
                </a:solidFill>
                <a:latin typeface="Arial"/>
                <a:cs typeface="Arial"/>
              </a:rPr>
              <a:t>TOTAL MARKET </a:t>
            </a:r>
            <a:r>
              <a:rPr sz="618" b="1" spc="-9" dirty="0">
                <a:solidFill>
                  <a:srgbClr val="0000FF"/>
                </a:solidFill>
                <a:latin typeface="Arial"/>
                <a:cs typeface="Arial"/>
              </a:rPr>
              <a:t>VALUE AS </a:t>
            </a:r>
            <a:r>
              <a:rPr sz="618" b="1" dirty="0">
                <a:solidFill>
                  <a:srgbClr val="0000FF"/>
                </a:solidFill>
                <a:latin typeface="Arial"/>
                <a:cs typeface="Arial"/>
              </a:rPr>
              <a:t>OF</a:t>
            </a:r>
            <a:r>
              <a:rPr sz="618" b="1" spc="-4" dirty="0">
                <a:solidFill>
                  <a:srgbClr val="0000FF"/>
                </a:solidFill>
                <a:latin typeface="Arial"/>
                <a:cs typeface="Arial"/>
              </a:rPr>
              <a:t> 03/31/2021</a:t>
            </a:r>
            <a:endParaRPr sz="618" dirty="0">
              <a:latin typeface="Arial"/>
              <a:cs typeface="Arial"/>
            </a:endParaRPr>
          </a:p>
        </p:txBody>
      </p:sp>
      <p:sp>
        <p:nvSpPr>
          <p:cNvPr id="37" name="object 13"/>
          <p:cNvSpPr txBox="1"/>
          <p:nvPr/>
        </p:nvSpPr>
        <p:spPr>
          <a:xfrm>
            <a:off x="5608769" y="3283628"/>
            <a:ext cx="704290" cy="106406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618" b="1" spc="-4" dirty="0">
                <a:solidFill>
                  <a:srgbClr val="0000FF"/>
                </a:solidFill>
                <a:latin typeface="Arial"/>
                <a:cs typeface="Arial"/>
              </a:rPr>
              <a:t>6</a:t>
            </a:r>
            <a:r>
              <a:rPr sz="618" b="1" spc="13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618" b="1" spc="-4" dirty="0">
                <a:solidFill>
                  <a:srgbClr val="0000FF"/>
                </a:solidFill>
                <a:latin typeface="Arial"/>
                <a:cs typeface="Arial"/>
              </a:rPr>
              <a:t>,</a:t>
            </a:r>
            <a:r>
              <a:rPr sz="618" b="1" spc="13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618" b="1" spc="-4" dirty="0">
                <a:solidFill>
                  <a:srgbClr val="0000FF"/>
                </a:solidFill>
                <a:latin typeface="Arial"/>
                <a:cs typeface="Arial"/>
              </a:rPr>
              <a:t>3</a:t>
            </a:r>
            <a:r>
              <a:rPr sz="618" b="1" spc="-57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618" b="1" spc="-4" dirty="0">
                <a:solidFill>
                  <a:srgbClr val="0000FF"/>
                </a:solidFill>
                <a:latin typeface="Arial"/>
                <a:cs typeface="Arial"/>
              </a:rPr>
              <a:t>5</a:t>
            </a:r>
            <a:r>
              <a:rPr sz="618" b="1" spc="-66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618" b="1" spc="-4" dirty="0">
                <a:solidFill>
                  <a:srgbClr val="0000FF"/>
                </a:solidFill>
                <a:latin typeface="Arial"/>
                <a:cs typeface="Arial"/>
              </a:rPr>
              <a:t>7</a:t>
            </a:r>
            <a:r>
              <a:rPr sz="618" b="1" spc="13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618" b="1" spc="-4" dirty="0">
                <a:solidFill>
                  <a:srgbClr val="0000FF"/>
                </a:solidFill>
                <a:latin typeface="Arial"/>
                <a:cs typeface="Arial"/>
              </a:rPr>
              <a:t>,</a:t>
            </a:r>
            <a:r>
              <a:rPr sz="618" b="1" spc="13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618" b="1" spc="-4" dirty="0">
                <a:solidFill>
                  <a:srgbClr val="0000FF"/>
                </a:solidFill>
                <a:latin typeface="Arial"/>
                <a:cs typeface="Arial"/>
              </a:rPr>
              <a:t>4</a:t>
            </a:r>
            <a:r>
              <a:rPr sz="618" b="1" spc="-66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618" b="1" spc="-4" dirty="0">
                <a:solidFill>
                  <a:srgbClr val="0000FF"/>
                </a:solidFill>
                <a:latin typeface="Arial"/>
                <a:cs typeface="Arial"/>
              </a:rPr>
              <a:t>7</a:t>
            </a:r>
            <a:r>
              <a:rPr sz="618" b="1" spc="-66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618" b="1" spc="-4" dirty="0">
                <a:solidFill>
                  <a:srgbClr val="0000FF"/>
                </a:solidFill>
                <a:latin typeface="Arial"/>
                <a:cs typeface="Arial"/>
              </a:rPr>
              <a:t>2</a:t>
            </a:r>
            <a:r>
              <a:rPr sz="618" b="1" spc="22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618" b="1" spc="-4" dirty="0">
                <a:solidFill>
                  <a:srgbClr val="0000FF"/>
                </a:solidFill>
                <a:latin typeface="Arial"/>
                <a:cs typeface="Arial"/>
              </a:rPr>
              <a:t>.</a:t>
            </a:r>
            <a:r>
              <a:rPr sz="618" b="1" spc="13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618" b="1" spc="-4" dirty="0">
                <a:solidFill>
                  <a:srgbClr val="0000FF"/>
                </a:solidFill>
                <a:latin typeface="Arial"/>
                <a:cs typeface="Arial"/>
              </a:rPr>
              <a:t>7</a:t>
            </a:r>
            <a:r>
              <a:rPr sz="618" b="1" spc="-66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618" b="1" spc="-4" dirty="0">
                <a:solidFill>
                  <a:srgbClr val="0000FF"/>
                </a:solidFill>
                <a:latin typeface="Arial"/>
                <a:cs typeface="Arial"/>
              </a:rPr>
              <a:t>3</a:t>
            </a:r>
            <a:endParaRPr sz="618" dirty="0">
              <a:latin typeface="Arial"/>
              <a:cs typeface="Arial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623" y="3368736"/>
            <a:ext cx="7770876" cy="1729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08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219200"/>
            <a:ext cx="6248400" cy="2590800"/>
          </a:xfrm>
        </p:spPr>
        <p:txBody>
          <a:bodyPr>
            <a:noAutofit/>
          </a:bodyPr>
          <a:lstStyle/>
          <a:p>
            <a:r>
              <a:rPr lang="en-US" sz="3200" dirty="0" smtClean="0"/>
              <a:t>Financial Statements </a:t>
            </a:r>
            <a:br>
              <a:rPr lang="en-US" sz="3200" dirty="0" smtClean="0"/>
            </a:b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 smtClean="0"/>
              <a:t>FY2020/2021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dirty="0" smtClean="0"/>
              <a:t>FY 2020/2021 Q4 Review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76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81328"/>
            <a:ext cx="85344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Investment Report</a:t>
            </a:r>
          </a:p>
          <a:p>
            <a:pPr lvl="1"/>
            <a:r>
              <a:rPr lang="en-US" dirty="0" smtClean="0"/>
              <a:t>Cash/Investment </a:t>
            </a:r>
            <a:r>
              <a:rPr lang="en-US" dirty="0" smtClean="0"/>
              <a:t>Similar to last year at $15.4M</a:t>
            </a:r>
          </a:p>
          <a:p>
            <a:pPr lvl="2"/>
            <a:r>
              <a:rPr lang="en-US" dirty="0" smtClean="0"/>
              <a:t>Includes second PPP Loan of $2M</a:t>
            </a:r>
            <a:endParaRPr lang="en-US" dirty="0" smtClean="0"/>
          </a:p>
          <a:p>
            <a:pPr lvl="2"/>
            <a:r>
              <a:rPr lang="en-US" dirty="0" smtClean="0"/>
              <a:t>$4.4M investment gain</a:t>
            </a:r>
          </a:p>
          <a:p>
            <a:pPr lvl="3"/>
            <a:r>
              <a:rPr lang="en-US" dirty="0" smtClean="0"/>
              <a:t>$3M Withdrawal from MorganStanley</a:t>
            </a:r>
          </a:p>
          <a:p>
            <a:pPr lvl="3"/>
            <a:r>
              <a:rPr lang="en-US" dirty="0" smtClean="0"/>
              <a:t>$800K ($400K * 2)  </a:t>
            </a:r>
            <a:r>
              <a:rPr lang="en-US" dirty="0" smtClean="0"/>
              <a:t>VEBA withdrawal for retiree Medical </a:t>
            </a:r>
          </a:p>
          <a:p>
            <a:r>
              <a:rPr lang="en-US" dirty="0" smtClean="0"/>
              <a:t>Balance </a:t>
            </a:r>
            <a:r>
              <a:rPr lang="en-US" dirty="0" smtClean="0"/>
              <a:t>Sheet</a:t>
            </a:r>
          </a:p>
          <a:p>
            <a:pPr lvl="1"/>
            <a:r>
              <a:rPr lang="en-US" dirty="0" smtClean="0"/>
              <a:t>Inventory and A/R down </a:t>
            </a:r>
            <a:r>
              <a:rPr lang="en-US" dirty="0" smtClean="0"/>
              <a:t>$660K </a:t>
            </a:r>
            <a:r>
              <a:rPr lang="en-US" dirty="0" smtClean="0"/>
              <a:t>&amp; $200K respectively</a:t>
            </a:r>
          </a:p>
          <a:p>
            <a:pPr lvl="2"/>
            <a:r>
              <a:rPr lang="en-US" dirty="0" smtClean="0"/>
              <a:t>Reduced business volume</a:t>
            </a:r>
          </a:p>
          <a:p>
            <a:pPr lvl="1"/>
            <a:r>
              <a:rPr lang="en-US" dirty="0" smtClean="0"/>
              <a:t>Liabilities </a:t>
            </a:r>
            <a:r>
              <a:rPr lang="en-US" dirty="0" smtClean="0"/>
              <a:t>Down $600K</a:t>
            </a:r>
          </a:p>
          <a:p>
            <a:pPr lvl="2"/>
            <a:r>
              <a:rPr lang="en-US" dirty="0" smtClean="0"/>
              <a:t>New PPP Loan and forgiveness netted out</a:t>
            </a:r>
          </a:p>
          <a:p>
            <a:pPr lvl="2"/>
            <a:r>
              <a:rPr lang="en-US" dirty="0" smtClean="0"/>
              <a:t>CalPERS up $650K, </a:t>
            </a:r>
            <a:r>
              <a:rPr lang="en-US" dirty="0" smtClean="0"/>
              <a:t>VEBA Down $643K</a:t>
            </a:r>
          </a:p>
          <a:p>
            <a:pPr lvl="2"/>
            <a:r>
              <a:rPr lang="en-US" dirty="0" smtClean="0"/>
              <a:t>Payroll &amp; Other down $300K@ </a:t>
            </a:r>
            <a:endParaRPr lang="en-US" dirty="0" smtClean="0"/>
          </a:p>
          <a:p>
            <a:r>
              <a:rPr lang="en-US" dirty="0" smtClean="0"/>
              <a:t>Cash Flow Statement</a:t>
            </a:r>
          </a:p>
          <a:p>
            <a:pPr lvl="1"/>
            <a:r>
              <a:rPr lang="en-US" dirty="0" smtClean="0"/>
              <a:t>June/YTD </a:t>
            </a:r>
            <a:r>
              <a:rPr lang="en-US" dirty="0" smtClean="0"/>
              <a:t>Cash Flow of negative </a:t>
            </a:r>
            <a:r>
              <a:rPr lang="en-US" dirty="0" smtClean="0"/>
              <a:t>$1.2M/$2.6M  </a:t>
            </a:r>
            <a:endParaRPr lang="en-US" dirty="0" smtClean="0"/>
          </a:p>
          <a:p>
            <a:pPr lvl="3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Financial Statements Overview</a:t>
            </a:r>
            <a:br>
              <a:rPr lang="en-US" dirty="0" smtClean="0"/>
            </a:br>
            <a:r>
              <a:rPr lang="en-US" dirty="0" smtClean="0"/>
              <a:t>June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FY 2020/2021 Q4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/>
          <p:cNvSpPr/>
          <p:nvPr/>
        </p:nvSpPr>
        <p:spPr bwMode="auto">
          <a:xfrm>
            <a:off x="2350681" y="3697000"/>
            <a:ext cx="1676400" cy="41779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199686" y="5598440"/>
            <a:ext cx="1524000" cy="32581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779872" y="301899"/>
            <a:ext cx="5867400" cy="81417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Investment Designation Report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June 2021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 bwMode="auto">
          <a:xfrm>
            <a:off x="5915632" y="5559815"/>
            <a:ext cx="1558160" cy="3644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FY 2020/2021 Q4 Review</a:t>
            </a:r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40" y="1116072"/>
            <a:ext cx="8578692" cy="5161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 bwMode="auto">
          <a:xfrm>
            <a:off x="8002586" y="2620355"/>
            <a:ext cx="1179870" cy="258443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Balance Sheet – </a:t>
            </a:r>
            <a:r>
              <a:rPr lang="en-US" dirty="0" smtClean="0"/>
              <a:t>June 2021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 bwMode="auto">
          <a:xfrm>
            <a:off x="3733800" y="2376488"/>
            <a:ext cx="885770" cy="59759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8069698" y="3632331"/>
            <a:ext cx="1109516" cy="26988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3548486" y="1815300"/>
            <a:ext cx="1163241" cy="26988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FY 2020/2021 Q4 Review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52400" y="1542249"/>
            <a:ext cx="4603451" cy="311100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22798" y="1536870"/>
            <a:ext cx="4307354" cy="4091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903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09800" y="381000"/>
            <a:ext cx="6629400" cy="1036638"/>
          </a:xfrm>
        </p:spPr>
        <p:txBody>
          <a:bodyPr/>
          <a:lstStyle/>
          <a:p>
            <a:r>
              <a:rPr lang="en-US" dirty="0" smtClean="0"/>
              <a:t>Operational Cash </a:t>
            </a:r>
            <a:r>
              <a:rPr lang="en-US" dirty="0"/>
              <a:t>Flow – </a:t>
            </a:r>
            <a:r>
              <a:rPr lang="en-US" dirty="0" smtClean="0"/>
              <a:t>June 2021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FY 2020/2021 Q4 Review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343" y="1752600"/>
            <a:ext cx="8820689" cy="3547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63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Total Year Covid Impacted Results:</a:t>
            </a:r>
          </a:p>
          <a:p>
            <a:pPr lvl="1"/>
            <a:r>
              <a:rPr lang="en-US" dirty="0"/>
              <a:t>Sales - </a:t>
            </a:r>
            <a:r>
              <a:rPr lang="en-US" dirty="0" smtClean="0"/>
              <a:t>$10,263,290</a:t>
            </a:r>
            <a:endParaRPr lang="en-US" dirty="0"/>
          </a:p>
          <a:p>
            <a:pPr lvl="1"/>
            <a:r>
              <a:rPr lang="en-US" dirty="0"/>
              <a:t>Operating Income (Before </a:t>
            </a:r>
            <a:r>
              <a:rPr lang="en-US" dirty="0" smtClean="0"/>
              <a:t>G&amp;A/Invest.) – </a:t>
            </a:r>
            <a:r>
              <a:rPr lang="en-US" dirty="0" smtClean="0">
                <a:solidFill>
                  <a:srgbClr val="FF0000"/>
                </a:solidFill>
              </a:rPr>
              <a:t>($</a:t>
            </a:r>
            <a:r>
              <a:rPr lang="en-US" dirty="0" smtClean="0">
                <a:solidFill>
                  <a:srgbClr val="FF0000"/>
                </a:solidFill>
              </a:rPr>
              <a:t>2,559,373)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Reported Net </a:t>
            </a:r>
            <a:r>
              <a:rPr lang="en-US" dirty="0"/>
              <a:t>Contribution </a:t>
            </a:r>
            <a:r>
              <a:rPr lang="en-US" dirty="0" smtClean="0"/>
              <a:t>– </a:t>
            </a:r>
            <a:r>
              <a:rPr lang="en-US" dirty="0" smtClean="0">
                <a:solidFill>
                  <a:srgbClr val="FF0000"/>
                </a:solidFill>
              </a:rPr>
              <a:t>($561,461)</a:t>
            </a:r>
            <a:endParaRPr lang="en-US" dirty="0" smtClean="0">
              <a:solidFill>
                <a:srgbClr val="FF0000"/>
              </a:solidFill>
            </a:endParaRPr>
          </a:p>
          <a:p>
            <a:pPr lvl="2"/>
            <a:r>
              <a:rPr lang="en-US" dirty="0" smtClean="0"/>
              <a:t>Benefited from PPP Loan forgiveness and Investments</a:t>
            </a:r>
            <a:endParaRPr lang="en-US" dirty="0" smtClean="0"/>
          </a:p>
          <a:p>
            <a:pPr lvl="1"/>
            <a:r>
              <a:rPr lang="en-US" dirty="0" smtClean="0"/>
              <a:t>Operating Cash </a:t>
            </a:r>
            <a:r>
              <a:rPr lang="en-US" dirty="0" smtClean="0"/>
              <a:t>Flow of </a:t>
            </a:r>
            <a:r>
              <a:rPr lang="en-US" dirty="0" smtClean="0">
                <a:solidFill>
                  <a:srgbClr val="FF0000"/>
                </a:solidFill>
              </a:rPr>
              <a:t>($2,570,590)</a:t>
            </a:r>
          </a:p>
          <a:p>
            <a:pPr lvl="2"/>
            <a:r>
              <a:rPr lang="en-US" dirty="0" smtClean="0"/>
              <a:t>Net of second PPP loan funded March 2021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Financial Summary</a:t>
            </a:r>
            <a:br>
              <a:rPr lang="en-US" dirty="0" smtClean="0"/>
            </a:br>
            <a:r>
              <a:rPr lang="en-US" dirty="0" smtClean="0"/>
              <a:t>YE </a:t>
            </a:r>
            <a:r>
              <a:rPr lang="en-US" dirty="0" smtClean="0"/>
              <a:t>June 30, </a:t>
            </a:r>
            <a:r>
              <a:rPr lang="en-US" dirty="0" smtClean="0"/>
              <a:t>2021 </a:t>
            </a:r>
            <a:r>
              <a:rPr lang="en-US" dirty="0" smtClean="0"/>
              <a:t>(Post-Audit)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FY 2020/2021 Q4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44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219200"/>
            <a:ext cx="6248400" cy="2133600"/>
          </a:xfrm>
        </p:spPr>
        <p:txBody>
          <a:bodyPr>
            <a:noAutofit/>
          </a:bodyPr>
          <a:lstStyle/>
          <a:p>
            <a:r>
              <a:rPr lang="en-US" sz="3200" dirty="0" smtClean="0"/>
              <a:t>Campus Contributions </a:t>
            </a:r>
            <a:br>
              <a:rPr lang="en-US" sz="3200" dirty="0" smtClean="0"/>
            </a:br>
            <a:r>
              <a:rPr lang="en-US" sz="3200" dirty="0" smtClean="0"/>
              <a:t>FY2020/2021 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FY 2020/2021 Q4 Review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83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Campus Contribution Summary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FY 2020/2021 Q4 Review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146" y="2080181"/>
            <a:ext cx="8550006" cy="1832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72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Campus Contributions</a:t>
            </a:r>
            <a:br>
              <a:rPr lang="en-US" dirty="0" smtClean="0"/>
            </a:br>
            <a:r>
              <a:rPr lang="en-US" dirty="0" smtClean="0"/>
              <a:t>Donations &amp; Partnership Detail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FY 2020/2021 Q4 Review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1169" y="1412368"/>
            <a:ext cx="7998983" cy="4929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8405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Campus Contributions</a:t>
            </a:r>
            <a:br>
              <a:rPr lang="en-US" dirty="0" smtClean="0"/>
            </a:br>
            <a:r>
              <a:rPr lang="en-US" dirty="0" smtClean="0"/>
              <a:t>Reimbursed Services &amp; Capital Detail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FY 2020/2021 Q4 Review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451" y="1676400"/>
            <a:ext cx="8652510" cy="3781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07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3165" y="1489075"/>
            <a:ext cx="86868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Reclassification adjustments </a:t>
            </a:r>
            <a:r>
              <a:rPr lang="en-US" dirty="0" smtClean="0"/>
              <a:t>of </a:t>
            </a:r>
            <a:r>
              <a:rPr lang="en-US" dirty="0" smtClean="0"/>
              <a:t>$75,103</a:t>
            </a:r>
            <a:endParaRPr lang="en-US" dirty="0" smtClean="0"/>
          </a:p>
          <a:p>
            <a:pPr lvl="1"/>
            <a:r>
              <a:rPr lang="en-US" dirty="0" smtClean="0"/>
              <a:t>No Material Deficiencies Reported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14600" y="381000"/>
            <a:ext cx="6172200" cy="103663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6/30/21 Year-End Audit Adjustments</a:t>
            </a:r>
            <a:br>
              <a:rPr lang="en-US" dirty="0" smtClean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FY 2020/2021 Q4 Review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20783490">
            <a:off x="3598816" y="2967335"/>
            <a:ext cx="19463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Done</a:t>
            </a:r>
            <a:endParaRPr lang="en-US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pic>
        <p:nvPicPr>
          <p:cNvPr id="1027" name="Picture 1" descr="imag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514600"/>
            <a:ext cx="5089525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027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1"/>
            <a:ext cx="8555832" cy="380999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June and 4</a:t>
            </a:r>
            <a:r>
              <a:rPr lang="en-US" baseline="30000" dirty="0" smtClean="0"/>
              <a:t>th</a:t>
            </a:r>
            <a:r>
              <a:rPr lang="en-US" dirty="0" smtClean="0"/>
              <a:t> Quarter results </a:t>
            </a:r>
            <a:r>
              <a:rPr lang="en-US" dirty="0" smtClean="0"/>
              <a:t>mixed</a:t>
            </a:r>
          </a:p>
          <a:p>
            <a:r>
              <a:rPr lang="en-US" dirty="0" smtClean="0"/>
              <a:t>Ongoing low volume Operating Results</a:t>
            </a:r>
          </a:p>
          <a:p>
            <a:pPr lvl="1"/>
            <a:r>
              <a:rPr lang="en-US" dirty="0" smtClean="0"/>
              <a:t>Sales primarily limited </a:t>
            </a:r>
            <a:r>
              <a:rPr lang="en-US" dirty="0" smtClean="0"/>
              <a:t>to Bookstore activity at 50%</a:t>
            </a:r>
          </a:p>
          <a:p>
            <a:pPr lvl="1"/>
            <a:r>
              <a:rPr lang="en-US" dirty="0" smtClean="0"/>
              <a:t>Great Plates Program Terminated</a:t>
            </a:r>
          </a:p>
          <a:p>
            <a:pPr lvl="2"/>
            <a:r>
              <a:rPr lang="en-US" dirty="0" smtClean="0"/>
              <a:t>June/Q4 Sales of $60,316 and $157,926 respectively</a:t>
            </a:r>
          </a:p>
          <a:p>
            <a:pPr lvl="1"/>
            <a:r>
              <a:rPr lang="en-US" dirty="0" smtClean="0"/>
              <a:t>All Other Retail Food Sales $12,823 &amp; $43,701</a:t>
            </a:r>
            <a:endParaRPr lang="en-US" dirty="0" smtClean="0"/>
          </a:p>
          <a:p>
            <a:r>
              <a:rPr lang="en-US" dirty="0" smtClean="0"/>
              <a:t>Stron</a:t>
            </a:r>
            <a:r>
              <a:rPr lang="en-US" dirty="0" smtClean="0"/>
              <a:t>g Grad Commissions of $400K </a:t>
            </a:r>
          </a:p>
          <a:p>
            <a:r>
              <a:rPr lang="en-US" dirty="0" smtClean="0"/>
              <a:t>Non-Operating Gains and benefits</a:t>
            </a:r>
          </a:p>
          <a:p>
            <a:pPr lvl="1"/>
            <a:r>
              <a:rPr lang="en-US" dirty="0" smtClean="0"/>
              <a:t>Loan Forgiveness  - $2M</a:t>
            </a:r>
          </a:p>
          <a:p>
            <a:pPr lvl="1"/>
            <a:r>
              <a:rPr lang="en-US" dirty="0" smtClean="0"/>
              <a:t>Investment Returns - $459K for the quarter</a:t>
            </a: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FY </a:t>
            </a:r>
            <a:r>
              <a:rPr lang="en-US" dirty="0" smtClean="0"/>
              <a:t>2020/2021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June and 4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smtClean="0"/>
              <a:t>Quarter Overview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FY 2020/2021 Q4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75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792507"/>
            <a:ext cx="8382000" cy="419631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Paycheck Protection Program PPP Forgiveness</a:t>
            </a:r>
          </a:p>
          <a:p>
            <a:pPr lvl="1"/>
            <a:r>
              <a:rPr lang="en-US" dirty="0" smtClean="0"/>
              <a:t>Initial SBA Loan for $2M received in April 2020</a:t>
            </a:r>
          </a:p>
          <a:p>
            <a:pPr lvl="1"/>
            <a:r>
              <a:rPr lang="en-US" dirty="0" smtClean="0"/>
              <a:t>Forgiven in Total on 6/11/2021</a:t>
            </a:r>
          </a:p>
          <a:p>
            <a:pPr lvl="1"/>
            <a:r>
              <a:rPr lang="en-US" dirty="0" smtClean="0"/>
              <a:t>Reflected as Income in June</a:t>
            </a:r>
          </a:p>
          <a:p>
            <a:pPr lvl="2"/>
            <a:r>
              <a:rPr lang="en-US" dirty="0" smtClean="0"/>
              <a:t>Reduction in Liabilities</a:t>
            </a:r>
          </a:p>
          <a:p>
            <a:r>
              <a:rPr lang="en-US" dirty="0" smtClean="0"/>
              <a:t>Post </a:t>
            </a:r>
            <a:r>
              <a:rPr lang="en-US" dirty="0"/>
              <a:t>Retirement Actuarial assessment</a:t>
            </a:r>
          </a:p>
          <a:p>
            <a:pPr lvl="1"/>
            <a:r>
              <a:rPr lang="en-US" dirty="0"/>
              <a:t>Withdrew $</a:t>
            </a:r>
            <a:r>
              <a:rPr lang="en-US" dirty="0" smtClean="0"/>
              <a:t>400K in June</a:t>
            </a:r>
            <a:endParaRPr lang="en-US" dirty="0"/>
          </a:p>
          <a:p>
            <a:pPr lvl="1"/>
            <a:r>
              <a:rPr lang="en-US" dirty="0"/>
              <a:t>Overfunded by $13K based on prior Actuarial</a:t>
            </a:r>
          </a:p>
          <a:p>
            <a:pPr lvl="2"/>
            <a:r>
              <a:rPr lang="en-US" dirty="0"/>
              <a:t>Liability </a:t>
            </a:r>
            <a:r>
              <a:rPr lang="en-US" u="sng" dirty="0"/>
              <a:t>decrease</a:t>
            </a:r>
            <a:r>
              <a:rPr lang="en-US" dirty="0"/>
              <a:t> of $643,465 from last year</a:t>
            </a:r>
          </a:p>
          <a:p>
            <a:pPr lvl="2"/>
            <a:r>
              <a:rPr lang="en-US" dirty="0"/>
              <a:t>Benefitted from $1.4M investment gain </a:t>
            </a:r>
            <a:endParaRPr lang="en-US" dirty="0" smtClean="0"/>
          </a:p>
          <a:p>
            <a:r>
              <a:rPr lang="en-US" dirty="0"/>
              <a:t>Physical Inventory – Minimal shrinkage </a:t>
            </a:r>
          </a:p>
          <a:p>
            <a:pPr lvl="1"/>
            <a:r>
              <a:rPr lang="en-US" dirty="0"/>
              <a:t>$57K write-off against a $109K reserve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baseline="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33600" y="838200"/>
            <a:ext cx="6553200" cy="914400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FY 2020/2021 </a:t>
            </a:r>
            <a:br>
              <a:rPr lang="en-US" dirty="0" smtClean="0"/>
            </a:br>
            <a:r>
              <a:rPr lang="en-US" dirty="0" smtClean="0"/>
              <a:t>June/Q4 Key Issues and </a:t>
            </a:r>
            <a:r>
              <a:rPr lang="en-US" dirty="0" smtClean="0"/>
              <a:t>Activities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dirty="0" smtClean="0"/>
              <a:t>FY 2020/2021 Q4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73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581400"/>
          </a:xfrm>
        </p:spPr>
        <p:txBody>
          <a:bodyPr>
            <a:normAutofit/>
          </a:bodyPr>
          <a:lstStyle/>
          <a:p>
            <a:r>
              <a:rPr lang="en-US" dirty="0" smtClean="0"/>
              <a:t>$500K Unemployment Insurance (UIP) accrual </a:t>
            </a:r>
          </a:p>
          <a:p>
            <a:pPr lvl="1"/>
            <a:r>
              <a:rPr lang="en-US" dirty="0" smtClean="0"/>
              <a:t>Self Insured through AORMA</a:t>
            </a:r>
          </a:p>
          <a:p>
            <a:pPr lvl="1"/>
            <a:r>
              <a:rPr lang="en-US" dirty="0" smtClean="0"/>
              <a:t>5 year pay down at 3.5% interest</a:t>
            </a:r>
          </a:p>
          <a:p>
            <a:r>
              <a:rPr lang="en-US" dirty="0"/>
              <a:t>CalPERS Actuarial impact of $1,024,129</a:t>
            </a:r>
          </a:p>
          <a:p>
            <a:pPr lvl="1"/>
            <a:r>
              <a:rPr lang="en-US" dirty="0"/>
              <a:t>Unfunded Liability up to $4,506,552 per GASB68</a:t>
            </a:r>
          </a:p>
          <a:p>
            <a:pPr lvl="1"/>
            <a:r>
              <a:rPr lang="en-US" dirty="0"/>
              <a:t>Did not fund contributions per 2019 BOD Plan</a:t>
            </a:r>
          </a:p>
          <a:p>
            <a:pPr lvl="2"/>
            <a:r>
              <a:rPr lang="en-US" dirty="0"/>
              <a:t>Consider 2021/2022  catchup pending cash flow 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baseline="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350681" y="457200"/>
            <a:ext cx="6336119" cy="1295400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FY 2020/2021 </a:t>
            </a:r>
            <a:br>
              <a:rPr lang="en-US" dirty="0" smtClean="0"/>
            </a:br>
            <a:r>
              <a:rPr lang="en-US" dirty="0" smtClean="0"/>
              <a:t>June/Q4 Key Issues and </a:t>
            </a:r>
            <a:r>
              <a:rPr lang="en-US" dirty="0" smtClean="0"/>
              <a:t>Activities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FY 2020/2021 Q4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64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 bwMode="auto">
          <a:xfrm>
            <a:off x="6781800" y="3657600"/>
            <a:ext cx="1752600" cy="8382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Operating Statement Summary</a:t>
            </a:r>
            <a:br>
              <a:rPr lang="en-US" dirty="0" smtClean="0"/>
            </a:br>
            <a:r>
              <a:rPr lang="en-US" dirty="0" smtClean="0"/>
              <a:t>June </a:t>
            </a:r>
            <a:r>
              <a:rPr lang="en-US" dirty="0" smtClean="0"/>
              <a:t>2021 </a:t>
            </a:r>
            <a:endParaRPr lang="en-US" sz="22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FY 2020/2021 Q4 Review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193" y="1405984"/>
            <a:ext cx="8267362" cy="288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98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 bwMode="auto">
          <a:xfrm>
            <a:off x="6880393" y="3948832"/>
            <a:ext cx="1955800" cy="762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D4DC9-8E7B-435E-B01A-B5B82BF2AB5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Operating Statement Summary</a:t>
            </a:r>
            <a:br>
              <a:rPr lang="en-US" dirty="0" smtClean="0"/>
            </a:br>
            <a:r>
              <a:rPr lang="en-US" dirty="0" smtClean="0"/>
              <a:t>FY 2020/2021 </a:t>
            </a:r>
            <a:r>
              <a:rPr lang="en-US" dirty="0" smtClean="0"/>
              <a:t>4th </a:t>
            </a:r>
            <a:r>
              <a:rPr lang="en-US" dirty="0" smtClean="0"/>
              <a:t>Quarter Results</a:t>
            </a:r>
            <a:endParaRPr lang="en-US" sz="22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FY 2020/2021 Q4 Review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957" y="1729770"/>
            <a:ext cx="8496195" cy="2741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41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utline layout V2 022310 TEMPLAT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9D7BF20F24984C913477BD2AF12CC7" ma:contentTypeVersion="13" ma:contentTypeDescription="Create a new document." ma:contentTypeScope="" ma:versionID="63a8e4e4c75c4d939fbba8789c528180">
  <xsd:schema xmlns:xsd="http://www.w3.org/2001/XMLSchema" xmlns:xs="http://www.w3.org/2001/XMLSchema" xmlns:p="http://schemas.microsoft.com/office/2006/metadata/properties" xmlns:ns3="05557802-9e22-4343-89e6-23a870bb8bdc" xmlns:ns4="b1c68f9e-8917-40a5-b1cf-2a84506a7b0d" targetNamespace="http://schemas.microsoft.com/office/2006/metadata/properties" ma:root="true" ma:fieldsID="5234599558af09c002f4c40fce863cb6" ns3:_="" ns4:_="">
    <xsd:import namespace="05557802-9e22-4343-89e6-23a870bb8bdc"/>
    <xsd:import namespace="b1c68f9e-8917-40a5-b1cf-2a84506a7b0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4:MediaServiceMetadata" minOccurs="0"/>
                <xsd:element ref="ns4:MediaServiceFastMetadata" minOccurs="0"/>
                <xsd:element ref="ns3:SharedWithDetails" minOccurs="0"/>
                <xsd:element ref="ns3:SharingHintHash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557802-9e22-4343-89e6-23a870bb8bd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c68f9e-8917-40a5-b1cf-2a84506a7b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2352F16-A544-41B3-AD5F-01FC19BED69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5EB2FC9-BF9D-400C-B524-0D9F1B46649C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b1c68f9e-8917-40a5-b1cf-2a84506a7b0d"/>
    <ds:schemaRef ds:uri="http://purl.org/dc/elements/1.1/"/>
    <ds:schemaRef ds:uri="http://schemas.microsoft.com/office/2006/metadata/properties"/>
    <ds:schemaRef ds:uri="05557802-9e22-4343-89e6-23a870bb8bdc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849BC5C-C654-410F-A98A-F7BBFC7444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557802-9e22-4343-89e6-23a870bb8bdc"/>
    <ds:schemaRef ds:uri="b1c68f9e-8917-40a5-b1cf-2a84506a7b0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Outline layout V2 022310 TEMPLATE</Template>
  <TotalTime>48140</TotalTime>
  <Words>1284</Words>
  <Application>Microsoft Office PowerPoint</Application>
  <PresentationFormat>On-screen Show (4:3)</PresentationFormat>
  <Paragraphs>315</Paragraphs>
  <Slides>33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Arial</vt:lpstr>
      <vt:lpstr>Calibri</vt:lpstr>
      <vt:lpstr>Lucida Sans Unicode</vt:lpstr>
      <vt:lpstr>Times New Roman</vt:lpstr>
      <vt:lpstr>Verdana</vt:lpstr>
      <vt:lpstr>Wingdings 2</vt:lpstr>
      <vt:lpstr>Wingdings 3</vt:lpstr>
      <vt:lpstr>Outline layout V2 022310 TEMPLATE</vt:lpstr>
      <vt:lpstr>F&amp;I Committee  June 2021 and FY 2020-2021 Financial Results (Post-Audit)</vt:lpstr>
      <vt:lpstr>FY 2020/2021  Fourth Quarter Financial Reviews </vt:lpstr>
      <vt:lpstr>Financial Summary YE June 30, 2021 (Post-Audit)</vt:lpstr>
      <vt:lpstr>6/30/21 Year-End Audit Adjustments  </vt:lpstr>
      <vt:lpstr>FY 2020/2021  June and 4th Quarter Overview</vt:lpstr>
      <vt:lpstr>FY 2020/2021  June/Q4 Key Issues and Activities </vt:lpstr>
      <vt:lpstr>FY 2020/2021  June/Q4 Key Issues and Activities </vt:lpstr>
      <vt:lpstr>Operating Statement Summary June 2021 </vt:lpstr>
      <vt:lpstr>Operating Statement Summary FY 2020/2021 4th Quarter Results</vt:lpstr>
      <vt:lpstr>Operating Statement Division Recap June and 4th Quarter </vt:lpstr>
      <vt:lpstr>FY 2020/2021 Overview Year-to-Date Status</vt:lpstr>
      <vt:lpstr>Operating Statement Summary June Year-To-Date Results</vt:lpstr>
      <vt:lpstr>Divisional Operating Statement  June Y-T-D Results</vt:lpstr>
      <vt:lpstr> FY2020/2021 Year over Year  Results</vt:lpstr>
      <vt:lpstr>June 2021 &amp; 2020 YTD  Year-to-Year Comparison</vt:lpstr>
      <vt:lpstr>Operating Statement Summary Total Year-To-Year Comparison</vt:lpstr>
      <vt:lpstr>Divisional Operating Statement  Year-to-Year Comparison</vt:lpstr>
      <vt:lpstr>Capital Expenditures &amp; Investments   </vt:lpstr>
      <vt:lpstr> FY2020/2021 Capital</vt:lpstr>
      <vt:lpstr>Capital Expenditure Status FY 2020/2021 June YTD</vt:lpstr>
      <vt:lpstr>FY2020/2021 Q4 Investment Results</vt:lpstr>
      <vt:lpstr>Morgan Stanley (MSSB) Portfolio   FY 2020/2021 Performance</vt:lpstr>
      <vt:lpstr>Beach Investment Group (BIG) (formerly SMIF)  FY 2020/2021 Performance</vt:lpstr>
      <vt:lpstr>VEBA TRUST PERFORMANCE (Off-Balance Sheet, As of 3/31/21)</vt:lpstr>
      <vt:lpstr>Financial Statements   </vt:lpstr>
      <vt:lpstr>Financial Statements Overview June 2021</vt:lpstr>
      <vt:lpstr>Investment Designation Report  June 2021</vt:lpstr>
      <vt:lpstr>Balance Sheet – June 2021</vt:lpstr>
      <vt:lpstr>Operational Cash Flow – June 2021</vt:lpstr>
      <vt:lpstr>Campus Contributions  FY2020/2021 </vt:lpstr>
      <vt:lpstr>Campus Contribution Summary</vt:lpstr>
      <vt:lpstr>Campus Contributions Donations &amp; Partnership Detail</vt:lpstr>
      <vt:lpstr>Campus Contributions Reimbursed Services &amp; Capital Detail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Forty-Niner Shops, Inc. Preliminary Budget Planning</dc:title>
  <dc:creator>Robert de Wit</dc:creator>
  <cp:lastModifiedBy>Robert Dewit</cp:lastModifiedBy>
  <cp:revision>1386</cp:revision>
  <cp:lastPrinted>2019-05-06T23:22:03Z</cp:lastPrinted>
  <dcterms:created xsi:type="dcterms:W3CDTF">2010-02-24T19:02:11Z</dcterms:created>
  <dcterms:modified xsi:type="dcterms:W3CDTF">2021-09-16T02:40:31Z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0x010100729D7BF20F24984C913477BD2AF12CC7</vt:lpwstr>
  </property>
</Properties>
</file>