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3" r:id="rId6"/>
    <p:sldId id="266" r:id="rId7"/>
    <p:sldId id="267" r:id="rId8"/>
    <p:sldId id="272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9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90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6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9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5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8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3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4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85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57E2B7D-0429-4133-A854-173F0C38434F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933249-44EA-46E6-BF53-737CE1B177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Efficient &amp; Effective 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Terre H. Allen, PhD</a:t>
            </a:r>
          </a:p>
          <a:p>
            <a:r>
              <a:rPr lang="en-US" dirty="0" smtClean="0"/>
              <a:t>Professor/Senior Director</a:t>
            </a:r>
          </a:p>
          <a:p>
            <a:r>
              <a:rPr lang="en-US" dirty="0" smtClean="0"/>
              <a:t>Faculty Center for Professional Development</a:t>
            </a:r>
          </a:p>
          <a:p>
            <a:r>
              <a:rPr lang="en-US" dirty="0" smtClean="0"/>
              <a:t>CSULB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&amp; Student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do experts say? </a:t>
            </a:r>
          </a:p>
          <a:p>
            <a:pPr lvl="1"/>
            <a:r>
              <a:rPr lang="en-US" dirty="0"/>
              <a:t>Handout Review</a:t>
            </a:r>
          </a:p>
          <a:p>
            <a:r>
              <a:rPr lang="en-US" dirty="0"/>
              <a:t>What do you say?</a:t>
            </a:r>
          </a:p>
          <a:p>
            <a:pPr lvl="1"/>
            <a:r>
              <a:rPr lang="en-US" dirty="0"/>
              <a:t>What is your best Tip to Share?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53539" y="2286000"/>
            <a:ext cx="3443696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5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with Students:  Inside and Outside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do experts say? </a:t>
            </a:r>
          </a:p>
          <a:p>
            <a:pPr lvl="1"/>
            <a:r>
              <a:rPr lang="en-US" dirty="0"/>
              <a:t>Handout Review</a:t>
            </a:r>
          </a:p>
          <a:p>
            <a:r>
              <a:rPr lang="en-US" dirty="0"/>
              <a:t>What do you say?</a:t>
            </a:r>
          </a:p>
          <a:p>
            <a:pPr lvl="1"/>
            <a:r>
              <a:rPr lang="en-US" dirty="0"/>
              <a:t>What is your best Tip to Share?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53539" y="2286000"/>
            <a:ext cx="3443696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15 Minute Planner (75 min)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 – 15 Minutes:  The Warm-Up &amp; Opening</a:t>
            </a:r>
          </a:p>
          <a:p>
            <a:r>
              <a:rPr lang="en-US" dirty="0" smtClean="0"/>
              <a:t>15 to 30:  Content Preview &amp; Content Coverage 1</a:t>
            </a:r>
          </a:p>
          <a:p>
            <a:r>
              <a:rPr lang="en-US" dirty="0" smtClean="0"/>
              <a:t>30 to 45:  Active Learning 1/Wrap/Transition</a:t>
            </a:r>
          </a:p>
          <a:p>
            <a:r>
              <a:rPr lang="en-US" dirty="0" smtClean="0"/>
              <a:t>45 to </a:t>
            </a:r>
            <a:r>
              <a:rPr lang="en-US" dirty="0"/>
              <a:t>60:  Content Coverage </a:t>
            </a:r>
            <a:r>
              <a:rPr lang="en-US" dirty="0" smtClean="0"/>
              <a:t>2</a:t>
            </a:r>
          </a:p>
          <a:p>
            <a:r>
              <a:rPr lang="en-US" smtClean="0"/>
              <a:t>60</a:t>
            </a:r>
            <a:r>
              <a:rPr lang="en-US" smtClean="0"/>
              <a:t> </a:t>
            </a:r>
            <a:r>
              <a:rPr lang="en-US" dirty="0" smtClean="0"/>
              <a:t>to 75</a:t>
            </a:r>
            <a:r>
              <a:rPr lang="en-US" dirty="0"/>
              <a:t>:  Active </a:t>
            </a:r>
            <a:r>
              <a:rPr lang="en-US"/>
              <a:t>Learning </a:t>
            </a:r>
            <a:r>
              <a:rPr lang="en-US" smtClean="0"/>
              <a:t>2/Wrap/Closing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2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is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Have you ever wondered …</a:t>
            </a:r>
          </a:p>
          <a:p>
            <a:pPr lvl="1"/>
            <a:r>
              <a:rPr lang="en-US" dirty="0" smtClean="0"/>
              <a:t>How much time should I spend preparing for class?</a:t>
            </a:r>
          </a:p>
          <a:p>
            <a:pPr lvl="1"/>
            <a:r>
              <a:rPr lang="en-US" dirty="0" smtClean="0"/>
              <a:t>How much time should I spend grading?</a:t>
            </a:r>
          </a:p>
          <a:p>
            <a:pPr lvl="1"/>
            <a:r>
              <a:rPr lang="en-US" dirty="0" smtClean="0"/>
              <a:t>How much time should I spend on research/creative activities?</a:t>
            </a:r>
          </a:p>
          <a:p>
            <a:pPr lvl="1"/>
            <a:r>
              <a:rPr lang="en-US" dirty="0" smtClean="0"/>
              <a:t>What does it take to achieve a healthy teaching/research balance?</a:t>
            </a:r>
          </a:p>
          <a:p>
            <a:pPr lvl="1"/>
            <a:r>
              <a:rPr lang="en-US" dirty="0" smtClean="0"/>
              <a:t>Will I have time for a personal life?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497" y="1905000"/>
            <a:ext cx="2914650" cy="30480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size doesn’t fit 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084832"/>
            <a:ext cx="3566160" cy="4224528"/>
          </a:xfrm>
        </p:spPr>
        <p:txBody>
          <a:bodyPr>
            <a:normAutofit/>
          </a:bodyPr>
          <a:lstStyle/>
          <a:p>
            <a:r>
              <a:rPr lang="en-US" dirty="0" smtClean="0"/>
              <a:t>Bob </a:t>
            </a:r>
            <a:r>
              <a:rPr lang="en-US" dirty="0" err="1" smtClean="0"/>
              <a:t>Boice</a:t>
            </a:r>
            <a:r>
              <a:rPr lang="en-US" dirty="0" smtClean="0"/>
              <a:t> studied the habits of new faculty who were successful at achieving tenure and promotion and the habits of those who were not successful. 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Boice</a:t>
            </a:r>
            <a:r>
              <a:rPr lang="en-US" dirty="0" smtClean="0"/>
              <a:t> makes several recommendations for engaging in behaviors that lead to faculty success….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625" y="2084832"/>
            <a:ext cx="3565525" cy="399529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Boice’s Research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768096" y="1752600"/>
            <a:ext cx="7290055" cy="4648200"/>
          </a:xfrm>
        </p:spPr>
        <p:txBody>
          <a:bodyPr>
            <a:normAutofit/>
          </a:bodyPr>
          <a:lstStyle/>
          <a:p>
            <a:r>
              <a:rPr lang="en-US" sz="2800" dirty="0"/>
              <a:t>Common behaviors of the new faculty members: </a:t>
            </a:r>
          </a:p>
          <a:p>
            <a:pPr lvl="1"/>
            <a:r>
              <a:rPr lang="en-US" sz="2200" i="1" dirty="0"/>
              <a:t>spent far less time on scholarly writing (proposals and papers) than was needed to meet promotion and tenure criteria for their institutions.</a:t>
            </a:r>
            <a:endParaRPr lang="en-US" sz="2200" dirty="0"/>
          </a:p>
          <a:p>
            <a:pPr lvl="1"/>
            <a:r>
              <a:rPr lang="en-US" sz="2200" i="1" dirty="0"/>
              <a:t>admitted to going to class over-prepared (with more material than they could reasonably cover in the allotted time) and rushing to complete everything, often at the expense of active student </a:t>
            </a:r>
            <a:r>
              <a:rPr lang="en-US" sz="2200" i="1" dirty="0" smtClean="0"/>
              <a:t>participation. (nearly </a:t>
            </a:r>
            <a:r>
              <a:rPr lang="en-US" sz="2200" i="1" dirty="0"/>
              <a:t>30 hours per week on class </a:t>
            </a:r>
            <a:r>
              <a:rPr lang="en-US" sz="2200" i="1" dirty="0" smtClean="0"/>
              <a:t>preparation)</a:t>
            </a:r>
          </a:p>
          <a:p>
            <a:pPr lvl="1"/>
            <a:r>
              <a:rPr lang="en-US" sz="2200" dirty="0"/>
              <a:t>taught defensively, doing whatever they could to avoid student </a:t>
            </a:r>
            <a:r>
              <a:rPr lang="en-US" sz="2200" dirty="0" smtClean="0"/>
              <a:t>complaints (primarily </a:t>
            </a:r>
            <a:r>
              <a:rPr lang="en-US" sz="2200" dirty="0"/>
              <a:t>concerned that students would complain about content </a:t>
            </a:r>
            <a:r>
              <a:rPr lang="en-US" sz="2200" dirty="0" smtClean="0"/>
              <a:t>errors).</a:t>
            </a:r>
            <a:endParaRPr lang="en-US" sz="2200" dirty="0"/>
          </a:p>
          <a:p>
            <a:pPr lvl="1"/>
            <a:endParaRPr 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Boice’s Research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768096" y="1905000"/>
            <a:ext cx="7290055" cy="44043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i="1" dirty="0" smtClean="0"/>
              <a:t>received </a:t>
            </a:r>
            <a:r>
              <a:rPr lang="en-US" sz="2800" i="1" dirty="0"/>
              <a:t>student evaluations that fell well below their expectations and blamed the results on external factors (invalid rating systems, poor students, unfavorable class times and sizes).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i="1" dirty="0"/>
              <a:t>experienced a sense of loneliness and lack of collegial acceptance, and had difficulty establishing productive contacts with colleagues who could provide guidance and support. 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Boice’s</a:t>
            </a:r>
            <a:r>
              <a:rPr lang="en-US" dirty="0"/>
              <a:t> Advice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i="1" dirty="0"/>
              <a:t>Limit classroom preparation to a maximum of two hours per hour of lecture.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Spend </a:t>
            </a:r>
            <a:r>
              <a:rPr lang="en-US" i="1" dirty="0"/>
              <a:t>30-60 minutes a day on scholarly writing.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Spend at least 2 hours a week on discussions with colleagues focused on teaching and research.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Keep daily records of work time expenditure.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Integrate research interests into lectures.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Engage students in active learning.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133600"/>
            <a:ext cx="3362325" cy="4038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Tips for Teaching Effectively&amp; Efficiently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You’ll be a star!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066800"/>
            <a:ext cx="71628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8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Preparation, Assignment, Exams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do experts say? </a:t>
            </a:r>
          </a:p>
          <a:p>
            <a:pPr lvl="1"/>
            <a:r>
              <a:rPr lang="en-US" dirty="0" smtClean="0"/>
              <a:t>Handout Review</a:t>
            </a:r>
          </a:p>
          <a:p>
            <a:r>
              <a:rPr lang="en-US" dirty="0" smtClean="0"/>
              <a:t>What do you say?</a:t>
            </a:r>
          </a:p>
          <a:p>
            <a:pPr lvl="1"/>
            <a:r>
              <a:rPr lang="en-US" dirty="0" smtClean="0"/>
              <a:t>What is your best Tip to Share?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362" y="2286000"/>
            <a:ext cx="3448050" cy="4022725"/>
          </a:xfrm>
        </p:spPr>
      </p:pic>
    </p:spTree>
    <p:extLst>
      <p:ext uri="{BB962C8B-B14F-4D97-AF65-F5344CB8AC3E}">
        <p14:creationId xmlns:p14="http://schemas.microsoft.com/office/powerpoint/2010/main" val="22008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</TotalTime>
  <Words>483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Tw Cen MT</vt:lpstr>
      <vt:lpstr>Tw Cen MT Condensed</vt:lpstr>
      <vt:lpstr>Wingdings</vt:lpstr>
      <vt:lpstr>Wingdings 3</vt:lpstr>
      <vt:lpstr>Integral</vt:lpstr>
      <vt:lpstr>Efficient &amp; Effective Teaching</vt:lpstr>
      <vt:lpstr>How much is enough?</vt:lpstr>
      <vt:lpstr>One size doesn’t fit all…</vt:lpstr>
      <vt:lpstr>Boice’s Research</vt:lpstr>
      <vt:lpstr>Boice’s Research</vt:lpstr>
      <vt:lpstr>Boice’s Advice</vt:lpstr>
      <vt:lpstr>Tips for Teaching Effectively&amp; Efficiently</vt:lpstr>
      <vt:lpstr>PowerPoint Presentation</vt:lpstr>
      <vt:lpstr>Preparation, Assignment, Exams</vt:lpstr>
      <vt:lpstr>Grading &amp; Student Feedback</vt:lpstr>
      <vt:lpstr>Communicating with Students:  Inside and Outside the Classroom</vt:lpstr>
      <vt:lpstr>The 15 Minute Planner (75 min)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Teaching and Research</dc:title>
  <dc:creator>Terre</dc:creator>
  <cp:lastModifiedBy>Terre Allen</cp:lastModifiedBy>
  <cp:revision>19</cp:revision>
  <dcterms:created xsi:type="dcterms:W3CDTF">2008-08-07T20:29:28Z</dcterms:created>
  <dcterms:modified xsi:type="dcterms:W3CDTF">2015-09-14T18:30:02Z</dcterms:modified>
</cp:coreProperties>
</file>