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2" r:id="rId5"/>
  </p:sldMasterIdLst>
  <p:notesMasterIdLst>
    <p:notesMasterId r:id="rId11"/>
  </p:notesMasterIdLst>
  <p:sldIdLst>
    <p:sldId id="264" r:id="rId6"/>
    <p:sldId id="263" r:id="rId7"/>
    <p:sldId id="259" r:id="rId8"/>
    <p:sldId id="260" r:id="rId9"/>
    <p:sldId id="261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368B483-70FB-5A6E-9155-28AA87F10255}" v="57" dt="2021-02-05T03:55:15.962"/>
    <p1510:client id="{C52747AD-B148-9B2E-7541-3A1C7EE2AC14}" v="1" dt="2021-01-04T18:12:31.54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6129" autoAdjust="0"/>
    <p:restoredTop sz="94660"/>
  </p:normalViewPr>
  <p:slideViewPr>
    <p:cSldViewPr snapToGrid="0">
      <p:cViewPr varScale="1">
        <p:scale>
          <a:sx n="40" d="100"/>
          <a:sy n="40" d="100"/>
        </p:scale>
        <p:origin x="-1720" y="-10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1.xml"/><Relationship Id="rId15" Type="http://schemas.openxmlformats.org/officeDocument/2006/relationships/tableStyles" Target="tableStyles.xml"/><Relationship Id="rId10" Type="http://schemas.openxmlformats.org/officeDocument/2006/relationships/slide" Target="slides/slide5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elsi Collins" userId="S::kelsi.collins@csulb.edu::1d9c32fd-013a-4138-b67d-e937be72cc4c" providerId="AD" clId="Web-{B368B483-70FB-5A6E-9155-28AA87F10255}"/>
    <pc:docChg chg="addSld modSld sldOrd">
      <pc:chgData name="Kelsi Collins" userId="S::kelsi.collins@csulb.edu::1d9c32fd-013a-4138-b67d-e937be72cc4c" providerId="AD" clId="Web-{B368B483-70FB-5A6E-9155-28AA87F10255}" dt="2021-02-05T03:55:15.962" v="29"/>
      <pc:docMkLst>
        <pc:docMk/>
      </pc:docMkLst>
      <pc:sldChg chg="modSp new ord">
        <pc:chgData name="Kelsi Collins" userId="S::kelsi.collins@csulb.edu::1d9c32fd-013a-4138-b67d-e937be72cc4c" providerId="AD" clId="Web-{B368B483-70FB-5A6E-9155-28AA87F10255}" dt="2021-02-05T03:55:15.962" v="29"/>
        <pc:sldMkLst>
          <pc:docMk/>
          <pc:sldMk cId="77871827" sldId="264"/>
        </pc:sldMkLst>
        <pc:spChg chg="mod">
          <ac:chgData name="Kelsi Collins" userId="S::kelsi.collins@csulb.edu::1d9c32fd-013a-4138-b67d-e937be72cc4c" providerId="AD" clId="Web-{B368B483-70FB-5A6E-9155-28AA87F10255}" dt="2021-02-05T03:53:56.864" v="16" actId="20577"/>
          <ac:spMkLst>
            <pc:docMk/>
            <pc:sldMk cId="77871827" sldId="264"/>
            <ac:spMk id="2" creationId="{60A1DE73-D7A5-4FF1-A5E7-CD4B4259D830}"/>
          </ac:spMkLst>
        </pc:spChg>
        <pc:spChg chg="mod">
          <ac:chgData name="Kelsi Collins" userId="S::kelsi.collins@csulb.edu::1d9c32fd-013a-4138-b67d-e937be72cc4c" providerId="AD" clId="Web-{B368B483-70FB-5A6E-9155-28AA87F10255}" dt="2021-02-05T03:55:03.008" v="28" actId="1076"/>
          <ac:spMkLst>
            <pc:docMk/>
            <pc:sldMk cId="77871827" sldId="264"/>
            <ac:spMk id="3" creationId="{FD4476C7-6C0B-4518-8FFA-D419ADA44749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014898089\Desktop\Reports\Pell%20-%20URM%20Graduation%20Rates-FA2015-Final%20Year.xlsx" TargetMode="Externa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014898089\Desktop\Reports\Pell%20-%20URM%20Graduation%20Rates-FA2015-Final%20Year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0" i="0" u="none" strike="noStrike" kern="1200" cap="all" spc="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n-US" sz="1600" b="0" i="0" dirty="0">
                <a:solidFill>
                  <a:sysClr val="windowText" lastClr="000000"/>
                </a:solidFill>
                <a:latin typeface="Arial" charset="0"/>
                <a:ea typeface="Arial" charset="0"/>
                <a:cs typeface="Arial" charset="0"/>
              </a:rPr>
              <a:t>FRESHMEN: PELL v. NON-PELL GRADUATION RATES</a:t>
            </a:r>
          </a:p>
        </c:rich>
      </c:tx>
      <c:layout>
        <c:manualLayout>
          <c:xMode val="edge"/>
          <c:yMode val="edge"/>
          <c:x val="0.20971872265966801"/>
          <c:y val="1.920438957475990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cap="all" spc="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1.6281496062992101E-2"/>
          <c:y val="0.10697665878185"/>
          <c:w val="0.96743706256664197"/>
          <c:h val="0.83123684270909304"/>
        </c:manualLayout>
      </c:layout>
      <c:lineChart>
        <c:grouping val="standard"/>
        <c:varyColors val="0"/>
        <c:ser>
          <c:idx val="0"/>
          <c:order val="0"/>
          <c:tx>
            <c:v>Pell</c:v>
          </c:tx>
          <c:spPr>
            <a:ln w="19050" cap="rnd" cmpd="sng" algn="ctr">
              <a:solidFill>
                <a:schemeClr val="accent1">
                  <a:shade val="95000"/>
                  <a:satMod val="105000"/>
                </a:schemeClr>
              </a:solidFill>
              <a:round/>
            </a:ln>
            <a:effectLst/>
          </c:spPr>
          <c:marker>
            <c:symbol val="circle"/>
            <c:size val="17"/>
            <c:spPr>
              <a:solidFill>
                <a:schemeClr val="lt1"/>
              </a:solidFill>
              <a:ln>
                <a:noFill/>
              </a:ln>
              <a:effectLst/>
            </c:spPr>
          </c:marker>
          <c:dPt>
            <c:idx val="6"/>
            <c:marker>
              <c:symbol val="circle"/>
              <c:size val="17"/>
              <c:spPr>
                <a:solidFill>
                  <a:schemeClr val="lt1"/>
                </a:solidFill>
                <a:ln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0-686F-4932-AF37-B4375569467D}"/>
              </c:ext>
            </c:extLst>
          </c:dPt>
          <c:dLbls>
            <c:dLbl>
              <c:idx val="8"/>
              <c:layout>
                <c:manualLayout>
                  <c:x val="-2.97285400161089E-2"/>
                  <c:y val="-3.9868820701569802E-17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86F-4932-AF37-B4375569467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DATA!$X$43:$X$51</c:f>
              <c:strCache>
                <c:ptCount val="9"/>
                <c:pt idx="0">
                  <c:v>2008-09</c:v>
                </c:pt>
                <c:pt idx="1">
                  <c:v>2009-10</c:v>
                </c:pt>
                <c:pt idx="2">
                  <c:v>2010-11</c:v>
                </c:pt>
                <c:pt idx="3">
                  <c:v>2011-12</c:v>
                </c:pt>
                <c:pt idx="4">
                  <c:v>2012-13</c:v>
                </c:pt>
                <c:pt idx="5">
                  <c:v>2013-14</c:v>
                </c:pt>
                <c:pt idx="6">
                  <c:v>2014-15</c:v>
                </c:pt>
                <c:pt idx="7">
                  <c:v>2015-16</c:v>
                </c:pt>
                <c:pt idx="8">
                  <c:v>2016-17</c:v>
                </c:pt>
              </c:strCache>
            </c:strRef>
          </c:cat>
          <c:val>
            <c:numRef>
              <c:f>DATA!$Y$43:$Y$51</c:f>
              <c:numCache>
                <c:formatCode>0.0%</c:formatCode>
                <c:ptCount val="9"/>
                <c:pt idx="0">
                  <c:v>0.56316652994257599</c:v>
                </c:pt>
                <c:pt idx="1">
                  <c:v>0.56511942316358699</c:v>
                </c:pt>
                <c:pt idx="2">
                  <c:v>0.55931080185553295</c:v>
                </c:pt>
                <c:pt idx="3">
                  <c:v>0.59477561955793701</c:v>
                </c:pt>
                <c:pt idx="4">
                  <c:v>0.63509544787077798</c:v>
                </c:pt>
                <c:pt idx="5">
                  <c:v>0.67308992562542302</c:v>
                </c:pt>
                <c:pt idx="6">
                  <c:v>0.68500000000000005</c:v>
                </c:pt>
                <c:pt idx="7">
                  <c:v>0.72</c:v>
                </c:pt>
                <c:pt idx="8">
                  <c:v>0.70499999999999996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686F-4932-AF37-B4375569467D}"/>
            </c:ext>
          </c:extLst>
        </c:ser>
        <c:ser>
          <c:idx val="2"/>
          <c:order val="1"/>
          <c:tx>
            <c:v>Graduation Rates</c:v>
          </c:tx>
          <c:spPr>
            <a:ln w="19050" cap="rnd" cmpd="sng" algn="ctr">
              <a:solidFill>
                <a:schemeClr val="accent3">
                  <a:shade val="95000"/>
                  <a:satMod val="105000"/>
                </a:schemeClr>
              </a:solidFill>
              <a:round/>
            </a:ln>
            <a:effectLst/>
          </c:spPr>
          <c:marker>
            <c:symbol val="circle"/>
            <c:size val="17"/>
            <c:spPr>
              <a:solidFill>
                <a:schemeClr val="lt1"/>
              </a:solidFill>
              <a:ln>
                <a:noFill/>
              </a:ln>
              <a:effectLst/>
            </c:spPr>
          </c:marker>
          <c:dLbls>
            <c:dLbl>
              <c:idx val="8"/>
              <c:layout>
                <c:manualLayout>
                  <c:x val="-3.1208673535806902E-2"/>
                  <c:y val="0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686F-4932-AF37-B4375569467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DATA!$X$43:$X$51</c:f>
              <c:strCache>
                <c:ptCount val="9"/>
                <c:pt idx="0">
                  <c:v>2008-09</c:v>
                </c:pt>
                <c:pt idx="1">
                  <c:v>2009-10</c:v>
                </c:pt>
                <c:pt idx="2">
                  <c:v>2010-11</c:v>
                </c:pt>
                <c:pt idx="3">
                  <c:v>2011-12</c:v>
                </c:pt>
                <c:pt idx="4">
                  <c:v>2012-13</c:v>
                </c:pt>
                <c:pt idx="5">
                  <c:v>2013-14</c:v>
                </c:pt>
                <c:pt idx="6">
                  <c:v>2014-15</c:v>
                </c:pt>
                <c:pt idx="7">
                  <c:v>2015-16</c:v>
                </c:pt>
                <c:pt idx="8">
                  <c:v>2016-17</c:v>
                </c:pt>
              </c:strCache>
            </c:strRef>
          </c:cat>
          <c:val>
            <c:numRef>
              <c:f>DATA!$Z$43:$Z$51</c:f>
              <c:numCache>
                <c:formatCode>0.0%</c:formatCode>
                <c:ptCount val="9"/>
                <c:pt idx="0">
                  <c:v>0.535267349260523</c:v>
                </c:pt>
                <c:pt idx="1">
                  <c:v>0.53198356807511704</c:v>
                </c:pt>
                <c:pt idx="2" formatCode="0.00%">
                  <c:v>0.53342459502623796</c:v>
                </c:pt>
                <c:pt idx="3">
                  <c:v>0.56615177971793096</c:v>
                </c:pt>
                <c:pt idx="4">
                  <c:v>0.59947830211050501</c:v>
                </c:pt>
                <c:pt idx="5">
                  <c:v>0.64850195397307897</c:v>
                </c:pt>
                <c:pt idx="6">
                  <c:v>0.667417628836947</c:v>
                </c:pt>
                <c:pt idx="7" formatCode="0.00%">
                  <c:v>0.68359999999999999</c:v>
                </c:pt>
                <c:pt idx="8">
                  <c:v>0.68400000000000005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686F-4932-AF37-B4375569467D}"/>
            </c:ext>
          </c:extLst>
        </c:ser>
        <c:ser>
          <c:idx val="1"/>
          <c:order val="2"/>
          <c:tx>
            <c:v>Non-Pell</c:v>
          </c:tx>
          <c:spPr>
            <a:ln w="19050" cap="rnd" cmpd="sng" algn="ctr">
              <a:solidFill>
                <a:schemeClr val="accent2">
                  <a:shade val="95000"/>
                  <a:satMod val="105000"/>
                </a:schemeClr>
              </a:solidFill>
              <a:round/>
            </a:ln>
            <a:effectLst/>
          </c:spPr>
          <c:marker>
            <c:symbol val="circle"/>
            <c:size val="17"/>
            <c:spPr>
              <a:solidFill>
                <a:schemeClr val="lt1"/>
              </a:solidFill>
              <a:ln>
                <a:noFill/>
              </a:ln>
              <a:effectLst/>
            </c:spPr>
          </c:marker>
          <c:dLbls>
            <c:dLbl>
              <c:idx val="8"/>
              <c:layout>
                <c:manualLayout>
                  <c:x val="-3.1208673535806902E-2"/>
                  <c:y val="2.1746880692502901E-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686F-4932-AF37-B4375569467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val>
            <c:numRef>
              <c:f>DATA!$AA$43:$AA$51</c:f>
              <c:numCache>
                <c:formatCode>0.0%</c:formatCode>
                <c:ptCount val="9"/>
                <c:pt idx="0">
                  <c:v>0.47217068645640098</c:v>
                </c:pt>
                <c:pt idx="1">
                  <c:v>0.47014297729184201</c:v>
                </c:pt>
                <c:pt idx="2">
                  <c:v>0.476190476190476</c:v>
                </c:pt>
                <c:pt idx="3">
                  <c:v>0.50844024307900104</c:v>
                </c:pt>
                <c:pt idx="4">
                  <c:v>0.53449430676490295</c:v>
                </c:pt>
                <c:pt idx="5">
                  <c:v>0.60436893203883502</c:v>
                </c:pt>
                <c:pt idx="6">
                  <c:v>0.64300000000000002</c:v>
                </c:pt>
                <c:pt idx="7">
                  <c:v>0.64500000000000002</c:v>
                </c:pt>
                <c:pt idx="8">
                  <c:v>0.66300000000000003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686F-4932-AF37-B4375569467D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2125353512"/>
        <c:axId val="2125354088"/>
      </c:lineChart>
      <c:catAx>
        <c:axId val="212535351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25354088"/>
        <c:crosses val="autoZero"/>
        <c:auto val="1"/>
        <c:lblAlgn val="ctr"/>
        <c:lblOffset val="100"/>
        <c:noMultiLvlLbl val="0"/>
      </c:catAx>
      <c:valAx>
        <c:axId val="2125354088"/>
        <c:scaling>
          <c:orientation val="minMax"/>
          <c:min val="0.4"/>
        </c:scaling>
        <c:delete val="1"/>
        <c:axPos val="l"/>
        <c:numFmt formatCode="0.0%" sourceLinked="1"/>
        <c:majorTickMark val="none"/>
        <c:minorTickMark val="none"/>
        <c:tickLblPos val="nextTo"/>
        <c:crossAx val="21253535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600" b="0" i="0" cap="all" baseline="0" dirty="0">
                <a:solidFill>
                  <a:schemeClr val="tx1"/>
                </a:solidFill>
                <a:effectLst/>
                <a:latin typeface="Arial" charset="0"/>
                <a:ea typeface="Arial" charset="0"/>
                <a:cs typeface="Arial" charset="0"/>
              </a:rPr>
              <a:t>Freshmen 6-year Graduation headcount</a:t>
            </a:r>
            <a:endParaRPr lang="en-US" sz="1600" b="0" i="0" dirty="0">
              <a:solidFill>
                <a:schemeClr val="tx1"/>
              </a:solidFill>
              <a:effectLst/>
              <a:latin typeface="Arial" charset="0"/>
              <a:ea typeface="Arial" charset="0"/>
              <a:cs typeface="Arial" charset="0"/>
            </a:endParaRPr>
          </a:p>
        </c:rich>
      </c:tx>
      <c:layout>
        <c:manualLayout>
          <c:xMode val="edge"/>
          <c:yMode val="edge"/>
          <c:x val="0.26762486822340598"/>
          <c:y val="9.7125185123943802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DATA!$K$42</c:f>
              <c:strCache>
                <c:ptCount val="1"/>
                <c:pt idx="0">
                  <c:v>Cohort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DATA!$J$43:$J$51</c:f>
              <c:strCache>
                <c:ptCount val="9"/>
                <c:pt idx="0">
                  <c:v>2008-09</c:v>
                </c:pt>
                <c:pt idx="1">
                  <c:v>2009-10</c:v>
                </c:pt>
                <c:pt idx="2">
                  <c:v>2010-11</c:v>
                </c:pt>
                <c:pt idx="3">
                  <c:v>2011-12</c:v>
                </c:pt>
                <c:pt idx="4">
                  <c:v>2012-13</c:v>
                </c:pt>
                <c:pt idx="5">
                  <c:v>2013-14</c:v>
                </c:pt>
                <c:pt idx="6">
                  <c:v>2014-15</c:v>
                </c:pt>
                <c:pt idx="7">
                  <c:v>2015-16</c:v>
                </c:pt>
                <c:pt idx="8">
                  <c:v>2016-17</c:v>
                </c:pt>
              </c:strCache>
            </c:strRef>
          </c:cat>
          <c:val>
            <c:numRef>
              <c:f>DATA!$K$43:$K$51</c:f>
              <c:numCache>
                <c:formatCode>General</c:formatCode>
                <c:ptCount val="9"/>
                <c:pt idx="0">
                  <c:v>3516</c:v>
                </c:pt>
                <c:pt idx="1">
                  <c:v>3408</c:v>
                </c:pt>
                <c:pt idx="2">
                  <c:v>4383</c:v>
                </c:pt>
                <c:pt idx="3">
                  <c:v>4467</c:v>
                </c:pt>
                <c:pt idx="4">
                  <c:v>4217</c:v>
                </c:pt>
                <c:pt idx="5">
                  <c:v>4606</c:v>
                </c:pt>
                <c:pt idx="6">
                  <c:v>3551</c:v>
                </c:pt>
                <c:pt idx="7">
                  <c:v>3988</c:v>
                </c:pt>
                <c:pt idx="8">
                  <c:v>3987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10E-4823-827E-8B4ACEEDF60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2130210568"/>
        <c:axId val="2130204872"/>
      </c:barChart>
      <c:lineChart>
        <c:grouping val="standard"/>
        <c:varyColors val="0"/>
        <c:ser>
          <c:idx val="1"/>
          <c:order val="1"/>
          <c:tx>
            <c:strRef>
              <c:f>DATA!$L$42</c:f>
              <c:strCache>
                <c:ptCount val="1"/>
                <c:pt idx="0">
                  <c:v>Total Graduates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1.18410681575846E-2"/>
                  <c:y val="-1.739750455400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10E-4823-827E-8B4ACEEDF60E}"/>
                </c:ext>
              </c:extLst>
            </c:dLbl>
            <c:dLbl>
              <c:idx val="1"/>
              <c:layout>
                <c:manualLayout>
                  <c:x val="1.6227034120734899E-2"/>
                  <c:y val="-9.0997663280806501E-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010E-4823-827E-8B4ACEEDF60E}"/>
                </c:ext>
              </c:extLst>
            </c:dLbl>
            <c:dLbl>
              <c:idx val="2"/>
              <c:layout>
                <c:manualLayout>
                  <c:x val="1.48013077312704E-2"/>
                  <c:y val="1.213825279181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010E-4823-827E-8B4ACEEDF60E}"/>
                </c:ext>
              </c:extLst>
            </c:dLbl>
            <c:dLbl>
              <c:idx val="3"/>
              <c:layout>
                <c:manualLayout>
                  <c:x val="1.18955196389925E-2"/>
                  <c:y val="2.3011556283281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010E-4823-827E-8B4ACEEDF60E}"/>
                </c:ext>
              </c:extLst>
            </c:dLbl>
            <c:dLbl>
              <c:idx val="4"/>
              <c:layout>
                <c:manualLayout>
                  <c:x val="1.7743472855366801E-2"/>
                  <c:y val="6.2465022151532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010E-4823-827E-8B4ACEEDF60E}"/>
                </c:ext>
              </c:extLst>
            </c:dLbl>
            <c:dLbl>
              <c:idx val="5"/>
              <c:layout>
                <c:manualLayout>
                  <c:x val="1.4801335196980601E-2"/>
                  <c:y val="2.174688069250290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010E-4823-827E-8B4ACEEDF60E}"/>
                </c:ext>
              </c:extLst>
            </c:dLbl>
            <c:dLbl>
              <c:idx val="6"/>
              <c:layout>
                <c:manualLayout>
                  <c:x val="1.33212460284569E-2"/>
                  <c:y val="1.62100501028668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010E-4823-827E-8B4ACEEDF60E}"/>
                </c:ext>
              </c:extLst>
            </c:dLbl>
            <c:dLbl>
              <c:idx val="7"/>
              <c:layout>
                <c:manualLayout>
                  <c:x val="1.33212016772825E-2"/>
                  <c:y val="-1.95721926232526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010E-4823-827E-8B4ACEEDF60E}"/>
                </c:ext>
              </c:extLst>
            </c:dLbl>
            <c:dLbl>
              <c:idx val="8"/>
              <c:layout>
                <c:manualLayout>
                  <c:x val="-6.3645741347017296E-2"/>
                  <c:y val="1.957219262325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010E-4823-827E-8B4ACEEDF60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DATA!$J$43:$J$51</c:f>
              <c:strCache>
                <c:ptCount val="9"/>
                <c:pt idx="0">
                  <c:v>2008-09</c:v>
                </c:pt>
                <c:pt idx="1">
                  <c:v>2009-10</c:v>
                </c:pt>
                <c:pt idx="2">
                  <c:v>2010-11</c:v>
                </c:pt>
                <c:pt idx="3">
                  <c:v>2011-12</c:v>
                </c:pt>
                <c:pt idx="4">
                  <c:v>2012-13</c:v>
                </c:pt>
                <c:pt idx="5">
                  <c:v>2013-14</c:v>
                </c:pt>
                <c:pt idx="6">
                  <c:v>2014-15</c:v>
                </c:pt>
                <c:pt idx="7">
                  <c:v>2015-16</c:v>
                </c:pt>
                <c:pt idx="8">
                  <c:v>2016-17</c:v>
                </c:pt>
              </c:strCache>
            </c:strRef>
          </c:cat>
          <c:val>
            <c:numRef>
              <c:f>DATA!$L$43:$L$51</c:f>
              <c:numCache>
                <c:formatCode>General</c:formatCode>
                <c:ptCount val="9"/>
                <c:pt idx="0">
                  <c:v>1882</c:v>
                </c:pt>
                <c:pt idx="1">
                  <c:v>1813</c:v>
                </c:pt>
                <c:pt idx="2">
                  <c:v>2338</c:v>
                </c:pt>
                <c:pt idx="3">
                  <c:v>2529</c:v>
                </c:pt>
                <c:pt idx="4">
                  <c:v>2528</c:v>
                </c:pt>
                <c:pt idx="5">
                  <c:v>2987</c:v>
                </c:pt>
                <c:pt idx="6">
                  <c:v>2370</c:v>
                </c:pt>
                <c:pt idx="7">
                  <c:v>2726</c:v>
                </c:pt>
                <c:pt idx="8">
                  <c:v>2727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A-010E-4823-827E-8B4ACEEDF60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2130210568"/>
        <c:axId val="2130204872"/>
      </c:lineChart>
      <c:catAx>
        <c:axId val="213021056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30204872"/>
        <c:crosses val="autoZero"/>
        <c:auto val="1"/>
        <c:lblAlgn val="ctr"/>
        <c:lblOffset val="100"/>
        <c:noMultiLvlLbl val="0"/>
      </c:catAx>
      <c:valAx>
        <c:axId val="2130204872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21302105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39029549431321098"/>
          <c:y val="0.109579254741193"/>
          <c:w val="0.219408902012249"/>
          <c:h val="4.677872163393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34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00" kern="1200"/>
  </cs:categoryAxis>
  <cs:chartArea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cs:styleClr val="auto"/>
    </cs:fontRef>
    <cs:spPr/>
    <cs:defRPr sz="900" b="1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 w="9575">
        <a:solidFill>
          <a:schemeClr val="lt1">
            <a:lumMod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19050" cap="rnd" cmpd="sng" algn="ctr">
        <a:solidFill>
          <a:schemeClr val="phClr">
            <a:shade val="95000"/>
            <a:satMod val="105000"/>
          </a:schemeClr>
        </a:solidFill>
        <a:round/>
      </a:ln>
    </cs:spPr>
  </cs:dataPointLine>
  <cs:dataPointMarker>
    <cs:lnRef idx="0"/>
    <cs:fillRef idx="0"/>
    <cs:effectRef idx="0"/>
    <cs:fontRef idx="minor">
      <a:schemeClr val="dk1"/>
    </cs:fontRef>
    <cs:spPr>
      <a:solidFill>
        <a:schemeClr val="lt1"/>
      </a:solidFill>
    </cs:spPr>
  </cs:dataPointMarker>
  <cs:dataPointMarkerLayout symbol="circle" size="17"/>
  <cs:dataPointWireframe>
    <cs:lnRef idx="0">
      <cs:styleClr val="auto"/>
    </cs:lnRef>
    <cs:fillRef idx="1"/>
    <cs:effectRef idx="0"/>
    <cs:fontRef idx="minor">
      <a:schemeClr val="dk1"/>
    </cs:fontRef>
    <cs:spPr>
      <a:ln w="9525">
        <a:solidFill>
          <a:schemeClr val="phClr"/>
        </a:solidFill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dk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>
        <a:solidFill>
          <a:schemeClr val="dk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</a:ln>
    </cs:spPr>
  </cs:seriesLine>
  <cs:title>
    <cs:lnRef idx="0"/>
    <cs:fillRef idx="0"/>
    <cs:effectRef idx="0"/>
    <cs:fontRef idx="minor">
      <a:schemeClr val="dk1"/>
    </cs:fontRef>
    <cs:defRPr sz="1440" b="0" kern="1200" cap="all" spc="0" baseline="0">
      <a:gradFill>
        <a:gsLst>
          <a:gs pos="0">
            <a:schemeClr val="dk1">
              <a:lumMod val="50000"/>
              <a:lumOff val="50000"/>
            </a:schemeClr>
          </a:gs>
          <a:gs pos="100000">
            <a:schemeClr val="dk1">
              <a:lumMod val="85000"/>
              <a:lumOff val="15000"/>
            </a:schemeClr>
          </a:gs>
        </a:gsLst>
        <a:lin ang="5400000" scaled="0"/>
      </a:gradFill>
    </cs:defRPr>
  </cs:title>
  <cs:trendlin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32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0.06667</cdr:x>
      <cdr:y>0.49324</cdr:y>
    </cdr:from>
    <cdr:to>
      <cdr:x>0.19167</cdr:x>
      <cdr:y>0.54262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609600" y="2283278"/>
          <a:ext cx="1143000" cy="2286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000" dirty="0">
              <a:solidFill>
                <a:schemeClr val="accent1"/>
              </a:solidFill>
            </a:rPr>
            <a:t>Non-Pell Students</a:t>
          </a:r>
        </a:p>
      </cdr:txBody>
    </cdr:sp>
  </cdr:relSizeAnchor>
  <cdr:relSizeAnchor xmlns:cdr="http://schemas.openxmlformats.org/drawingml/2006/chartDrawing">
    <cdr:from>
      <cdr:x>0.36667</cdr:x>
      <cdr:y>0.09641</cdr:y>
    </cdr:from>
    <cdr:to>
      <cdr:x>0.59167</cdr:x>
      <cdr:y>0.1458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3352800" y="446314"/>
          <a:ext cx="2057400" cy="2286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400" dirty="0"/>
            <a:t>About 4%</a:t>
          </a:r>
        </a:p>
      </cdr:txBody>
    </cdr:sp>
  </cdr:relSizeAnchor>
  <cdr:relSizeAnchor xmlns:cdr="http://schemas.openxmlformats.org/drawingml/2006/chartDrawing">
    <cdr:from>
      <cdr:x>0.7375</cdr:x>
      <cdr:y>0.44209</cdr:y>
    </cdr:from>
    <cdr:to>
      <cdr:x>0.9625</cdr:x>
      <cdr:y>0.49148</cdr:y>
    </cdr:to>
    <cdr:sp macro="" textlink="">
      <cdr:nvSpPr>
        <cdr:cNvPr id="5" name="TextBox 1"/>
        <cdr:cNvSpPr txBox="1"/>
      </cdr:nvSpPr>
      <cdr:spPr>
        <a:xfrm xmlns:a="http://schemas.openxmlformats.org/drawingml/2006/main">
          <a:off x="6743700" y="2046514"/>
          <a:ext cx="2057400" cy="2286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400" dirty="0"/>
            <a:t>2016-17 COHORT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8E712F-FBF4-A647-94C0-E3F2C6BEF436}" type="datetimeFigureOut">
              <a:rPr lang="en-US" smtClean="0"/>
              <a:t>2/4/2021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B3846C-D78B-A142-BB97-F1AB11A5DE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84529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B3846C-D78B-A142-BB97-F1AB11A5DEF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40420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B3846C-D78B-A142-BB97-F1AB11A5DEF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10929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B3846C-D78B-A142-BB97-F1AB11A5DEF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70173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</p:cSld>
  <p:clrMapOvr>
    <a:masterClrMapping/>
  </p:clrMapOvr>
  <p:transition spd="med" advTm="5000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  <p:transition spd="med" advTm="5000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 spd="med" advTm="5000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  <p:transition spd="med" advTm="5000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  <p:transition spd="med" advTm="5000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  <p:transition spd="med" advTm="5000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0" y="6103973"/>
            <a:ext cx="12192000" cy="754027"/>
            <a:chOff x="0" y="6103973"/>
            <a:chExt cx="12192000" cy="754027"/>
          </a:xfrm>
        </p:grpSpPr>
        <p:sp>
          <p:nvSpPr>
            <p:cNvPr id="10" name="Rectangle 9"/>
            <p:cNvSpPr/>
            <p:nvPr/>
          </p:nvSpPr>
          <p:spPr>
            <a:xfrm>
              <a:off x="0" y="6353547"/>
              <a:ext cx="12192000" cy="50445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riangle 10"/>
            <p:cNvSpPr/>
            <p:nvPr/>
          </p:nvSpPr>
          <p:spPr>
            <a:xfrm>
              <a:off x="399810" y="6103973"/>
              <a:ext cx="1057836" cy="541128"/>
            </a:xfrm>
            <a:prstGeom prst="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2" name="Picture 11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168476" y="6561997"/>
              <a:ext cx="1800224" cy="125128"/>
            </a:xfrm>
            <a:prstGeom prst="rect">
              <a:avLst/>
            </a:prstGeom>
          </p:spPr>
        </p:pic>
        <p:pic>
          <p:nvPicPr>
            <p:cNvPr id="13" name="Picture 12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9176" y="6509469"/>
              <a:ext cx="2248720" cy="230184"/>
            </a:xfrm>
            <a:prstGeom prst="rect">
              <a:avLst/>
            </a:prstGeom>
          </p:spPr>
        </p:pic>
      </p:grpSp>
      <p:grpSp>
        <p:nvGrpSpPr>
          <p:cNvPr id="14" name="Group 13"/>
          <p:cNvGrpSpPr/>
          <p:nvPr userDrawn="1"/>
        </p:nvGrpSpPr>
        <p:grpSpPr>
          <a:xfrm>
            <a:off x="0" y="6103973"/>
            <a:ext cx="12192000" cy="754027"/>
            <a:chOff x="0" y="6103973"/>
            <a:chExt cx="12192000" cy="754027"/>
          </a:xfrm>
        </p:grpSpPr>
        <p:sp>
          <p:nvSpPr>
            <p:cNvPr id="15" name="Rectangle 14"/>
            <p:cNvSpPr/>
            <p:nvPr/>
          </p:nvSpPr>
          <p:spPr>
            <a:xfrm>
              <a:off x="0" y="6353547"/>
              <a:ext cx="12192000" cy="50445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Triangle 15"/>
            <p:cNvSpPr/>
            <p:nvPr/>
          </p:nvSpPr>
          <p:spPr>
            <a:xfrm>
              <a:off x="399810" y="6103973"/>
              <a:ext cx="1057836" cy="541128"/>
            </a:xfrm>
            <a:prstGeom prst="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7" name="Picture 1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168476" y="6561997"/>
              <a:ext cx="1800224" cy="125128"/>
            </a:xfrm>
            <a:prstGeom prst="rect">
              <a:avLst/>
            </a:prstGeom>
          </p:spPr>
        </p:pic>
        <p:pic>
          <p:nvPicPr>
            <p:cNvPr id="18" name="Picture 17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9176" y="6509469"/>
              <a:ext cx="2248720" cy="230184"/>
            </a:xfrm>
            <a:prstGeom prst="rect">
              <a:avLst/>
            </a:prstGeom>
          </p:spPr>
        </p:pic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 advTm="5000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 spd="med" advTm="5000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Tm="5000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emf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90000"/>
              </a:schemeClr>
            </a:gs>
            <a:gs pos="100000">
              <a:schemeClr val="bg1">
                <a:lumMod val="88000"/>
                <a:lumOff val="12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736600"/>
            <a:ext cx="10515600" cy="9540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3902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0" y="6103973"/>
            <a:ext cx="12192000" cy="754027"/>
            <a:chOff x="0" y="6103973"/>
            <a:chExt cx="12192000" cy="754027"/>
          </a:xfrm>
        </p:grpSpPr>
        <p:sp>
          <p:nvSpPr>
            <p:cNvPr id="8" name="Rectangle 7"/>
            <p:cNvSpPr/>
            <p:nvPr/>
          </p:nvSpPr>
          <p:spPr>
            <a:xfrm>
              <a:off x="0" y="6353547"/>
              <a:ext cx="12192000" cy="50445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riangle 8"/>
            <p:cNvSpPr/>
            <p:nvPr/>
          </p:nvSpPr>
          <p:spPr>
            <a:xfrm>
              <a:off x="399810" y="6103973"/>
              <a:ext cx="1057836" cy="541128"/>
            </a:xfrm>
            <a:prstGeom prst="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168476" y="6561997"/>
              <a:ext cx="1800224" cy="125128"/>
            </a:xfrm>
            <a:prstGeom prst="rect">
              <a:avLst/>
            </a:prstGeom>
          </p:spPr>
        </p:pic>
        <p:pic>
          <p:nvPicPr>
            <p:cNvPr id="11" name="Picture 10"/>
            <p:cNvPicPr>
              <a:picLocks noChangeAspect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9176" y="6509469"/>
              <a:ext cx="2248720" cy="230184"/>
            </a:xfrm>
            <a:prstGeom prst="rect">
              <a:avLst/>
            </a:prstGeom>
          </p:spPr>
        </p:pic>
      </p:grpSp>
      <p:grpSp>
        <p:nvGrpSpPr>
          <p:cNvPr id="12" name="Group 11"/>
          <p:cNvGrpSpPr/>
          <p:nvPr userDrawn="1"/>
        </p:nvGrpSpPr>
        <p:grpSpPr>
          <a:xfrm>
            <a:off x="0" y="6121400"/>
            <a:ext cx="12191999" cy="736600"/>
            <a:chOff x="0" y="6103973"/>
            <a:chExt cx="12192000" cy="754027"/>
          </a:xfrm>
        </p:grpSpPr>
        <p:sp>
          <p:nvSpPr>
            <p:cNvPr id="13" name="Rectangle 12"/>
            <p:cNvSpPr/>
            <p:nvPr/>
          </p:nvSpPr>
          <p:spPr>
            <a:xfrm>
              <a:off x="0" y="6353547"/>
              <a:ext cx="12192000" cy="50445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Triangle 13"/>
            <p:cNvSpPr/>
            <p:nvPr/>
          </p:nvSpPr>
          <p:spPr>
            <a:xfrm>
              <a:off x="399810" y="6103973"/>
              <a:ext cx="1057836" cy="541128"/>
            </a:xfrm>
            <a:prstGeom prst="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5" name="Picture 14"/>
            <p:cNvPicPr>
              <a:picLocks noChangeAspect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168476" y="6561997"/>
              <a:ext cx="1800224" cy="125128"/>
            </a:xfrm>
            <a:prstGeom prst="rect">
              <a:avLst/>
            </a:prstGeom>
          </p:spPr>
        </p:pic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9176" y="6509469"/>
              <a:ext cx="2248720" cy="23018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1314654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3" r:id="rId1"/>
    <p:sldLayoutId id="2147483754" r:id="rId2"/>
    <p:sldLayoutId id="2147483755" r:id="rId3"/>
    <p:sldLayoutId id="2147483756" r:id="rId4"/>
    <p:sldLayoutId id="2147483757" r:id="rId5"/>
    <p:sldLayoutId id="2147483758" r:id="rId6"/>
    <p:sldLayoutId id="2147483759" r:id="rId7"/>
    <p:sldLayoutId id="2147483760" r:id="rId8"/>
    <p:sldLayoutId id="2147483761" r:id="rId9"/>
  </p:sldLayoutIdLst>
  <p:transition spd="med" advTm="5000">
    <p:fade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i="0" kern="1200">
          <a:solidFill>
            <a:schemeClr val="tx1"/>
          </a:solidFill>
          <a:latin typeface="Helvetica" charset="0"/>
          <a:ea typeface="Helvetica" charset="0"/>
          <a:cs typeface="Helvetica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b="0" i="0" kern="1200">
          <a:solidFill>
            <a:schemeClr val="tx1"/>
          </a:solidFill>
          <a:latin typeface="Helvetica" charset="0"/>
          <a:ea typeface="Helvetica" charset="0"/>
          <a:cs typeface="Helvetica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kern="1200">
          <a:solidFill>
            <a:schemeClr val="tx1"/>
          </a:solidFill>
          <a:latin typeface="Helvetica" charset="0"/>
          <a:ea typeface="Helvetica" charset="0"/>
          <a:cs typeface="Helvetica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chemeClr val="tx1"/>
          </a:solidFill>
          <a:latin typeface="Helvetica" charset="0"/>
          <a:ea typeface="Helvetica" charset="0"/>
          <a:cs typeface="Helvetica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Helvetica" charset="0"/>
          <a:ea typeface="Helvetica" charset="0"/>
          <a:cs typeface="Helvetica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Helvetica" charset="0"/>
          <a:ea typeface="Helvetica" charset="0"/>
          <a:cs typeface="Helvetica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7" Type="http://schemas.openxmlformats.org/officeDocument/2006/relationships/image" Target="../media/image2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g"/><Relationship Id="rId5" Type="http://schemas.openxmlformats.org/officeDocument/2006/relationships/image" Target="../media/image1.emf"/><Relationship Id="rId4" Type="http://schemas.openxmlformats.org/officeDocument/2006/relationships/image" Target="../media/image4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emf"/><Relationship Id="rId4" Type="http://schemas.openxmlformats.org/officeDocument/2006/relationships/image" Target="../media/image1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A1DE73-D7A5-4FF1-A5E7-CD4B4259D83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en-US" dirty="0">
                <a:latin typeface="Helvetica"/>
                <a:cs typeface="Helvetica"/>
              </a:rPr>
              <a:t>California State University, Long Beach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D4476C7-6C0B-4518-8FFA-D419ADA447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860574"/>
            <a:ext cx="9144000" cy="1655762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/>
            <a:r>
              <a:rPr lang="en-US" sz="3200" dirty="0">
                <a:latin typeface="Helvetica"/>
                <a:cs typeface="Helvetica"/>
              </a:rPr>
              <a:t>CSULB PowerPoint Template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77871827"/>
      </p:ext>
    </p:extLst>
  </p:cSld>
  <p:clrMapOvr>
    <a:masterClrMapping/>
  </p:clrMapOvr>
  <p:transition spd="med" advTm="5000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92000"/>
              </a:schemeClr>
            </a:gs>
            <a:gs pos="100000">
              <a:schemeClr val="bg1">
                <a:lumMod val="88000"/>
                <a:lumOff val="12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839788" y="1392943"/>
            <a:ext cx="880565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latin typeface="Helvetica" charset="0"/>
                <a:ea typeface="Helvetica" charset="0"/>
                <a:cs typeface="Helvetica" charset="0"/>
              </a:rPr>
              <a:t>Helvetica Bold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39788" y="2134184"/>
            <a:ext cx="52997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Helvetica Neue" charset="0"/>
                <a:ea typeface="Helvetica Neue" charset="0"/>
                <a:cs typeface="Helvetica Neue" charset="0"/>
              </a:rPr>
              <a:t>Subhead </a:t>
            </a:r>
            <a:r>
              <a:rPr lang="mr-IN" sz="2800" b="1" dirty="0">
                <a:latin typeface="Helvetica Neue" charset="0"/>
                <a:ea typeface="Helvetica Neue" charset="0"/>
                <a:cs typeface="Helvetica Neue" charset="0"/>
              </a:rPr>
              <a:t>–</a:t>
            </a:r>
            <a:r>
              <a:rPr lang="en-US" sz="2800" b="1" dirty="0">
                <a:latin typeface="Helvetica Neue" charset="0"/>
                <a:ea typeface="Helvetica Neue" charset="0"/>
                <a:cs typeface="Helvetica Neue" charset="0"/>
              </a:rPr>
              <a:t> Bold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39788" y="3292168"/>
            <a:ext cx="679472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Helvetica" charset="0"/>
                <a:ea typeface="Helvetica" charset="0"/>
                <a:cs typeface="Helvetica" charset="0"/>
              </a:rPr>
              <a:t>Simply dummy text of the printing and typesetting industry. Lorem Ipsum has been the industry's standard dummy text ever since the 1500s, when an unknown printer took a galley of type and scrambled it to make a type specimen book. It has survived not only five centuries.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0" y="6103973"/>
            <a:ext cx="12192000" cy="754027"/>
            <a:chOff x="0" y="6103973"/>
            <a:chExt cx="12192000" cy="754027"/>
          </a:xfrm>
        </p:grpSpPr>
        <p:sp>
          <p:nvSpPr>
            <p:cNvPr id="9" name="Rectangle 8"/>
            <p:cNvSpPr/>
            <p:nvPr/>
          </p:nvSpPr>
          <p:spPr>
            <a:xfrm>
              <a:off x="0" y="6353547"/>
              <a:ext cx="12192000" cy="50445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riangle 9"/>
            <p:cNvSpPr/>
            <p:nvPr/>
          </p:nvSpPr>
          <p:spPr>
            <a:xfrm>
              <a:off x="399810" y="6103973"/>
              <a:ext cx="1057836" cy="541128"/>
            </a:xfrm>
            <a:prstGeom prst="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4" name="Picture 13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168476" y="6561997"/>
              <a:ext cx="1800224" cy="125128"/>
            </a:xfrm>
            <a:prstGeom prst="rect">
              <a:avLst/>
            </a:prstGeom>
          </p:spPr>
        </p:pic>
        <p:pic>
          <p:nvPicPr>
            <p:cNvPr id="15" name="Picture 14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9176" y="6509469"/>
              <a:ext cx="2248720" cy="23018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299195590"/>
      </p:ext>
    </p:extLst>
  </p:cSld>
  <p:clrMapOvr>
    <a:masterClrMapping/>
  </p:clrMapOvr>
  <p:transition spd="med" advTm="5000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" name="Group 3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34" name="Rectangle 3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96000"/>
                  </a:schemeClr>
                </a:gs>
                <a:gs pos="44000">
                  <a:schemeClr val="bg1">
                    <a:lumMod val="88000"/>
                    <a:lumOff val="1200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5" name="Group 34"/>
            <p:cNvGrpSpPr/>
            <p:nvPr/>
          </p:nvGrpSpPr>
          <p:grpSpPr>
            <a:xfrm>
              <a:off x="0" y="6064645"/>
              <a:ext cx="12192000" cy="793355"/>
              <a:chOff x="0" y="6064645"/>
              <a:chExt cx="12192000" cy="793355"/>
            </a:xfrm>
          </p:grpSpPr>
          <p:sp>
            <p:nvSpPr>
              <p:cNvPr id="36" name="Rectangle 35"/>
              <p:cNvSpPr/>
              <p:nvPr/>
            </p:nvSpPr>
            <p:spPr>
              <a:xfrm>
                <a:off x="0" y="6353547"/>
                <a:ext cx="12192000" cy="504453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" name="Triangle 36"/>
              <p:cNvSpPr/>
              <p:nvPr/>
            </p:nvSpPr>
            <p:spPr>
              <a:xfrm>
                <a:off x="399810" y="6064645"/>
                <a:ext cx="1057836" cy="541128"/>
              </a:xfrm>
              <a:prstGeom prst="triangl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38" name="Picture 37"/>
              <p:cNvPicPr>
                <a:picLocks noChangeAspect="1"/>
              </p:cNvPicPr>
              <p:nvPr/>
            </p:nvPicPr>
            <p:blipFill>
              <a:blip r:embed="rId3" cstate="print">
                <a:alphaModFix amt="20000"/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1762269" y="6481432"/>
                <a:ext cx="202686" cy="248682"/>
              </a:xfrm>
              <a:prstGeom prst="rect">
                <a:avLst/>
              </a:prstGeom>
            </p:spPr>
          </p:pic>
          <p:pic>
            <p:nvPicPr>
              <p:cNvPr id="39" name="Picture 38"/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83236" y="6548499"/>
                <a:ext cx="2009307" cy="152124"/>
              </a:xfrm>
              <a:prstGeom prst="rect">
                <a:avLst/>
              </a:prstGeom>
            </p:spPr>
          </p:pic>
          <p:pic>
            <p:nvPicPr>
              <p:cNvPr id="40" name="Picture 39"/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350669" y="6561997"/>
                <a:ext cx="1800224" cy="125128"/>
              </a:xfrm>
              <a:prstGeom prst="rect">
                <a:avLst/>
              </a:prstGeom>
            </p:spPr>
          </p:pic>
        </p:grpSp>
      </p:grp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9714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3" cstate="print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63264" y="6353547"/>
            <a:ext cx="294433" cy="36124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7847934" y="0"/>
            <a:ext cx="4344066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4" name="Group 23"/>
          <p:cNvGrpSpPr/>
          <p:nvPr/>
        </p:nvGrpSpPr>
        <p:grpSpPr>
          <a:xfrm>
            <a:off x="0" y="6103973"/>
            <a:ext cx="12192000" cy="754027"/>
            <a:chOff x="0" y="6103973"/>
            <a:chExt cx="12192000" cy="754027"/>
          </a:xfrm>
        </p:grpSpPr>
        <p:sp>
          <p:nvSpPr>
            <p:cNvPr id="29" name="Rectangle 28"/>
            <p:cNvSpPr/>
            <p:nvPr/>
          </p:nvSpPr>
          <p:spPr>
            <a:xfrm>
              <a:off x="0" y="6353547"/>
              <a:ext cx="12192000" cy="50445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Triangle 29"/>
            <p:cNvSpPr/>
            <p:nvPr/>
          </p:nvSpPr>
          <p:spPr>
            <a:xfrm>
              <a:off x="399810" y="6103973"/>
              <a:ext cx="1057836" cy="541128"/>
            </a:xfrm>
            <a:prstGeom prst="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31" name="Picture 30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168476" y="6561997"/>
              <a:ext cx="1800224" cy="125128"/>
            </a:xfrm>
            <a:prstGeom prst="rect">
              <a:avLst/>
            </a:prstGeom>
          </p:spPr>
        </p:pic>
        <p:pic>
          <p:nvPicPr>
            <p:cNvPr id="32" name="Picture 31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9176" y="6509469"/>
              <a:ext cx="2248720" cy="230184"/>
            </a:xfrm>
            <a:prstGeom prst="rect">
              <a:avLst/>
            </a:prstGeom>
          </p:spPr>
        </p:pic>
      </p:grpSp>
      <p:sp>
        <p:nvSpPr>
          <p:cNvPr id="5" name="TextBox 4"/>
          <p:cNvSpPr txBox="1"/>
          <p:nvPr/>
        </p:nvSpPr>
        <p:spPr>
          <a:xfrm>
            <a:off x="8280400" y="2314215"/>
            <a:ext cx="348186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Helvetica" charset="0"/>
                <a:ea typeface="Helvetica" charset="0"/>
                <a:cs typeface="Helvetica" charset="0"/>
              </a:rPr>
              <a:t>Franklin Gothic Book - simply dummy text of the printing and typesetting industry. Lorem Ipsum has been the industry's standard dummy text ever since the 1500s, when an unknown printer took.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280399" y="987424"/>
            <a:ext cx="348186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Helvetica" charset="0"/>
                <a:ea typeface="Helvetica" charset="0"/>
                <a:cs typeface="Helvetica" charset="0"/>
              </a:rPr>
              <a:t>Headline Helvetica Bold</a:t>
            </a:r>
          </a:p>
        </p:txBody>
      </p:sp>
    </p:spTree>
    <p:extLst>
      <p:ext uri="{BB962C8B-B14F-4D97-AF65-F5344CB8AC3E}">
        <p14:creationId xmlns:p14="http://schemas.microsoft.com/office/powerpoint/2010/main" val="698076650"/>
      </p:ext>
    </p:extLst>
  </p:cSld>
  <p:clrMapOvr>
    <a:masterClrMapping/>
  </p:clrMapOvr>
  <p:transition spd="med" advTm="5000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1" name="Chart 4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5662433"/>
              </p:ext>
            </p:extLst>
          </p:nvPr>
        </p:nvGraphicFramePr>
        <p:xfrm>
          <a:off x="976865" y="710646"/>
          <a:ext cx="10238269" cy="51831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9" name="Group 8"/>
          <p:cNvGrpSpPr/>
          <p:nvPr/>
        </p:nvGrpSpPr>
        <p:grpSpPr>
          <a:xfrm>
            <a:off x="0" y="6103973"/>
            <a:ext cx="12192000" cy="754027"/>
            <a:chOff x="0" y="6103973"/>
            <a:chExt cx="12192000" cy="754027"/>
          </a:xfrm>
        </p:grpSpPr>
        <p:sp>
          <p:nvSpPr>
            <p:cNvPr id="12" name="Rectangle 11"/>
            <p:cNvSpPr/>
            <p:nvPr/>
          </p:nvSpPr>
          <p:spPr>
            <a:xfrm>
              <a:off x="0" y="6353547"/>
              <a:ext cx="12192000" cy="50445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riangle 12"/>
            <p:cNvSpPr/>
            <p:nvPr/>
          </p:nvSpPr>
          <p:spPr>
            <a:xfrm>
              <a:off x="399810" y="6103973"/>
              <a:ext cx="1057836" cy="541128"/>
            </a:xfrm>
            <a:prstGeom prst="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4" name="Picture 13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168476" y="6561997"/>
              <a:ext cx="1800224" cy="125128"/>
            </a:xfrm>
            <a:prstGeom prst="rect">
              <a:avLst/>
            </a:prstGeom>
          </p:spPr>
        </p:pic>
        <p:pic>
          <p:nvPicPr>
            <p:cNvPr id="15" name="Picture 14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9176" y="6509469"/>
              <a:ext cx="2248720" cy="23018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246738559"/>
      </p:ext>
    </p:extLst>
  </p:cSld>
  <p:clrMapOvr>
    <a:masterClrMapping/>
  </p:clrMapOvr>
  <p:transition spd="med" advTm="5000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Chart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0274954"/>
              </p:ext>
            </p:extLst>
          </p:nvPr>
        </p:nvGraphicFramePr>
        <p:xfrm>
          <a:off x="809116" y="622392"/>
          <a:ext cx="10573767" cy="52978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pSp>
        <p:nvGrpSpPr>
          <p:cNvPr id="9" name="Group 8"/>
          <p:cNvGrpSpPr/>
          <p:nvPr/>
        </p:nvGrpSpPr>
        <p:grpSpPr>
          <a:xfrm>
            <a:off x="0" y="6103973"/>
            <a:ext cx="12192000" cy="754027"/>
            <a:chOff x="0" y="6103973"/>
            <a:chExt cx="12192000" cy="754027"/>
          </a:xfrm>
        </p:grpSpPr>
        <p:sp>
          <p:nvSpPr>
            <p:cNvPr id="10" name="Rectangle 9"/>
            <p:cNvSpPr/>
            <p:nvPr/>
          </p:nvSpPr>
          <p:spPr>
            <a:xfrm>
              <a:off x="0" y="6353547"/>
              <a:ext cx="12192000" cy="50445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Triangle 17"/>
            <p:cNvSpPr/>
            <p:nvPr/>
          </p:nvSpPr>
          <p:spPr>
            <a:xfrm>
              <a:off x="399810" y="6103973"/>
              <a:ext cx="1057836" cy="541128"/>
            </a:xfrm>
            <a:prstGeom prst="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9" name="Picture 18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168476" y="6561997"/>
              <a:ext cx="1800224" cy="125128"/>
            </a:xfrm>
            <a:prstGeom prst="rect">
              <a:avLst/>
            </a:prstGeom>
          </p:spPr>
        </p:pic>
        <p:pic>
          <p:nvPicPr>
            <p:cNvPr id="20" name="Picture 19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9176" y="6509469"/>
              <a:ext cx="2248720" cy="23018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14661758"/>
      </p:ext>
    </p:extLst>
  </p:cSld>
  <p:clrMapOvr>
    <a:masterClrMapping/>
  </p:clrMapOvr>
  <p:transition spd="med" advTm="5000">
    <p:fade/>
  </p:transition>
</p:sld>
</file>

<file path=ppt/theme/theme1.xml><?xml version="1.0" encoding="utf-8"?>
<a:theme xmlns:a="http://schemas.openxmlformats.org/drawingml/2006/main" name="LBSU">
  <a:themeElements>
    <a:clrScheme name="LBSU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Franklin Gothic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plate.v3" id="{E931F027-5231-5B48-B6C5-5D8689D42EAA}" vid="{CC0DF91F-86F2-7142-9E23-0E2EF0AC920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95de13bf-1490-40a6-9483-33079aa46bb1">QTWVVMYR4DQF-1381587603-920</_dlc_DocId>
    <_dlc_DocIdUrl xmlns="95de13bf-1490-40a6-9483-33079aa46bb1">
      <Url>https://csulb.sharepoint.com/sites/CHHS/OD/EP/_layouts/15/DocIdRedir.aspx?ID=QTWVVMYR4DQF-1381587603-920</Url>
      <Description>QTWVVMYR4DQF-1381587603-920</Description>
    </_dlc_DocIdUrl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C40E64FA3B74D4E95287186F7ABE8AA" ma:contentTypeVersion="620" ma:contentTypeDescription="Create a new document." ma:contentTypeScope="" ma:versionID="a64d26eed8000cbc2ba9b18b6fb9a89d">
  <xsd:schema xmlns:xsd="http://www.w3.org/2001/XMLSchema" xmlns:xs="http://www.w3.org/2001/XMLSchema" xmlns:p="http://schemas.microsoft.com/office/2006/metadata/properties" xmlns:ns2="95de13bf-1490-40a6-9483-33079aa46bb1" xmlns:ns3="63f71a2f-1585-4550-903e-fa4bc02be61e" targetNamespace="http://schemas.microsoft.com/office/2006/metadata/properties" ma:root="true" ma:fieldsID="f8a50d2a63dbdc8eeae7b7de10186642" ns2:_="" ns3:_="">
    <xsd:import namespace="95de13bf-1490-40a6-9483-33079aa46bb1"/>
    <xsd:import namespace="63f71a2f-1585-4550-903e-fa4bc02be61e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5de13bf-1490-40a6-9483-33079aa46bb1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3f71a2f-1585-4550-903e-fa4bc02be61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1A69E65-86A0-47BC-9606-96192101ED3D}">
  <ds:schemaRefs>
    <ds:schemaRef ds:uri="http://schemas.microsoft.com/office/2006/metadata/properties"/>
    <ds:schemaRef ds:uri="http://schemas.microsoft.com/office/infopath/2007/PartnerControls"/>
    <ds:schemaRef ds:uri="95de13bf-1490-40a6-9483-33079aa46bb1"/>
  </ds:schemaRefs>
</ds:datastoreItem>
</file>

<file path=customXml/itemProps2.xml><?xml version="1.0" encoding="utf-8"?>
<ds:datastoreItem xmlns:ds="http://schemas.openxmlformats.org/officeDocument/2006/customXml" ds:itemID="{D4ADB31C-8C96-4EB2-9720-EC256D39F48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7B9A32F-E531-4A28-8D96-30506D1BE530}">
  <ds:schemaRefs>
    <ds:schemaRef ds:uri="http://schemas.microsoft.com/sharepoint/events"/>
  </ds:schemaRefs>
</ds:datastoreItem>
</file>

<file path=customXml/itemProps4.xml><?xml version="1.0" encoding="utf-8"?>
<ds:datastoreItem xmlns:ds="http://schemas.openxmlformats.org/officeDocument/2006/customXml" ds:itemID="{A8597DC7-CDF1-4E6F-AFBA-940C3E4B434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5de13bf-1490-40a6-9483-33079aa46bb1"/>
    <ds:schemaRef ds:uri="63f71a2f-1585-4550-903e-fa4bc02be61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416</TotalTime>
  <Words>140</Words>
  <Application>Microsoft Office PowerPoint</Application>
  <PresentationFormat>Widescreen</PresentationFormat>
  <Paragraphs>27</Paragraphs>
  <Slides>5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LBSU</vt:lpstr>
      <vt:lpstr>California State University, Long Beach</vt:lpstr>
      <vt:lpstr> </vt:lpstr>
      <vt:lpstr> 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Microsoft Office User</dc:creator>
  <cp:lastModifiedBy>Microsoft Office User</cp:lastModifiedBy>
  <cp:revision>26</cp:revision>
  <dcterms:created xsi:type="dcterms:W3CDTF">2017-09-12T00:11:15Z</dcterms:created>
  <dcterms:modified xsi:type="dcterms:W3CDTF">2021-02-05T03:55:16Z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0x010100EC40E64FA3B74D4E95287186F7ABE8AA</vt:lpwstr>
  </property>
  <property fmtid="{D5CDD505-2E9C-101B-9397-08002B2CF9AE}" pid="3" name="_dlc_DocIdItemGuid">
    <vt:lpwstr>283bec0d-5e94-4ce4-9a9c-0b76de8cd2f9</vt:lpwstr>
  </property>
</Properties>
</file>