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2" r:id="rId5"/>
  </p:sldMasterIdLst>
  <p:notesMasterIdLst>
    <p:notesMasterId r:id="rId11"/>
  </p:notesMasterIdLst>
  <p:sldIdLst>
    <p:sldId id="264" r:id="rId6"/>
    <p:sldId id="263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68B483-70FB-5A6E-9155-28AA87F10255}" v="57" dt="2021-02-05T03:55:15.962"/>
    <p1510:client id="{C52747AD-B148-9B2E-7541-3A1C7EE2AC14}" v="1" dt="2021-01-04T18:12:31.54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129" autoAdjust="0"/>
    <p:restoredTop sz="94660"/>
  </p:normalViewPr>
  <p:slideViewPr>
    <p:cSldViewPr snapToGrid="0">
      <p:cViewPr varScale="1">
        <p:scale>
          <a:sx n="40" d="100"/>
          <a:sy n="40" d="100"/>
        </p:scale>
        <p:origin x="-1720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lsi Collins" userId="S::kelsi.collins@csulb.edu::1d9c32fd-013a-4138-b67d-e937be72cc4c" providerId="AD" clId="Web-{B368B483-70FB-5A6E-9155-28AA87F10255}"/>
    <pc:docChg chg="addSld modSld sldOrd">
      <pc:chgData name="Kelsi Collins" userId="S::kelsi.collins@csulb.edu::1d9c32fd-013a-4138-b67d-e937be72cc4c" providerId="AD" clId="Web-{B368B483-70FB-5A6E-9155-28AA87F10255}" dt="2021-02-05T03:55:15.962" v="29"/>
      <pc:docMkLst>
        <pc:docMk/>
      </pc:docMkLst>
      <pc:sldChg chg="modSp new ord">
        <pc:chgData name="Kelsi Collins" userId="S::kelsi.collins@csulb.edu::1d9c32fd-013a-4138-b67d-e937be72cc4c" providerId="AD" clId="Web-{B368B483-70FB-5A6E-9155-28AA87F10255}" dt="2021-02-05T03:55:15.962" v="29"/>
        <pc:sldMkLst>
          <pc:docMk/>
          <pc:sldMk cId="77871827" sldId="264"/>
        </pc:sldMkLst>
        <pc:spChg chg="mod">
          <ac:chgData name="Kelsi Collins" userId="S::kelsi.collins@csulb.edu::1d9c32fd-013a-4138-b67d-e937be72cc4c" providerId="AD" clId="Web-{B368B483-70FB-5A6E-9155-28AA87F10255}" dt="2021-02-05T03:53:56.864" v="16" actId="20577"/>
          <ac:spMkLst>
            <pc:docMk/>
            <pc:sldMk cId="77871827" sldId="264"/>
            <ac:spMk id="2" creationId="{60A1DE73-D7A5-4FF1-A5E7-CD4B4259D830}"/>
          </ac:spMkLst>
        </pc:spChg>
        <pc:spChg chg="mod">
          <ac:chgData name="Kelsi Collins" userId="S::kelsi.collins@csulb.edu::1d9c32fd-013a-4138-b67d-e937be72cc4c" providerId="AD" clId="Web-{B368B483-70FB-5A6E-9155-28AA87F10255}" dt="2021-02-05T03:55:03.008" v="28" actId="1076"/>
          <ac:spMkLst>
            <pc:docMk/>
            <pc:sldMk cId="77871827" sldId="264"/>
            <ac:spMk id="3" creationId="{FD4476C7-6C0B-4518-8FFA-D419ADA44749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14898089\Desktop\Reports\Pell%20-%20URM%20Graduation%20Rates-FA2015-Final%20Year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014898089\Desktop\Reports\Pell%20-%20URM%20Graduation%20Rates-FA2015-Final%20Yea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cap="all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dirty="0">
                <a:solidFill>
                  <a:sysClr val="windowText" lastClr="000000"/>
                </a:solidFill>
                <a:latin typeface="Arial" charset="0"/>
                <a:ea typeface="Arial" charset="0"/>
                <a:cs typeface="Arial" charset="0"/>
              </a:rPr>
              <a:t>FRESHMEN: PELL v. NON-PELL GRADUATION RATES</a:t>
            </a:r>
          </a:p>
        </c:rich>
      </c:tx>
      <c:layout>
        <c:manualLayout>
          <c:xMode val="edge"/>
          <c:yMode val="edge"/>
          <c:x val="0.20971872265966801"/>
          <c:y val="1.92043895747599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cap="all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1.6281496062992101E-2"/>
          <c:y val="0.10697665878185"/>
          <c:w val="0.96743706256664197"/>
          <c:h val="0.83123684270909304"/>
        </c:manualLayout>
      </c:layout>
      <c:lineChart>
        <c:grouping val="standard"/>
        <c:varyColors val="0"/>
        <c:ser>
          <c:idx val="0"/>
          <c:order val="0"/>
          <c:tx>
            <c:v>Pell</c:v>
          </c:tx>
          <c:spPr>
            <a:ln w="19050" cap="rnd" cmpd="sng" algn="ctr">
              <a:solidFill>
                <a:schemeClr val="accent1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Pt>
            <c:idx val="6"/>
            <c:marker>
              <c:symbol val="circle"/>
              <c:size val="17"/>
              <c:spPr>
                <a:solidFill>
                  <a:schemeClr val="lt1"/>
                </a:solidFill>
                <a:ln>
                  <a:noFill/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686F-4932-AF37-B4375569467D}"/>
              </c:ext>
            </c:extLst>
          </c:dPt>
          <c:dLbls>
            <c:dLbl>
              <c:idx val="8"/>
              <c:layout>
                <c:manualLayout>
                  <c:x val="-2.97285400161089E-2"/>
                  <c:y val="-3.9868820701569802E-17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DATA!$X$43:$X$51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DATA!$Y$43:$Y$51</c:f>
              <c:numCache>
                <c:formatCode>0.0%</c:formatCode>
                <c:ptCount val="9"/>
                <c:pt idx="0">
                  <c:v>0.56316652994257599</c:v>
                </c:pt>
                <c:pt idx="1">
                  <c:v>0.56511942316358699</c:v>
                </c:pt>
                <c:pt idx="2">
                  <c:v>0.55931080185553295</c:v>
                </c:pt>
                <c:pt idx="3">
                  <c:v>0.59477561955793701</c:v>
                </c:pt>
                <c:pt idx="4">
                  <c:v>0.63509544787077798</c:v>
                </c:pt>
                <c:pt idx="5">
                  <c:v>0.67308992562542302</c:v>
                </c:pt>
                <c:pt idx="6">
                  <c:v>0.68500000000000005</c:v>
                </c:pt>
                <c:pt idx="7">
                  <c:v>0.72</c:v>
                </c:pt>
                <c:pt idx="8">
                  <c:v>0.70499999999999996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86F-4932-AF37-B4375569467D}"/>
            </c:ext>
          </c:extLst>
        </c:ser>
        <c:ser>
          <c:idx val="2"/>
          <c:order val="1"/>
          <c:tx>
            <c:v>Graduation Rates</c:v>
          </c:tx>
          <c:spPr>
            <a:ln w="19050" cap="rnd" cmpd="sng" algn="ctr">
              <a:solidFill>
                <a:schemeClr val="accent3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3.1208673535806902E-2"/>
                  <c:y val="0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DATA!$X$43:$X$51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DATA!$Z$43:$Z$51</c:f>
              <c:numCache>
                <c:formatCode>0.0%</c:formatCode>
                <c:ptCount val="9"/>
                <c:pt idx="0">
                  <c:v>0.535267349260523</c:v>
                </c:pt>
                <c:pt idx="1">
                  <c:v>0.53198356807511704</c:v>
                </c:pt>
                <c:pt idx="2" formatCode="0.00%">
                  <c:v>0.53342459502623796</c:v>
                </c:pt>
                <c:pt idx="3">
                  <c:v>0.56615177971793096</c:v>
                </c:pt>
                <c:pt idx="4">
                  <c:v>0.59947830211050501</c:v>
                </c:pt>
                <c:pt idx="5">
                  <c:v>0.64850195397307897</c:v>
                </c:pt>
                <c:pt idx="6">
                  <c:v>0.667417628836947</c:v>
                </c:pt>
                <c:pt idx="7" formatCode="0.00%">
                  <c:v>0.68359999999999999</c:v>
                </c:pt>
                <c:pt idx="8">
                  <c:v>0.68400000000000005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686F-4932-AF37-B4375569467D}"/>
            </c:ext>
          </c:extLst>
        </c:ser>
        <c:ser>
          <c:idx val="1"/>
          <c:order val="2"/>
          <c:tx>
            <c:v>Non-Pell</c:v>
          </c:tx>
          <c:spPr>
            <a:ln w="19050" cap="rnd" cmpd="sng" algn="ctr">
              <a:solidFill>
                <a:schemeClr val="accent2">
                  <a:shade val="95000"/>
                  <a:satMod val="105000"/>
                </a:schemeClr>
              </a:solidFill>
              <a:round/>
            </a:ln>
            <a:effectLst/>
          </c:spPr>
          <c:marker>
            <c:symbol val="circle"/>
            <c:size val="17"/>
            <c:spPr>
              <a:solidFill>
                <a:schemeClr val="lt1"/>
              </a:solidFill>
              <a:ln>
                <a:noFill/>
              </a:ln>
              <a:effectLst/>
            </c:spPr>
          </c:marker>
          <c:dLbls>
            <c:dLbl>
              <c:idx val="8"/>
              <c:layout>
                <c:manualLayout>
                  <c:x val="-3.1208673535806902E-2"/>
                  <c:y val="2.17468806925029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86F-4932-AF37-B4375569467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DATA!$AA$43:$AA$51</c:f>
              <c:numCache>
                <c:formatCode>0.0%</c:formatCode>
                <c:ptCount val="9"/>
                <c:pt idx="0">
                  <c:v>0.47217068645640098</c:v>
                </c:pt>
                <c:pt idx="1">
                  <c:v>0.47014297729184201</c:v>
                </c:pt>
                <c:pt idx="2">
                  <c:v>0.476190476190476</c:v>
                </c:pt>
                <c:pt idx="3">
                  <c:v>0.50844024307900104</c:v>
                </c:pt>
                <c:pt idx="4">
                  <c:v>0.53449430676490295</c:v>
                </c:pt>
                <c:pt idx="5">
                  <c:v>0.60436893203883502</c:v>
                </c:pt>
                <c:pt idx="6">
                  <c:v>0.64300000000000002</c:v>
                </c:pt>
                <c:pt idx="7">
                  <c:v>0.64500000000000002</c:v>
                </c:pt>
                <c:pt idx="8">
                  <c:v>0.66300000000000003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686F-4932-AF37-B4375569467D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25353512"/>
        <c:axId val="2125354088"/>
      </c:lineChart>
      <c:catAx>
        <c:axId val="212535351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25354088"/>
        <c:crosses val="autoZero"/>
        <c:auto val="1"/>
        <c:lblAlgn val="ctr"/>
        <c:lblOffset val="100"/>
        <c:noMultiLvlLbl val="0"/>
      </c:catAx>
      <c:valAx>
        <c:axId val="2125354088"/>
        <c:scaling>
          <c:orientation val="minMax"/>
          <c:min val="0.4"/>
        </c:scaling>
        <c:delete val="1"/>
        <c:axPos val="l"/>
        <c:numFmt formatCode="0.0%" sourceLinked="1"/>
        <c:majorTickMark val="none"/>
        <c:minorTickMark val="none"/>
        <c:tickLblPos val="nextTo"/>
        <c:crossAx val="2125353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 b="0" i="0" cap="all" baseline="0" dirty="0">
                <a:solidFill>
                  <a:schemeClr val="tx1"/>
                </a:solidFill>
                <a:effectLst/>
                <a:latin typeface="Arial" charset="0"/>
                <a:ea typeface="Arial" charset="0"/>
                <a:cs typeface="Arial" charset="0"/>
              </a:rPr>
              <a:t>Freshmen 6-year Graduation headcount</a:t>
            </a:r>
            <a:endParaRPr lang="en-US" sz="1600" b="0" i="0" dirty="0">
              <a:solidFill>
                <a:schemeClr val="tx1"/>
              </a:solidFill>
              <a:effectLst/>
              <a:latin typeface="Arial" charset="0"/>
              <a:ea typeface="Arial" charset="0"/>
              <a:cs typeface="Arial" charset="0"/>
            </a:endParaRPr>
          </a:p>
        </c:rich>
      </c:tx>
      <c:layout>
        <c:manualLayout>
          <c:xMode val="edge"/>
          <c:yMode val="edge"/>
          <c:x val="0.26762486822340598"/>
          <c:y val="9.7125185123943802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DATA!$K$42</c:f>
              <c:strCache>
                <c:ptCount val="1"/>
                <c:pt idx="0">
                  <c:v>Cohort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DATA!$J$43:$J$51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DATA!$K$43:$K$51</c:f>
              <c:numCache>
                <c:formatCode>General</c:formatCode>
                <c:ptCount val="9"/>
                <c:pt idx="0">
                  <c:v>3516</c:v>
                </c:pt>
                <c:pt idx="1">
                  <c:v>3408</c:v>
                </c:pt>
                <c:pt idx="2">
                  <c:v>4383</c:v>
                </c:pt>
                <c:pt idx="3">
                  <c:v>4467</c:v>
                </c:pt>
                <c:pt idx="4">
                  <c:v>4217</c:v>
                </c:pt>
                <c:pt idx="5">
                  <c:v>4606</c:v>
                </c:pt>
                <c:pt idx="6">
                  <c:v>3551</c:v>
                </c:pt>
                <c:pt idx="7">
                  <c:v>3988</c:v>
                </c:pt>
                <c:pt idx="8">
                  <c:v>3987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0E-4823-827E-8B4ACEEDF6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130210568"/>
        <c:axId val="2130204872"/>
      </c:barChart>
      <c:lineChart>
        <c:grouping val="standard"/>
        <c:varyColors val="0"/>
        <c:ser>
          <c:idx val="1"/>
          <c:order val="1"/>
          <c:tx>
            <c:strRef>
              <c:f>DATA!$L$42</c:f>
              <c:strCache>
                <c:ptCount val="1"/>
                <c:pt idx="0">
                  <c:v>Total Graduates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layout>
                <c:manualLayout>
                  <c:x val="1.18410681575846E-2"/>
                  <c:y val="-1.73975045540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0E-4823-827E-8B4ACEEDF60E}"/>
                </c:ext>
              </c:extLst>
            </c:dLbl>
            <c:dLbl>
              <c:idx val="1"/>
              <c:layout>
                <c:manualLayout>
                  <c:x val="1.6227034120734899E-2"/>
                  <c:y val="-9.0997663280806501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0E-4823-827E-8B4ACEEDF60E}"/>
                </c:ext>
              </c:extLst>
            </c:dLbl>
            <c:dLbl>
              <c:idx val="2"/>
              <c:layout>
                <c:manualLayout>
                  <c:x val="1.48013077312704E-2"/>
                  <c:y val="1.21382527918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0E-4823-827E-8B4ACEEDF60E}"/>
                </c:ext>
              </c:extLst>
            </c:dLbl>
            <c:dLbl>
              <c:idx val="3"/>
              <c:layout>
                <c:manualLayout>
                  <c:x val="1.18955196389925E-2"/>
                  <c:y val="2.301155628328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0E-4823-827E-8B4ACEEDF60E}"/>
                </c:ext>
              </c:extLst>
            </c:dLbl>
            <c:dLbl>
              <c:idx val="4"/>
              <c:layout>
                <c:manualLayout>
                  <c:x val="1.7743472855366801E-2"/>
                  <c:y val="6.2465022151532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0E-4823-827E-8B4ACEEDF60E}"/>
                </c:ext>
              </c:extLst>
            </c:dLbl>
            <c:dLbl>
              <c:idx val="5"/>
              <c:layout>
                <c:manualLayout>
                  <c:x val="1.4801335196980601E-2"/>
                  <c:y val="2.17468806925029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0E-4823-827E-8B4ACEEDF60E}"/>
                </c:ext>
              </c:extLst>
            </c:dLbl>
            <c:dLbl>
              <c:idx val="6"/>
              <c:layout>
                <c:manualLayout>
                  <c:x val="1.33212460284569E-2"/>
                  <c:y val="1.6210050102866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0E-4823-827E-8B4ACEEDF60E}"/>
                </c:ext>
              </c:extLst>
            </c:dLbl>
            <c:dLbl>
              <c:idx val="7"/>
              <c:layout>
                <c:manualLayout>
                  <c:x val="1.33212016772825E-2"/>
                  <c:y val="-1.95721926232526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0E-4823-827E-8B4ACEEDF60E}"/>
                </c:ext>
              </c:extLst>
            </c:dLbl>
            <c:dLbl>
              <c:idx val="8"/>
              <c:layout>
                <c:manualLayout>
                  <c:x val="-6.3645741347017296E-2"/>
                  <c:y val="1.95721926232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0E-4823-827E-8B4ACEEDF60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DATA!$J$43:$J$51</c:f>
              <c:strCache>
                <c:ptCount val="9"/>
                <c:pt idx="0">
                  <c:v>2008-09</c:v>
                </c:pt>
                <c:pt idx="1">
                  <c:v>2009-10</c:v>
                </c:pt>
                <c:pt idx="2">
                  <c:v>2010-11</c:v>
                </c:pt>
                <c:pt idx="3">
                  <c:v>2011-12</c:v>
                </c:pt>
                <c:pt idx="4">
                  <c:v>2012-13</c:v>
                </c:pt>
                <c:pt idx="5">
                  <c:v>2013-14</c:v>
                </c:pt>
                <c:pt idx="6">
                  <c:v>2014-15</c:v>
                </c:pt>
                <c:pt idx="7">
                  <c:v>2015-16</c:v>
                </c:pt>
                <c:pt idx="8">
                  <c:v>2016-17</c:v>
                </c:pt>
              </c:strCache>
            </c:strRef>
          </c:cat>
          <c:val>
            <c:numRef>
              <c:f>DATA!$L$43:$L$51</c:f>
              <c:numCache>
                <c:formatCode>General</c:formatCode>
                <c:ptCount val="9"/>
                <c:pt idx="0">
                  <c:v>1882</c:v>
                </c:pt>
                <c:pt idx="1">
                  <c:v>1813</c:v>
                </c:pt>
                <c:pt idx="2">
                  <c:v>2338</c:v>
                </c:pt>
                <c:pt idx="3">
                  <c:v>2529</c:v>
                </c:pt>
                <c:pt idx="4">
                  <c:v>2528</c:v>
                </c:pt>
                <c:pt idx="5">
                  <c:v>2987</c:v>
                </c:pt>
                <c:pt idx="6">
                  <c:v>2370</c:v>
                </c:pt>
                <c:pt idx="7">
                  <c:v>2726</c:v>
                </c:pt>
                <c:pt idx="8">
                  <c:v>2727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10E-4823-827E-8B4ACEEDF60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130210568"/>
        <c:axId val="2130204872"/>
      </c:lineChart>
      <c:catAx>
        <c:axId val="2130210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0204872"/>
        <c:crosses val="autoZero"/>
        <c:auto val="1"/>
        <c:lblAlgn val="ctr"/>
        <c:lblOffset val="100"/>
        <c:noMultiLvlLbl val="0"/>
      </c:catAx>
      <c:valAx>
        <c:axId val="213020487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130210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39029549431321098"/>
          <c:y val="0.109579254741193"/>
          <c:w val="0.219408902012249"/>
          <c:h val="4.677872163393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ategoryAxis>
  <cs:chartArea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cs:styleClr val="auto"/>
    </cs:fontRef>
    <cs:spPr/>
    <cs:defRPr sz="900" b="1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 w="9575">
        <a:solidFill>
          <a:schemeClr val="lt1">
            <a:lumMod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19050" cap="rnd" cmpd="sng" algn="ctr">
        <a:solidFill>
          <a:schemeClr val="phClr">
            <a:shade val="95000"/>
            <a:satMod val="105000"/>
          </a:schemeClr>
        </a:solidFill>
        <a:round/>
      </a:ln>
    </cs:spPr>
  </cs:dataPointLine>
  <cs:dataPointMarker>
    <cs:lnRef idx="0"/>
    <cs:fillRef idx="0"/>
    <cs:effectRef idx="0"/>
    <cs:fontRef idx="minor">
      <a:schemeClr val="dk1"/>
    </cs:fontRef>
    <cs:spPr>
      <a:solidFill>
        <a:schemeClr val="lt1"/>
      </a:solidFill>
    </cs:spPr>
  </cs:dataPointMarker>
  <cs:dataPointMarkerLayout symbol="circle" size="17"/>
  <cs:dataPointWireframe>
    <cs:lnRef idx="0">
      <cs:styleClr val="auto"/>
    </cs:lnRef>
    <cs:fillRef idx="1"/>
    <cs:effectRef idx="0"/>
    <cs:fontRef idx="minor">
      <a:schemeClr val="dk1"/>
    </cs:fontRef>
    <cs:spPr>
      <a:ln w="9525">
        <a:solidFill>
          <a:schemeClr val="phClr"/>
        </a:solidFill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seriesLine>
  <cs:title>
    <cs:lnRef idx="0"/>
    <cs:fillRef idx="0"/>
    <cs:effectRef idx="0"/>
    <cs:fontRef idx="minor">
      <a:schemeClr val="dk1"/>
    </cs:fontRef>
    <cs:defRPr sz="1440" b="0" kern="1200" cap="all" spc="0" baseline="0">
      <a:gradFill>
        <a:gsLst>
          <a:gs pos="0">
            <a:schemeClr val="dk1">
              <a:lumMod val="50000"/>
              <a:lumOff val="50000"/>
            </a:schemeClr>
          </a:gs>
          <a:gs pos="100000">
            <a:schemeClr val="dk1">
              <a:lumMod val="85000"/>
              <a:lumOff val="15000"/>
            </a:schemeClr>
          </a:gs>
        </a:gsLst>
        <a:lin ang="5400000" scaled="0"/>
      </a:gradFill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0.06667</cdr:x>
      <cdr:y>0.49324</cdr:y>
    </cdr:from>
    <cdr:to>
      <cdr:x>0.19167</cdr:x>
      <cdr:y>0.54262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09600" y="2283278"/>
          <a:ext cx="11430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000" dirty="0">
              <a:solidFill>
                <a:schemeClr val="accent1"/>
              </a:solidFill>
            </a:rPr>
            <a:t>Non-Pell Students</a:t>
          </a:r>
        </a:p>
      </cdr:txBody>
    </cdr:sp>
  </cdr:relSizeAnchor>
  <cdr:relSizeAnchor xmlns:cdr="http://schemas.openxmlformats.org/drawingml/2006/chartDrawing">
    <cdr:from>
      <cdr:x>0.36667</cdr:x>
      <cdr:y>0.09641</cdr:y>
    </cdr:from>
    <cdr:to>
      <cdr:x>0.59167</cdr:x>
      <cdr:y>0.1458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352800" y="446314"/>
          <a:ext cx="2057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About 4%</a:t>
          </a:r>
        </a:p>
      </cdr:txBody>
    </cdr:sp>
  </cdr:relSizeAnchor>
  <cdr:relSizeAnchor xmlns:cdr="http://schemas.openxmlformats.org/drawingml/2006/chartDrawing">
    <cdr:from>
      <cdr:x>0.7375</cdr:x>
      <cdr:y>0.44209</cdr:y>
    </cdr:from>
    <cdr:to>
      <cdr:x>0.9625</cdr:x>
      <cdr:y>0.49148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6743700" y="2046514"/>
          <a:ext cx="20574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 dirty="0"/>
            <a:t>2016-17 COHORT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E712F-FBF4-A647-94C0-E3F2C6BEF43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B3846C-D78B-A142-BB97-F1AB11A5DE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45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846C-D78B-A142-BB97-F1AB11A5DE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420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846C-D78B-A142-BB97-F1AB11A5DEF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0929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B3846C-D78B-A142-BB97-F1AB11A5DEF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017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0" name="Rectangle 9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riangle 10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5" name="Rectangle 14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riangle 15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0000"/>
              </a:schemeClr>
            </a:gs>
            <a:gs pos="100000">
              <a:schemeClr val="bg1">
                <a:lumMod val="88000"/>
                <a:lumOff val="12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736600"/>
            <a:ext cx="10515600" cy="954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02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8" name="Rectangle 7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riangle 8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  <p:grpSp>
        <p:nvGrpSpPr>
          <p:cNvPr id="12" name="Group 11"/>
          <p:cNvGrpSpPr/>
          <p:nvPr userDrawn="1"/>
        </p:nvGrpSpPr>
        <p:grpSpPr>
          <a:xfrm>
            <a:off x="0" y="6121400"/>
            <a:ext cx="12191999" cy="736600"/>
            <a:chOff x="0" y="6103973"/>
            <a:chExt cx="12192000" cy="754027"/>
          </a:xfrm>
        </p:grpSpPr>
        <p:sp>
          <p:nvSpPr>
            <p:cNvPr id="13" name="Rectangle 12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riangle 13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31465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</p:sldLayoutIdLst>
  <p:transition spd="med" advTm="5000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1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A1DE73-D7A5-4FF1-A5E7-CD4B4259D83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>
                <a:latin typeface="Helvetica"/>
                <a:cs typeface="Helvetica"/>
              </a:rPr>
              <a:t>California State University, Long Beach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4476C7-6C0B-4518-8FFA-D419ADA447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60574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3200" dirty="0">
                <a:latin typeface="Helvetica"/>
                <a:cs typeface="Helvetica"/>
              </a:rPr>
              <a:t>CSULB PowerPoint Template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77871827"/>
      </p:ext>
    </p:extLst>
  </p:cSld>
  <p:clrMapOvr>
    <a:masterClrMapping/>
  </p:clrMapOvr>
  <p:transition spd="med" advTm="5000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2000"/>
              </a:schemeClr>
            </a:gs>
            <a:gs pos="100000">
              <a:schemeClr val="bg1">
                <a:lumMod val="88000"/>
                <a:lumOff val="12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9788" y="1392943"/>
            <a:ext cx="880565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>
                <a:latin typeface="Helvetica" charset="0"/>
                <a:ea typeface="Helvetica" charset="0"/>
                <a:cs typeface="Helvetica" charset="0"/>
              </a:rPr>
              <a:t>Helvetica Bold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9788" y="2134184"/>
            <a:ext cx="52997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Helvetica Neue" charset="0"/>
                <a:ea typeface="Helvetica Neue" charset="0"/>
                <a:cs typeface="Helvetica Neue" charset="0"/>
              </a:rPr>
              <a:t>Subhead </a:t>
            </a:r>
            <a:r>
              <a:rPr lang="mr-IN" sz="2800" b="1" dirty="0">
                <a:latin typeface="Helvetica Neue" charset="0"/>
                <a:ea typeface="Helvetica Neue" charset="0"/>
                <a:cs typeface="Helvetica Neue" charset="0"/>
              </a:rPr>
              <a:t>–</a:t>
            </a:r>
            <a:r>
              <a:rPr lang="en-US" sz="2800" b="1" dirty="0">
                <a:latin typeface="Helvetica Neue" charset="0"/>
                <a:ea typeface="Helvetica Neue" charset="0"/>
                <a:cs typeface="Helvetica Neue" charset="0"/>
              </a:rPr>
              <a:t> Bold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9788" y="3292168"/>
            <a:ext cx="67947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Helvetica" charset="0"/>
                <a:ea typeface="Helvetica" charset="0"/>
                <a:cs typeface="Helvetica" charset="0"/>
              </a:rPr>
              <a:t>Simply dummy text of the printing and typesetting industry. Lorem Ipsum has been the industry's standard dummy text ever since the 1500s, when an unknown printer took a galley of type and scrambled it to make a type specimen book. It has survived not only five centuries.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9" name="Rectangle 8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riangle 9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99195590"/>
      </p:ext>
    </p:extLst>
  </p:cSld>
  <p:clrMapOvr>
    <a:masterClrMapping/>
  </p:clrMapOvr>
  <p:transition spd="med" advTm="5000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3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34" name="Rectangle 3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lumMod val="96000"/>
                  </a:schemeClr>
                </a:gs>
                <a:gs pos="44000">
                  <a:schemeClr val="bg1">
                    <a:lumMod val="88000"/>
                    <a:lumOff val="12000"/>
                  </a:schemeClr>
                </a:gs>
              </a:gsLst>
              <a:lin ang="162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5" name="Group 34"/>
            <p:cNvGrpSpPr/>
            <p:nvPr/>
          </p:nvGrpSpPr>
          <p:grpSpPr>
            <a:xfrm>
              <a:off x="0" y="6064645"/>
              <a:ext cx="12192000" cy="793355"/>
              <a:chOff x="0" y="6064645"/>
              <a:chExt cx="12192000" cy="793355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0" y="6353547"/>
                <a:ext cx="12192000" cy="5044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Triangle 36"/>
              <p:cNvSpPr/>
              <p:nvPr/>
            </p:nvSpPr>
            <p:spPr>
              <a:xfrm>
                <a:off x="399810" y="6064645"/>
                <a:ext cx="1057836" cy="541128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8" name="Picture 37"/>
              <p:cNvPicPr>
                <a:picLocks noChangeAspect="1"/>
              </p:cNvPicPr>
              <p:nvPr/>
            </p:nvPicPr>
            <p:blipFill>
              <a:blip r:embed="rId3" cstate="print">
                <a:alphaModFix amt="20000"/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762269" y="6481432"/>
                <a:ext cx="202686" cy="248682"/>
              </a:xfrm>
              <a:prstGeom prst="rect">
                <a:avLst/>
              </a:prstGeom>
            </p:spPr>
          </p:pic>
          <p:pic>
            <p:nvPicPr>
              <p:cNvPr id="39" name="Picture 38"/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83236" y="6548499"/>
                <a:ext cx="2009307" cy="152124"/>
              </a:xfrm>
              <a:prstGeom prst="rect">
                <a:avLst/>
              </a:prstGeom>
            </p:spPr>
          </p:pic>
          <p:pic>
            <p:nvPicPr>
              <p:cNvPr id="40" name="Picture 39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5350669" y="6561997"/>
                <a:ext cx="1800224" cy="125128"/>
              </a:xfrm>
              <a:prstGeom prst="rect">
                <a:avLst/>
              </a:prstGeom>
            </p:spPr>
          </p:pic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71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63264" y="6353547"/>
            <a:ext cx="294433" cy="36124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7847934" y="0"/>
            <a:ext cx="434406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4" name="Group 23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29" name="Rectangle 28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Triangle 29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8280400" y="2314215"/>
            <a:ext cx="3481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Helvetica" charset="0"/>
                <a:ea typeface="Helvetica" charset="0"/>
                <a:cs typeface="Helvetica" charset="0"/>
              </a:rPr>
              <a:t>Franklin Gothic Book - simply dummy text of the printing and typesetting industry. Lorem Ipsum has been the industry's standard dummy text ever since the 1500s, when an unknown printer took.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0399" y="987424"/>
            <a:ext cx="34818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Helvetica" charset="0"/>
                <a:ea typeface="Helvetica" charset="0"/>
                <a:cs typeface="Helvetica" charset="0"/>
              </a:rPr>
              <a:t>Headline Helvetica Bold</a:t>
            </a:r>
          </a:p>
        </p:txBody>
      </p:sp>
    </p:spTree>
    <p:extLst>
      <p:ext uri="{BB962C8B-B14F-4D97-AF65-F5344CB8AC3E}">
        <p14:creationId xmlns:p14="http://schemas.microsoft.com/office/powerpoint/2010/main" val="698076650"/>
      </p:ext>
    </p:extLst>
  </p:cSld>
  <p:clrMapOvr>
    <a:masterClrMapping/>
  </p:clrMapOvr>
  <p:transition spd="med" advTm="5000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" name="Chart 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662433"/>
              </p:ext>
            </p:extLst>
          </p:nvPr>
        </p:nvGraphicFramePr>
        <p:xfrm>
          <a:off x="976865" y="710646"/>
          <a:ext cx="10238269" cy="5183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2" name="Rectangle 11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riangle 12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246738559"/>
      </p:ext>
    </p:extLst>
  </p:cSld>
  <p:clrMapOvr>
    <a:masterClrMapping/>
  </p:clrMapOvr>
  <p:transition spd="med" advTm="5000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hart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274954"/>
              </p:ext>
            </p:extLst>
          </p:nvPr>
        </p:nvGraphicFramePr>
        <p:xfrm>
          <a:off x="809116" y="622392"/>
          <a:ext cx="10573767" cy="52978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0" y="6103973"/>
            <a:ext cx="12192000" cy="754027"/>
            <a:chOff x="0" y="6103973"/>
            <a:chExt cx="12192000" cy="754027"/>
          </a:xfrm>
        </p:grpSpPr>
        <p:sp>
          <p:nvSpPr>
            <p:cNvPr id="10" name="Rectangle 9"/>
            <p:cNvSpPr/>
            <p:nvPr/>
          </p:nvSpPr>
          <p:spPr>
            <a:xfrm>
              <a:off x="0" y="6353547"/>
              <a:ext cx="12192000" cy="50445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riangle 17"/>
            <p:cNvSpPr/>
            <p:nvPr/>
          </p:nvSpPr>
          <p:spPr>
            <a:xfrm>
              <a:off x="399810" y="6103973"/>
              <a:ext cx="1057836" cy="541128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68476" y="6561997"/>
              <a:ext cx="1800224" cy="125128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9176" y="6509469"/>
              <a:ext cx="2248720" cy="2301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514661758"/>
      </p:ext>
    </p:extLst>
  </p:cSld>
  <p:clrMapOvr>
    <a:masterClrMapping/>
  </p:clrMapOvr>
  <p:transition spd="med" advTm="5000">
    <p:fade/>
  </p:transition>
</p:sld>
</file>

<file path=ppt/theme/theme1.xml><?xml version="1.0" encoding="utf-8"?>
<a:theme xmlns:a="http://schemas.openxmlformats.org/drawingml/2006/main" name="LBSU">
  <a:themeElements>
    <a:clrScheme name="LBSU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.v3" id="{E931F027-5231-5B48-B6C5-5D8689D42EAA}" vid="{CC0DF91F-86F2-7142-9E23-0E2EF0AC92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95de13bf-1490-40a6-9483-33079aa46bb1">QTWVVMYR4DQF-1381587603-920</_dlc_DocId>
    <_dlc_DocIdUrl xmlns="95de13bf-1490-40a6-9483-33079aa46bb1">
      <Url>https://csulb.sharepoint.com/sites/CHHS/OD/EP/_layouts/15/DocIdRedir.aspx?ID=QTWVVMYR4DQF-1381587603-920</Url>
      <Description>QTWVVMYR4DQF-1381587603-920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40E64FA3B74D4E95287186F7ABE8AA" ma:contentTypeVersion="620" ma:contentTypeDescription="Create a new document." ma:contentTypeScope="" ma:versionID="a64d26eed8000cbc2ba9b18b6fb9a89d">
  <xsd:schema xmlns:xsd="http://www.w3.org/2001/XMLSchema" xmlns:xs="http://www.w3.org/2001/XMLSchema" xmlns:p="http://schemas.microsoft.com/office/2006/metadata/properties" xmlns:ns2="95de13bf-1490-40a6-9483-33079aa46bb1" xmlns:ns3="63f71a2f-1585-4550-903e-fa4bc02be61e" targetNamespace="http://schemas.microsoft.com/office/2006/metadata/properties" ma:root="true" ma:fieldsID="f8a50d2a63dbdc8eeae7b7de10186642" ns2:_="" ns3:_="">
    <xsd:import namespace="95de13bf-1490-40a6-9483-33079aa46bb1"/>
    <xsd:import namespace="63f71a2f-1585-4550-903e-fa4bc02be61e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de13bf-1490-40a6-9483-33079aa46bb1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f71a2f-1585-4550-903e-fa4bc02be6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A69E65-86A0-47BC-9606-96192101ED3D}">
  <ds:schemaRefs>
    <ds:schemaRef ds:uri="http://schemas.microsoft.com/office/2006/metadata/properties"/>
    <ds:schemaRef ds:uri="http://schemas.microsoft.com/office/infopath/2007/PartnerControls"/>
    <ds:schemaRef ds:uri="95de13bf-1490-40a6-9483-33079aa46bb1"/>
  </ds:schemaRefs>
</ds:datastoreItem>
</file>

<file path=customXml/itemProps2.xml><?xml version="1.0" encoding="utf-8"?>
<ds:datastoreItem xmlns:ds="http://schemas.openxmlformats.org/officeDocument/2006/customXml" ds:itemID="{D4ADB31C-8C96-4EB2-9720-EC256D39F48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B9A32F-E531-4A28-8D96-30506D1BE53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A8597DC7-CDF1-4E6F-AFBA-940C3E4B43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de13bf-1490-40a6-9483-33079aa46bb1"/>
    <ds:schemaRef ds:uri="63f71a2f-1585-4550-903e-fa4bc02be6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</TotalTime>
  <Words>140</Words>
  <Application>Microsoft Office PowerPoint</Application>
  <PresentationFormat>Widescreen</PresentationFormat>
  <Paragraphs>27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LBSU</vt:lpstr>
      <vt:lpstr>California State University, Long Beach</vt:lpstr>
      <vt:lpstr> </vt:lpstr>
      <vt:lpstr>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Microsoft Office User</dc:creator>
  <cp:lastModifiedBy>Microsoft Office User</cp:lastModifiedBy>
  <cp:revision>26</cp:revision>
  <dcterms:created xsi:type="dcterms:W3CDTF">2017-09-12T00:11:15Z</dcterms:created>
  <dcterms:modified xsi:type="dcterms:W3CDTF">2021-02-05T03:55:16Z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0x010100EC40E64FA3B74D4E95287186F7ABE8AA</vt:lpwstr>
  </property>
  <property fmtid="{D5CDD505-2E9C-101B-9397-08002B2CF9AE}" pid="3" name="_dlc_DocIdItemGuid">
    <vt:lpwstr>283bec0d-5e94-4ce4-9a9c-0b76de8cd2f9</vt:lpwstr>
  </property>
</Properties>
</file>