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handoutMasterIdLst>
    <p:handoutMasterId r:id="rId24"/>
  </p:handoutMasterIdLst>
  <p:sldIdLst>
    <p:sldId id="257" r:id="rId2"/>
    <p:sldId id="275" r:id="rId3"/>
    <p:sldId id="258" r:id="rId4"/>
    <p:sldId id="279" r:id="rId5"/>
    <p:sldId id="280" r:id="rId6"/>
    <p:sldId id="281" r:id="rId7"/>
    <p:sldId id="282" r:id="rId8"/>
    <p:sldId id="289" r:id="rId9"/>
    <p:sldId id="291" r:id="rId10"/>
    <p:sldId id="292" r:id="rId11"/>
    <p:sldId id="293" r:id="rId12"/>
    <p:sldId id="294" r:id="rId13"/>
    <p:sldId id="295" r:id="rId14"/>
    <p:sldId id="277" r:id="rId15"/>
    <p:sldId id="296" r:id="rId16"/>
    <p:sldId id="283" r:id="rId17"/>
    <p:sldId id="284" r:id="rId18"/>
    <p:sldId id="305" r:id="rId19"/>
    <p:sldId id="272" r:id="rId20"/>
    <p:sldId id="273"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62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39" autoAdjust="0"/>
    <p:restoredTop sz="94660"/>
  </p:normalViewPr>
  <p:slideViewPr>
    <p:cSldViewPr snapToGrid="0">
      <p:cViewPr varScale="1">
        <p:scale>
          <a:sx n="115" d="100"/>
          <a:sy n="115" d="100"/>
        </p:scale>
        <p:origin x="1140" y="108"/>
      </p:cViewPr>
      <p:guideLst/>
    </p:cSldViewPr>
  </p:slideViewPr>
  <p:notesTextViewPr>
    <p:cViewPr>
      <p:scale>
        <a:sx n="1" d="1"/>
        <a:sy n="1" d="1"/>
      </p:scale>
      <p:origin x="0" y="0"/>
    </p:cViewPr>
  </p:notesTextViewPr>
  <p:notesViewPr>
    <p:cSldViewPr snapToGrid="0">
      <p:cViewPr varScale="1">
        <p:scale>
          <a:sx n="68" d="100"/>
          <a:sy n="68" d="100"/>
        </p:scale>
        <p:origin x="280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454959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DCA220-FFAA-4F73-81D8-170B8CA9F60C}" type="datetimeFigureOut">
              <a:rPr lang="en-US" smtClean="0"/>
              <a:t>2/19/2018</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6FA92C-F0D9-4301-B193-B9F4469EAC04}" type="slidenum">
              <a:rPr lang="en-US" smtClean="0"/>
              <a:t>‹#›</a:t>
            </a:fld>
            <a:endParaRPr lang="en-US" dirty="0"/>
          </a:p>
        </p:txBody>
      </p:sp>
    </p:spTree>
    <p:extLst>
      <p:ext uri="{BB962C8B-B14F-4D97-AF65-F5344CB8AC3E}">
        <p14:creationId xmlns:p14="http://schemas.microsoft.com/office/powerpoint/2010/main" val="1138215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82252" y="1266742"/>
            <a:ext cx="6448927" cy="1845426"/>
          </a:xfrm>
          <a:prstGeom prst="rect">
            <a:avLst/>
          </a:prstGeom>
        </p:spPr>
        <p:txBody>
          <a:bodyPr anchor="b">
            <a:normAutofit/>
          </a:bodyPr>
          <a:lstStyle>
            <a:lvl1pPr algn="ctr">
              <a:defRPr sz="4800"/>
            </a:lvl1pPr>
          </a:lstStyle>
          <a:p>
            <a:r>
              <a:rPr lang="en-US" dirty="0" smtClean="0"/>
              <a:t>Click to edit Master title style</a:t>
            </a:r>
            <a:endParaRPr lang="en-US" dirty="0"/>
          </a:p>
        </p:txBody>
      </p:sp>
      <p:sp>
        <p:nvSpPr>
          <p:cNvPr id="3" name="Subtitle 2"/>
          <p:cNvSpPr>
            <a:spLocks noGrp="1"/>
          </p:cNvSpPr>
          <p:nvPr>
            <p:ph type="subTitle" idx="1"/>
          </p:nvPr>
        </p:nvSpPr>
        <p:spPr>
          <a:xfrm>
            <a:off x="2382251" y="4628147"/>
            <a:ext cx="6448928" cy="192104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Rectangle 3"/>
          <p:cNvSpPr/>
          <p:nvPr userDrawn="1"/>
        </p:nvSpPr>
        <p:spPr>
          <a:xfrm>
            <a:off x="1" y="1026695"/>
            <a:ext cx="2157662" cy="5831305"/>
          </a:xfrm>
          <a:prstGeom prst="rect">
            <a:avLst/>
          </a:prstGeom>
          <a:solidFill>
            <a:srgbClr val="1C6281"/>
          </a:solidFill>
          <a:ln>
            <a:solidFill>
              <a:srgbClr val="1C628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userDrawn="1"/>
        </p:nvSpPr>
        <p:spPr>
          <a:xfrm>
            <a:off x="64168" y="1122363"/>
            <a:ext cx="1989221" cy="5521512"/>
          </a:xfrm>
          <a:prstGeom prst="rect">
            <a:avLst/>
          </a:prstGeom>
          <a:noFill/>
        </p:spPr>
        <p:txBody>
          <a:bodyPr wrap="square" rtlCol="0">
            <a:spAutoFit/>
          </a:bodyPr>
          <a:lstStyle/>
          <a:p>
            <a:pPr eaLnBrk="1" fontAlgn="auto" hangingPunct="1">
              <a:lnSpc>
                <a:spcPct val="80000"/>
              </a:lnSpc>
              <a:spcBef>
                <a:spcPts val="0"/>
              </a:spcBef>
              <a:spcAft>
                <a:spcPts val="0"/>
              </a:spcAft>
              <a:defRPr/>
            </a:pPr>
            <a:r>
              <a:rPr lang="en-US" altLang="en-US" sz="900" b="1" dirty="0" smtClean="0">
                <a:solidFill>
                  <a:srgbClr val="FCFEFE"/>
                </a:solidFill>
                <a:latin typeface="Arial" panose="020B0604020202020204" pitchFamily="34" charset="0"/>
                <a:cs typeface="Arial" panose="020B0604020202020204" pitchFamily="34" charset="0"/>
              </a:rPr>
              <a:t>NACADA Executive Office</a:t>
            </a:r>
            <a:br>
              <a:rPr lang="en-US" altLang="en-US" sz="900" b="1" dirty="0" smtClean="0">
                <a:solidFill>
                  <a:srgbClr val="FCFEFE"/>
                </a:solidFill>
                <a:latin typeface="Arial" panose="020B0604020202020204" pitchFamily="34" charset="0"/>
                <a:cs typeface="Arial" panose="020B0604020202020204" pitchFamily="34" charset="0"/>
              </a:rPr>
            </a:br>
            <a:r>
              <a:rPr lang="en-US" altLang="en-US" sz="900" b="1" dirty="0" smtClean="0">
                <a:solidFill>
                  <a:srgbClr val="FCFEFE"/>
                </a:solidFill>
                <a:latin typeface="Arial" panose="020B0604020202020204" pitchFamily="34" charset="0"/>
                <a:cs typeface="Arial" panose="020B0604020202020204" pitchFamily="34" charset="0"/>
              </a:rPr>
              <a:t>Kansas State University</a:t>
            </a:r>
            <a:br>
              <a:rPr lang="en-US" altLang="en-US" sz="900" b="1" dirty="0" smtClean="0">
                <a:solidFill>
                  <a:srgbClr val="FCFEFE"/>
                </a:solidFill>
                <a:latin typeface="Arial" panose="020B0604020202020204" pitchFamily="34" charset="0"/>
                <a:cs typeface="Arial" panose="020B0604020202020204" pitchFamily="34" charset="0"/>
              </a:rPr>
            </a:br>
            <a:r>
              <a:rPr lang="en-US" altLang="en-US" sz="900" b="1" dirty="0" smtClean="0">
                <a:solidFill>
                  <a:srgbClr val="FCFEFE"/>
                </a:solidFill>
                <a:latin typeface="Arial" panose="020B0604020202020204" pitchFamily="34" charset="0"/>
                <a:cs typeface="Arial" panose="020B0604020202020204" pitchFamily="34" charset="0"/>
              </a:rPr>
              <a:t>2323 Anderson Ave, Suite 225</a:t>
            </a:r>
            <a:br>
              <a:rPr lang="en-US" altLang="en-US" sz="900" b="1" dirty="0" smtClean="0">
                <a:solidFill>
                  <a:srgbClr val="FCFEFE"/>
                </a:solidFill>
                <a:latin typeface="Arial" panose="020B0604020202020204" pitchFamily="34" charset="0"/>
                <a:cs typeface="Arial" panose="020B0604020202020204" pitchFamily="34" charset="0"/>
              </a:rPr>
            </a:br>
            <a:r>
              <a:rPr lang="en-US" altLang="en-US" sz="900" b="1" dirty="0" smtClean="0">
                <a:solidFill>
                  <a:srgbClr val="FCFEFE"/>
                </a:solidFill>
                <a:latin typeface="Arial" panose="020B0604020202020204" pitchFamily="34" charset="0"/>
                <a:cs typeface="Arial" panose="020B0604020202020204" pitchFamily="34" charset="0"/>
              </a:rPr>
              <a:t>Manhattan, KS  66502-2912</a:t>
            </a:r>
            <a:br>
              <a:rPr lang="en-US" altLang="en-US" sz="900" b="1" dirty="0" smtClean="0">
                <a:solidFill>
                  <a:srgbClr val="FCFEFE"/>
                </a:solidFill>
                <a:latin typeface="Arial" panose="020B0604020202020204" pitchFamily="34" charset="0"/>
                <a:cs typeface="Arial" panose="020B0604020202020204" pitchFamily="34" charset="0"/>
              </a:rPr>
            </a:br>
            <a:r>
              <a:rPr lang="en-US" altLang="en-US" sz="900" b="1" dirty="0" smtClean="0">
                <a:solidFill>
                  <a:srgbClr val="FCFEFE"/>
                </a:solidFill>
                <a:latin typeface="Arial" panose="020B0604020202020204" pitchFamily="34" charset="0"/>
                <a:cs typeface="Arial" panose="020B0604020202020204" pitchFamily="34" charset="0"/>
              </a:rPr>
              <a:t>Phone: (785) 532-5717   </a:t>
            </a:r>
          </a:p>
          <a:p>
            <a:pPr eaLnBrk="1" fontAlgn="auto" hangingPunct="1">
              <a:lnSpc>
                <a:spcPct val="80000"/>
              </a:lnSpc>
              <a:spcBef>
                <a:spcPts val="0"/>
              </a:spcBef>
              <a:spcAft>
                <a:spcPts val="0"/>
              </a:spcAft>
              <a:defRPr/>
            </a:pPr>
            <a:r>
              <a:rPr lang="en-US" altLang="en-US" sz="900" b="1" dirty="0" smtClean="0">
                <a:solidFill>
                  <a:srgbClr val="FCFEFE"/>
                </a:solidFill>
                <a:latin typeface="Arial" panose="020B0604020202020204" pitchFamily="34" charset="0"/>
                <a:cs typeface="Arial" panose="020B0604020202020204" pitchFamily="34" charset="0"/>
              </a:rPr>
              <a:t>Fax: (785) 532-7732</a:t>
            </a:r>
            <a:br>
              <a:rPr lang="en-US" altLang="en-US" sz="900" b="1" dirty="0" smtClean="0">
                <a:solidFill>
                  <a:srgbClr val="FCFEFE"/>
                </a:solidFill>
                <a:latin typeface="Arial" panose="020B0604020202020204" pitchFamily="34" charset="0"/>
                <a:cs typeface="Arial" panose="020B0604020202020204" pitchFamily="34" charset="0"/>
              </a:rPr>
            </a:br>
            <a:r>
              <a:rPr lang="en-US" altLang="en-US" sz="900" b="1" dirty="0" smtClean="0">
                <a:solidFill>
                  <a:srgbClr val="FCFEFE"/>
                </a:solidFill>
                <a:latin typeface="Arial" panose="020B0604020202020204" pitchFamily="34" charset="0"/>
                <a:cs typeface="Arial" panose="020B0604020202020204" pitchFamily="34" charset="0"/>
              </a:rPr>
              <a:t>e-mail: </a:t>
            </a:r>
            <a:r>
              <a:rPr lang="en-US" altLang="en-US" sz="900" b="1" dirty="0" smtClean="0">
                <a:solidFill>
                  <a:schemeClr val="bg1"/>
                </a:solidFill>
                <a:latin typeface="Arial" panose="020B0604020202020204" pitchFamily="34" charset="0"/>
                <a:cs typeface="Arial" panose="020B0604020202020204" pitchFamily="34" charset="0"/>
              </a:rPr>
              <a:t>nacada@ksu.edu</a:t>
            </a:r>
          </a:p>
          <a:p>
            <a:pPr eaLnBrk="1" fontAlgn="auto" hangingPunct="1">
              <a:lnSpc>
                <a:spcPct val="80000"/>
              </a:lnSpc>
              <a:spcBef>
                <a:spcPts val="0"/>
              </a:spcBef>
              <a:spcAft>
                <a:spcPts val="0"/>
              </a:spcAft>
              <a:defRPr/>
            </a:pPr>
            <a:endParaRPr lang="en-US" altLang="en-US" sz="900" b="1" dirty="0" smtClean="0">
              <a:solidFill>
                <a:srgbClr val="FCFEFE"/>
              </a:solidFill>
              <a:latin typeface="Arial" panose="020B0604020202020204" pitchFamily="34" charset="0"/>
              <a:cs typeface="Arial" panose="020B0604020202020204" pitchFamily="34" charset="0"/>
            </a:endParaRPr>
          </a:p>
          <a:p>
            <a:pPr eaLnBrk="1" fontAlgn="auto" hangingPunct="1">
              <a:lnSpc>
                <a:spcPct val="80000"/>
              </a:lnSpc>
              <a:spcBef>
                <a:spcPts val="0"/>
              </a:spcBef>
              <a:spcAft>
                <a:spcPts val="0"/>
              </a:spcAft>
              <a:defRPr/>
            </a:pPr>
            <a:r>
              <a:rPr lang="en-US" altLang="en-US" sz="900" b="1" dirty="0" smtClean="0">
                <a:solidFill>
                  <a:srgbClr val="FCFEFE"/>
                </a:solidFill>
                <a:latin typeface="Arial" panose="020B0604020202020204" pitchFamily="34" charset="0"/>
                <a:cs typeface="Arial" panose="020B0604020202020204" pitchFamily="34" charset="0"/>
              </a:rPr>
              <a:t>©  2017 NACADA: The Global Community for Academic Advising</a:t>
            </a:r>
            <a:endParaRPr lang="en-US" altLang="en-US" sz="900" dirty="0" smtClean="0">
              <a:solidFill>
                <a:srgbClr val="FCFEFE"/>
              </a:solidFill>
              <a:latin typeface="Arial" panose="020B0604020202020204" pitchFamily="34" charset="0"/>
              <a:cs typeface="Arial" panose="020B0604020202020204" pitchFamily="34" charset="0"/>
            </a:endParaRPr>
          </a:p>
          <a:p>
            <a:pPr eaLnBrk="1" fontAlgn="auto" hangingPunct="1">
              <a:lnSpc>
                <a:spcPct val="80000"/>
              </a:lnSpc>
              <a:spcBef>
                <a:spcPts val="0"/>
              </a:spcBef>
              <a:spcAft>
                <a:spcPts val="0"/>
              </a:spcAft>
              <a:defRPr/>
            </a:pPr>
            <a:endParaRPr lang="en-US" altLang="en-US" sz="900" dirty="0" smtClean="0">
              <a:solidFill>
                <a:srgbClr val="FCFEFE"/>
              </a:solidFill>
              <a:latin typeface="Arial" panose="020B0604020202020204" pitchFamily="34" charset="0"/>
              <a:cs typeface="Arial" panose="020B0604020202020204" pitchFamily="34" charset="0"/>
            </a:endParaRPr>
          </a:p>
          <a:p>
            <a:pPr eaLnBrk="1" fontAlgn="auto" hangingPunct="1">
              <a:lnSpc>
                <a:spcPct val="80000"/>
              </a:lnSpc>
              <a:spcBef>
                <a:spcPts val="0"/>
              </a:spcBef>
              <a:spcAft>
                <a:spcPts val="0"/>
              </a:spcAft>
              <a:defRPr/>
            </a:pPr>
            <a:r>
              <a:rPr lang="en-US" altLang="en-US" sz="900" dirty="0" smtClean="0">
                <a:solidFill>
                  <a:srgbClr val="FCFEFE"/>
                </a:solidFill>
                <a:latin typeface="Arial" panose="020B0604020202020204" pitchFamily="34" charset="0"/>
                <a:cs typeface="Arial" panose="020B0604020202020204" pitchFamily="34" charset="0"/>
              </a:rPr>
              <a:t>The contents of all material in this presentation are copyrighted by NACADA: The Global Community for Academic Advising, unless otherwise indicated. Copyright is not claimed as to any part of an original work prepared by a U.S. or state government officer or employee as part of that person's official duties. All rights are reserved by NACADA, and content may not be reproduced, downloaded, disseminated, published, or transferred in any form or by any means, except with the prior written permission of NACADA, or as indicated below. Members of NACADA may download pages or other content for their own use, consistent with the mission and purpose of NACADA. However, no part of such content may be otherwise or subsequently be reproduced, downloaded, disseminated, published, or transferred, in any form or by any means, except with the prior written permission of, and with express attribution to NACADA. Copyright infringement is a violation of federal law and is subject to criminal and civil penalties. NACADA and NACADA: The Global Community for Academic Advising are service marks of the NACADA: The Global Community for Academic Advising</a:t>
            </a:r>
          </a:p>
        </p:txBody>
      </p:sp>
      <p:sp>
        <p:nvSpPr>
          <p:cNvPr id="6" name="Rectangle 5"/>
          <p:cNvSpPr/>
          <p:nvPr userDrawn="1"/>
        </p:nvSpPr>
        <p:spPr>
          <a:xfrm>
            <a:off x="0" y="0"/>
            <a:ext cx="9144000" cy="1030288"/>
          </a:xfrm>
          <a:prstGeom prst="rect">
            <a:avLst/>
          </a:prstGeom>
          <a:solidFill>
            <a:srgbClr val="1C6281"/>
          </a:solidFill>
          <a:ln>
            <a:solidFill>
              <a:srgbClr val="1C628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4841" y="148208"/>
            <a:ext cx="8656338" cy="618745"/>
          </a:xfrm>
          <a:prstGeom prst="rect">
            <a:avLst/>
          </a:prstGeom>
        </p:spPr>
      </p:pic>
    </p:spTree>
    <p:extLst>
      <p:ext uri="{BB962C8B-B14F-4D97-AF65-F5344CB8AC3E}">
        <p14:creationId xmlns:p14="http://schemas.microsoft.com/office/powerpoint/2010/main" val="1418882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21899"/>
            <a:ext cx="7772400" cy="850816"/>
          </a:xfrm>
          <a:prstGeom prst="rect">
            <a:avLst/>
          </a:prstGeom>
        </p:spPr>
        <p:txBody>
          <a:bodyPr anchor="b">
            <a:normAutofit/>
          </a:bodyPr>
          <a:lstStyle>
            <a:lvl1pPr algn="ctr">
              <a:defRPr sz="4400"/>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1788761"/>
            <a:ext cx="7772400" cy="3172326"/>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Rectangle 3"/>
          <p:cNvSpPr/>
          <p:nvPr userDrawn="1"/>
        </p:nvSpPr>
        <p:spPr>
          <a:xfrm>
            <a:off x="0" y="0"/>
            <a:ext cx="9144000" cy="705853"/>
          </a:xfrm>
          <a:prstGeom prst="rect">
            <a:avLst/>
          </a:prstGeom>
          <a:solidFill>
            <a:srgbClr val="1C6281"/>
          </a:solidFill>
          <a:ln>
            <a:solidFill>
              <a:srgbClr val="1C628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r="47776"/>
          <a:stretch/>
        </p:blipFill>
        <p:spPr>
          <a:xfrm>
            <a:off x="80210" y="116046"/>
            <a:ext cx="3344779" cy="457800"/>
          </a:xfrm>
          <a:prstGeom prst="rect">
            <a:avLst/>
          </a:prstGeom>
        </p:spPr>
      </p:pic>
    </p:spTree>
    <p:extLst>
      <p:ext uri="{BB962C8B-B14F-4D97-AF65-F5344CB8AC3E}">
        <p14:creationId xmlns:p14="http://schemas.microsoft.com/office/powerpoint/2010/main" val="21997038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850816"/>
          </a:xfrm>
          <a:prstGeom prst="rect">
            <a:avLst/>
          </a:prstGeom>
        </p:spPr>
        <p:txBody>
          <a:bodyPr anchor="b">
            <a:normAutofit/>
          </a:bodyPr>
          <a:lstStyle>
            <a:lvl1pPr algn="ctr">
              <a:defRPr sz="4400"/>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2085474"/>
            <a:ext cx="7772400" cy="3172326"/>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210" y="116046"/>
            <a:ext cx="3344779" cy="442779"/>
          </a:xfrm>
          <a:prstGeom prst="rect">
            <a:avLst/>
          </a:prstGeom>
        </p:spPr>
      </p:pic>
    </p:spTree>
    <p:extLst>
      <p:ext uri="{BB962C8B-B14F-4D97-AF65-F5344CB8AC3E}">
        <p14:creationId xmlns:p14="http://schemas.microsoft.com/office/powerpoint/2010/main" val="307045192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1204228"/>
      </p:ext>
    </p:extLst>
  </p:cSld>
  <p:clrMap bg1="lt1" tx1="dk1" bg2="lt2" tx2="dk2" accent1="accent1" accent2="accent2" accent3="accent3" accent4="accent4" accent5="accent5" accent6="accent6" hlink="hlink" folHlink="folHlink"/>
  <p:sldLayoutIdLst>
    <p:sldLayoutId id="2147483663" r:id="rId1"/>
    <p:sldLayoutId id="2147483661" r:id="rId2"/>
    <p:sldLayoutId id="2147483664" r:id="rId3"/>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nutt@ksu.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382252" y="1997242"/>
            <a:ext cx="6448927" cy="2077452"/>
          </a:xfrm>
        </p:spPr>
        <p:txBody>
          <a:bodyPr>
            <a:normAutofit fontScale="90000"/>
          </a:bodyPr>
          <a:lstStyle/>
          <a:p>
            <a:r>
              <a:rPr lang="en-US" dirty="0" smtClean="0"/>
              <a:t>Advising is Critical to Student Success: Taking a Holistic Approach</a:t>
            </a:r>
            <a:endParaRPr lang="en-US" dirty="0"/>
          </a:p>
        </p:txBody>
      </p:sp>
      <p:sp>
        <p:nvSpPr>
          <p:cNvPr id="5" name="Subtitle 4"/>
          <p:cNvSpPr>
            <a:spLocks noGrp="1"/>
          </p:cNvSpPr>
          <p:nvPr>
            <p:ph type="subTitle" idx="1"/>
          </p:nvPr>
        </p:nvSpPr>
        <p:spPr/>
        <p:txBody>
          <a:bodyPr/>
          <a:lstStyle/>
          <a:p>
            <a:r>
              <a:rPr lang="en-US" dirty="0" smtClean="0"/>
              <a:t>Charlie Nutt</a:t>
            </a:r>
          </a:p>
          <a:p>
            <a:r>
              <a:rPr lang="en-US" dirty="0" smtClean="0"/>
              <a:t>NACADA Executive Director</a:t>
            </a:r>
          </a:p>
          <a:p>
            <a:r>
              <a:rPr lang="en-US" dirty="0" smtClean="0">
                <a:hlinkClick r:id="rId2"/>
              </a:rPr>
              <a:t>cnutt@ksu.edu</a:t>
            </a:r>
            <a:endParaRPr lang="en-US" dirty="0" smtClean="0"/>
          </a:p>
          <a:p>
            <a:r>
              <a:rPr lang="en-US" dirty="0" smtClean="0"/>
              <a:t>785 532 5717</a:t>
            </a:r>
            <a:endParaRPr lang="en-US" dirty="0"/>
          </a:p>
        </p:txBody>
      </p:sp>
    </p:spTree>
    <p:extLst>
      <p:ext uri="{BB962C8B-B14F-4D97-AF65-F5344CB8AC3E}">
        <p14:creationId xmlns:p14="http://schemas.microsoft.com/office/powerpoint/2010/main" val="2362904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21898"/>
            <a:ext cx="7772400" cy="1113227"/>
          </a:xfrm>
        </p:spPr>
        <p:txBody>
          <a:bodyPr>
            <a:normAutofit fontScale="90000"/>
          </a:bodyPr>
          <a:lstStyle/>
          <a:p>
            <a:r>
              <a:rPr lang="en-US" altLang="en-US" b="1" dirty="0"/>
              <a:t>Being Learning Focused Involves Understanding</a:t>
            </a:r>
            <a:endParaRPr lang="en-US" dirty="0"/>
          </a:p>
        </p:txBody>
      </p:sp>
      <p:sp>
        <p:nvSpPr>
          <p:cNvPr id="3" name="Subtitle 2"/>
          <p:cNvSpPr>
            <a:spLocks noGrp="1"/>
          </p:cNvSpPr>
          <p:nvPr>
            <p:ph type="subTitle" idx="1"/>
          </p:nvPr>
        </p:nvSpPr>
        <p:spPr>
          <a:xfrm>
            <a:off x="685800" y="2062715"/>
            <a:ext cx="7772400" cy="2898371"/>
          </a:xfrm>
        </p:spPr>
        <p:txBody>
          <a:bodyPr/>
          <a:lstStyle/>
          <a:p>
            <a:pPr marL="182563" indent="-182563" algn="l">
              <a:buFont typeface="Wingdings" panose="05000000000000000000" pitchFamily="2" charset="2"/>
              <a:buChar char="§"/>
            </a:pPr>
            <a:r>
              <a:rPr lang="en-US" altLang="en-US" dirty="0"/>
              <a:t>Is the learning liberating or transactional?</a:t>
            </a:r>
          </a:p>
          <a:p>
            <a:pPr marL="182563" indent="-182563" algn="l">
              <a:buFont typeface="Wingdings" panose="05000000000000000000" pitchFamily="2" charset="2"/>
              <a:buChar char="§"/>
            </a:pPr>
            <a:r>
              <a:rPr lang="en-US" altLang="en-US" dirty="0"/>
              <a:t>What the student is learning</a:t>
            </a:r>
          </a:p>
          <a:p>
            <a:pPr marL="182563" indent="-182563" algn="l">
              <a:buFont typeface="Wingdings" panose="05000000000000000000" pitchFamily="2" charset="2"/>
              <a:buChar char="§"/>
            </a:pPr>
            <a:r>
              <a:rPr lang="en-US" altLang="en-US" dirty="0"/>
              <a:t>How is the student learning?</a:t>
            </a:r>
          </a:p>
          <a:p>
            <a:pPr marL="182563" indent="-182563" algn="l">
              <a:buFont typeface="Wingdings" panose="05000000000000000000" pitchFamily="2" charset="2"/>
              <a:buChar char="§"/>
            </a:pPr>
            <a:r>
              <a:rPr lang="en-US" altLang="en-US" dirty="0"/>
              <a:t>Is he/she applying his/her learning</a:t>
            </a:r>
          </a:p>
          <a:p>
            <a:pPr marL="182563" indent="-182563" algn="l">
              <a:buFont typeface="Wingdings" panose="05000000000000000000" pitchFamily="2" charset="2"/>
              <a:buChar char="§"/>
            </a:pPr>
            <a:r>
              <a:rPr lang="en-US" altLang="en-US" dirty="0"/>
              <a:t>How the current learning positions the student for future learning?</a:t>
            </a:r>
          </a:p>
          <a:p>
            <a:pPr algn="l"/>
            <a:endParaRPr lang="en-US" dirty="0"/>
          </a:p>
        </p:txBody>
      </p:sp>
    </p:spTree>
    <p:extLst>
      <p:ext uri="{BB962C8B-B14F-4D97-AF65-F5344CB8AC3E}">
        <p14:creationId xmlns:p14="http://schemas.microsoft.com/office/powerpoint/2010/main" val="1236874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pPr>
              <a:defRPr/>
            </a:pPr>
            <a:r>
              <a:rPr lang="en-US" altLang="en-US" dirty="0"/>
              <a:t>In the new text </a:t>
            </a:r>
            <a:r>
              <a:rPr lang="en-US" altLang="en-US" i="1" dirty="0"/>
              <a:t>The Undergraduate Experience: Focusing Institutions on What Matters Most</a:t>
            </a:r>
            <a:r>
              <a:rPr lang="en-US" altLang="en-US" dirty="0"/>
              <a:t> (2016), the editors state that for institutions wanting to enhance the undergraduate education, we have all we need – </a:t>
            </a:r>
            <a:r>
              <a:rPr lang="en-US" altLang="en-US" b="1" dirty="0">
                <a:solidFill>
                  <a:schemeClr val="accent1"/>
                </a:solidFill>
              </a:rPr>
              <a:t>optimism</a:t>
            </a:r>
            <a:r>
              <a:rPr lang="en-US" altLang="en-US" dirty="0">
                <a:solidFill>
                  <a:schemeClr val="accent1"/>
                </a:solidFill>
              </a:rPr>
              <a:t>, </a:t>
            </a:r>
            <a:r>
              <a:rPr lang="en-US" altLang="en-US" b="1" dirty="0">
                <a:solidFill>
                  <a:schemeClr val="accent1"/>
                </a:solidFill>
              </a:rPr>
              <a:t>patience, teamwork,</a:t>
            </a:r>
            <a:r>
              <a:rPr lang="en-US" altLang="en-US" dirty="0">
                <a:solidFill>
                  <a:schemeClr val="accent1"/>
                </a:solidFill>
              </a:rPr>
              <a:t> </a:t>
            </a:r>
            <a:r>
              <a:rPr lang="en-US" altLang="en-US" dirty="0"/>
              <a:t>and </a:t>
            </a:r>
            <a:r>
              <a:rPr lang="en-US" altLang="en-US" b="1" dirty="0">
                <a:solidFill>
                  <a:schemeClr val="accent1"/>
                </a:solidFill>
              </a:rPr>
              <a:t>muscle</a:t>
            </a:r>
            <a:r>
              <a:rPr lang="en-US" altLang="en-US" dirty="0">
                <a:solidFill>
                  <a:schemeClr val="accent1"/>
                </a:solidFill>
              </a:rPr>
              <a:t> –</a:t>
            </a:r>
            <a:r>
              <a:rPr lang="en-US" altLang="en-US" dirty="0"/>
              <a:t> </a:t>
            </a:r>
            <a:r>
              <a:rPr lang="en-US" altLang="en-US" b="1" dirty="0">
                <a:solidFill>
                  <a:schemeClr val="accent1"/>
                </a:solidFill>
              </a:rPr>
              <a:t>there are no quick fixes, gimmicks or magic bullets</a:t>
            </a:r>
          </a:p>
          <a:p>
            <a:pPr>
              <a:defRPr/>
            </a:pPr>
            <a:endParaRPr lang="en-US" altLang="en-US" i="1" dirty="0"/>
          </a:p>
          <a:p>
            <a:pPr>
              <a:defRPr/>
            </a:pPr>
            <a:r>
              <a:rPr lang="en-US" altLang="en-US" dirty="0"/>
              <a:t>Felton, P., Gardner, J., Schroeder, C., Lambert, L., Barefoot, B. (2016) Jossey Bass</a:t>
            </a:r>
            <a:endParaRPr lang="en-US" altLang="en-US" i="1" dirty="0"/>
          </a:p>
          <a:p>
            <a:pPr marL="182880" indent="-182880">
              <a:defRPr/>
            </a:pPr>
            <a:endParaRPr lang="en-US" dirty="0"/>
          </a:p>
          <a:p>
            <a:endParaRPr lang="en-US" dirty="0"/>
          </a:p>
        </p:txBody>
      </p:sp>
    </p:spTree>
    <p:extLst>
      <p:ext uri="{BB962C8B-B14F-4D97-AF65-F5344CB8AC3E}">
        <p14:creationId xmlns:p14="http://schemas.microsoft.com/office/powerpoint/2010/main" val="13678861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en-US" dirty="0"/>
              <a:t>What Matters Most?</a:t>
            </a:r>
            <a:endParaRPr lang="en-US" dirty="0"/>
          </a:p>
        </p:txBody>
      </p:sp>
      <p:sp>
        <p:nvSpPr>
          <p:cNvPr id="3" name="Subtitle 2"/>
          <p:cNvSpPr>
            <a:spLocks noGrp="1"/>
          </p:cNvSpPr>
          <p:nvPr>
            <p:ph type="subTitle" idx="1"/>
          </p:nvPr>
        </p:nvSpPr>
        <p:spPr/>
        <p:txBody>
          <a:bodyPr/>
          <a:lstStyle/>
          <a:p>
            <a:pPr marL="182880" indent="-182880" algn="l">
              <a:buFont typeface="Wingdings" panose="05000000000000000000" pitchFamily="2" charset="2"/>
              <a:buChar char="§"/>
              <a:defRPr/>
            </a:pPr>
            <a:r>
              <a:rPr lang="en-US" dirty="0"/>
              <a:t>Everyone should be motivated to learn – students, faculty, and administrators – creating a culture of learning – not compliance</a:t>
            </a:r>
          </a:p>
          <a:p>
            <a:pPr marL="182880" indent="-182880" algn="l">
              <a:buFont typeface="Wingdings" panose="05000000000000000000" pitchFamily="2" charset="2"/>
              <a:buChar char="§"/>
              <a:defRPr/>
            </a:pPr>
            <a:r>
              <a:rPr lang="en-US" dirty="0"/>
              <a:t>Relationships of all kinds</a:t>
            </a:r>
          </a:p>
          <a:p>
            <a:pPr marL="182880" indent="-182880" algn="l">
              <a:buFont typeface="Wingdings" panose="05000000000000000000" pitchFamily="2" charset="2"/>
              <a:buChar char="§"/>
              <a:defRPr/>
            </a:pPr>
            <a:r>
              <a:rPr lang="en-US" dirty="0"/>
              <a:t>Clear and high expectations that are intentionally set and clearly communicated</a:t>
            </a:r>
          </a:p>
          <a:p>
            <a:pPr marL="182880" indent="-182880" algn="l">
              <a:buFont typeface="Wingdings" panose="05000000000000000000" pitchFamily="2" charset="2"/>
              <a:buChar char="§"/>
              <a:defRPr/>
            </a:pPr>
            <a:r>
              <a:rPr lang="en-US" dirty="0"/>
              <a:t>Alignment of resources, policies, and practices</a:t>
            </a:r>
          </a:p>
          <a:p>
            <a:pPr marL="182880" indent="-182880" algn="l">
              <a:buFont typeface="Wingdings" panose="05000000000000000000" pitchFamily="2" charset="2"/>
              <a:buChar char="§"/>
              <a:defRPr/>
            </a:pPr>
            <a:r>
              <a:rPr lang="en-US" dirty="0"/>
              <a:t>Assessment of learning in all areas</a:t>
            </a:r>
          </a:p>
          <a:p>
            <a:pPr marL="182880" indent="-182880" algn="l">
              <a:buFont typeface="Wingdings" panose="05000000000000000000" pitchFamily="2" charset="2"/>
              <a:buChar char="§"/>
              <a:defRPr/>
            </a:pPr>
            <a:r>
              <a:rPr lang="en-US" dirty="0"/>
              <a:t>Leadership at all levels (not just at the top) share a common vision and purpose</a:t>
            </a:r>
          </a:p>
          <a:p>
            <a:pPr marL="182880" indent="-182880" algn="l">
              <a:defRPr/>
            </a:pPr>
            <a:endParaRPr lang="en-US" dirty="0"/>
          </a:p>
          <a:p>
            <a:pPr algn="l"/>
            <a:endParaRPr lang="en-US" dirty="0"/>
          </a:p>
        </p:txBody>
      </p:sp>
    </p:spTree>
    <p:extLst>
      <p:ext uri="{BB962C8B-B14F-4D97-AF65-F5344CB8AC3E}">
        <p14:creationId xmlns:p14="http://schemas.microsoft.com/office/powerpoint/2010/main" val="3760441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41990"/>
            <a:ext cx="7772400" cy="1013637"/>
          </a:xfrm>
        </p:spPr>
        <p:txBody>
          <a:bodyPr>
            <a:normAutofit fontScale="90000"/>
          </a:bodyPr>
          <a:lstStyle/>
          <a:p>
            <a:r>
              <a:rPr lang="en-US" dirty="0"/>
              <a:t>Principles for Advising What Students Deserve</a:t>
            </a:r>
          </a:p>
        </p:txBody>
      </p:sp>
      <p:sp>
        <p:nvSpPr>
          <p:cNvPr id="3" name="Subtitle 2"/>
          <p:cNvSpPr>
            <a:spLocks noGrp="1"/>
          </p:cNvSpPr>
          <p:nvPr>
            <p:ph type="subTitle" idx="1"/>
          </p:nvPr>
        </p:nvSpPr>
        <p:spPr>
          <a:xfrm>
            <a:off x="685800" y="1949302"/>
            <a:ext cx="7772400" cy="4033283"/>
          </a:xfrm>
        </p:spPr>
        <p:txBody>
          <a:bodyPr/>
          <a:lstStyle/>
          <a:p>
            <a:pPr marL="182880" indent="-182880" algn="l">
              <a:buFont typeface="Wingdings" panose="05000000000000000000" pitchFamily="2" charset="2"/>
              <a:buChar char="§"/>
              <a:defRPr/>
            </a:pPr>
            <a:r>
              <a:rPr lang="en-US" sz="3600" dirty="0"/>
              <a:t>Informational Guidance</a:t>
            </a:r>
          </a:p>
          <a:p>
            <a:pPr marL="182880" indent="-182880" algn="l">
              <a:buFont typeface="Wingdings" panose="05000000000000000000" pitchFamily="2" charset="2"/>
              <a:buChar char="§"/>
              <a:defRPr/>
            </a:pPr>
            <a:endParaRPr lang="en-US" sz="3600" dirty="0"/>
          </a:p>
          <a:p>
            <a:pPr marL="182880" indent="-182880" algn="l">
              <a:buFont typeface="Wingdings" panose="05000000000000000000" pitchFamily="2" charset="2"/>
              <a:buChar char="§"/>
              <a:defRPr/>
            </a:pPr>
            <a:endParaRPr lang="en-US" sz="3600" dirty="0"/>
          </a:p>
          <a:p>
            <a:pPr marL="182880" indent="-182880" algn="l">
              <a:buFont typeface="Wingdings" panose="05000000000000000000" pitchFamily="2" charset="2"/>
              <a:buChar char="§"/>
              <a:defRPr/>
            </a:pPr>
            <a:r>
              <a:rPr lang="en-US" sz="3600" dirty="0"/>
              <a:t>Intellectual Mentorship</a:t>
            </a:r>
          </a:p>
          <a:p>
            <a:pPr algn="l">
              <a:defRPr/>
            </a:pPr>
            <a:endParaRPr lang="en-US" sz="3600" dirty="0"/>
          </a:p>
          <a:p>
            <a:pPr marL="182880" indent="-182880" algn="l">
              <a:buFont typeface="Wingdings" panose="05000000000000000000" pitchFamily="2" charset="2"/>
              <a:buChar char="§"/>
              <a:defRPr/>
            </a:pPr>
            <a:r>
              <a:rPr lang="en-US" sz="3600" dirty="0"/>
              <a:t>Developmental </a:t>
            </a:r>
            <a:r>
              <a:rPr lang="en-US" sz="3600" dirty="0" smtClean="0"/>
              <a:t>Relationships</a:t>
            </a:r>
          </a:p>
          <a:p>
            <a:pPr marL="182880" indent="-182880" algn="l">
              <a:buFont typeface="Wingdings" panose="05000000000000000000" pitchFamily="2" charset="2"/>
              <a:buChar char="§"/>
              <a:defRPr/>
            </a:pPr>
            <a:endParaRPr lang="en-US" sz="3600" dirty="0"/>
          </a:p>
          <a:p>
            <a:pPr marL="1279842" lvl="4" indent="-182880" algn="l">
              <a:defRPr/>
            </a:pPr>
            <a:r>
              <a:rPr lang="en-US" sz="2000" dirty="0"/>
              <a:t>Brett McFarlane, Ed.D – Executive Director of Academic Advising UC Davis</a:t>
            </a:r>
          </a:p>
          <a:p>
            <a:pPr algn="l"/>
            <a:endParaRPr lang="en-US" dirty="0"/>
          </a:p>
        </p:txBody>
      </p:sp>
    </p:spTree>
    <p:extLst>
      <p:ext uri="{BB962C8B-B14F-4D97-AF65-F5344CB8AC3E}">
        <p14:creationId xmlns:p14="http://schemas.microsoft.com/office/powerpoint/2010/main" val="28004157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Tree>
    <p:extLst>
      <p:ext uri="{BB962C8B-B14F-4D97-AF65-F5344CB8AC3E}">
        <p14:creationId xmlns:p14="http://schemas.microsoft.com/office/powerpoint/2010/main" val="20747321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r>
              <a:rPr lang="en-US" sz="6000" b="1" dirty="0">
                <a:solidFill>
                  <a:schemeClr val="accent1"/>
                </a:solidFill>
              </a:rPr>
              <a:t>"Without data you're just another person with an opinion." </a:t>
            </a:r>
            <a:endParaRPr lang="en-US" sz="6000" b="1" dirty="0" smtClean="0">
              <a:solidFill>
                <a:schemeClr val="accent1"/>
              </a:solidFill>
            </a:endParaRPr>
          </a:p>
          <a:p>
            <a:r>
              <a:rPr lang="en-US" sz="6000" dirty="0" smtClean="0"/>
              <a:t>W</a:t>
            </a:r>
            <a:r>
              <a:rPr lang="en-US" sz="6000" dirty="0"/>
              <a:t>. Edwards Deming, Data Scientist</a:t>
            </a:r>
          </a:p>
        </p:txBody>
      </p:sp>
    </p:spTree>
    <p:extLst>
      <p:ext uri="{BB962C8B-B14F-4D97-AF65-F5344CB8AC3E}">
        <p14:creationId xmlns:p14="http://schemas.microsoft.com/office/powerpoint/2010/main" val="20309409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pPr algn="l">
              <a:spcBef>
                <a:spcPct val="0"/>
              </a:spcBef>
              <a:buFont typeface="Wingdings" panose="05000000000000000000" pitchFamily="2" charset="2"/>
              <a:buChar char="§"/>
            </a:pPr>
            <a:r>
              <a:rPr lang="en-US" altLang="en-US" dirty="0"/>
              <a:t>How do you define student success?  How do you define retention?  How does your campus define each of these terms?</a:t>
            </a:r>
          </a:p>
          <a:p>
            <a:pPr algn="l">
              <a:spcBef>
                <a:spcPct val="0"/>
              </a:spcBef>
              <a:buFont typeface="Wingdings" panose="05000000000000000000" pitchFamily="2" charset="2"/>
              <a:buChar char="§"/>
            </a:pPr>
            <a:endParaRPr lang="en-US" altLang="en-US" sz="1200" dirty="0"/>
          </a:p>
          <a:p>
            <a:pPr algn="l">
              <a:spcBef>
                <a:spcPct val="0"/>
              </a:spcBef>
              <a:buFont typeface="Wingdings" panose="05000000000000000000" pitchFamily="2" charset="2"/>
              <a:buChar char="§"/>
            </a:pPr>
            <a:r>
              <a:rPr lang="en-US" altLang="en-US" dirty="0"/>
              <a:t>The literature continues to support an important role for academic advising in student success and retention.  In what ways is academic advising considered important to your campus plan for student success and/or retention? </a:t>
            </a:r>
            <a:r>
              <a:rPr lang="en-US" altLang="en-US" dirty="0" smtClean="0"/>
              <a:t> </a:t>
            </a:r>
            <a:r>
              <a:rPr lang="en-US" altLang="en-US" dirty="0"/>
              <a:t>H</a:t>
            </a:r>
            <a:r>
              <a:rPr lang="en-US" altLang="en-US" dirty="0" smtClean="0"/>
              <a:t>ow </a:t>
            </a:r>
            <a:r>
              <a:rPr lang="en-US" altLang="en-US" dirty="0"/>
              <a:t>might you add support to or make the case for academic advising as a strategic initiative for enhancing student success and/or retention?</a:t>
            </a:r>
          </a:p>
          <a:p>
            <a:endParaRPr lang="en-US" dirty="0"/>
          </a:p>
        </p:txBody>
      </p:sp>
    </p:spTree>
    <p:extLst>
      <p:ext uri="{BB962C8B-B14F-4D97-AF65-F5344CB8AC3E}">
        <p14:creationId xmlns:p14="http://schemas.microsoft.com/office/powerpoint/2010/main" val="27780492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pPr marL="342900" indent="-342900" algn="l">
              <a:buFont typeface="Wingdings" panose="05000000000000000000" pitchFamily="2" charset="2"/>
              <a:buChar char="§"/>
            </a:pPr>
            <a:r>
              <a:rPr lang="en-US" altLang="en-US" dirty="0"/>
              <a:t>Consider the students and the student experience(s) on your campus.  How would you describe the nature of that/those experience(s) on your campus and how might academic advising be utilized to strengthen that/those experience(s)?  What are your ideas for action?</a:t>
            </a:r>
          </a:p>
          <a:p>
            <a:endParaRPr lang="en-US" dirty="0"/>
          </a:p>
        </p:txBody>
      </p:sp>
    </p:spTree>
    <p:extLst>
      <p:ext uri="{BB962C8B-B14F-4D97-AF65-F5344CB8AC3E}">
        <p14:creationId xmlns:p14="http://schemas.microsoft.com/office/powerpoint/2010/main" val="38396816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Data Sources</a:t>
            </a:r>
            <a:endParaRPr lang="en-US" dirty="0"/>
          </a:p>
        </p:txBody>
      </p:sp>
      <p:sp>
        <p:nvSpPr>
          <p:cNvPr id="3" name="Subtitle 2"/>
          <p:cNvSpPr>
            <a:spLocks noGrp="1"/>
          </p:cNvSpPr>
          <p:nvPr>
            <p:ph type="subTitle" idx="1"/>
          </p:nvPr>
        </p:nvSpPr>
        <p:spPr/>
        <p:txBody>
          <a:bodyPr/>
          <a:lstStyle/>
          <a:p>
            <a:pPr marL="342900" indent="-342900" algn="l">
              <a:buFont typeface="Arial" panose="020B0604020202020204" pitchFamily="34" charset="0"/>
              <a:buChar char="•"/>
            </a:pPr>
            <a:r>
              <a:rPr lang="en-US" dirty="0" smtClean="0"/>
              <a:t>What institution data is utilized in measuring student engagement with academic advising? Institution wide? Unit by Unit?</a:t>
            </a:r>
          </a:p>
          <a:p>
            <a:pPr marL="342900" indent="-342900" algn="l">
              <a:buFont typeface="Arial" panose="020B0604020202020204" pitchFamily="34" charset="0"/>
              <a:buChar char="•"/>
            </a:pPr>
            <a:r>
              <a:rPr lang="en-US" dirty="0" smtClean="0"/>
              <a:t>How are academic advisors involved? Primary advisors? Faculty advisors? Institution wide? Unit by Unit?</a:t>
            </a:r>
          </a:p>
          <a:p>
            <a:pPr marL="342900" indent="-342900" algn="l">
              <a:buFont typeface="Arial" panose="020B0604020202020204" pitchFamily="34" charset="0"/>
              <a:buChar char="•"/>
            </a:pPr>
            <a:r>
              <a:rPr lang="en-US" dirty="0" smtClean="0"/>
              <a:t>How are students involved? Institution wide? Unit by unit?</a:t>
            </a:r>
          </a:p>
          <a:p>
            <a:pPr marL="342900" indent="-342900" algn="l">
              <a:buFont typeface="Arial" panose="020B0604020202020204" pitchFamily="34" charset="0"/>
              <a:buChar char="•"/>
            </a:pPr>
            <a:r>
              <a:rPr lang="en-US" dirty="0" smtClean="0"/>
              <a:t>How is institutional data communicated? </a:t>
            </a:r>
          </a:p>
          <a:p>
            <a:pPr marL="342900" indent="-342900" algn="l">
              <a:buFont typeface="Arial" panose="020B0604020202020204" pitchFamily="34" charset="0"/>
              <a:buChar char="•"/>
            </a:pPr>
            <a:r>
              <a:rPr lang="en-US" dirty="0" smtClean="0"/>
              <a:t>What role do cabinet level administrators play in the analysis and utilization of institutional data? What other administrators are included?</a:t>
            </a:r>
          </a:p>
        </p:txBody>
      </p:sp>
    </p:spTree>
    <p:extLst>
      <p:ext uri="{BB962C8B-B14F-4D97-AF65-F5344CB8AC3E}">
        <p14:creationId xmlns:p14="http://schemas.microsoft.com/office/powerpoint/2010/main" val="38072298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a:xfrm>
            <a:off x="685800" y="1788760"/>
            <a:ext cx="7772400" cy="4660165"/>
          </a:xfrm>
        </p:spPr>
        <p:txBody>
          <a:bodyPr/>
          <a:lstStyle/>
          <a:p>
            <a:r>
              <a:rPr lang="en-US" dirty="0" smtClean="0"/>
              <a:t>According to the Merriam- Webster Dictionary</a:t>
            </a:r>
          </a:p>
          <a:p>
            <a:r>
              <a:rPr lang="en-US" sz="3200" b="1" dirty="0" smtClean="0">
                <a:solidFill>
                  <a:schemeClr val="accent1"/>
                </a:solidFill>
              </a:rPr>
              <a:t>REFORM</a:t>
            </a:r>
          </a:p>
          <a:p>
            <a:pPr marL="342900" indent="-342900" algn="l">
              <a:buFont typeface="Arial" panose="020B0604020202020204" pitchFamily="34" charset="0"/>
              <a:buChar char="•"/>
            </a:pPr>
            <a:r>
              <a:rPr lang="en-US" b="1" dirty="0" smtClean="0"/>
              <a:t>To put or change into an improved form or condition</a:t>
            </a:r>
          </a:p>
          <a:p>
            <a:pPr algn="l"/>
            <a:endParaRPr lang="en-US" b="1" dirty="0" smtClean="0"/>
          </a:p>
          <a:p>
            <a:pPr marL="342900" indent="-342900" algn="l">
              <a:buFont typeface="Arial" panose="020B0604020202020204" pitchFamily="34" charset="0"/>
              <a:buChar char="•"/>
            </a:pPr>
            <a:r>
              <a:rPr lang="en-US" b="1" dirty="0" smtClean="0"/>
              <a:t>To amend or improve by change of form or removal of faults or abuses</a:t>
            </a:r>
          </a:p>
          <a:p>
            <a:pPr marL="342900" indent="-342900" algn="l">
              <a:buFont typeface="Arial" panose="020B0604020202020204" pitchFamily="34" charset="0"/>
              <a:buChar char="•"/>
            </a:pPr>
            <a:endParaRPr lang="en-US" b="1" dirty="0" smtClean="0"/>
          </a:p>
          <a:p>
            <a:pPr marL="342900" indent="-342900" algn="l">
              <a:buFont typeface="Arial" panose="020B0604020202020204" pitchFamily="34" charset="0"/>
              <a:buChar char="•"/>
            </a:pPr>
            <a:r>
              <a:rPr lang="en-US" b="1" dirty="0" smtClean="0"/>
              <a:t>To become changed for the better</a:t>
            </a:r>
          </a:p>
        </p:txBody>
      </p:sp>
    </p:spTree>
    <p:extLst>
      <p:ext uri="{BB962C8B-B14F-4D97-AF65-F5344CB8AC3E}">
        <p14:creationId xmlns:p14="http://schemas.microsoft.com/office/powerpoint/2010/main" val="1215091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884" y="-63797"/>
            <a:ext cx="9073116" cy="6950149"/>
          </a:xfrm>
          <a:prstGeom prst="rect">
            <a:avLst/>
          </a:prstGeom>
        </p:spPr>
      </p:pic>
    </p:spTree>
    <p:extLst>
      <p:ext uri="{BB962C8B-B14F-4D97-AF65-F5344CB8AC3E}">
        <p14:creationId xmlns:p14="http://schemas.microsoft.com/office/powerpoint/2010/main" val="8016930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22421"/>
            <a:ext cx="7772400" cy="465221"/>
          </a:xfrm>
        </p:spPr>
        <p:txBody>
          <a:bodyPr>
            <a:noAutofit/>
          </a:bodyPr>
          <a:lstStyle/>
          <a:p>
            <a:r>
              <a:rPr lang="en-US" sz="2400" dirty="0" smtClean="0">
                <a:solidFill>
                  <a:schemeClr val="accent2"/>
                </a:solidFill>
              </a:rPr>
              <a:t>Recent Form Movements Affecting Academic Advising</a:t>
            </a:r>
            <a:endParaRPr lang="en-US" sz="2400" dirty="0">
              <a:solidFill>
                <a:schemeClr val="accent2"/>
              </a:solidFill>
            </a:endParaRPr>
          </a:p>
        </p:txBody>
      </p:sp>
      <p:sp>
        <p:nvSpPr>
          <p:cNvPr id="3" name="Subtitle 2"/>
          <p:cNvSpPr>
            <a:spLocks noGrp="1"/>
          </p:cNvSpPr>
          <p:nvPr>
            <p:ph type="subTitle" idx="1"/>
          </p:nvPr>
        </p:nvSpPr>
        <p:spPr>
          <a:xfrm>
            <a:off x="685800" y="1387642"/>
            <a:ext cx="7772400" cy="5125453"/>
          </a:xfrm>
        </p:spPr>
        <p:txBody>
          <a:bodyPr/>
          <a:lstStyle/>
          <a:p>
            <a:pPr marL="342900" indent="-342900" algn="l">
              <a:buFont typeface="Arial" panose="020B0604020202020204" pitchFamily="34" charset="0"/>
              <a:buChar char="•"/>
            </a:pPr>
            <a:r>
              <a:rPr lang="en-US" dirty="0" smtClean="0"/>
              <a:t> Gates Foundation IPASS </a:t>
            </a:r>
            <a:r>
              <a:rPr lang="en-US" smtClean="0"/>
              <a:t>Projects that have </a:t>
            </a:r>
            <a:r>
              <a:rPr lang="en-US" dirty="0" smtClean="0"/>
              <a:t>funded:</a:t>
            </a:r>
          </a:p>
          <a:p>
            <a:pPr marL="800100" lvl="1" indent="-342900" algn="l">
              <a:buFont typeface="Arial" panose="020B0604020202020204" pitchFamily="34" charset="0"/>
              <a:buChar char="•"/>
            </a:pPr>
            <a:r>
              <a:rPr lang="en-US" dirty="0" smtClean="0"/>
              <a:t>Achieving the Dream projects</a:t>
            </a:r>
          </a:p>
          <a:p>
            <a:pPr marL="800100" lvl="1" indent="-342900" algn="l">
              <a:buFont typeface="Arial" panose="020B0604020202020204" pitchFamily="34" charset="0"/>
              <a:buChar char="•"/>
            </a:pPr>
            <a:r>
              <a:rPr lang="en-US" dirty="0" smtClean="0"/>
              <a:t>The Drive to Degree Survey</a:t>
            </a:r>
          </a:p>
          <a:p>
            <a:pPr marL="800100" lvl="1" indent="-342900" algn="l">
              <a:buFont typeface="Arial" panose="020B0604020202020204" pitchFamily="34" charset="0"/>
              <a:buChar char="•"/>
            </a:pPr>
            <a:r>
              <a:rPr lang="en-US" dirty="0" smtClean="0"/>
              <a:t>American Public Land Grant Association Initiative</a:t>
            </a:r>
          </a:p>
          <a:p>
            <a:pPr marL="342900" indent="-342900" algn="l">
              <a:buFont typeface="Arial" panose="020B0604020202020204" pitchFamily="34" charset="0"/>
              <a:buChar char="•"/>
            </a:pPr>
            <a:r>
              <a:rPr lang="en-US" dirty="0" smtClean="0"/>
              <a:t>Game Changers: College Complete America Initiatives, including the recent CCA/NACACA 15 to Finish Shared Principles</a:t>
            </a:r>
            <a:endParaRPr lang="en-US" dirty="0"/>
          </a:p>
          <a:p>
            <a:pPr marL="342900" indent="-342900" algn="l">
              <a:buFont typeface="Arial" panose="020B0604020202020204" pitchFamily="34" charset="0"/>
              <a:buChar char="•"/>
            </a:pPr>
            <a:r>
              <a:rPr lang="en-US" dirty="0" smtClean="0"/>
              <a:t>NACADA Research Center at Kansas State University</a:t>
            </a:r>
          </a:p>
          <a:p>
            <a:pPr marL="342900" indent="-342900" algn="l">
              <a:buFont typeface="Arial" panose="020B0604020202020204" pitchFamily="34" charset="0"/>
              <a:buChar char="•"/>
            </a:pPr>
            <a:r>
              <a:rPr lang="en-US" dirty="0" smtClean="0"/>
              <a:t>NACADA/JNGI Excellence In Academic Advising (EAA) Project</a:t>
            </a:r>
          </a:p>
          <a:p>
            <a:pPr marL="342900"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2529071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7712" y="-99237"/>
            <a:ext cx="9512596" cy="6957237"/>
          </a:xfrm>
          <a:prstGeom prst="rect">
            <a:avLst/>
          </a:prstGeom>
        </p:spPr>
      </p:pic>
    </p:spTree>
    <p:extLst>
      <p:ext uri="{BB962C8B-B14F-4D97-AF65-F5344CB8AC3E}">
        <p14:creationId xmlns:p14="http://schemas.microsoft.com/office/powerpoint/2010/main" val="42896128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dirty="0"/>
          </a:p>
        </p:txBody>
      </p:sp>
      <p:sp>
        <p:nvSpPr>
          <p:cNvPr id="4" name="Rectangle 3"/>
          <p:cNvSpPr/>
          <p:nvPr/>
        </p:nvSpPr>
        <p:spPr>
          <a:xfrm>
            <a:off x="2245894" y="1331495"/>
            <a:ext cx="4612105" cy="3970318"/>
          </a:xfrm>
          <a:prstGeom prst="rect">
            <a:avLst/>
          </a:prstGeom>
        </p:spPr>
        <p:txBody>
          <a:bodyPr wrap="square">
            <a:spAutoFit/>
          </a:bodyPr>
          <a:lstStyle/>
          <a:p>
            <a:pPr algn="ctr">
              <a:buClr>
                <a:schemeClr val="bg1">
                  <a:lumMod val="50000"/>
                </a:schemeClr>
              </a:buClr>
              <a:buSzPct val="100000"/>
              <a:defRPr/>
            </a:pPr>
            <a:r>
              <a:rPr lang="en-US" sz="2800" i="1" dirty="0"/>
              <a:t>We are all faced with a series of great opportunities – brilliantly disguised as unsolvable problems.</a:t>
            </a:r>
          </a:p>
          <a:p>
            <a:pPr algn="ctr">
              <a:buClr>
                <a:schemeClr val="bg1">
                  <a:lumMod val="50000"/>
                </a:schemeClr>
              </a:buClr>
              <a:buSzPct val="100000"/>
              <a:defRPr/>
            </a:pPr>
            <a:endParaRPr lang="en-US" sz="2800" dirty="0"/>
          </a:p>
          <a:p>
            <a:pPr algn="ctr">
              <a:buClr>
                <a:schemeClr val="bg1">
                  <a:lumMod val="50000"/>
                </a:schemeClr>
              </a:buClr>
              <a:buSzPct val="100000"/>
              <a:defRPr/>
            </a:pPr>
            <a:r>
              <a:rPr lang="en-US" sz="2800" dirty="0"/>
              <a:t>(John W. </a:t>
            </a:r>
            <a:r>
              <a:rPr lang="en-US" sz="2800" dirty="0" smtClean="0"/>
              <a:t>Gardner, Secretary of Health, Education, and Welfare under President Lyndon Johnson)</a:t>
            </a:r>
            <a:endParaRPr lang="en-US" sz="2800" dirty="0"/>
          </a:p>
        </p:txBody>
      </p:sp>
    </p:spTree>
    <p:extLst>
      <p:ext uri="{BB962C8B-B14F-4D97-AF65-F5344CB8AC3E}">
        <p14:creationId xmlns:p14="http://schemas.microsoft.com/office/powerpoint/2010/main" val="30883775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21899"/>
            <a:ext cx="7772400" cy="1303680"/>
          </a:xfrm>
        </p:spPr>
        <p:txBody>
          <a:bodyPr>
            <a:normAutofit/>
          </a:bodyPr>
          <a:lstStyle/>
          <a:p>
            <a:r>
              <a:rPr lang="en-US" dirty="0"/>
              <a:t>Our Shared Goal: Student Success</a:t>
            </a:r>
          </a:p>
        </p:txBody>
      </p:sp>
      <p:sp>
        <p:nvSpPr>
          <p:cNvPr id="3" name="Subtitle 2"/>
          <p:cNvSpPr>
            <a:spLocks noGrp="1"/>
          </p:cNvSpPr>
          <p:nvPr>
            <p:ph type="subTitle" idx="1"/>
          </p:nvPr>
        </p:nvSpPr>
        <p:spPr>
          <a:xfrm>
            <a:off x="685800" y="2125579"/>
            <a:ext cx="7772400" cy="2835508"/>
          </a:xfrm>
        </p:spPr>
        <p:txBody>
          <a:bodyPr/>
          <a:lstStyle/>
          <a:p>
            <a:pPr>
              <a:defRPr/>
            </a:pPr>
            <a:r>
              <a:rPr lang="en-US" sz="4400" i="1" dirty="0"/>
              <a:t>“</a:t>
            </a:r>
            <a:r>
              <a:rPr lang="en-US" sz="3600" i="1" dirty="0"/>
              <a:t>Retention is a by-product of a good educational experience.”</a:t>
            </a:r>
          </a:p>
          <a:p>
            <a:pPr algn="r">
              <a:spcBef>
                <a:spcPct val="0"/>
              </a:spcBef>
              <a:defRPr/>
            </a:pPr>
            <a:r>
              <a:rPr lang="en-US" i="1" dirty="0"/>
              <a:t>			</a:t>
            </a:r>
            <a:r>
              <a:rPr lang="en-US" dirty="0"/>
              <a:t> Vincent Tinto</a:t>
            </a:r>
          </a:p>
          <a:p>
            <a:pPr algn="r">
              <a:spcBef>
                <a:spcPct val="0"/>
              </a:spcBef>
              <a:buSzPct val="85000"/>
              <a:defRPr/>
            </a:pPr>
            <a:r>
              <a:rPr lang="en-US" i="1" dirty="0"/>
              <a:t>Leaving College: Rethinking the Causes</a:t>
            </a:r>
          </a:p>
          <a:p>
            <a:pPr algn="r">
              <a:spcBef>
                <a:spcPct val="0"/>
              </a:spcBef>
              <a:buSzPct val="85000"/>
              <a:defRPr/>
            </a:pPr>
            <a:r>
              <a:rPr lang="en-US" i="1" dirty="0"/>
              <a:t>and Cures of Student Attrition</a:t>
            </a:r>
            <a:r>
              <a:rPr lang="en-US" dirty="0"/>
              <a:t>, 1993.</a:t>
            </a:r>
          </a:p>
        </p:txBody>
      </p:sp>
    </p:spTree>
    <p:extLst>
      <p:ext uri="{BB962C8B-B14F-4D97-AF65-F5344CB8AC3E}">
        <p14:creationId xmlns:p14="http://schemas.microsoft.com/office/powerpoint/2010/main" val="14478738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a:xfrm>
            <a:off x="685800" y="821899"/>
            <a:ext cx="7772400" cy="4139188"/>
          </a:xfrm>
        </p:spPr>
        <p:txBody>
          <a:bodyPr/>
          <a:lstStyle/>
          <a:p>
            <a:pPr algn="l">
              <a:buFont typeface="Wingdings" panose="05000000000000000000" pitchFamily="2" charset="2"/>
              <a:buChar char="§"/>
            </a:pPr>
            <a:r>
              <a:rPr lang="en-US" altLang="en-US" sz="2800" dirty="0"/>
              <a:t>Advising is viewed as a way to connect students to the campus and help them feel that someone is looking out for them.	</a:t>
            </a:r>
            <a:endParaRPr lang="en-US" altLang="en-US" sz="2800" dirty="0" smtClean="0"/>
          </a:p>
          <a:p>
            <a:pPr lvl="1" algn="l"/>
            <a:r>
              <a:rPr lang="en-US" altLang="en-US" sz="2400" dirty="0" smtClean="0"/>
              <a:t>George </a:t>
            </a:r>
            <a:r>
              <a:rPr lang="en-US" altLang="en-US" sz="2400" dirty="0" err="1"/>
              <a:t>Kuh</a:t>
            </a:r>
            <a:r>
              <a:rPr lang="en-US" altLang="en-US" sz="2400" dirty="0"/>
              <a:t/>
            </a:r>
            <a:br>
              <a:rPr lang="en-US" altLang="en-US" sz="2400" dirty="0"/>
            </a:br>
            <a:r>
              <a:rPr lang="en-US" altLang="en-US" sz="2400" dirty="0" smtClean="0"/>
              <a:t>(</a:t>
            </a:r>
            <a:r>
              <a:rPr lang="en-US" altLang="en-US" sz="2400" dirty="0"/>
              <a:t>Indiana University </a:t>
            </a:r>
            <a:r>
              <a:rPr lang="en-US" altLang="en-US" sz="2400" dirty="0" smtClean="0"/>
              <a:t>Bloomington</a:t>
            </a:r>
          </a:p>
          <a:p>
            <a:pPr lvl="1" algn="l"/>
            <a:r>
              <a:rPr lang="en-US" altLang="en-US" sz="2800" i="1" dirty="0" smtClean="0"/>
              <a:t>Student </a:t>
            </a:r>
            <a:r>
              <a:rPr lang="en-US" altLang="en-US" sz="2800" i="1" dirty="0"/>
              <a:t>Success in College, 2005.</a:t>
            </a:r>
          </a:p>
          <a:p>
            <a:pPr algn="r">
              <a:spcBef>
                <a:spcPct val="0"/>
              </a:spcBef>
            </a:pPr>
            <a:endParaRPr lang="en-US" altLang="en-US" sz="2800" dirty="0"/>
          </a:p>
          <a:p>
            <a:pPr algn="r">
              <a:spcBef>
                <a:spcPct val="0"/>
              </a:spcBef>
            </a:pPr>
            <a:endParaRPr lang="en-US" altLang="en-US" sz="2800" dirty="0"/>
          </a:p>
          <a:p>
            <a:pPr marL="342900" indent="-342900" algn="l">
              <a:spcBef>
                <a:spcPct val="0"/>
              </a:spcBef>
              <a:buFont typeface="Wingdings" panose="05000000000000000000" pitchFamily="2" charset="2"/>
              <a:buChar char="§"/>
            </a:pPr>
            <a:r>
              <a:rPr lang="en-US" altLang="en-US" sz="2800" dirty="0"/>
              <a:t>Advisors are interpreters who help students navigate their new world.  As such, academic advisors have to make connections.</a:t>
            </a:r>
          </a:p>
          <a:p>
            <a:pPr algn="r">
              <a:spcBef>
                <a:spcPct val="0"/>
              </a:spcBef>
            </a:pPr>
            <a:r>
              <a:rPr lang="en-US" altLang="en-US" sz="2800" dirty="0"/>
              <a:t/>
            </a:r>
            <a:br>
              <a:rPr lang="en-US" altLang="en-US" sz="2800" dirty="0"/>
            </a:br>
            <a:r>
              <a:rPr lang="en-US" altLang="en-US" sz="2800" dirty="0"/>
              <a:t>Nancy King</a:t>
            </a:r>
          </a:p>
          <a:p>
            <a:pPr algn="r">
              <a:spcBef>
                <a:spcPct val="0"/>
              </a:spcBef>
            </a:pPr>
            <a:r>
              <a:rPr lang="en-US" altLang="en-US" sz="2800" dirty="0"/>
              <a:t>Kennesaw State University</a:t>
            </a:r>
          </a:p>
          <a:p>
            <a:endParaRPr lang="en-US" dirty="0"/>
          </a:p>
        </p:txBody>
      </p:sp>
    </p:spTree>
    <p:extLst>
      <p:ext uri="{BB962C8B-B14F-4D97-AF65-F5344CB8AC3E}">
        <p14:creationId xmlns:p14="http://schemas.microsoft.com/office/powerpoint/2010/main" val="25368717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pPr lvl="1" algn="l">
              <a:spcBef>
                <a:spcPct val="0"/>
              </a:spcBef>
              <a:buSzPct val="85000"/>
              <a:buFont typeface="Wingdings" panose="05000000000000000000" pitchFamily="2" charset="2"/>
              <a:buChar char="§"/>
            </a:pPr>
            <a:r>
              <a:rPr lang="en-US" altLang="en-US" sz="3200" b="1" dirty="0"/>
              <a:t>Advisors</a:t>
            </a:r>
            <a:r>
              <a:rPr lang="en-US" altLang="en-US" sz="3200" dirty="0"/>
              <a:t> Aid Students in Understanding </a:t>
            </a:r>
          </a:p>
          <a:p>
            <a:pPr lvl="1" algn="l">
              <a:spcBef>
                <a:spcPct val="0"/>
              </a:spcBef>
              <a:buSzPct val="85000"/>
              <a:buFont typeface="Wingdings" panose="05000000000000000000" pitchFamily="2" charset="2"/>
              <a:buChar char="§"/>
            </a:pPr>
            <a:endParaRPr lang="en-US" altLang="en-US" sz="2400" dirty="0"/>
          </a:p>
          <a:p>
            <a:pPr lvl="2" algn="l">
              <a:spcBef>
                <a:spcPct val="0"/>
              </a:spcBef>
              <a:buSzPct val="85000"/>
              <a:buFont typeface="Wingdings" panose="05000000000000000000" pitchFamily="2" charset="2"/>
              <a:buChar char="§"/>
            </a:pPr>
            <a:r>
              <a:rPr lang="en-US" altLang="en-US" sz="2800" dirty="0"/>
              <a:t>the amount of time needed to study vs. their expectations</a:t>
            </a:r>
          </a:p>
          <a:p>
            <a:pPr lvl="2" algn="l">
              <a:spcBef>
                <a:spcPct val="0"/>
              </a:spcBef>
              <a:buSzPct val="85000"/>
            </a:pPr>
            <a:endParaRPr lang="en-US" altLang="en-US" sz="800" dirty="0"/>
          </a:p>
          <a:p>
            <a:pPr lvl="2" algn="l">
              <a:spcBef>
                <a:spcPct val="0"/>
              </a:spcBef>
              <a:buSzPct val="85000"/>
              <a:buFont typeface="Wingdings" panose="05000000000000000000" pitchFamily="2" charset="2"/>
              <a:buChar char="§"/>
            </a:pPr>
            <a:r>
              <a:rPr lang="en-US" altLang="en-US" sz="2800" dirty="0"/>
              <a:t>what a particular program of study or course involves vs. their perception</a:t>
            </a:r>
          </a:p>
          <a:p>
            <a:pPr lvl="2" algn="l">
              <a:spcBef>
                <a:spcPct val="0"/>
              </a:spcBef>
              <a:buSzPct val="85000"/>
            </a:pPr>
            <a:endParaRPr lang="en-US" altLang="en-US" sz="800" dirty="0"/>
          </a:p>
          <a:p>
            <a:pPr lvl="2" algn="l">
              <a:spcBef>
                <a:spcPct val="0"/>
              </a:spcBef>
              <a:buSzPct val="85000"/>
              <a:buFont typeface="Wingdings" panose="05000000000000000000" pitchFamily="2" charset="2"/>
              <a:buChar char="§"/>
            </a:pPr>
            <a:r>
              <a:rPr lang="en-US" altLang="en-US" sz="2800" dirty="0"/>
              <a:t>The college culture vs. their high school experience</a:t>
            </a:r>
          </a:p>
        </p:txBody>
      </p:sp>
    </p:spTree>
    <p:extLst>
      <p:ext uri="{BB962C8B-B14F-4D97-AF65-F5344CB8AC3E}">
        <p14:creationId xmlns:p14="http://schemas.microsoft.com/office/powerpoint/2010/main" val="4936644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pPr lvl="1" algn="l">
              <a:buFont typeface="Wingdings" panose="05000000000000000000" pitchFamily="2" charset="2"/>
              <a:buChar char="§"/>
            </a:pPr>
            <a:r>
              <a:rPr lang="en-US" altLang="en-US" sz="3200" dirty="0"/>
              <a:t>Advising should be at the core of the institution’s educational mission rather than layered on as a service.</a:t>
            </a:r>
          </a:p>
          <a:p>
            <a:pPr algn="r">
              <a:spcBef>
                <a:spcPct val="0"/>
              </a:spcBef>
              <a:buSzPct val="85000"/>
            </a:pPr>
            <a:endParaRPr lang="en-US" altLang="en-US" sz="3200" dirty="0"/>
          </a:p>
          <a:p>
            <a:pPr algn="r">
              <a:spcBef>
                <a:spcPct val="0"/>
              </a:spcBef>
              <a:buSzPct val="85000"/>
            </a:pPr>
            <a:r>
              <a:rPr lang="en-US" altLang="en-US" sz="3200" dirty="0"/>
              <a:t>Robert </a:t>
            </a:r>
            <a:r>
              <a:rPr lang="en-US" altLang="en-US" sz="3200" dirty="0" err="1"/>
              <a:t>Berdahl</a:t>
            </a:r>
            <a:endParaRPr lang="en-US" altLang="en-US" sz="3200" dirty="0"/>
          </a:p>
          <a:p>
            <a:pPr algn="r">
              <a:spcBef>
                <a:spcPct val="0"/>
              </a:spcBef>
              <a:buSzPct val="85000"/>
            </a:pPr>
            <a:r>
              <a:rPr lang="en-US" altLang="en-US" sz="3200" dirty="0"/>
              <a:t>			                                   </a:t>
            </a:r>
            <a:r>
              <a:rPr lang="en-US" altLang="en-US" sz="3200" dirty="0" smtClean="0"/>
              <a:t>1995</a:t>
            </a:r>
            <a:endParaRPr lang="en-US" altLang="en-US" sz="3200" dirty="0"/>
          </a:p>
          <a:p>
            <a:endParaRPr lang="en-US" sz="3200" dirty="0"/>
          </a:p>
        </p:txBody>
      </p:sp>
    </p:spTree>
    <p:extLst>
      <p:ext uri="{BB962C8B-B14F-4D97-AF65-F5344CB8AC3E}">
        <p14:creationId xmlns:p14="http://schemas.microsoft.com/office/powerpoint/2010/main" val="38018129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pPr>
              <a:defRPr/>
            </a:pPr>
            <a:r>
              <a:rPr lang="en-US" altLang="en-US" dirty="0"/>
              <a:t>In his recent work “Academic Advising In Higher Education: A Place at the Core” (2015), Eric White, former President of NACADA: </a:t>
            </a:r>
          </a:p>
          <a:p>
            <a:pPr>
              <a:defRPr/>
            </a:pPr>
            <a:r>
              <a:rPr lang="en-US" altLang="en-US" dirty="0"/>
              <a:t>“the purposes of academic advising accommodate all students so that they can make reasoned demands as they set and enact the goals of their </a:t>
            </a:r>
            <a:r>
              <a:rPr lang="en-US" altLang="en-US" dirty="0" err="1"/>
              <a:t>lives”p</a:t>
            </a:r>
            <a:r>
              <a:rPr lang="en-US" altLang="en-US" dirty="0"/>
              <a:t>. 270</a:t>
            </a:r>
          </a:p>
          <a:p>
            <a:pPr>
              <a:defRPr/>
            </a:pPr>
            <a:r>
              <a:rPr lang="en-US" altLang="en-US" i="1" dirty="0"/>
              <a:t>The Journal of General Education: A Curriculum Commons of the Humanities and Sciences, 2015</a:t>
            </a:r>
          </a:p>
          <a:p>
            <a:pPr marL="182880" indent="-182880">
              <a:defRPr/>
            </a:pPr>
            <a:endParaRPr lang="en-US" dirty="0"/>
          </a:p>
        </p:txBody>
      </p:sp>
    </p:spTree>
    <p:extLst>
      <p:ext uri="{BB962C8B-B14F-4D97-AF65-F5344CB8AC3E}">
        <p14:creationId xmlns:p14="http://schemas.microsoft.com/office/powerpoint/2010/main" val="33222342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altLang="en-US" b="1"/>
              <a:t>Advising Teaches Students to:</a:t>
            </a:r>
            <a:endParaRPr lang="en-US"/>
          </a:p>
        </p:txBody>
      </p:sp>
      <p:sp>
        <p:nvSpPr>
          <p:cNvPr id="3" name="Subtitle 2"/>
          <p:cNvSpPr>
            <a:spLocks noGrp="1"/>
          </p:cNvSpPr>
          <p:nvPr>
            <p:ph type="subTitle" idx="1"/>
          </p:nvPr>
        </p:nvSpPr>
        <p:spPr/>
        <p:txBody>
          <a:bodyPr/>
          <a:lstStyle/>
          <a:p>
            <a:pPr marL="136922" indent="-136922" algn="l">
              <a:buFont typeface="Wingdings" panose="05000000000000000000" pitchFamily="2" charset="2"/>
              <a:buChar char="§"/>
            </a:pPr>
            <a:r>
              <a:rPr lang="en-US" altLang="en-US"/>
              <a:t>Craft their own education</a:t>
            </a:r>
          </a:p>
          <a:p>
            <a:pPr marL="136922" indent="-136922" algn="l">
              <a:buFont typeface="Wingdings" panose="05000000000000000000" pitchFamily="2" charset="2"/>
              <a:buChar char="§"/>
            </a:pPr>
            <a:r>
              <a:rPr lang="en-US" altLang="en-US"/>
              <a:t>Understand the path they have chosen</a:t>
            </a:r>
          </a:p>
          <a:p>
            <a:pPr marL="136922" indent="-136922" algn="l">
              <a:buFont typeface="Wingdings" panose="05000000000000000000" pitchFamily="2" charset="2"/>
              <a:buChar char="§"/>
            </a:pPr>
            <a:r>
              <a:rPr lang="en-US" altLang="en-US"/>
              <a:t>Use the skills and knowledge in work </a:t>
            </a:r>
          </a:p>
          <a:p>
            <a:pPr marL="136922" indent="-136922" algn="l">
              <a:buFont typeface="Wingdings" panose="05000000000000000000" pitchFamily="2" charset="2"/>
              <a:buChar char="§"/>
            </a:pPr>
            <a:r>
              <a:rPr lang="en-US" altLang="en-US"/>
              <a:t>Create a culture of learning around their undergraduate experience</a:t>
            </a:r>
          </a:p>
          <a:p>
            <a:pPr marL="136922" indent="-136922" algn="l">
              <a:buFont typeface="Wingdings" panose="05000000000000000000" pitchFamily="2" charset="2"/>
              <a:buChar char="§"/>
            </a:pPr>
            <a:r>
              <a:rPr lang="en-US" altLang="en-US"/>
              <a:t>Engage in their education, transforming the educational experience to reach passions – not just jobs</a:t>
            </a:r>
          </a:p>
          <a:p>
            <a:pPr marL="136922" indent="-136922" algn="l"/>
            <a:endParaRPr lang="en-US" altLang="en-US" dirty="0"/>
          </a:p>
        </p:txBody>
      </p:sp>
    </p:spTree>
    <p:extLst>
      <p:ext uri="{BB962C8B-B14F-4D97-AF65-F5344CB8AC3E}">
        <p14:creationId xmlns:p14="http://schemas.microsoft.com/office/powerpoint/2010/main" val="29395793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NACADA">
      <a:dk1>
        <a:sysClr val="windowText" lastClr="000000"/>
      </a:dk1>
      <a:lt1>
        <a:sysClr val="window" lastClr="FFFFFF"/>
      </a:lt1>
      <a:dk2>
        <a:srgbClr val="3D3D3D"/>
      </a:dk2>
      <a:lt2>
        <a:srgbClr val="EBEBEB"/>
      </a:lt2>
      <a:accent1>
        <a:srgbClr val="1C6281"/>
      </a:accent1>
      <a:accent2>
        <a:srgbClr val="2BA9E0"/>
      </a:accent2>
      <a:accent3>
        <a:srgbClr val="C4D92F"/>
      </a:accent3>
      <a:accent4>
        <a:srgbClr val="FFFFFF"/>
      </a:accent4>
      <a:accent5>
        <a:srgbClr val="D8D8D8"/>
      </a:accent5>
      <a:accent6>
        <a:srgbClr val="A5A5A5"/>
      </a:accent6>
      <a:hlink>
        <a:srgbClr val="D8D8D8"/>
      </a:hlink>
      <a:folHlink>
        <a:srgbClr val="8A8A8A"/>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671</TotalTime>
  <Words>815</Words>
  <Application>Microsoft Office PowerPoint</Application>
  <PresentationFormat>On-screen Show (4:3)</PresentationFormat>
  <Paragraphs>93</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Wingdings</vt:lpstr>
      <vt:lpstr>Office Theme</vt:lpstr>
      <vt:lpstr>Advising is Critical to Student Success: Taking a Holistic Approach</vt:lpstr>
      <vt:lpstr>PowerPoint Presentation</vt:lpstr>
      <vt:lpstr>PowerPoint Presentation</vt:lpstr>
      <vt:lpstr>Our Shared Goal: Student Success</vt:lpstr>
      <vt:lpstr>PowerPoint Presentation</vt:lpstr>
      <vt:lpstr>PowerPoint Presentation</vt:lpstr>
      <vt:lpstr>PowerPoint Presentation</vt:lpstr>
      <vt:lpstr>PowerPoint Presentation</vt:lpstr>
      <vt:lpstr>Advising Teaches Students to:</vt:lpstr>
      <vt:lpstr>Being Learning Focused Involves Understanding</vt:lpstr>
      <vt:lpstr>PowerPoint Presentation</vt:lpstr>
      <vt:lpstr>What Matters Most?</vt:lpstr>
      <vt:lpstr>Principles for Advising What Students Deserve</vt:lpstr>
      <vt:lpstr>PowerPoint Presentation</vt:lpstr>
      <vt:lpstr>PowerPoint Presentation</vt:lpstr>
      <vt:lpstr>PowerPoint Presentation</vt:lpstr>
      <vt:lpstr>PowerPoint Presentation</vt:lpstr>
      <vt:lpstr>Data Sources</vt:lpstr>
      <vt:lpstr>PowerPoint Presentation</vt:lpstr>
      <vt:lpstr>Recent Form Movements Affecting Academic Advising</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JenniferRush</dc:creator>
  <cp:lastModifiedBy>Duan Jackson</cp:lastModifiedBy>
  <cp:revision>41</cp:revision>
  <dcterms:created xsi:type="dcterms:W3CDTF">2016-08-22T20:00:52Z</dcterms:created>
  <dcterms:modified xsi:type="dcterms:W3CDTF">2018-02-19T20:39:58Z</dcterms:modified>
</cp:coreProperties>
</file>