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5"/>
  </p:sldMasterIdLst>
  <p:notesMasterIdLst>
    <p:notesMasterId r:id="rId11"/>
  </p:notesMasterIdLst>
  <p:sldIdLst>
    <p:sldId id="272" r:id="rId6"/>
    <p:sldId id="266" r:id="rId7"/>
    <p:sldId id="270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8F89B4-F025-AA9B-6498-C9DF96FEADA4}" v="140" dt="2021-02-05T03:51:27.782"/>
    <p1510:client id="{C52747AD-B148-9B2E-7541-3A1C7EE2AC14}" v="1" dt="2021-01-04T18:12:31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29" autoAdjust="0"/>
    <p:restoredTop sz="94660"/>
  </p:normalViewPr>
  <p:slideViewPr>
    <p:cSldViewPr snapToGrid="0">
      <p:cViewPr>
        <p:scale>
          <a:sx n="95" d="100"/>
          <a:sy n="95" d="100"/>
        </p:scale>
        <p:origin x="-336" y="-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si Collins" userId="S::kelsi.collins@csulb.edu::1d9c32fd-013a-4138-b67d-e937be72cc4c" providerId="AD" clId="Web-{8A8F89B4-F025-AA9B-6498-C9DF96FEADA4}"/>
    <pc:docChg chg="addSld delSld modSld sldOrd">
      <pc:chgData name="Kelsi Collins" userId="S::kelsi.collins@csulb.edu::1d9c32fd-013a-4138-b67d-e937be72cc4c" providerId="AD" clId="Web-{8A8F89B4-F025-AA9B-6498-C9DF96FEADA4}" dt="2021-02-05T03:51:27.782" v="65"/>
      <pc:docMkLst>
        <pc:docMk/>
      </pc:docMkLst>
      <pc:sldChg chg="ord">
        <pc:chgData name="Kelsi Collins" userId="S::kelsi.collins@csulb.edu::1d9c32fd-013a-4138-b67d-e937be72cc4c" providerId="AD" clId="Web-{8A8F89B4-F025-AA9B-6498-C9DF96FEADA4}" dt="2021-02-05T03:46:21.827" v="31"/>
        <pc:sldMkLst>
          <pc:docMk/>
          <pc:sldMk cId="2592013404" sldId="266"/>
        </pc:sldMkLst>
      </pc:sldChg>
      <pc:sldChg chg="new del">
        <pc:chgData name="Kelsi Collins" userId="S::kelsi.collins@csulb.edu::1d9c32fd-013a-4138-b67d-e937be72cc4c" providerId="AD" clId="Web-{8A8F89B4-F025-AA9B-6498-C9DF96FEADA4}" dt="2021-02-05T03:44:58.072" v="2"/>
        <pc:sldMkLst>
          <pc:docMk/>
          <pc:sldMk cId="578330399" sldId="271"/>
        </pc:sldMkLst>
      </pc:sldChg>
      <pc:sldChg chg="modSp new del">
        <pc:chgData name="Kelsi Collins" userId="S::kelsi.collins@csulb.edu::1d9c32fd-013a-4138-b67d-e937be72cc4c" providerId="AD" clId="Web-{8A8F89B4-F025-AA9B-6498-C9DF96FEADA4}" dt="2021-02-05T03:51:27.782" v="65"/>
        <pc:sldMkLst>
          <pc:docMk/>
          <pc:sldMk cId="2227653574" sldId="271"/>
        </pc:sldMkLst>
        <pc:spChg chg="mod">
          <ac:chgData name="Kelsi Collins" userId="S::kelsi.collins@csulb.edu::1d9c32fd-013a-4138-b67d-e937be72cc4c" providerId="AD" clId="Web-{8A8F89B4-F025-AA9B-6498-C9DF96FEADA4}" dt="2021-02-05T03:45:42.887" v="28" actId="20577"/>
          <ac:spMkLst>
            <pc:docMk/>
            <pc:sldMk cId="2227653574" sldId="271"/>
            <ac:spMk id="2" creationId="{741AD21C-6E4D-4566-9008-76732161619E}"/>
          </ac:spMkLst>
        </pc:spChg>
        <pc:spChg chg="mod">
          <ac:chgData name="Kelsi Collins" userId="S::kelsi.collins@csulb.edu::1d9c32fd-013a-4138-b67d-e937be72cc4c" providerId="AD" clId="Web-{8A8F89B4-F025-AA9B-6498-C9DF96FEADA4}" dt="2021-02-05T03:46:57.610" v="32" actId="1076"/>
          <ac:spMkLst>
            <pc:docMk/>
            <pc:sldMk cId="2227653574" sldId="271"/>
            <ac:spMk id="3" creationId="{16FF1162-7518-4D14-9436-3E190CBF3BE2}"/>
          </ac:spMkLst>
        </pc:spChg>
      </pc:sldChg>
      <pc:sldChg chg="modSp new">
        <pc:chgData name="Kelsi Collins" userId="S::kelsi.collins@csulb.edu::1d9c32fd-013a-4138-b67d-e937be72cc4c" providerId="AD" clId="Web-{8A8F89B4-F025-AA9B-6498-C9DF96FEADA4}" dt="2021-02-05T03:50:25.356" v="64" actId="20577"/>
        <pc:sldMkLst>
          <pc:docMk/>
          <pc:sldMk cId="1335037886" sldId="272"/>
        </pc:sldMkLst>
        <pc:spChg chg="mod">
          <ac:chgData name="Kelsi Collins" userId="S::kelsi.collins@csulb.edu::1d9c32fd-013a-4138-b67d-e937be72cc4c" providerId="AD" clId="Web-{8A8F89B4-F025-AA9B-6498-C9DF96FEADA4}" dt="2021-02-05T03:50:25.356" v="64" actId="20577"/>
          <ac:spMkLst>
            <pc:docMk/>
            <pc:sldMk cId="1335037886" sldId="272"/>
            <ac:spMk id="2" creationId="{17D9F502-B968-4B72-9FDC-FC31BCC55864}"/>
          </ac:spMkLst>
        </pc:spChg>
        <pc:spChg chg="mod">
          <ac:chgData name="Kelsi Collins" userId="S::kelsi.collins@csulb.edu::1d9c32fd-013a-4138-b67d-e937be72cc4c" providerId="AD" clId="Web-{8A8F89B4-F025-AA9B-6498-C9DF96FEADA4}" dt="2021-02-05T03:49:50.417" v="62" actId="20577"/>
          <ac:spMkLst>
            <pc:docMk/>
            <pc:sldMk cId="1335037886" sldId="272"/>
            <ac:spMk id="3" creationId="{80D1200F-B4DC-4D31-8F89-AFCD256202C4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014898089\Desktop\Reports\Pell%20-%20URM%20Graduation%20Rates-FA2015-Final%20Year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014898089\Desktop\Reports\Pell%20-%20URM%20Graduation%20Rates-FA2015-Final%20Year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dirty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FRESHMEN: PELL v. NON-PELL GRADUATION RATES</a:t>
            </a:r>
          </a:p>
        </c:rich>
      </c:tx>
      <c:layout>
        <c:manualLayout>
          <c:xMode val="edge"/>
          <c:yMode val="edge"/>
          <c:x val="0.20971872265966801"/>
          <c:y val="1.9204389574759902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1.6281496062992101E-2"/>
          <c:y val="0.10697665878185"/>
          <c:w val="0.96743706256664197"/>
          <c:h val="0.83123684270909304"/>
        </c:manualLayout>
      </c:layout>
      <c:lineChart>
        <c:grouping val="standard"/>
        <c:varyColors val="0"/>
        <c:ser>
          <c:idx val="0"/>
          <c:order val="0"/>
          <c:tx>
            <c:v>Pell</c:v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0-686F-4932-AF37-B4375569467D}"/>
              </c:ext>
            </c:extLst>
          </c:dPt>
          <c:dLbls>
            <c:dLbl>
              <c:idx val="8"/>
              <c:layout>
                <c:manualLayout>
                  <c:x val="-2.97285400161089E-2"/>
                  <c:y val="-3.9868820701569802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DATA!$Y$43:$Y$51</c:f>
              <c:numCache>
                <c:formatCode>0.0%</c:formatCode>
                <c:ptCount val="9"/>
                <c:pt idx="0">
                  <c:v>0.56316652994257599</c:v>
                </c:pt>
                <c:pt idx="1">
                  <c:v>0.56511942316358699</c:v>
                </c:pt>
                <c:pt idx="2">
                  <c:v>0.55931080185553295</c:v>
                </c:pt>
                <c:pt idx="3">
                  <c:v>0.59477561955793701</c:v>
                </c:pt>
                <c:pt idx="4">
                  <c:v>0.63509544787077798</c:v>
                </c:pt>
                <c:pt idx="5">
                  <c:v>0.67308992562542302</c:v>
                </c:pt>
                <c:pt idx="6">
                  <c:v>0.68500000000000005</c:v>
                </c:pt>
                <c:pt idx="7">
                  <c:v>0.72</c:v>
                </c:pt>
                <c:pt idx="8">
                  <c:v>0.70499999999999996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6F-4932-AF37-B4375569467D}"/>
            </c:ext>
          </c:extLst>
        </c:ser>
        <c:ser>
          <c:idx val="2"/>
          <c:order val="1"/>
          <c:tx>
            <c:v>Graduation Rates</c:v>
          </c:tx>
          <c:spPr>
            <a:ln w="19050" cap="rnd" cmpd="sng" algn="ctr">
              <a:solidFill>
                <a:schemeClr val="accent3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DATA!$Z$43:$Z$51</c:f>
              <c:numCache>
                <c:formatCode>0.0%</c:formatCode>
                <c:ptCount val="9"/>
                <c:pt idx="0">
                  <c:v>0.535267349260523</c:v>
                </c:pt>
                <c:pt idx="1">
                  <c:v>0.53198356807511704</c:v>
                </c:pt>
                <c:pt idx="2" formatCode="0.00%">
                  <c:v>0.53342459502623796</c:v>
                </c:pt>
                <c:pt idx="3">
                  <c:v>0.56615177971793096</c:v>
                </c:pt>
                <c:pt idx="4">
                  <c:v>0.59947830211050501</c:v>
                </c:pt>
                <c:pt idx="5">
                  <c:v>0.64850195397307897</c:v>
                </c:pt>
                <c:pt idx="6">
                  <c:v>0.667417628836947</c:v>
                </c:pt>
                <c:pt idx="7" formatCode="0.00%">
                  <c:v>0.68359999999999999</c:v>
                </c:pt>
                <c:pt idx="8">
                  <c:v>0.68400000000000005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6F-4932-AF37-B4375569467D}"/>
            </c:ext>
          </c:extLst>
        </c:ser>
        <c:ser>
          <c:idx val="1"/>
          <c:order val="2"/>
          <c:tx>
            <c:v>Non-Pell</c:v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2.17468806925029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DATA!$AA$43:$AA$51</c:f>
              <c:numCache>
                <c:formatCode>0.0%</c:formatCode>
                <c:ptCount val="9"/>
                <c:pt idx="0">
                  <c:v>0.47217068645640098</c:v>
                </c:pt>
                <c:pt idx="1">
                  <c:v>0.47014297729184201</c:v>
                </c:pt>
                <c:pt idx="2">
                  <c:v>0.476190476190476</c:v>
                </c:pt>
                <c:pt idx="3">
                  <c:v>0.50844024307900104</c:v>
                </c:pt>
                <c:pt idx="4">
                  <c:v>0.53449430676490295</c:v>
                </c:pt>
                <c:pt idx="5">
                  <c:v>0.60436893203883502</c:v>
                </c:pt>
                <c:pt idx="6">
                  <c:v>0.64300000000000002</c:v>
                </c:pt>
                <c:pt idx="7">
                  <c:v>0.64500000000000002</c:v>
                </c:pt>
                <c:pt idx="8">
                  <c:v>0.66300000000000003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86F-4932-AF37-B437556946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14308120"/>
        <c:axId val="2124319096"/>
      </c:lineChart>
      <c:catAx>
        <c:axId val="21143081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4319096"/>
        <c:crosses val="autoZero"/>
        <c:auto val="1"/>
        <c:lblAlgn val="ctr"/>
        <c:lblOffset val="100"/>
        <c:noMultiLvlLbl val="0"/>
      </c:catAx>
      <c:valAx>
        <c:axId val="2124319096"/>
        <c:scaling>
          <c:orientation val="minMax"/>
          <c:min val="0.4"/>
        </c:scaling>
        <c:delete val="1"/>
        <c:axPos val="l"/>
        <c:numFmt formatCode="0.0%" sourceLinked="1"/>
        <c:majorTickMark val="none"/>
        <c:minorTickMark val="none"/>
        <c:tickLblPos val="nextTo"/>
        <c:crossAx val="2114308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cap="all" baseline="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Freshmen 6-year Graduation headcount</a:t>
            </a:r>
            <a:endParaRPr lang="en-US" sz="1600" b="0" i="0" dirty="0"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26762486822340598"/>
          <c:y val="9.7125185123943802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DATA!$K$42</c:f>
              <c:strCache>
                <c:ptCount val="1"/>
                <c:pt idx="0">
                  <c:v>Cohort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DATA!$K$43:$K$51</c:f>
              <c:numCache>
                <c:formatCode>General</c:formatCode>
                <c:ptCount val="9"/>
                <c:pt idx="0">
                  <c:v>3516</c:v>
                </c:pt>
                <c:pt idx="1">
                  <c:v>3408</c:v>
                </c:pt>
                <c:pt idx="2">
                  <c:v>4383</c:v>
                </c:pt>
                <c:pt idx="3">
                  <c:v>4467</c:v>
                </c:pt>
                <c:pt idx="4">
                  <c:v>4217</c:v>
                </c:pt>
                <c:pt idx="5">
                  <c:v>4606</c:v>
                </c:pt>
                <c:pt idx="6">
                  <c:v>3551</c:v>
                </c:pt>
                <c:pt idx="7">
                  <c:v>3988</c:v>
                </c:pt>
                <c:pt idx="8">
                  <c:v>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28962312"/>
        <c:axId val="2129127384"/>
      </c:barChart>
      <c:lineChart>
        <c:grouping val="standard"/>
        <c:varyColors val="0"/>
        <c:ser>
          <c:idx val="1"/>
          <c:order val="1"/>
          <c:tx>
            <c:strRef>
              <c:f>DATA!$L$42</c:f>
              <c:strCache>
                <c:ptCount val="1"/>
                <c:pt idx="0">
                  <c:v>Total Graduates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8410681575846E-2"/>
                  <c:y val="-1.73975045540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0E-4823-827E-8B4ACEEDF60E}"/>
                </c:ext>
              </c:extLst>
            </c:dLbl>
            <c:dLbl>
              <c:idx val="1"/>
              <c:layout>
                <c:manualLayout>
                  <c:x val="1.6227034120734899E-2"/>
                  <c:y val="-9.099766328080650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0E-4823-827E-8B4ACEEDF60E}"/>
                </c:ext>
              </c:extLst>
            </c:dLbl>
            <c:dLbl>
              <c:idx val="2"/>
              <c:layout>
                <c:manualLayout>
                  <c:x val="1.48013077312704E-2"/>
                  <c:y val="1.2138252791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0E-4823-827E-8B4ACEEDF60E}"/>
                </c:ext>
              </c:extLst>
            </c:dLbl>
            <c:dLbl>
              <c:idx val="3"/>
              <c:layout>
                <c:manualLayout>
                  <c:x val="1.18955196389925E-2"/>
                  <c:y val="2.3011556283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0E-4823-827E-8B4ACEEDF60E}"/>
                </c:ext>
              </c:extLst>
            </c:dLbl>
            <c:dLbl>
              <c:idx val="4"/>
              <c:layout>
                <c:manualLayout>
                  <c:x val="1.7743472855366801E-2"/>
                  <c:y val="6.2465022151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0E-4823-827E-8B4ACEEDF60E}"/>
                </c:ext>
              </c:extLst>
            </c:dLbl>
            <c:dLbl>
              <c:idx val="5"/>
              <c:layout>
                <c:manualLayout>
                  <c:x val="1.4801335196980601E-2"/>
                  <c:y val="2.17468806925029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0E-4823-827E-8B4ACEEDF60E}"/>
                </c:ext>
              </c:extLst>
            </c:dLbl>
            <c:dLbl>
              <c:idx val="6"/>
              <c:layout>
                <c:manualLayout>
                  <c:x val="1.33212460284569E-2"/>
                  <c:y val="1.6210050102866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0E-4823-827E-8B4ACEEDF60E}"/>
                </c:ext>
              </c:extLst>
            </c:dLbl>
            <c:dLbl>
              <c:idx val="7"/>
              <c:layout>
                <c:manualLayout>
                  <c:x val="1.33212016772825E-2"/>
                  <c:y val="-1.957219262325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0E-4823-827E-8B4ACEEDF60E}"/>
                </c:ext>
              </c:extLst>
            </c:dLbl>
            <c:dLbl>
              <c:idx val="8"/>
              <c:layout>
                <c:manualLayout>
                  <c:x val="-6.3645741347017296E-2"/>
                  <c:y val="1.9572192623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0E-4823-827E-8B4ACEEDF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DATA!$L$43:$L$51</c:f>
              <c:numCache>
                <c:formatCode>General</c:formatCode>
                <c:ptCount val="9"/>
                <c:pt idx="0">
                  <c:v>1882</c:v>
                </c:pt>
                <c:pt idx="1">
                  <c:v>1813</c:v>
                </c:pt>
                <c:pt idx="2">
                  <c:v>2338</c:v>
                </c:pt>
                <c:pt idx="3">
                  <c:v>2529</c:v>
                </c:pt>
                <c:pt idx="4">
                  <c:v>2528</c:v>
                </c:pt>
                <c:pt idx="5">
                  <c:v>2987</c:v>
                </c:pt>
                <c:pt idx="6">
                  <c:v>2370</c:v>
                </c:pt>
                <c:pt idx="7">
                  <c:v>2726</c:v>
                </c:pt>
                <c:pt idx="8">
                  <c:v>2727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8962312"/>
        <c:axId val="2129127384"/>
      </c:lineChart>
      <c:catAx>
        <c:axId val="21289623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9127384"/>
        <c:crosses val="autoZero"/>
        <c:auto val="1"/>
        <c:lblAlgn val="ctr"/>
        <c:lblOffset val="100"/>
        <c:noMultiLvlLbl val="0"/>
      </c:catAx>
      <c:valAx>
        <c:axId val="21291273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28962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029549431321098"/>
          <c:y val="0.109579254741193"/>
          <c:w val="0.219408902012249"/>
          <c:h val="4.6778721633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0.06667</cdr:x>
      <cdr:y>0.49324</cdr:y>
    </cdr:from>
    <cdr:to>
      <cdr:x>0.19167</cdr:x>
      <cdr:y>0.54262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2283278"/>
          <a:ext cx="1143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chemeClr val="accent1"/>
              </a:solidFill>
            </a:rPr>
            <a:t>Non-Pell Students</a:t>
          </a:r>
        </a:p>
      </cdr:txBody>
    </cdr:sp>
  </cdr:relSizeAnchor>
  <cdr:relSizeAnchor xmlns:cdr="http://schemas.openxmlformats.org/drawingml/2006/chartDrawing">
    <cdr:from>
      <cdr:x>0.36667</cdr:x>
      <cdr:y>0.09641</cdr:y>
    </cdr:from>
    <cdr:to>
      <cdr:x>0.59167</cdr:x>
      <cdr:y>0.1458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52800" y="4463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About 4%</a:t>
          </a:r>
        </a:p>
      </cdr:txBody>
    </cdr:sp>
  </cdr:relSizeAnchor>
  <cdr:relSizeAnchor xmlns:cdr="http://schemas.openxmlformats.org/drawingml/2006/chartDrawing">
    <cdr:from>
      <cdr:x>0.7375</cdr:x>
      <cdr:y>0.44209</cdr:y>
    </cdr:from>
    <cdr:to>
      <cdr:x>0.9625</cdr:x>
      <cdr:y>0.49148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743700" y="20465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2016-17 COHORT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E712F-FBF4-A647-94C0-E3F2C6BEF43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846C-D78B-A142-BB97-F1AB11A5D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5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846C-D78B-A142-BB97-F1AB11A5DE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92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382315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83258975"/>
      </p:ext>
    </p:extLst>
  </p:cSld>
  <p:clrMapOvr>
    <a:masterClrMapping/>
  </p:clrMapOvr>
  <p:transition spd="med" advTm="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523115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820615" y="668215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0" name="Rectangle 9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iangle 10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5" name="Rectangle 14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iangle 15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100000">
              <a:schemeClr val="bg1">
                <a:lumMod val="88000"/>
                <a:lumOff val="12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6600"/>
            <a:ext cx="10515600" cy="954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02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8" name="Rectangle 7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Triangle 8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7" name="Picture 16" descr="LB_CHHS.png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586" y="6445595"/>
            <a:ext cx="1648697" cy="303098"/>
          </a:xfrm>
          <a:prstGeom prst="rect">
            <a:avLst/>
          </a:prstGeom>
        </p:spPr>
      </p:pic>
      <p:sp>
        <p:nvSpPr>
          <p:cNvPr id="5" name="Rectangle 4"/>
          <p:cNvSpPr/>
          <p:nvPr userDrawn="1"/>
        </p:nvSpPr>
        <p:spPr>
          <a:xfrm>
            <a:off x="8376581" y="6465546"/>
            <a:ext cx="36110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Integrity - Growth Mindset - Collaboration - Innovation</a:t>
            </a:r>
          </a:p>
        </p:txBody>
      </p:sp>
    </p:spTree>
    <p:extLst>
      <p:ext uri="{BB962C8B-B14F-4D97-AF65-F5344CB8AC3E}">
        <p14:creationId xmlns:p14="http://schemas.microsoft.com/office/powerpoint/2010/main" val="213146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ransition spd="med" advTm="5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jpg"/><Relationship Id="rId5" Type="http://schemas.openxmlformats.org/officeDocument/2006/relationships/image" Target="../media/image2.emf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9F502-B968-4B72-9FDC-FC31BCC558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>
                <a:latin typeface="Helvetica"/>
                <a:cs typeface="Helvetica"/>
              </a:rPr>
              <a:t>The College of Health and Human Services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1200F-B4DC-4D31-8F89-AFCD25620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74181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dirty="0">
                <a:latin typeface="Helvetica"/>
                <a:cs typeface="Helvetica"/>
              </a:rPr>
              <a:t>PowerPoint Template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1335037886"/>
      </p:ext>
    </p:extLst>
  </p:cSld>
  <p:clrMapOvr>
    <a:masterClrMapping/>
  </p:clrMapOvr>
  <p:transition spd="med" advTm="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9788" y="1392943"/>
            <a:ext cx="8805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Helvetica" charset="0"/>
                <a:ea typeface="Helvetica" charset="0"/>
                <a:cs typeface="Helvetica" charset="0"/>
              </a:rPr>
              <a:t>Helvetica Bold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9788" y="2134184"/>
            <a:ext cx="5299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Subhead </a:t>
            </a:r>
            <a:r>
              <a:rPr lang="mr-IN" sz="2800" b="1" dirty="0"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 Bold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39788" y="3292168"/>
            <a:ext cx="6794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Simply dummy text of the printing and typesetting industry. Lorem Ipsum has been the industry's standard dummy text ever since the 1500s, when an unknown printer took a galley of type and scrambled it to make a type specimen book. It has survived not only five centuries.</a:t>
            </a:r>
          </a:p>
        </p:txBody>
      </p:sp>
    </p:spTree>
    <p:extLst>
      <p:ext uri="{BB962C8B-B14F-4D97-AF65-F5344CB8AC3E}">
        <p14:creationId xmlns:p14="http://schemas.microsoft.com/office/powerpoint/2010/main" val="2592013404"/>
      </p:ext>
    </p:extLst>
  </p:cSld>
  <p:clrMapOvr>
    <a:masterClrMapping/>
  </p:clrMapOvr>
  <p:transition spd="med" advTm="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4" name="Rectangle 3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6000"/>
                  </a:schemeClr>
                </a:gs>
                <a:gs pos="44000">
                  <a:schemeClr val="bg1">
                    <a:lumMod val="88000"/>
                    <a:lumOff val="12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0" y="6064645"/>
              <a:ext cx="12192000" cy="793355"/>
              <a:chOff x="0" y="6064645"/>
              <a:chExt cx="12192000" cy="79335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0" y="6353547"/>
                <a:ext cx="12192000" cy="5044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riangle 36"/>
              <p:cNvSpPr/>
              <p:nvPr/>
            </p:nvSpPr>
            <p:spPr>
              <a:xfrm>
                <a:off x="399810" y="6064645"/>
                <a:ext cx="1057836" cy="541128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3" cstate="print">
                <a:alphaModFix am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2269" y="6481432"/>
                <a:ext cx="202686" cy="248682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236" y="6548499"/>
                <a:ext cx="2009307" cy="152124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669" y="6561997"/>
                <a:ext cx="1800224" cy="125128"/>
              </a:xfrm>
              <a:prstGeom prst="rect">
                <a:avLst/>
              </a:prstGeom>
            </p:spPr>
          </p:pic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7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64" y="6353547"/>
            <a:ext cx="294433" cy="36124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847934" y="0"/>
            <a:ext cx="434406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29" name="Rectangle 28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iangle 29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8280400" y="2314215"/>
            <a:ext cx="3481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Franklin Gothic Book - simply dummy text of the printing and typesetting industry. Lorem Ipsum has been the industry's standard dummy text ever since the 1500s, when an unknown printer took.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0399" y="987424"/>
            <a:ext cx="3481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charset="0"/>
                <a:ea typeface="Helvetica" charset="0"/>
                <a:cs typeface="Helvetica" charset="0"/>
              </a:rPr>
              <a:t>Headline Helvetica Bold</a:t>
            </a:r>
          </a:p>
        </p:txBody>
      </p:sp>
      <p:pic>
        <p:nvPicPr>
          <p:cNvPr id="22" name="Picture 21" descr="LB_CHH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223" y="6468686"/>
            <a:ext cx="1648697" cy="303098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8376581" y="6465546"/>
            <a:ext cx="361100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Integrity - Growth Mindset - Collaboration - Innovation</a:t>
            </a:r>
          </a:p>
        </p:txBody>
      </p:sp>
    </p:spTree>
    <p:extLst>
      <p:ext uri="{BB962C8B-B14F-4D97-AF65-F5344CB8AC3E}">
        <p14:creationId xmlns:p14="http://schemas.microsoft.com/office/powerpoint/2010/main" val="539422913"/>
      </p:ext>
    </p:extLst>
  </p:cSld>
  <p:clrMapOvr>
    <a:masterClrMapping/>
  </p:clrMapOvr>
  <p:transition spd="med" advTm="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116253"/>
              </p:ext>
            </p:extLst>
          </p:nvPr>
        </p:nvGraphicFramePr>
        <p:xfrm>
          <a:off x="976865" y="710646"/>
          <a:ext cx="10238269" cy="518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08758148"/>
      </p:ext>
    </p:extLst>
  </p:cSld>
  <p:clrMapOvr>
    <a:masterClrMapping/>
  </p:clrMapOvr>
  <p:transition spd="med"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778436"/>
              </p:ext>
            </p:extLst>
          </p:nvPr>
        </p:nvGraphicFramePr>
        <p:xfrm>
          <a:off x="809116" y="622392"/>
          <a:ext cx="10573767" cy="529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40839553"/>
      </p:ext>
    </p:extLst>
  </p:cSld>
  <p:clrMapOvr>
    <a:masterClrMapping/>
  </p:clrMapOvr>
  <p:transition spd="med" advTm="5000">
    <p:fade/>
  </p:transition>
</p:sld>
</file>

<file path=ppt/theme/theme1.xml><?xml version="1.0" encoding="utf-8"?>
<a:theme xmlns:a="http://schemas.openxmlformats.org/drawingml/2006/main" name="LBSU">
  <a:themeElements>
    <a:clrScheme name="LBS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v3" id="{E931F027-5231-5B48-B6C5-5D8689D42EAA}" vid="{CC0DF91F-86F2-7142-9E23-0E2EF0AC92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5de13bf-1490-40a6-9483-33079aa46bb1">QTWVVMYR4DQF-1381587603-924</_dlc_DocId>
    <_dlc_DocIdUrl xmlns="95de13bf-1490-40a6-9483-33079aa46bb1">
      <Url>https://csulb.sharepoint.com/sites/CHHS/OD/EP/_layouts/15/DocIdRedir.aspx?ID=QTWVVMYR4DQF-1381587603-924</Url>
      <Description>QTWVVMYR4DQF-1381587603-924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40E64FA3B74D4E95287186F7ABE8AA" ma:contentTypeVersion="620" ma:contentTypeDescription="Create a new document." ma:contentTypeScope="" ma:versionID="a64d26eed8000cbc2ba9b18b6fb9a89d">
  <xsd:schema xmlns:xsd="http://www.w3.org/2001/XMLSchema" xmlns:xs="http://www.w3.org/2001/XMLSchema" xmlns:p="http://schemas.microsoft.com/office/2006/metadata/properties" xmlns:ns2="95de13bf-1490-40a6-9483-33079aa46bb1" xmlns:ns3="63f71a2f-1585-4550-903e-fa4bc02be61e" targetNamespace="http://schemas.microsoft.com/office/2006/metadata/properties" ma:root="true" ma:fieldsID="f8a50d2a63dbdc8eeae7b7de10186642" ns2:_="" ns3:_="">
    <xsd:import namespace="95de13bf-1490-40a6-9483-33079aa46bb1"/>
    <xsd:import namespace="63f71a2f-1585-4550-903e-fa4bc02be61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e13bf-1490-40a6-9483-33079aa46bb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71a2f-1585-4550-903e-fa4bc02be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AC2E3F0-28AD-4432-9806-C1433B719A70}">
  <ds:schemaRefs>
    <ds:schemaRef ds:uri="http://schemas.microsoft.com/office/2006/metadata/properties"/>
    <ds:schemaRef ds:uri="http://schemas.microsoft.com/office/infopath/2007/PartnerControls"/>
    <ds:schemaRef ds:uri="95de13bf-1490-40a6-9483-33079aa46bb1"/>
  </ds:schemaRefs>
</ds:datastoreItem>
</file>

<file path=customXml/itemProps2.xml><?xml version="1.0" encoding="utf-8"?>
<ds:datastoreItem xmlns:ds="http://schemas.openxmlformats.org/officeDocument/2006/customXml" ds:itemID="{DB9429AF-025B-41D4-B583-A5C52F6AF65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906949-3407-4CDB-A53E-3708D576D583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337B0E42-F508-4868-AE5E-9F359FD3E5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e13bf-1490-40a6-9483-33079aa46bb1"/>
    <ds:schemaRef ds:uri="63f71a2f-1585-4550-903e-fa4bc02be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4441</TotalTime>
  <Words>145</Words>
  <Application>Microsoft Office PowerPoint</Application>
  <PresentationFormat>Widescreen</PresentationFormat>
  <Paragraphs>25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LBSU</vt:lpstr>
      <vt:lpstr>The College of Health and Human Services</vt:lpstr>
      <vt:lpstr>PowerPoint Presentation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Microsoft Office User</dc:creator>
  <cp:lastModifiedBy>Microsoft Office User</cp:lastModifiedBy>
  <cp:revision>51</cp:revision>
  <dcterms:created xsi:type="dcterms:W3CDTF">2017-09-12T00:11:15Z</dcterms:created>
  <dcterms:modified xsi:type="dcterms:W3CDTF">2021-02-05T03:51:28Z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0x010100EC40E64FA3B74D4E95287186F7ABE8AA</vt:lpwstr>
  </property>
  <property fmtid="{D5CDD505-2E9C-101B-9397-08002B2CF9AE}" pid="3" name="_dlc_DocIdItemGuid">
    <vt:lpwstr>d9893fcb-f175-4300-bfcd-7e8dc6fa76f1</vt:lpwstr>
  </property>
</Properties>
</file>