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sldIdLst>
    <p:sldId id="256" r:id="rId2"/>
  </p:sldIdLst>
  <p:sldSz cx="43891200" cy="32918400"/>
  <p:notesSz cx="39600188" cy="3960018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147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29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44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586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5733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2879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026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172" algn="l" defTabSz="914293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6" userDrawn="1">
          <p15:clr>
            <a:srgbClr val="A4A3A4"/>
          </p15:clr>
        </p15:guide>
        <p15:guide id="2" orient="horz" pos="2209" userDrawn="1">
          <p15:clr>
            <a:srgbClr val="A4A3A4"/>
          </p15:clr>
        </p15:guide>
        <p15:guide id="3" orient="horz" pos="5616" userDrawn="1">
          <p15:clr>
            <a:srgbClr val="A4A3A4"/>
          </p15:clr>
        </p15:guide>
        <p15:guide id="4" orient="horz" pos="18536" userDrawn="1">
          <p15:clr>
            <a:srgbClr val="A4A3A4"/>
          </p15:clr>
        </p15:guide>
        <p15:guide id="5" orient="horz" pos="4472" userDrawn="1">
          <p15:clr>
            <a:srgbClr val="A4A3A4"/>
          </p15:clr>
        </p15:guide>
        <p15:guide id="6" orient="horz" pos="23576" userDrawn="1">
          <p15:clr>
            <a:srgbClr val="A4A3A4"/>
          </p15:clr>
        </p15:guide>
        <p15:guide id="7" pos="27312" userDrawn="1">
          <p15:clr>
            <a:srgbClr val="A4A3A4"/>
          </p15:clr>
        </p15:guide>
        <p15:guide id="8" pos="18661" userDrawn="1">
          <p15:clr>
            <a:srgbClr val="A4A3A4"/>
          </p15:clr>
        </p15:guide>
        <p15:guide id="10" pos="8951" userDrawn="1">
          <p15:clr>
            <a:srgbClr val="A4A3A4"/>
          </p15:clr>
        </p15:guide>
        <p15:guide id="11" pos="9554" userDrawn="1">
          <p15:clr>
            <a:srgbClr val="A4A3A4"/>
          </p15:clr>
        </p15:guide>
        <p15:guide id="12" pos="18112" userDrawn="1">
          <p15:clr>
            <a:srgbClr val="A4A3A4"/>
          </p15:clr>
        </p15:guide>
        <p15:guide id="13" pos="9829" userDrawn="1">
          <p15:clr>
            <a:srgbClr val="A4A3A4"/>
          </p15:clr>
        </p15:guide>
        <p15:guide id="14" pos="17838" userDrawn="1">
          <p15:clr>
            <a:srgbClr val="A4A3A4"/>
          </p15:clr>
        </p15:guide>
        <p15:guide id="15" orient="horz" pos="27219">
          <p15:clr>
            <a:srgbClr val="A4A3A4"/>
          </p15:clr>
        </p15:guide>
        <p15:guide id="16" orient="horz" pos="2524">
          <p15:clr>
            <a:srgbClr val="A4A3A4"/>
          </p15:clr>
        </p15:guide>
        <p15:guide id="17" orient="horz" pos="6419">
          <p15:clr>
            <a:srgbClr val="A4A3A4"/>
          </p15:clr>
        </p15:guide>
        <p15:guide id="18" orient="horz" pos="21184">
          <p15:clr>
            <a:srgbClr val="A4A3A4"/>
          </p15:clr>
        </p15:guide>
        <p15:guide id="19" orient="horz" pos="5111">
          <p15:clr>
            <a:srgbClr val="A4A3A4"/>
          </p15:clr>
        </p15:guide>
        <p15:guide id="20" orient="horz" pos="26944">
          <p15:clr>
            <a:srgbClr val="A4A3A4"/>
          </p15:clr>
        </p15:guide>
        <p15:guide id="21" pos="20484">
          <p15:clr>
            <a:srgbClr val="A4A3A4"/>
          </p15:clr>
        </p15:guide>
        <p15:guide id="22" pos="13996">
          <p15:clr>
            <a:srgbClr val="A4A3A4"/>
          </p15:clr>
        </p15:guide>
        <p15:guide id="23" pos="6713">
          <p15:clr>
            <a:srgbClr val="A4A3A4"/>
          </p15:clr>
        </p15:guide>
        <p15:guide id="24" pos="7166">
          <p15:clr>
            <a:srgbClr val="A4A3A4"/>
          </p15:clr>
        </p15:guide>
        <p15:guide id="25" pos="13584">
          <p15:clr>
            <a:srgbClr val="A4A3A4"/>
          </p15:clr>
        </p15:guide>
        <p15:guide id="26" pos="7372">
          <p15:clr>
            <a:srgbClr val="A4A3A4"/>
          </p15:clr>
        </p15:guide>
        <p15:guide id="27" pos="13379">
          <p15:clr>
            <a:srgbClr val="A4A3A4"/>
          </p15:clr>
        </p15:guide>
        <p15:guide id="28" orient="horz" pos="17862">
          <p15:clr>
            <a:srgbClr val="A4A3A4"/>
          </p15:clr>
        </p15:guide>
        <p15:guide id="29" orient="horz" pos="1657">
          <p15:clr>
            <a:srgbClr val="A4A3A4"/>
          </p15:clr>
        </p15:guide>
        <p15:guide id="30" orient="horz" pos="4212">
          <p15:clr>
            <a:srgbClr val="A4A3A4"/>
          </p15:clr>
        </p15:guide>
        <p15:guide id="31" orient="horz" pos="13902">
          <p15:clr>
            <a:srgbClr val="A4A3A4"/>
          </p15:clr>
        </p15:guide>
        <p15:guide id="32" orient="horz" pos="3354">
          <p15:clr>
            <a:srgbClr val="A4A3A4"/>
          </p15:clr>
        </p15:guide>
        <p15:guide id="33" orient="horz" pos="17682">
          <p15:clr>
            <a:srgbClr val="A4A3A4"/>
          </p15:clr>
        </p15:guide>
        <p15:guide id="34" orient="horz" pos="20414">
          <p15:clr>
            <a:srgbClr val="A4A3A4"/>
          </p15:clr>
        </p15:guide>
        <p15:guide id="35" orient="horz" pos="1893">
          <p15:clr>
            <a:srgbClr val="A4A3A4"/>
          </p15:clr>
        </p15:guide>
        <p15:guide id="36" orient="horz" pos="4814">
          <p15:clr>
            <a:srgbClr val="A4A3A4"/>
          </p15:clr>
        </p15:guide>
        <p15:guide id="37" orient="horz" pos="15888">
          <p15:clr>
            <a:srgbClr val="A4A3A4"/>
          </p15:clr>
        </p15:guide>
        <p15:guide id="38" orient="horz" pos="3833">
          <p15:clr>
            <a:srgbClr val="A4A3A4"/>
          </p15:clr>
        </p15:guide>
        <p15:guide id="39" orient="horz" pos="20208">
          <p15:clr>
            <a:srgbClr val="A4A3A4"/>
          </p15:clr>
        </p15:guide>
        <p15:guide id="40" pos="36416">
          <p15:clr>
            <a:srgbClr val="A4A3A4"/>
          </p15:clr>
        </p15:guide>
        <p15:guide id="41" pos="24881">
          <p15:clr>
            <a:srgbClr val="A4A3A4"/>
          </p15:clr>
        </p15:guide>
        <p15:guide id="42" pos="11935">
          <p15:clr>
            <a:srgbClr val="A4A3A4"/>
          </p15:clr>
        </p15:guide>
        <p15:guide id="43" pos="12739">
          <p15:clr>
            <a:srgbClr val="A4A3A4"/>
          </p15:clr>
        </p15:guide>
        <p15:guide id="44" pos="24149">
          <p15:clr>
            <a:srgbClr val="A4A3A4"/>
          </p15:clr>
        </p15:guide>
        <p15:guide id="45" pos="13105">
          <p15:clr>
            <a:srgbClr val="A4A3A4"/>
          </p15:clr>
        </p15:guide>
        <p15:guide id="46" pos="23784">
          <p15:clr>
            <a:srgbClr val="A4A3A4"/>
          </p15:clr>
        </p15:guide>
        <p15:guide id="47" pos="9555">
          <p15:clr>
            <a:srgbClr val="A4A3A4"/>
          </p15:clr>
        </p15:guide>
        <p15:guide id="48" pos="17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search" initials="R" lastIdx="12" clrIdx="0"/>
  <p:cmAuthor id="1" name="Natalie Arevalo" initials="N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42C"/>
    <a:srgbClr val="FF984D"/>
    <a:srgbClr val="FF8326"/>
    <a:srgbClr val="FF9045"/>
    <a:srgbClr val="FF8632"/>
    <a:srgbClr val="5E9EA7"/>
    <a:srgbClr val="75C5D0"/>
    <a:srgbClr val="E9282A"/>
    <a:srgbClr val="6AB2BC"/>
    <a:srgbClr val="EC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74" autoAdjust="0"/>
    <p:restoredTop sz="94660"/>
  </p:normalViewPr>
  <p:slideViewPr>
    <p:cSldViewPr showGuides="1">
      <p:cViewPr varScale="1">
        <p:scale>
          <a:sx n="24" d="100"/>
          <a:sy n="24" d="100"/>
        </p:scale>
        <p:origin x="1830" y="42"/>
      </p:cViewPr>
      <p:guideLst>
        <p:guide orient="horz" pos="23816"/>
        <p:guide orient="horz" pos="2209"/>
        <p:guide orient="horz" pos="5616"/>
        <p:guide orient="horz" pos="18536"/>
        <p:guide orient="horz" pos="4472"/>
        <p:guide orient="horz" pos="23576"/>
        <p:guide pos="27312"/>
        <p:guide pos="18661"/>
        <p:guide pos="8951"/>
        <p:guide pos="9554"/>
        <p:guide pos="18112"/>
        <p:guide pos="9829"/>
        <p:guide pos="17838"/>
        <p:guide orient="horz" pos="27219"/>
        <p:guide orient="horz" pos="2524"/>
        <p:guide orient="horz" pos="6419"/>
        <p:guide orient="horz" pos="21184"/>
        <p:guide orient="horz" pos="5111"/>
        <p:guide orient="horz" pos="26944"/>
        <p:guide pos="20484"/>
        <p:guide pos="13996"/>
        <p:guide pos="6713"/>
        <p:guide pos="7166"/>
        <p:guide pos="13584"/>
        <p:guide pos="7372"/>
        <p:guide pos="13379"/>
        <p:guide orient="horz" pos="17862"/>
        <p:guide orient="horz" pos="1657"/>
        <p:guide orient="horz" pos="4212"/>
        <p:guide orient="horz" pos="13902"/>
        <p:guide orient="horz" pos="3354"/>
        <p:guide orient="horz" pos="17682"/>
        <p:guide orient="horz" pos="20414"/>
        <p:guide orient="horz" pos="1893"/>
        <p:guide orient="horz" pos="4814"/>
        <p:guide orient="horz" pos="15888"/>
        <p:guide orient="horz" pos="3833"/>
        <p:guide orient="horz" pos="20208"/>
        <p:guide pos="36416"/>
        <p:guide pos="24881"/>
        <p:guide pos="11935"/>
        <p:guide pos="12739"/>
        <p:guide pos="24149"/>
        <p:guide pos="13105"/>
        <p:guide pos="23784"/>
        <p:guide pos="9555"/>
        <p:guide pos="17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4"/>
            <a:ext cx="32918400" cy="794765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B7F75-8E75-4E92-AD4E-E3C5CF61E6E3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212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0FC3-9484-4689-BE07-FADF1B6340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9374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3" y="1752601"/>
            <a:ext cx="9464040" cy="278968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3" y="1752601"/>
            <a:ext cx="27843480" cy="278968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C13D9-58C1-4910-BD40-7E5DE9555D6D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76754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F06D5-54EC-4477-A8C1-9834192793BA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4400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3" y="8206751"/>
            <a:ext cx="37856160" cy="1369313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3" y="22029431"/>
            <a:ext cx="37856160" cy="72008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77090-B830-423E-B8F2-6880795BE637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6622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4847B-FA38-47A8-AF71-6B3F3E5588F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3886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8"/>
            <a:ext cx="37856160" cy="63627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3" y="8069584"/>
            <a:ext cx="18568032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3" y="12024361"/>
            <a:ext cx="18568032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4"/>
            <a:ext cx="18659477" cy="395477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7971-B5BA-4D64-8ACB-8CF5C2349BD9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3290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D75E-3704-4509-8543-5BE4B298062B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4090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E2713-36A3-4F39-A9AE-3B2614147EFF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14065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0C93-0F7D-4B6B-9D46-84A510CF1EAE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90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8" y="2194560"/>
            <a:ext cx="14156055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8" y="9875521"/>
            <a:ext cx="14156055" cy="1829562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32D6-A915-4062-B5FB-F14E5269E496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077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8"/>
            <a:ext cx="37856160" cy="6362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28C93-CE74-4D8C-ABA4-4E00C4505E27}" type="slidenum">
              <a:rPr lang="en-AU" altLang="en-US" smtClean="0"/>
              <a:pPr/>
              <a:t>‹#›</a:t>
            </a:fld>
            <a:endParaRPr lang="en-AU" alt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0"/>
            <a:ext cx="43891200" cy="32918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783"/>
          </a:p>
        </p:txBody>
      </p:sp>
    </p:spTree>
    <p:extLst>
      <p:ext uri="{BB962C8B-B14F-4D97-AF65-F5344CB8AC3E}">
        <p14:creationId xmlns:p14="http://schemas.microsoft.com/office/powerpoint/2010/main" val="33005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" name="Text Box 103"/>
          <p:cNvSpPr txBox="1">
            <a:spLocks noChangeArrowheads="1"/>
          </p:cNvSpPr>
          <p:nvPr/>
        </p:nvSpPr>
        <p:spPr bwMode="auto">
          <a:xfrm>
            <a:off x="762000" y="4648200"/>
            <a:ext cx="41295734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42884" tIns="342884" rIns="342884" bIns="342884"/>
          <a:lstStyle>
            <a:lvl1pPr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08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016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24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32000" defTabSz="10160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892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464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036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60800" defTabSz="101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45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Names, titles &amp; Affiliations</a:t>
            </a:r>
            <a:endParaRPr lang="en-US" altLang="en-US" sz="45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LogoHelixLong2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232600"/>
            <a:ext cx="43891201" cy="671898"/>
          </a:xfrm>
          <a:prstGeom prst="rect">
            <a:avLst/>
          </a:prstGeom>
        </p:spPr>
      </p:pic>
      <p:sp>
        <p:nvSpPr>
          <p:cNvPr id="21" name="Rectangle 106"/>
          <p:cNvSpPr>
            <a:spLocks noChangeArrowheads="1"/>
          </p:cNvSpPr>
          <p:nvPr/>
        </p:nvSpPr>
        <p:spPr bwMode="auto">
          <a:xfrm>
            <a:off x="1112282" y="6286500"/>
            <a:ext cx="20650998" cy="3543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ABSTRACT</a:t>
            </a: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22" name="Rectangle 107"/>
          <p:cNvSpPr>
            <a:spLocks noChangeArrowheads="1"/>
          </p:cNvSpPr>
          <p:nvPr/>
        </p:nvSpPr>
        <p:spPr bwMode="auto">
          <a:xfrm>
            <a:off x="22174200" y="6286500"/>
            <a:ext cx="20509220" cy="1188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RESULTS:</a:t>
            </a:r>
            <a:endParaRPr lang="en-US" altLang="en-US" sz="3600" b="1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08"/>
          <p:cNvSpPr>
            <a:spLocks noChangeArrowheads="1"/>
          </p:cNvSpPr>
          <p:nvPr/>
        </p:nvSpPr>
        <p:spPr bwMode="auto">
          <a:xfrm>
            <a:off x="22182502" y="21717000"/>
            <a:ext cx="20497800" cy="1691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3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FUTURE WORK:</a:t>
            </a:r>
          </a:p>
        </p:txBody>
      </p:sp>
      <p:sp>
        <p:nvSpPr>
          <p:cNvPr id="24" name="Rectangle 109"/>
          <p:cNvSpPr>
            <a:spLocks noChangeArrowheads="1"/>
          </p:cNvSpPr>
          <p:nvPr/>
        </p:nvSpPr>
        <p:spPr bwMode="auto">
          <a:xfrm>
            <a:off x="1143000" y="13030200"/>
            <a:ext cx="20650200" cy="18818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marL="369888" indent="-36988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5540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METHODS:</a:t>
            </a:r>
          </a:p>
          <a:p>
            <a:pPr marL="0" indent="0">
              <a:spcBef>
                <a:spcPct val="50000"/>
              </a:spcBef>
            </a:pPr>
            <a:endParaRPr lang="en-US" altLang="en-US" sz="2310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2310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" name="Rectangle 110"/>
          <p:cNvSpPr>
            <a:spLocks noChangeArrowheads="1"/>
          </p:cNvSpPr>
          <p:nvPr/>
        </p:nvSpPr>
        <p:spPr bwMode="auto">
          <a:xfrm>
            <a:off x="22182502" y="23698200"/>
            <a:ext cx="20497799" cy="5887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REFERENCES:</a:t>
            </a:r>
          </a:p>
          <a:p>
            <a:pPr>
              <a:spcBef>
                <a:spcPct val="50000"/>
              </a:spcBef>
            </a:pP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314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314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11"/>
          <p:cNvSpPr>
            <a:spLocks noChangeArrowheads="1"/>
          </p:cNvSpPr>
          <p:nvPr/>
        </p:nvSpPr>
        <p:spPr bwMode="auto">
          <a:xfrm>
            <a:off x="22182501" y="29832301"/>
            <a:ext cx="20497801" cy="20162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343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ACKNOWLEDGEMENTS:</a:t>
            </a:r>
          </a:p>
          <a:p>
            <a:pPr lvl="0" defTabSz="914400">
              <a:spcBef>
                <a:spcPct val="50000"/>
              </a:spcBef>
            </a:pP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This research was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supported by the National Institute of General Medical Sciences of the National Institutes of Health under Award 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Numbers</a:t>
            </a:r>
            <a:r>
              <a:rPr lang="en-US" altLang="en-US" sz="2000" smtClean="0">
                <a:solidFill>
                  <a:prstClr val="black"/>
                </a:solidFill>
                <a:latin typeface="Arial" panose="020B0604020202020204" pitchFamily="34" charset="0"/>
              </a:rPr>
              <a:t>; UL1GM118979; TL4GM118980; RL5GM118978</a:t>
            </a:r>
            <a:r>
              <a:rPr lang="en-US" alt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The content is solely the responsibility of the authors and does not necessarily represent the official views of the National Institutes of Health.  </a:t>
            </a:r>
          </a:p>
        </p:txBody>
      </p:sp>
      <p:sp>
        <p:nvSpPr>
          <p:cNvPr id="27" name="Rectangle 108"/>
          <p:cNvSpPr>
            <a:spLocks noChangeArrowheads="1"/>
          </p:cNvSpPr>
          <p:nvPr/>
        </p:nvSpPr>
        <p:spPr bwMode="auto">
          <a:xfrm>
            <a:off x="22182502" y="18440401"/>
            <a:ext cx="20497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404040"/>
                </a:solidFill>
                <a:latin typeface="Arial" panose="020B0604020202020204" pitchFamily="34" charset="0"/>
              </a:rPr>
              <a:t>CONCLUSION:</a:t>
            </a:r>
            <a:endParaRPr lang="en-US" altLang="en-US" sz="3600" dirty="0" smtClean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1143000" y="10096332"/>
            <a:ext cx="20650998" cy="2629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99253" tIns="299253" rIns="299253" bIns="299253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INTRODUCTION: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Logo-csulb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42773"/>
            <a:ext cx="3541776" cy="3600627"/>
          </a:xfrm>
          <a:prstGeom prst="rect">
            <a:avLst/>
          </a:prstGeom>
        </p:spPr>
      </p:pic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934200" y="0"/>
            <a:ext cx="36957000" cy="4572000"/>
          </a:xfrm>
          <a:prstGeom prst="rect">
            <a:avLst/>
          </a:prstGeom>
          <a:solidFill>
            <a:srgbClr val="E9282A"/>
          </a:solidFill>
          <a:ln w="25400">
            <a:noFill/>
            <a:miter lim="800000"/>
            <a:headEnd/>
            <a:tailEnd/>
          </a:ln>
          <a:effectLst/>
          <a:extLst/>
        </p:spPr>
        <p:txBody>
          <a:bodyPr lIns="897758" tIns="897758" rIns="897758" bIns="598505"/>
          <a:lstStyle>
            <a:lvl1pPr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7413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30325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3238" defTabSz="8874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304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76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48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2038" defTabSz="8874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en-US" sz="9171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ight Triangle 29"/>
          <p:cNvSpPr/>
          <p:nvPr/>
        </p:nvSpPr>
        <p:spPr>
          <a:xfrm flipH="1">
            <a:off x="5410200" y="0"/>
            <a:ext cx="1539240" cy="4572000"/>
          </a:xfrm>
          <a:prstGeom prst="rtTriangle">
            <a:avLst/>
          </a:prstGeom>
          <a:solidFill>
            <a:srgbClr val="E92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126"/>
          <p:cNvSpPr txBox="1">
            <a:spLocks noChangeArrowheads="1"/>
          </p:cNvSpPr>
          <p:nvPr/>
        </p:nvSpPr>
        <p:spPr bwMode="auto">
          <a:xfrm>
            <a:off x="7696200" y="914400"/>
            <a:ext cx="3490609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Poster Title</a:t>
            </a:r>
            <a:r>
              <a:rPr lang="is-I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Lorem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Ipsum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dolor sit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amet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sonsectetur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adipiscing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elit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sed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eiusmod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tempor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incididunt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ut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labore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et </a:t>
            </a:r>
            <a:r>
              <a:rPr lang="en-US" altLang="en-US" sz="80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dolore</a:t>
            </a:r>
            <a:r>
              <a:rPr lang="en-US" altLang="en-US" sz="8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magna. </a:t>
            </a:r>
            <a:endParaRPr lang="en-US" altLang="en-US" sz="8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ight Triangle 31"/>
          <p:cNvSpPr/>
          <p:nvPr/>
        </p:nvSpPr>
        <p:spPr>
          <a:xfrm flipH="1">
            <a:off x="42443400" y="0"/>
            <a:ext cx="1539240" cy="4572000"/>
          </a:xfrm>
          <a:prstGeom prst="rtTriangle">
            <a:avLst/>
          </a:prstGeom>
          <a:solidFill>
            <a:srgbClr val="6AB2B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SULB_whit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338" y="3892867"/>
            <a:ext cx="10229662" cy="298133"/>
          </a:xfrm>
          <a:prstGeom prst="rect">
            <a:avLst/>
          </a:prstGeom>
        </p:spPr>
      </p:pic>
      <p:sp>
        <p:nvSpPr>
          <p:cNvPr id="34" name="Right Triangle 33"/>
          <p:cNvSpPr/>
          <p:nvPr/>
        </p:nvSpPr>
        <p:spPr>
          <a:xfrm rot="10800000" flipH="1">
            <a:off x="0" y="0"/>
            <a:ext cx="1539240" cy="4572000"/>
          </a:xfrm>
          <a:prstGeom prst="rtTriangle">
            <a:avLst/>
          </a:prstGeom>
          <a:solidFill>
            <a:srgbClr val="E928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5389</TotalTime>
  <Words>100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Blank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 Poster Template for Red 48x36 inches - 2 columns | G2 Computer Lab - California State University, Long Beach</dc:title>
  <dc:creator/>
  <cp:lastModifiedBy>Daniel Ames</cp:lastModifiedBy>
  <cp:revision>285</cp:revision>
  <cp:lastPrinted>2001-08-01T02:48:55Z</cp:lastPrinted>
  <dcterms:created xsi:type="dcterms:W3CDTF">2001-07-30T02:35:00Z</dcterms:created>
  <dcterms:modified xsi:type="dcterms:W3CDTF">2019-06-05T20:28:17Z</dcterms:modified>
</cp:coreProperties>
</file>