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entation.xml" ContentType="application/vnd.openxmlformats-officedocument.presentationml.presentation.main+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5143500" type="screen16x9"/>
  <p:notesSz cx="6858000" cy="9144000"/>
  <p:embeddedFontLst>
    <p:embeddedFont>
      <p:font typeface="Georgia" panose="02040502050405020303" pitchFamily="18" charset="0"/>
      <p:regular r:id="rId30"/>
      <p:bold r:id="rId31"/>
      <p:italic r:id="rId32"/>
      <p:boldItalic r:id="rId33"/>
    </p:embeddedFont>
    <p:embeddedFont>
      <p:font typeface="Proxima Nova" panose="02000506030000020004" pitchFamily="2" charset="0"/>
      <p:regular r:id="rId34"/>
      <p:bold r:id="rId35"/>
      <p:italic r:id="rId36"/>
      <p:boldItalic r:id="rId37"/>
    </p:embeddedFont>
    <p:embeddedFont>
      <p:font typeface="Roboto" panose="02000000000000000000" pitchFamily="2"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p:cViewPr varScale="1">
        <p:scale>
          <a:sx n="165" d="100"/>
          <a:sy n="165" d="100"/>
        </p:scale>
        <p:origin x="664"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b46677f26c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b46677f26c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afe12c1da6_0_3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afe12c1da6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afe12c1da6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afe12c1da6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b46677f26c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b46677f26c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afe12c1da6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afe12c1da6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afe12c1da6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afe12c1da6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afe12c1da6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afe12c1da6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b46677f26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b46677f26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b46677f26c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b46677f26c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afe12c1da6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afe12c1da6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b46677f26c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b46677f26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Select a word or phrase that is most relevant to you or that you are looking forward to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b46677f26c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b46677f26c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afe12c1da6_0_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afe12c1da6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b46677f26c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b46677f26c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b46677f26c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b46677f26c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b46677f26c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b46677f26c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afe12c1da6_0_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afe12c1da6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b46677f26c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b46677f26c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b46677f26c_0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b46677f26c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afe12c1da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afe12c1d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Discussion of intersectionality</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b46677f26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b46677f26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b46677f26c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b46677f26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afe12c1da6_0_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afe12c1da6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afe12c1da6_0_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afe12c1da6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afe12c1da6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afe12c1da6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afe12c1da6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afe12c1da6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1" name="Google Shape;11;p2"/>
          <p:cNvSpPr txBox="1">
            <a:spLocks noGrp="1"/>
          </p:cNvSpPr>
          <p:nvPr>
            <p:ph type="ctrTitle"/>
          </p:nvPr>
        </p:nvSpPr>
        <p:spPr>
          <a:xfrm>
            <a:off x="510450" y="1257300"/>
            <a:ext cx="8123100" cy="15885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12" name="Google Shape;12;p2"/>
          <p:cNvSpPr txBox="1">
            <a:spLocks noGrp="1"/>
          </p:cNvSpPr>
          <p:nvPr>
            <p:ph type="subTitle" idx="1"/>
          </p:nvPr>
        </p:nvSpPr>
        <p:spPr>
          <a:xfrm>
            <a:off x="510450" y="3182313"/>
            <a:ext cx="8123100" cy="6300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400"/>
              <a:buNone/>
              <a:defRPr sz="2400">
                <a:solidFill>
                  <a:schemeClr val="lt1"/>
                </a:solidFill>
              </a:defRPr>
            </a:lvl1pPr>
            <a:lvl2pPr lvl="1" rtl="0">
              <a:lnSpc>
                <a:spcPct val="100000"/>
              </a:lnSpc>
              <a:spcBef>
                <a:spcPts val="0"/>
              </a:spcBef>
              <a:spcAft>
                <a:spcPts val="0"/>
              </a:spcAft>
              <a:buClr>
                <a:schemeClr val="lt1"/>
              </a:buClr>
              <a:buSzPts val="2400"/>
              <a:buNone/>
              <a:defRPr sz="2400">
                <a:solidFill>
                  <a:schemeClr val="lt1"/>
                </a:solidFill>
              </a:defRPr>
            </a:lvl2pPr>
            <a:lvl3pPr lvl="2" rtl="0">
              <a:lnSpc>
                <a:spcPct val="100000"/>
              </a:lnSpc>
              <a:spcBef>
                <a:spcPts val="0"/>
              </a:spcBef>
              <a:spcAft>
                <a:spcPts val="0"/>
              </a:spcAft>
              <a:buClr>
                <a:schemeClr val="lt1"/>
              </a:buClr>
              <a:buSzPts val="2400"/>
              <a:buNone/>
              <a:defRPr sz="2400">
                <a:solidFill>
                  <a:schemeClr val="lt1"/>
                </a:solidFill>
              </a:defRPr>
            </a:lvl3pPr>
            <a:lvl4pPr lvl="3" rtl="0">
              <a:lnSpc>
                <a:spcPct val="100000"/>
              </a:lnSpc>
              <a:spcBef>
                <a:spcPts val="0"/>
              </a:spcBef>
              <a:spcAft>
                <a:spcPts val="0"/>
              </a:spcAft>
              <a:buClr>
                <a:schemeClr val="lt1"/>
              </a:buClr>
              <a:buSzPts val="2400"/>
              <a:buNone/>
              <a:defRPr sz="2400">
                <a:solidFill>
                  <a:schemeClr val="lt1"/>
                </a:solidFill>
              </a:defRPr>
            </a:lvl4pPr>
            <a:lvl5pPr lvl="4" rtl="0">
              <a:lnSpc>
                <a:spcPct val="100000"/>
              </a:lnSpc>
              <a:spcBef>
                <a:spcPts val="0"/>
              </a:spcBef>
              <a:spcAft>
                <a:spcPts val="0"/>
              </a:spcAft>
              <a:buClr>
                <a:schemeClr val="lt1"/>
              </a:buClr>
              <a:buSzPts val="2400"/>
              <a:buNone/>
              <a:defRPr sz="2400">
                <a:solidFill>
                  <a:schemeClr val="lt1"/>
                </a:solidFill>
              </a:defRPr>
            </a:lvl5pPr>
            <a:lvl6pPr lvl="5" rtl="0">
              <a:lnSpc>
                <a:spcPct val="100000"/>
              </a:lnSpc>
              <a:spcBef>
                <a:spcPts val="0"/>
              </a:spcBef>
              <a:spcAft>
                <a:spcPts val="0"/>
              </a:spcAft>
              <a:buClr>
                <a:schemeClr val="lt1"/>
              </a:buClr>
              <a:buSzPts val="2400"/>
              <a:buNone/>
              <a:defRPr sz="2400">
                <a:solidFill>
                  <a:schemeClr val="lt1"/>
                </a:solidFill>
              </a:defRPr>
            </a:lvl6pPr>
            <a:lvl7pPr lvl="6" rtl="0">
              <a:lnSpc>
                <a:spcPct val="100000"/>
              </a:lnSpc>
              <a:spcBef>
                <a:spcPts val="0"/>
              </a:spcBef>
              <a:spcAft>
                <a:spcPts val="0"/>
              </a:spcAft>
              <a:buClr>
                <a:schemeClr val="lt1"/>
              </a:buClr>
              <a:buSzPts val="2400"/>
              <a:buNone/>
              <a:defRPr sz="2400">
                <a:solidFill>
                  <a:schemeClr val="lt1"/>
                </a:solidFill>
              </a:defRPr>
            </a:lvl7pPr>
            <a:lvl8pPr lvl="7" rtl="0">
              <a:lnSpc>
                <a:spcPct val="100000"/>
              </a:lnSpc>
              <a:spcBef>
                <a:spcPts val="0"/>
              </a:spcBef>
              <a:spcAft>
                <a:spcPts val="0"/>
              </a:spcAft>
              <a:buClr>
                <a:schemeClr val="lt1"/>
              </a:buClr>
              <a:buSzPts val="2400"/>
              <a:buNone/>
              <a:defRPr sz="2400">
                <a:solidFill>
                  <a:schemeClr val="lt1"/>
                </a:solidFill>
              </a:defRPr>
            </a:lvl8pPr>
            <a:lvl9pPr lvl="8" rtl="0">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311700" y="991475"/>
            <a:ext cx="8520600" cy="19179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4000"/>
              <a:buNone/>
              <a:defRPr sz="14000" b="1"/>
            </a:lvl1pPr>
            <a:lvl2pPr lvl="1" algn="ctr" rtl="0">
              <a:spcBef>
                <a:spcPts val="0"/>
              </a:spcBef>
              <a:spcAft>
                <a:spcPts val="0"/>
              </a:spcAft>
              <a:buSzPts val="14000"/>
              <a:buNone/>
              <a:defRPr sz="14000" b="1"/>
            </a:lvl2pPr>
            <a:lvl3pPr lvl="2" algn="ctr" rtl="0">
              <a:spcBef>
                <a:spcPts val="0"/>
              </a:spcBef>
              <a:spcAft>
                <a:spcPts val="0"/>
              </a:spcAft>
              <a:buSzPts val="14000"/>
              <a:buNone/>
              <a:defRPr sz="14000" b="1"/>
            </a:lvl3pPr>
            <a:lvl4pPr lvl="3" algn="ctr" rtl="0">
              <a:spcBef>
                <a:spcPts val="0"/>
              </a:spcBef>
              <a:spcAft>
                <a:spcPts val="0"/>
              </a:spcAft>
              <a:buSzPts val="14000"/>
              <a:buNone/>
              <a:defRPr sz="14000" b="1"/>
            </a:lvl4pPr>
            <a:lvl5pPr lvl="4" algn="ctr" rtl="0">
              <a:spcBef>
                <a:spcPts val="0"/>
              </a:spcBef>
              <a:spcAft>
                <a:spcPts val="0"/>
              </a:spcAft>
              <a:buSzPts val="14000"/>
              <a:buNone/>
              <a:defRPr sz="14000" b="1"/>
            </a:lvl5pPr>
            <a:lvl6pPr lvl="5" algn="ctr" rtl="0">
              <a:spcBef>
                <a:spcPts val="0"/>
              </a:spcBef>
              <a:spcAft>
                <a:spcPts val="0"/>
              </a:spcAft>
              <a:buSzPts val="14000"/>
              <a:buNone/>
              <a:defRPr sz="14000" b="1"/>
            </a:lvl6pPr>
            <a:lvl7pPr lvl="6" algn="ctr" rtl="0">
              <a:spcBef>
                <a:spcPts val="0"/>
              </a:spcBef>
              <a:spcAft>
                <a:spcPts val="0"/>
              </a:spcAft>
              <a:buSzPts val="14000"/>
              <a:buNone/>
              <a:defRPr sz="14000" b="1"/>
            </a:lvl7pPr>
            <a:lvl8pPr lvl="7" algn="ctr" rtl="0">
              <a:spcBef>
                <a:spcPts val="0"/>
              </a:spcBef>
              <a:spcAft>
                <a:spcPts val="0"/>
              </a:spcAft>
              <a:buSzPts val="14000"/>
              <a:buNone/>
              <a:defRPr sz="14000" b="1"/>
            </a:lvl8pPr>
            <a:lvl9pPr lvl="8" algn="ctr" rtl="0">
              <a:spcBef>
                <a:spcPts val="0"/>
              </a:spcBef>
              <a:spcAft>
                <a:spcPts val="0"/>
              </a:spcAft>
              <a:buSzPts val="14000"/>
              <a:buNone/>
              <a:defRPr sz="14000" b="1"/>
            </a:lvl9pPr>
          </a:lstStyle>
          <a:p>
            <a:r>
              <a:t>xx%</a:t>
            </a:r>
          </a:p>
        </p:txBody>
      </p:sp>
      <p:sp>
        <p:nvSpPr>
          <p:cNvPr id="51" name="Google Shape;51;p11"/>
          <p:cNvSpPr txBox="1">
            <a:spLocks noGrp="1"/>
          </p:cNvSpPr>
          <p:nvPr>
            <p:ph type="body" idx="1"/>
          </p:nvPr>
        </p:nvSpPr>
        <p:spPr>
          <a:xfrm>
            <a:off x="311700" y="3071300"/>
            <a:ext cx="8520600" cy="901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6" name="Google Shape;16;p3"/>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17" name="Google Shape;1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7" name="Google Shape;27;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0" name="Google Shape;30;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4" name="Google Shape;34;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7975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7" name="Google Shape;37;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lt2"/>
            </a:solidFill>
            <a:prstDash val="solid"/>
            <a:round/>
            <a:headEnd type="none" w="sm" len="sm"/>
            <a:tailEnd type="none" w="sm" len="sm"/>
          </a:ln>
        </p:spPr>
      </p:cxnSp>
      <p:sp>
        <p:nvSpPr>
          <p:cNvPr id="41" name="Google Shape;41;p9"/>
          <p:cNvSpPr txBox="1">
            <a:spLocks noGrp="1"/>
          </p:cNvSpPr>
          <p:nvPr>
            <p:ph type="title"/>
          </p:nvPr>
        </p:nvSpPr>
        <p:spPr>
          <a:xfrm>
            <a:off x="265500" y="1205825"/>
            <a:ext cx="4045200" cy="1509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6825"/>
            <a:ext cx="5998800" cy="598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2100"/>
              <a:buNone/>
              <a:defRPr sz="2100"/>
            </a:lvl1pPr>
          </a:lstStyle>
          <a:p>
            <a:endParaRPr/>
          </a:p>
        </p:txBody>
      </p:sp>
      <p:sp>
        <p:nvSpPr>
          <p:cNvPr id="47" name="Google Shape;47;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pearmin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marL="914400" lvl="1" indent="-317500" rtl="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marL="1371600" lvl="2" indent="-317500" rtl="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marL="1828800" lvl="3" indent="-317500" rtl="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marL="2286000" lvl="4" indent="-317500" rtl="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marL="2743200" lvl="5" indent="-317500" rtl="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marL="3200400" lvl="6" indent="-317500" rtl="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marL="3657600" lvl="7" indent="-317500" rtl="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marL="4114800" lvl="8" indent="-317500" rtl="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1"/>
                </a:solidFill>
                <a:latin typeface="Proxima Nova"/>
                <a:ea typeface="Proxima Nova"/>
                <a:cs typeface="Proxima Nova"/>
                <a:sym typeface="Proxima Nova"/>
              </a:defRPr>
            </a:lvl1pPr>
            <a:lvl2pPr lvl="1" algn="r" rtl="0">
              <a:buNone/>
              <a:defRPr sz="1000">
                <a:solidFill>
                  <a:schemeClr val="dk1"/>
                </a:solidFill>
                <a:latin typeface="Proxima Nova"/>
                <a:ea typeface="Proxima Nova"/>
                <a:cs typeface="Proxima Nova"/>
                <a:sym typeface="Proxima Nova"/>
              </a:defRPr>
            </a:lvl2pPr>
            <a:lvl3pPr lvl="2" algn="r" rtl="0">
              <a:buNone/>
              <a:defRPr sz="1000">
                <a:solidFill>
                  <a:schemeClr val="dk1"/>
                </a:solidFill>
                <a:latin typeface="Proxima Nova"/>
                <a:ea typeface="Proxima Nova"/>
                <a:cs typeface="Proxima Nova"/>
                <a:sym typeface="Proxima Nova"/>
              </a:defRPr>
            </a:lvl3pPr>
            <a:lvl4pPr lvl="3" algn="r" rtl="0">
              <a:buNone/>
              <a:defRPr sz="1000">
                <a:solidFill>
                  <a:schemeClr val="dk1"/>
                </a:solidFill>
                <a:latin typeface="Proxima Nova"/>
                <a:ea typeface="Proxima Nova"/>
                <a:cs typeface="Proxima Nova"/>
                <a:sym typeface="Proxima Nova"/>
              </a:defRPr>
            </a:lvl4pPr>
            <a:lvl5pPr lvl="4" algn="r" rtl="0">
              <a:buNone/>
              <a:defRPr sz="1000">
                <a:solidFill>
                  <a:schemeClr val="dk1"/>
                </a:solidFill>
                <a:latin typeface="Proxima Nova"/>
                <a:ea typeface="Proxima Nova"/>
                <a:cs typeface="Proxima Nova"/>
                <a:sym typeface="Proxima Nova"/>
              </a:defRPr>
            </a:lvl5pPr>
            <a:lvl6pPr lvl="5" algn="r" rtl="0">
              <a:buNone/>
              <a:defRPr sz="1000">
                <a:solidFill>
                  <a:schemeClr val="dk1"/>
                </a:solidFill>
                <a:latin typeface="Proxima Nova"/>
                <a:ea typeface="Proxima Nova"/>
                <a:cs typeface="Proxima Nova"/>
                <a:sym typeface="Proxima Nova"/>
              </a:defRPr>
            </a:lvl6pPr>
            <a:lvl7pPr lvl="6" algn="r" rtl="0">
              <a:buNone/>
              <a:defRPr sz="1000">
                <a:solidFill>
                  <a:schemeClr val="dk1"/>
                </a:solidFill>
                <a:latin typeface="Proxima Nova"/>
                <a:ea typeface="Proxima Nova"/>
                <a:cs typeface="Proxima Nova"/>
                <a:sym typeface="Proxima Nova"/>
              </a:defRPr>
            </a:lvl7pPr>
            <a:lvl8pPr lvl="7" algn="r" rtl="0">
              <a:buNone/>
              <a:defRPr sz="1000">
                <a:solidFill>
                  <a:schemeClr val="dk1"/>
                </a:solidFill>
                <a:latin typeface="Proxima Nova"/>
                <a:ea typeface="Proxima Nova"/>
                <a:cs typeface="Proxima Nova"/>
                <a:sym typeface="Proxima Nova"/>
              </a:defRPr>
            </a:lvl8pPr>
            <a:lvl9pPr lvl="8" algn="r" rtl="0">
              <a:buNone/>
              <a:defRPr sz="1000">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lexshrewsberry@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sites.ed.gov/idea/regs/b/d/300.306/c/1/i"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docs.google.com/document/d/1SK4UPiI9V50qthOFlsWZie-CjiazHstNzDUe6S6dVS4/edit?usp=sharing"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GBrCFPns82s"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5.jpg"/><Relationship Id="rId5" Type="http://schemas.openxmlformats.org/officeDocument/2006/relationships/hyperlink" Target="http://www.youtube.com/watch?v=yVaUq98qWGE" TargetMode="Externa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510450" y="1257300"/>
            <a:ext cx="8123100" cy="15885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Black Boys and Special Education</a:t>
            </a:r>
            <a:endParaRPr/>
          </a:p>
        </p:txBody>
      </p:sp>
      <p:sp>
        <p:nvSpPr>
          <p:cNvPr id="60" name="Google Shape;60;p13"/>
          <p:cNvSpPr txBox="1">
            <a:spLocks noGrp="1"/>
          </p:cNvSpPr>
          <p:nvPr>
            <p:ph type="subTitle" idx="1"/>
          </p:nvPr>
        </p:nvSpPr>
        <p:spPr>
          <a:xfrm>
            <a:off x="510450" y="3182313"/>
            <a:ext cx="8123100" cy="630000"/>
          </a:xfrm>
          <a:prstGeom prst="rect">
            <a:avLst/>
          </a:prstGeom>
        </p:spPr>
        <p:txBody>
          <a:bodyPr spcFirstLastPara="1" wrap="square" lIns="91425" tIns="91425" rIns="91425" bIns="91425" anchor="t" anchorCtr="0">
            <a:normAutofit fontScale="47500" lnSpcReduction="20000"/>
          </a:bodyPr>
          <a:lstStyle/>
          <a:p>
            <a:pPr marL="0" lvl="0" indent="0" algn="l" rtl="0">
              <a:spcBef>
                <a:spcPts val="0"/>
              </a:spcBef>
              <a:spcAft>
                <a:spcPts val="0"/>
              </a:spcAft>
              <a:buNone/>
            </a:pPr>
            <a:r>
              <a:rPr lang="en" dirty="0"/>
              <a:t>Alexander </a:t>
            </a:r>
            <a:r>
              <a:rPr lang="en" dirty="0" err="1"/>
              <a:t>Shrewsberry</a:t>
            </a:r>
            <a:r>
              <a:rPr lang="en" dirty="0"/>
              <a:t>, M.S.</a:t>
            </a:r>
            <a:endParaRPr dirty="0"/>
          </a:p>
          <a:p>
            <a:pPr marL="0" lvl="0" indent="0" algn="l" rtl="0">
              <a:spcBef>
                <a:spcPts val="0"/>
              </a:spcBef>
              <a:spcAft>
                <a:spcPts val="0"/>
              </a:spcAft>
              <a:buNone/>
            </a:pPr>
            <a:r>
              <a:rPr lang="en" dirty="0" err="1"/>
              <a:t>Ed.D</a:t>
            </a:r>
            <a:r>
              <a:rPr lang="en" dirty="0"/>
              <a:t> Candidate 2021</a:t>
            </a:r>
          </a:p>
          <a:p>
            <a:pPr marL="0" lvl="0" indent="0"/>
            <a:r>
              <a:rPr lang="en-US" dirty="0">
                <a:hlinkClick r:id="rId3" tooltip="mailto:alexshrewsberry@gmail.com"/>
              </a:rPr>
              <a:t>alexshrewsberry@gmail.com</a:t>
            </a:r>
            <a:r>
              <a:rPr lang="en-US" dirty="0"/>
              <a:t> or 562-449-8453</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2"/>
          <p:cNvSpPr txBox="1">
            <a:spLocks noGrp="1"/>
          </p:cNvSpPr>
          <p:nvPr>
            <p:ph type="title"/>
          </p:nvPr>
        </p:nvSpPr>
        <p:spPr>
          <a:xfrm>
            <a:off x="311700" y="4823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About Me</a:t>
            </a:r>
            <a:endParaRPr/>
          </a:p>
        </p:txBody>
      </p:sp>
      <p:sp>
        <p:nvSpPr>
          <p:cNvPr id="117" name="Google Shape;117;p22"/>
          <p:cNvSpPr txBox="1">
            <a:spLocks noGrp="1"/>
          </p:cNvSpPr>
          <p:nvPr>
            <p:ph type="body" idx="1"/>
          </p:nvPr>
        </p:nvSpPr>
        <p:spPr>
          <a:xfrm>
            <a:off x="311700" y="751450"/>
            <a:ext cx="6687600" cy="4094100"/>
          </a:xfrm>
          <a:prstGeom prst="rect">
            <a:avLst/>
          </a:prstGeom>
        </p:spPr>
        <p:txBody>
          <a:bodyPr spcFirstLastPara="1" wrap="square" lIns="91425" tIns="91425" rIns="91425" bIns="91425" anchor="t" anchorCtr="0">
            <a:normAutofit fontScale="47500" lnSpcReduction="20000"/>
          </a:bodyPr>
          <a:lstStyle/>
          <a:p>
            <a:pPr marL="0" lvl="0" indent="0" algn="l" rtl="0">
              <a:spcBef>
                <a:spcPts val="0"/>
              </a:spcBef>
              <a:spcAft>
                <a:spcPts val="0"/>
              </a:spcAft>
              <a:buNone/>
            </a:pPr>
            <a:endParaRPr sz="1700">
              <a:solidFill>
                <a:srgbClr val="202124"/>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endParaRPr sz="1700">
              <a:solidFill>
                <a:srgbClr val="202124"/>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endParaRPr sz="1700">
              <a:solidFill>
                <a:srgbClr val="202124"/>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endParaRPr sz="1700">
              <a:solidFill>
                <a:srgbClr val="202124"/>
              </a:solidFill>
              <a:highlight>
                <a:srgbClr val="FFFFFF"/>
              </a:highlight>
              <a:latin typeface="Times New Roman"/>
              <a:ea typeface="Times New Roman"/>
              <a:cs typeface="Times New Roman"/>
              <a:sym typeface="Times New Roman"/>
            </a:endParaRPr>
          </a:p>
          <a:p>
            <a:pPr marL="914400" lvl="1" indent="-323248" algn="l" rtl="0">
              <a:spcBef>
                <a:spcPts val="0"/>
              </a:spcBef>
              <a:spcAft>
                <a:spcPts val="0"/>
              </a:spcAft>
              <a:buClr>
                <a:srgbClr val="202124"/>
              </a:buClr>
              <a:buSzPct val="100000"/>
              <a:buFont typeface="Times New Roman"/>
              <a:buChar char="○"/>
            </a:pPr>
            <a:r>
              <a:rPr lang="en" sz="3137">
                <a:solidFill>
                  <a:srgbClr val="202124"/>
                </a:solidFill>
                <a:highlight>
                  <a:srgbClr val="FFFFFF"/>
                </a:highlight>
                <a:latin typeface="Times New Roman"/>
                <a:ea typeface="Times New Roman"/>
                <a:cs typeface="Times New Roman"/>
                <a:sym typeface="Times New Roman"/>
              </a:rPr>
              <a:t>Bachelor’s Degree in Special Education</a:t>
            </a:r>
            <a:endParaRPr sz="3137">
              <a:solidFill>
                <a:srgbClr val="202124"/>
              </a:solidFill>
              <a:highlight>
                <a:srgbClr val="FFFFFF"/>
              </a:highlight>
              <a:latin typeface="Times New Roman"/>
              <a:ea typeface="Times New Roman"/>
              <a:cs typeface="Times New Roman"/>
              <a:sym typeface="Times New Roman"/>
            </a:endParaRPr>
          </a:p>
          <a:p>
            <a:pPr marL="914400" lvl="1" indent="-323248" algn="l" rtl="0">
              <a:spcBef>
                <a:spcPts val="0"/>
              </a:spcBef>
              <a:spcAft>
                <a:spcPts val="0"/>
              </a:spcAft>
              <a:buClr>
                <a:srgbClr val="202124"/>
              </a:buClr>
              <a:buSzPct val="100000"/>
              <a:buFont typeface="Times New Roman"/>
              <a:buChar char="○"/>
            </a:pPr>
            <a:r>
              <a:rPr lang="en" sz="3137">
                <a:solidFill>
                  <a:srgbClr val="202124"/>
                </a:solidFill>
                <a:highlight>
                  <a:srgbClr val="FFFFFF"/>
                </a:highlight>
                <a:latin typeface="Times New Roman"/>
                <a:ea typeface="Times New Roman"/>
                <a:cs typeface="Times New Roman"/>
                <a:sym typeface="Times New Roman"/>
              </a:rPr>
              <a:t>Master’s Degree in Psychology</a:t>
            </a:r>
            <a:endParaRPr sz="3137">
              <a:solidFill>
                <a:srgbClr val="202124"/>
              </a:solidFill>
              <a:highlight>
                <a:srgbClr val="FFFFFF"/>
              </a:highlight>
              <a:latin typeface="Times New Roman"/>
              <a:ea typeface="Times New Roman"/>
              <a:cs typeface="Times New Roman"/>
              <a:sym typeface="Times New Roman"/>
            </a:endParaRPr>
          </a:p>
          <a:p>
            <a:pPr marL="914400" lvl="1" indent="-323248" algn="l" rtl="0">
              <a:spcBef>
                <a:spcPts val="0"/>
              </a:spcBef>
              <a:spcAft>
                <a:spcPts val="0"/>
              </a:spcAft>
              <a:buClr>
                <a:srgbClr val="202124"/>
              </a:buClr>
              <a:buSzPct val="100000"/>
              <a:buFont typeface="Times New Roman"/>
              <a:buChar char="○"/>
            </a:pPr>
            <a:r>
              <a:rPr lang="en" sz="3137">
                <a:solidFill>
                  <a:srgbClr val="202124"/>
                </a:solidFill>
                <a:highlight>
                  <a:srgbClr val="FFFFFF"/>
                </a:highlight>
                <a:latin typeface="Times New Roman"/>
                <a:ea typeface="Times New Roman"/>
                <a:cs typeface="Times New Roman"/>
                <a:sym typeface="Times New Roman"/>
              </a:rPr>
              <a:t>Ed.D Candidate 2021</a:t>
            </a:r>
            <a:endParaRPr sz="3137">
              <a:solidFill>
                <a:srgbClr val="202124"/>
              </a:solidFill>
              <a:highlight>
                <a:srgbClr val="FFFFFF"/>
              </a:highlight>
              <a:latin typeface="Times New Roman"/>
              <a:ea typeface="Times New Roman"/>
              <a:cs typeface="Times New Roman"/>
              <a:sym typeface="Times New Roman"/>
            </a:endParaRPr>
          </a:p>
          <a:p>
            <a:pPr marL="914400" lvl="1" indent="-323248" algn="l" rtl="0">
              <a:spcBef>
                <a:spcPts val="0"/>
              </a:spcBef>
              <a:spcAft>
                <a:spcPts val="0"/>
              </a:spcAft>
              <a:buClr>
                <a:srgbClr val="202124"/>
              </a:buClr>
              <a:buSzPct val="100000"/>
              <a:buFont typeface="Times New Roman"/>
              <a:buChar char="○"/>
            </a:pPr>
            <a:r>
              <a:rPr lang="en" sz="3137">
                <a:solidFill>
                  <a:srgbClr val="202124"/>
                </a:solidFill>
                <a:highlight>
                  <a:srgbClr val="FFFFFF"/>
                </a:highlight>
                <a:latin typeface="Times New Roman"/>
                <a:ea typeface="Times New Roman"/>
                <a:cs typeface="Times New Roman"/>
                <a:sym typeface="Times New Roman"/>
              </a:rPr>
              <a:t>5 years in youth development</a:t>
            </a:r>
            <a:endParaRPr sz="3137">
              <a:solidFill>
                <a:srgbClr val="202124"/>
              </a:solidFill>
              <a:highlight>
                <a:srgbClr val="FFFFFF"/>
              </a:highlight>
              <a:latin typeface="Times New Roman"/>
              <a:ea typeface="Times New Roman"/>
              <a:cs typeface="Times New Roman"/>
              <a:sym typeface="Times New Roman"/>
            </a:endParaRPr>
          </a:p>
          <a:p>
            <a:pPr marL="1371600" lvl="2" indent="-323248" algn="l" rtl="0">
              <a:spcBef>
                <a:spcPts val="0"/>
              </a:spcBef>
              <a:spcAft>
                <a:spcPts val="0"/>
              </a:spcAft>
              <a:buClr>
                <a:srgbClr val="202124"/>
              </a:buClr>
              <a:buSzPct val="100000"/>
              <a:buFont typeface="Times New Roman"/>
              <a:buChar char="■"/>
            </a:pPr>
            <a:r>
              <a:rPr lang="en" sz="3137">
                <a:solidFill>
                  <a:srgbClr val="202124"/>
                </a:solidFill>
                <a:highlight>
                  <a:srgbClr val="FFFFFF"/>
                </a:highlight>
                <a:latin typeface="Times New Roman"/>
                <a:ea typeface="Times New Roman"/>
                <a:cs typeface="Times New Roman"/>
                <a:sym typeface="Times New Roman"/>
              </a:rPr>
              <a:t>Boys and Girls Clubs of America</a:t>
            </a:r>
            <a:endParaRPr sz="3137">
              <a:solidFill>
                <a:srgbClr val="202124"/>
              </a:solidFill>
              <a:highlight>
                <a:srgbClr val="FFFFFF"/>
              </a:highlight>
              <a:latin typeface="Times New Roman"/>
              <a:ea typeface="Times New Roman"/>
              <a:cs typeface="Times New Roman"/>
              <a:sym typeface="Times New Roman"/>
            </a:endParaRPr>
          </a:p>
          <a:p>
            <a:pPr marL="914400" lvl="1" indent="-323248" algn="l" rtl="0">
              <a:spcBef>
                <a:spcPts val="0"/>
              </a:spcBef>
              <a:spcAft>
                <a:spcPts val="0"/>
              </a:spcAft>
              <a:buClr>
                <a:srgbClr val="202124"/>
              </a:buClr>
              <a:buSzPct val="100000"/>
              <a:buFont typeface="Times New Roman"/>
              <a:buChar char="○"/>
            </a:pPr>
            <a:r>
              <a:rPr lang="en" sz="3137">
                <a:solidFill>
                  <a:srgbClr val="202124"/>
                </a:solidFill>
                <a:highlight>
                  <a:srgbClr val="FFFFFF"/>
                </a:highlight>
                <a:latin typeface="Times New Roman"/>
                <a:ea typeface="Times New Roman"/>
                <a:cs typeface="Times New Roman"/>
                <a:sym typeface="Times New Roman"/>
              </a:rPr>
              <a:t>4 years as a Special Education teacher </a:t>
            </a:r>
            <a:endParaRPr sz="3137">
              <a:solidFill>
                <a:srgbClr val="202124"/>
              </a:solidFill>
              <a:highlight>
                <a:srgbClr val="FFFFFF"/>
              </a:highlight>
              <a:latin typeface="Times New Roman"/>
              <a:ea typeface="Times New Roman"/>
              <a:cs typeface="Times New Roman"/>
              <a:sym typeface="Times New Roman"/>
            </a:endParaRPr>
          </a:p>
          <a:p>
            <a:pPr marL="1371600" lvl="2" indent="-323248" algn="l" rtl="0">
              <a:spcBef>
                <a:spcPts val="0"/>
              </a:spcBef>
              <a:spcAft>
                <a:spcPts val="0"/>
              </a:spcAft>
              <a:buClr>
                <a:srgbClr val="202124"/>
              </a:buClr>
              <a:buSzPct val="100000"/>
              <a:buFont typeface="Times New Roman"/>
              <a:buChar char="■"/>
            </a:pPr>
            <a:r>
              <a:rPr lang="en" sz="3137">
                <a:solidFill>
                  <a:srgbClr val="202124"/>
                </a:solidFill>
                <a:highlight>
                  <a:srgbClr val="FFFFFF"/>
                </a:highlight>
                <a:latin typeface="Times New Roman"/>
                <a:ea typeface="Times New Roman"/>
                <a:cs typeface="Times New Roman"/>
                <a:sym typeface="Times New Roman"/>
              </a:rPr>
              <a:t>2 years at Locke High School</a:t>
            </a:r>
            <a:endParaRPr sz="3137">
              <a:solidFill>
                <a:srgbClr val="202124"/>
              </a:solidFill>
              <a:highlight>
                <a:srgbClr val="FFFFFF"/>
              </a:highlight>
              <a:latin typeface="Times New Roman"/>
              <a:ea typeface="Times New Roman"/>
              <a:cs typeface="Times New Roman"/>
              <a:sym typeface="Times New Roman"/>
            </a:endParaRPr>
          </a:p>
          <a:p>
            <a:pPr marL="1371600" lvl="2" indent="-323248" algn="l" rtl="0">
              <a:spcBef>
                <a:spcPts val="0"/>
              </a:spcBef>
              <a:spcAft>
                <a:spcPts val="0"/>
              </a:spcAft>
              <a:buClr>
                <a:srgbClr val="202124"/>
              </a:buClr>
              <a:buSzPct val="100000"/>
              <a:buFont typeface="Times New Roman"/>
              <a:buChar char="■"/>
            </a:pPr>
            <a:r>
              <a:rPr lang="en" sz="3137">
                <a:solidFill>
                  <a:srgbClr val="202124"/>
                </a:solidFill>
                <a:highlight>
                  <a:srgbClr val="FFFFFF"/>
                </a:highlight>
                <a:latin typeface="Times New Roman"/>
                <a:ea typeface="Times New Roman"/>
                <a:cs typeface="Times New Roman"/>
                <a:sym typeface="Times New Roman"/>
              </a:rPr>
              <a:t>2 years in Long Beach Unified as a Self-Contained Emotional Disturbance Teacher</a:t>
            </a:r>
            <a:endParaRPr sz="3137">
              <a:solidFill>
                <a:srgbClr val="202124"/>
              </a:solidFill>
              <a:highlight>
                <a:srgbClr val="FFFFFF"/>
              </a:highlight>
              <a:latin typeface="Times New Roman"/>
              <a:ea typeface="Times New Roman"/>
              <a:cs typeface="Times New Roman"/>
              <a:sym typeface="Times New Roman"/>
            </a:endParaRPr>
          </a:p>
          <a:p>
            <a:pPr marL="914400" lvl="1" indent="-323248" algn="l" rtl="0">
              <a:spcBef>
                <a:spcPts val="0"/>
              </a:spcBef>
              <a:spcAft>
                <a:spcPts val="0"/>
              </a:spcAft>
              <a:buClr>
                <a:srgbClr val="202124"/>
              </a:buClr>
              <a:buSzPct val="100000"/>
              <a:buFont typeface="Times New Roman"/>
              <a:buChar char="○"/>
            </a:pPr>
            <a:r>
              <a:rPr lang="en" sz="3137">
                <a:solidFill>
                  <a:srgbClr val="202124"/>
                </a:solidFill>
                <a:highlight>
                  <a:srgbClr val="FFFFFF"/>
                </a:highlight>
                <a:latin typeface="Times New Roman"/>
                <a:ea typeface="Times New Roman"/>
                <a:cs typeface="Times New Roman"/>
                <a:sym typeface="Times New Roman"/>
              </a:rPr>
              <a:t>Conference Presentation Topics</a:t>
            </a:r>
            <a:endParaRPr sz="3137">
              <a:solidFill>
                <a:srgbClr val="202124"/>
              </a:solidFill>
              <a:highlight>
                <a:srgbClr val="FFFFFF"/>
              </a:highlight>
              <a:latin typeface="Times New Roman"/>
              <a:ea typeface="Times New Roman"/>
              <a:cs typeface="Times New Roman"/>
              <a:sym typeface="Times New Roman"/>
            </a:endParaRPr>
          </a:p>
          <a:p>
            <a:pPr marL="1371600" lvl="2" indent="-323248" algn="l" rtl="0">
              <a:spcBef>
                <a:spcPts val="0"/>
              </a:spcBef>
              <a:spcAft>
                <a:spcPts val="0"/>
              </a:spcAft>
              <a:buClr>
                <a:srgbClr val="202124"/>
              </a:buClr>
              <a:buSzPct val="100000"/>
              <a:buFont typeface="Times New Roman"/>
              <a:buChar char="■"/>
            </a:pPr>
            <a:r>
              <a:rPr lang="en" sz="3137">
                <a:solidFill>
                  <a:srgbClr val="202124"/>
                </a:solidFill>
                <a:highlight>
                  <a:srgbClr val="FFFFFF"/>
                </a:highlight>
                <a:latin typeface="Times New Roman"/>
                <a:ea typeface="Times New Roman"/>
                <a:cs typeface="Times New Roman"/>
                <a:sym typeface="Times New Roman"/>
              </a:rPr>
              <a:t>Intersection of Race, Disability and Gender</a:t>
            </a:r>
            <a:endParaRPr sz="3137">
              <a:solidFill>
                <a:srgbClr val="202124"/>
              </a:solidFill>
              <a:highlight>
                <a:srgbClr val="FFFFFF"/>
              </a:highlight>
              <a:latin typeface="Times New Roman"/>
              <a:ea typeface="Times New Roman"/>
              <a:cs typeface="Times New Roman"/>
              <a:sym typeface="Times New Roman"/>
            </a:endParaRPr>
          </a:p>
          <a:p>
            <a:pPr marL="1371600" lvl="2" indent="-323248" algn="l" rtl="0">
              <a:spcBef>
                <a:spcPts val="0"/>
              </a:spcBef>
              <a:spcAft>
                <a:spcPts val="0"/>
              </a:spcAft>
              <a:buClr>
                <a:srgbClr val="202124"/>
              </a:buClr>
              <a:buSzPct val="100000"/>
              <a:buFont typeface="Times New Roman"/>
              <a:buChar char="■"/>
            </a:pPr>
            <a:r>
              <a:rPr lang="en" sz="3137">
                <a:solidFill>
                  <a:srgbClr val="202124"/>
                </a:solidFill>
                <a:highlight>
                  <a:srgbClr val="FFFFFF"/>
                </a:highlight>
                <a:latin typeface="Times New Roman"/>
                <a:ea typeface="Times New Roman"/>
                <a:cs typeface="Times New Roman"/>
                <a:sym typeface="Times New Roman"/>
              </a:rPr>
              <a:t>Youth Mental Health</a:t>
            </a:r>
            <a:endParaRPr sz="3137">
              <a:solidFill>
                <a:srgbClr val="202124"/>
              </a:solidFill>
              <a:highlight>
                <a:srgbClr val="FFFFFF"/>
              </a:highlight>
              <a:latin typeface="Times New Roman"/>
              <a:ea typeface="Times New Roman"/>
              <a:cs typeface="Times New Roman"/>
              <a:sym typeface="Times New Roman"/>
            </a:endParaRPr>
          </a:p>
          <a:p>
            <a:pPr marL="1371600" lvl="2" indent="-323248" algn="l" rtl="0">
              <a:spcBef>
                <a:spcPts val="0"/>
              </a:spcBef>
              <a:spcAft>
                <a:spcPts val="0"/>
              </a:spcAft>
              <a:buClr>
                <a:srgbClr val="202124"/>
              </a:buClr>
              <a:buSzPct val="100000"/>
              <a:buFont typeface="Times New Roman"/>
              <a:buChar char="■"/>
            </a:pPr>
            <a:r>
              <a:rPr lang="en" sz="3137">
                <a:solidFill>
                  <a:srgbClr val="202124"/>
                </a:solidFill>
                <a:highlight>
                  <a:srgbClr val="FFFFFF"/>
                </a:highlight>
                <a:latin typeface="Times New Roman"/>
                <a:ea typeface="Times New Roman"/>
                <a:cs typeface="Times New Roman"/>
                <a:sym typeface="Times New Roman"/>
              </a:rPr>
              <a:t>Trauma Responsive Classrooms</a:t>
            </a:r>
            <a:endParaRPr sz="3137">
              <a:solidFill>
                <a:srgbClr val="202124"/>
              </a:solidFill>
              <a:highlight>
                <a:srgbClr val="FFFFFF"/>
              </a:highlight>
              <a:latin typeface="Times New Roman"/>
              <a:ea typeface="Times New Roman"/>
              <a:cs typeface="Times New Roman"/>
              <a:sym typeface="Times New Roman"/>
            </a:endParaRPr>
          </a:p>
          <a:p>
            <a:pPr marL="1371600" lvl="2" indent="-323248" algn="l" rtl="0">
              <a:spcBef>
                <a:spcPts val="0"/>
              </a:spcBef>
              <a:spcAft>
                <a:spcPts val="0"/>
              </a:spcAft>
              <a:buClr>
                <a:srgbClr val="202124"/>
              </a:buClr>
              <a:buSzPct val="100000"/>
              <a:buFont typeface="Times New Roman"/>
              <a:buChar char="■"/>
            </a:pPr>
            <a:r>
              <a:rPr lang="en" sz="3137">
                <a:solidFill>
                  <a:srgbClr val="202124"/>
                </a:solidFill>
                <a:highlight>
                  <a:srgbClr val="FFFFFF"/>
                </a:highlight>
                <a:latin typeface="Times New Roman"/>
                <a:ea typeface="Times New Roman"/>
                <a:cs typeface="Times New Roman"/>
                <a:sym typeface="Times New Roman"/>
              </a:rPr>
              <a:t>Inclusive Special Education Practices</a:t>
            </a:r>
            <a:endParaRPr sz="3137">
              <a:solidFill>
                <a:srgbClr val="202124"/>
              </a:solidFill>
              <a:highlight>
                <a:srgbClr val="FFFFFF"/>
              </a:highlight>
              <a:latin typeface="Times New Roman"/>
              <a:ea typeface="Times New Roman"/>
              <a:cs typeface="Times New Roman"/>
              <a:sym typeface="Times New Roman"/>
            </a:endParaRPr>
          </a:p>
          <a:p>
            <a:pPr marL="1371600" lvl="2" indent="-323248" algn="l" rtl="0">
              <a:spcBef>
                <a:spcPts val="0"/>
              </a:spcBef>
              <a:spcAft>
                <a:spcPts val="0"/>
              </a:spcAft>
              <a:buClr>
                <a:srgbClr val="202124"/>
              </a:buClr>
              <a:buSzPct val="100000"/>
              <a:buFont typeface="Times New Roman"/>
              <a:buChar char="■"/>
            </a:pPr>
            <a:r>
              <a:rPr lang="en" sz="3137">
                <a:solidFill>
                  <a:srgbClr val="202124"/>
                </a:solidFill>
                <a:highlight>
                  <a:srgbClr val="FFFFFF"/>
                </a:highlight>
                <a:latin typeface="Times New Roman"/>
                <a:ea typeface="Times New Roman"/>
                <a:cs typeface="Times New Roman"/>
                <a:sym typeface="Times New Roman"/>
              </a:rPr>
              <a:t>PBIS</a:t>
            </a:r>
            <a:endParaRPr sz="2837"/>
          </a:p>
        </p:txBody>
      </p:sp>
      <p:pic>
        <p:nvPicPr>
          <p:cNvPr id="118" name="Google Shape;118;p22"/>
          <p:cNvPicPr preferRelativeResize="0"/>
          <p:nvPr/>
        </p:nvPicPr>
        <p:blipFill>
          <a:blip r:embed="rId3">
            <a:alphaModFix/>
          </a:blip>
          <a:stretch>
            <a:fillRect/>
          </a:stretch>
        </p:blipFill>
        <p:spPr>
          <a:xfrm>
            <a:off x="6429375" y="173800"/>
            <a:ext cx="2492175" cy="24921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3"/>
          <p:cNvSpPr/>
          <p:nvPr/>
        </p:nvSpPr>
        <p:spPr>
          <a:xfrm>
            <a:off x="2944084" y="812078"/>
            <a:ext cx="3501300" cy="3501300"/>
          </a:xfrm>
          <a:prstGeom prst="ellipse">
            <a:avLst/>
          </a:prstGeom>
          <a:solidFill>
            <a:srgbClr val="EDA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124;p23"/>
          <p:cNvGrpSpPr/>
          <p:nvPr/>
        </p:nvGrpSpPr>
        <p:grpSpPr>
          <a:xfrm>
            <a:off x="3611776" y="414352"/>
            <a:ext cx="2166000" cy="2166000"/>
            <a:chOff x="3611776" y="414352"/>
            <a:chExt cx="2166000" cy="2166000"/>
          </a:xfrm>
        </p:grpSpPr>
        <p:sp>
          <p:nvSpPr>
            <p:cNvPr id="125" name="Google Shape;125;p23"/>
            <p:cNvSpPr/>
            <p:nvPr/>
          </p:nvSpPr>
          <p:spPr>
            <a:xfrm>
              <a:off x="3611776" y="414352"/>
              <a:ext cx="2166000" cy="2166000"/>
            </a:xfrm>
            <a:prstGeom prst="ellipse">
              <a:avLst/>
            </a:prstGeom>
            <a:solidFill>
              <a:srgbClr val="D838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3"/>
            <p:cNvSpPr txBox="1"/>
            <p:nvPr/>
          </p:nvSpPr>
          <p:spPr>
            <a:xfrm>
              <a:off x="3967546" y="1027503"/>
              <a:ext cx="1496100" cy="702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a:solidFill>
                    <a:srgbClr val="FFFFFF"/>
                  </a:solidFill>
                  <a:latin typeface="Roboto"/>
                  <a:ea typeface="Roboto"/>
                  <a:cs typeface="Roboto"/>
                  <a:sym typeface="Roboto"/>
                </a:rPr>
                <a:t>White </a:t>
              </a:r>
              <a:endParaRPr sz="2700">
                <a:solidFill>
                  <a:srgbClr val="FFFFFF"/>
                </a:solidFill>
                <a:latin typeface="Roboto"/>
                <a:ea typeface="Roboto"/>
                <a:cs typeface="Roboto"/>
                <a:sym typeface="Roboto"/>
              </a:endParaRPr>
            </a:p>
          </p:txBody>
        </p:sp>
      </p:grpSp>
      <p:grpSp>
        <p:nvGrpSpPr>
          <p:cNvPr id="127" name="Google Shape;127;p23"/>
          <p:cNvGrpSpPr/>
          <p:nvPr/>
        </p:nvGrpSpPr>
        <p:grpSpPr>
          <a:xfrm>
            <a:off x="4562258" y="2032864"/>
            <a:ext cx="2166000" cy="2166000"/>
            <a:chOff x="4562258" y="2032864"/>
            <a:chExt cx="2166000" cy="2166000"/>
          </a:xfrm>
        </p:grpSpPr>
        <p:sp>
          <p:nvSpPr>
            <p:cNvPr id="128" name="Google Shape;128;p23"/>
            <p:cNvSpPr/>
            <p:nvPr/>
          </p:nvSpPr>
          <p:spPr>
            <a:xfrm>
              <a:off x="4562258" y="2032864"/>
              <a:ext cx="2166000" cy="2166000"/>
            </a:xfrm>
            <a:prstGeom prst="ellipse">
              <a:avLst/>
            </a:prstGeom>
            <a:solidFill>
              <a:srgbClr val="B02C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3"/>
            <p:cNvSpPr txBox="1"/>
            <p:nvPr/>
          </p:nvSpPr>
          <p:spPr>
            <a:xfrm>
              <a:off x="5079846" y="2834728"/>
              <a:ext cx="1496100" cy="702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FFFFFF"/>
                  </a:solidFill>
                  <a:latin typeface="Roboto"/>
                  <a:ea typeface="Roboto"/>
                  <a:cs typeface="Roboto"/>
                  <a:sym typeface="Roboto"/>
                </a:rPr>
                <a:t>Multiple Mental Health Diagnoses</a:t>
              </a:r>
              <a:endParaRPr sz="1800">
                <a:solidFill>
                  <a:srgbClr val="FFFFFF"/>
                </a:solidFill>
                <a:latin typeface="Roboto"/>
                <a:ea typeface="Roboto"/>
                <a:cs typeface="Roboto"/>
                <a:sym typeface="Roboto"/>
              </a:endParaRPr>
            </a:p>
          </p:txBody>
        </p:sp>
      </p:grpSp>
      <p:grpSp>
        <p:nvGrpSpPr>
          <p:cNvPr id="130" name="Google Shape;130;p23"/>
          <p:cNvGrpSpPr/>
          <p:nvPr/>
        </p:nvGrpSpPr>
        <p:grpSpPr>
          <a:xfrm>
            <a:off x="2702876" y="2032864"/>
            <a:ext cx="2166000" cy="2166000"/>
            <a:chOff x="2702876" y="2032864"/>
            <a:chExt cx="2166000" cy="2166000"/>
          </a:xfrm>
        </p:grpSpPr>
        <p:sp>
          <p:nvSpPr>
            <p:cNvPr id="131" name="Google Shape;131;p23"/>
            <p:cNvSpPr/>
            <p:nvPr/>
          </p:nvSpPr>
          <p:spPr>
            <a:xfrm>
              <a:off x="2702876" y="2032864"/>
              <a:ext cx="2166000" cy="2166000"/>
            </a:xfrm>
            <a:prstGeom prst="ellipse">
              <a:avLst/>
            </a:prstGeom>
            <a:solidFill>
              <a:srgbClr val="8020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3"/>
            <p:cNvSpPr txBox="1"/>
            <p:nvPr/>
          </p:nvSpPr>
          <p:spPr>
            <a:xfrm>
              <a:off x="2855281" y="2834728"/>
              <a:ext cx="1496100" cy="702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solidFill>
                    <a:srgbClr val="FFFFFF"/>
                  </a:solidFill>
                  <a:latin typeface="Roboto"/>
                  <a:ea typeface="Roboto"/>
                  <a:cs typeface="Roboto"/>
                  <a:sym typeface="Roboto"/>
                </a:rPr>
                <a:t>Male</a:t>
              </a:r>
              <a:endParaRPr sz="2500">
                <a:solidFill>
                  <a:srgbClr val="FFFFFF"/>
                </a:solidFill>
                <a:latin typeface="Roboto"/>
                <a:ea typeface="Roboto"/>
                <a:cs typeface="Roboto"/>
                <a:sym typeface="Roboto"/>
              </a:endParaRPr>
            </a:p>
          </p:txBody>
        </p:sp>
      </p:grpSp>
      <p:sp>
        <p:nvSpPr>
          <p:cNvPr id="133" name="Google Shape;133;p23"/>
          <p:cNvSpPr/>
          <p:nvPr/>
        </p:nvSpPr>
        <p:spPr>
          <a:xfrm>
            <a:off x="4084680" y="1946241"/>
            <a:ext cx="1225800" cy="1225800"/>
          </a:xfrm>
          <a:prstGeom prst="ellipse">
            <a:avLst/>
          </a:prstGeom>
          <a:solidFill>
            <a:srgbClr val="EDA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3"/>
          <p:cNvSpPr/>
          <p:nvPr/>
        </p:nvSpPr>
        <p:spPr>
          <a:xfrm>
            <a:off x="2944084" y="812078"/>
            <a:ext cx="3501300" cy="3501300"/>
          </a:xfrm>
          <a:prstGeom prst="ellipse">
            <a:avLst/>
          </a:prstGeom>
          <a:solidFill>
            <a:srgbClr val="83E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 name="Google Shape;135;p23"/>
          <p:cNvGrpSpPr/>
          <p:nvPr/>
        </p:nvGrpSpPr>
        <p:grpSpPr>
          <a:xfrm>
            <a:off x="3611776" y="414352"/>
            <a:ext cx="2166000" cy="2166000"/>
            <a:chOff x="3611776" y="414352"/>
            <a:chExt cx="2166000" cy="2166000"/>
          </a:xfrm>
        </p:grpSpPr>
        <p:sp>
          <p:nvSpPr>
            <p:cNvPr id="136" name="Google Shape;136;p23"/>
            <p:cNvSpPr/>
            <p:nvPr/>
          </p:nvSpPr>
          <p:spPr>
            <a:xfrm>
              <a:off x="3611776" y="414352"/>
              <a:ext cx="2166000" cy="2166000"/>
            </a:xfrm>
            <a:prstGeom prst="ellipse">
              <a:avLst/>
            </a:prstGeom>
            <a:solidFill>
              <a:srgbClr val="249C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3"/>
            <p:cNvSpPr txBox="1"/>
            <p:nvPr/>
          </p:nvSpPr>
          <p:spPr>
            <a:xfrm>
              <a:off x="3967546" y="1027503"/>
              <a:ext cx="1496100" cy="702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rgbClr val="FFFFFF"/>
                  </a:solidFill>
                  <a:latin typeface="Roboto"/>
                  <a:ea typeface="Roboto"/>
                  <a:cs typeface="Roboto"/>
                  <a:sym typeface="Roboto"/>
                </a:rPr>
                <a:t>White</a:t>
              </a:r>
              <a:endParaRPr sz="3500">
                <a:solidFill>
                  <a:srgbClr val="FFFFFF"/>
                </a:solidFill>
                <a:latin typeface="Roboto"/>
                <a:ea typeface="Roboto"/>
                <a:cs typeface="Roboto"/>
                <a:sym typeface="Roboto"/>
              </a:endParaRPr>
            </a:p>
          </p:txBody>
        </p:sp>
      </p:grpSp>
      <p:grpSp>
        <p:nvGrpSpPr>
          <p:cNvPr id="138" name="Google Shape;138;p23"/>
          <p:cNvGrpSpPr/>
          <p:nvPr/>
        </p:nvGrpSpPr>
        <p:grpSpPr>
          <a:xfrm>
            <a:off x="4562258" y="2032864"/>
            <a:ext cx="2166000" cy="2166000"/>
            <a:chOff x="4562258" y="2032864"/>
            <a:chExt cx="2166000" cy="2166000"/>
          </a:xfrm>
        </p:grpSpPr>
        <p:sp>
          <p:nvSpPr>
            <p:cNvPr id="139" name="Google Shape;139;p23"/>
            <p:cNvSpPr/>
            <p:nvPr/>
          </p:nvSpPr>
          <p:spPr>
            <a:xfrm>
              <a:off x="4562258" y="2032864"/>
              <a:ext cx="2166000" cy="2166000"/>
            </a:xfrm>
            <a:prstGeom prst="ellipse">
              <a:avLst/>
            </a:prstGeom>
            <a:solidFill>
              <a:srgbClr val="1D7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3"/>
            <p:cNvSpPr txBox="1"/>
            <p:nvPr/>
          </p:nvSpPr>
          <p:spPr>
            <a:xfrm>
              <a:off x="5079846" y="2834728"/>
              <a:ext cx="1496100" cy="702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FFFFFF"/>
                  </a:solidFill>
                  <a:latin typeface="Roboto"/>
                  <a:ea typeface="Roboto"/>
                  <a:cs typeface="Roboto"/>
                  <a:sym typeface="Roboto"/>
                </a:rPr>
                <a:t>Multiple Mental Health Diagnoses</a:t>
              </a:r>
              <a:endParaRPr sz="2000">
                <a:solidFill>
                  <a:srgbClr val="FFFFFF"/>
                </a:solidFill>
                <a:latin typeface="Roboto"/>
                <a:ea typeface="Roboto"/>
                <a:cs typeface="Roboto"/>
                <a:sym typeface="Roboto"/>
              </a:endParaRPr>
            </a:p>
          </p:txBody>
        </p:sp>
      </p:grpSp>
      <p:grpSp>
        <p:nvGrpSpPr>
          <p:cNvPr id="141" name="Google Shape;141;p23"/>
          <p:cNvGrpSpPr/>
          <p:nvPr/>
        </p:nvGrpSpPr>
        <p:grpSpPr>
          <a:xfrm>
            <a:off x="2702876" y="2032864"/>
            <a:ext cx="2166000" cy="2166000"/>
            <a:chOff x="2702876" y="2032864"/>
            <a:chExt cx="2166000" cy="2166000"/>
          </a:xfrm>
        </p:grpSpPr>
        <p:sp>
          <p:nvSpPr>
            <p:cNvPr id="142" name="Google Shape;142;p23"/>
            <p:cNvSpPr/>
            <p:nvPr/>
          </p:nvSpPr>
          <p:spPr>
            <a:xfrm>
              <a:off x="2702876" y="2032864"/>
              <a:ext cx="2166000" cy="2166000"/>
            </a:xfrm>
            <a:prstGeom prst="ellipse">
              <a:avLst/>
            </a:prstGeom>
            <a:solidFill>
              <a:srgbClr val="155B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3"/>
            <p:cNvSpPr txBox="1"/>
            <p:nvPr/>
          </p:nvSpPr>
          <p:spPr>
            <a:xfrm>
              <a:off x="2855281" y="2834728"/>
              <a:ext cx="1496100" cy="702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a:solidFill>
                    <a:srgbClr val="FFFFFF"/>
                  </a:solidFill>
                  <a:latin typeface="Roboto"/>
                  <a:ea typeface="Roboto"/>
                  <a:cs typeface="Roboto"/>
                  <a:sym typeface="Roboto"/>
                </a:rPr>
                <a:t>Male</a:t>
              </a:r>
              <a:endParaRPr sz="2800">
                <a:solidFill>
                  <a:srgbClr val="FFFFFF"/>
                </a:solidFill>
                <a:latin typeface="Roboto"/>
                <a:ea typeface="Roboto"/>
                <a:cs typeface="Roboto"/>
                <a:sym typeface="Roboto"/>
              </a:endParaRPr>
            </a:p>
          </p:txBody>
        </p:sp>
      </p:grpSp>
      <p:sp>
        <p:nvSpPr>
          <p:cNvPr id="144" name="Google Shape;144;p23"/>
          <p:cNvSpPr/>
          <p:nvPr/>
        </p:nvSpPr>
        <p:spPr>
          <a:xfrm>
            <a:off x="4084680" y="1946241"/>
            <a:ext cx="1225800" cy="1225800"/>
          </a:xfrm>
          <a:prstGeom prst="ellipse">
            <a:avLst/>
          </a:prstGeom>
          <a:solidFill>
            <a:srgbClr val="83E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4"/>
          <p:cNvSpPr txBox="1">
            <a:spLocks noGrp="1"/>
          </p:cNvSpPr>
          <p:nvPr>
            <p:ph type="title"/>
          </p:nvPr>
        </p:nvSpPr>
        <p:spPr>
          <a:xfrm>
            <a:off x="311700" y="2955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Theoretical Framework: DisCrit</a:t>
            </a:r>
            <a:endParaRPr/>
          </a:p>
        </p:txBody>
      </p:sp>
      <p:sp>
        <p:nvSpPr>
          <p:cNvPr id="150" name="Google Shape;150;p24"/>
          <p:cNvSpPr txBox="1">
            <a:spLocks noGrp="1"/>
          </p:cNvSpPr>
          <p:nvPr>
            <p:ph type="body" idx="1"/>
          </p:nvPr>
        </p:nvSpPr>
        <p:spPr>
          <a:xfrm>
            <a:off x="311700" y="953200"/>
            <a:ext cx="8520600" cy="3416400"/>
          </a:xfrm>
          <a:prstGeom prst="rect">
            <a:avLst/>
          </a:prstGeom>
        </p:spPr>
        <p:txBody>
          <a:bodyPr spcFirstLastPara="1" wrap="square" lIns="91425" tIns="91425" rIns="91425" bIns="91425" anchor="t" anchorCtr="0">
            <a:noAutofit/>
          </a:bodyPr>
          <a:lstStyle/>
          <a:p>
            <a:pPr marL="457200" lvl="0" indent="-310356" algn="l" rtl="0">
              <a:lnSpc>
                <a:spcPct val="150000"/>
              </a:lnSpc>
              <a:spcBef>
                <a:spcPts val="1000"/>
              </a:spcBef>
              <a:spcAft>
                <a:spcPts val="0"/>
              </a:spcAft>
              <a:buClr>
                <a:srgbClr val="000000"/>
              </a:buClr>
              <a:buSzPts val="1288"/>
              <a:buFont typeface="Arial"/>
              <a:buAutoNum type="arabicPeriod"/>
            </a:pPr>
            <a:r>
              <a:rPr lang="en" sz="1287">
                <a:solidFill>
                  <a:srgbClr val="000000"/>
                </a:solidFill>
                <a:latin typeface="Arial"/>
                <a:ea typeface="Arial"/>
                <a:cs typeface="Arial"/>
                <a:sym typeface="Arial"/>
              </a:rPr>
              <a:t>DisCrit focuses on ways that the forces of racism and ableism circulate interdependently, often in neutralized and invisible ways, to uphold notions of normality.</a:t>
            </a:r>
            <a:endParaRPr sz="1287">
              <a:solidFill>
                <a:srgbClr val="000000"/>
              </a:solidFill>
              <a:latin typeface="Arial"/>
              <a:ea typeface="Arial"/>
              <a:cs typeface="Arial"/>
              <a:sym typeface="Arial"/>
            </a:endParaRPr>
          </a:p>
          <a:p>
            <a:pPr marL="457200" lvl="0" indent="-310356" algn="l" rtl="0">
              <a:lnSpc>
                <a:spcPct val="150000"/>
              </a:lnSpc>
              <a:spcBef>
                <a:spcPts val="0"/>
              </a:spcBef>
              <a:spcAft>
                <a:spcPts val="0"/>
              </a:spcAft>
              <a:buClr>
                <a:srgbClr val="000000"/>
              </a:buClr>
              <a:buSzPts val="1288"/>
              <a:buFont typeface="Arial"/>
              <a:buAutoNum type="arabicPeriod"/>
            </a:pPr>
            <a:r>
              <a:rPr lang="en" sz="1287">
                <a:solidFill>
                  <a:srgbClr val="000000"/>
                </a:solidFill>
                <a:latin typeface="Arial"/>
                <a:ea typeface="Arial"/>
                <a:cs typeface="Arial"/>
                <a:sym typeface="Arial"/>
              </a:rPr>
              <a:t>DisCrit values multidimensional identities and troubles singular notions of identity such as race </a:t>
            </a:r>
            <a:r>
              <a:rPr lang="en" sz="1287" i="1">
                <a:solidFill>
                  <a:srgbClr val="000000"/>
                </a:solidFill>
                <a:latin typeface="Arial"/>
                <a:ea typeface="Arial"/>
                <a:cs typeface="Arial"/>
                <a:sym typeface="Arial"/>
              </a:rPr>
              <a:t>or</a:t>
            </a:r>
            <a:r>
              <a:rPr lang="en" sz="1287">
                <a:solidFill>
                  <a:srgbClr val="000000"/>
                </a:solidFill>
                <a:latin typeface="Arial"/>
                <a:ea typeface="Arial"/>
                <a:cs typeface="Arial"/>
                <a:sym typeface="Arial"/>
              </a:rPr>
              <a:t> dis/ability </a:t>
            </a:r>
            <a:r>
              <a:rPr lang="en" sz="1287" i="1">
                <a:solidFill>
                  <a:srgbClr val="000000"/>
                </a:solidFill>
                <a:latin typeface="Arial"/>
                <a:ea typeface="Arial"/>
                <a:cs typeface="Arial"/>
                <a:sym typeface="Arial"/>
              </a:rPr>
              <a:t>or</a:t>
            </a:r>
            <a:r>
              <a:rPr lang="en" sz="1287">
                <a:solidFill>
                  <a:srgbClr val="000000"/>
                </a:solidFill>
                <a:latin typeface="Arial"/>
                <a:ea typeface="Arial"/>
                <a:cs typeface="Arial"/>
                <a:sym typeface="Arial"/>
              </a:rPr>
              <a:t> class </a:t>
            </a:r>
            <a:r>
              <a:rPr lang="en" sz="1287" i="1">
                <a:solidFill>
                  <a:srgbClr val="000000"/>
                </a:solidFill>
                <a:latin typeface="Arial"/>
                <a:ea typeface="Arial"/>
                <a:cs typeface="Arial"/>
                <a:sym typeface="Arial"/>
              </a:rPr>
              <a:t>or</a:t>
            </a:r>
            <a:r>
              <a:rPr lang="en" sz="1287">
                <a:solidFill>
                  <a:srgbClr val="000000"/>
                </a:solidFill>
                <a:latin typeface="Arial"/>
                <a:ea typeface="Arial"/>
                <a:cs typeface="Arial"/>
                <a:sym typeface="Arial"/>
              </a:rPr>
              <a:t> gender </a:t>
            </a:r>
            <a:r>
              <a:rPr lang="en" sz="1287" i="1">
                <a:solidFill>
                  <a:srgbClr val="000000"/>
                </a:solidFill>
                <a:latin typeface="Arial"/>
                <a:ea typeface="Arial"/>
                <a:cs typeface="Arial"/>
                <a:sym typeface="Arial"/>
              </a:rPr>
              <a:t>or</a:t>
            </a:r>
            <a:r>
              <a:rPr lang="en" sz="1287">
                <a:solidFill>
                  <a:srgbClr val="000000"/>
                </a:solidFill>
                <a:latin typeface="Arial"/>
                <a:ea typeface="Arial"/>
                <a:cs typeface="Arial"/>
                <a:sym typeface="Arial"/>
              </a:rPr>
              <a:t> sexuality, and so on.</a:t>
            </a:r>
            <a:endParaRPr sz="1287">
              <a:solidFill>
                <a:srgbClr val="000000"/>
              </a:solidFill>
              <a:latin typeface="Arial"/>
              <a:ea typeface="Arial"/>
              <a:cs typeface="Arial"/>
              <a:sym typeface="Arial"/>
            </a:endParaRPr>
          </a:p>
          <a:p>
            <a:pPr marL="457200" lvl="0" indent="-310356" algn="l" rtl="0">
              <a:lnSpc>
                <a:spcPct val="150000"/>
              </a:lnSpc>
              <a:spcBef>
                <a:spcPts val="0"/>
              </a:spcBef>
              <a:spcAft>
                <a:spcPts val="0"/>
              </a:spcAft>
              <a:buClr>
                <a:srgbClr val="000000"/>
              </a:buClr>
              <a:buSzPts val="1288"/>
              <a:buFont typeface="Arial"/>
              <a:buAutoNum type="arabicPeriod"/>
            </a:pPr>
            <a:r>
              <a:rPr lang="en" sz="1287">
                <a:solidFill>
                  <a:srgbClr val="000000"/>
                </a:solidFill>
                <a:latin typeface="Arial"/>
                <a:ea typeface="Arial"/>
                <a:cs typeface="Arial"/>
                <a:sym typeface="Arial"/>
              </a:rPr>
              <a:t>DisCrit emphasizes the social constructions of race and ability and yet recognizes the material and psychological impacts of being labeled as raced or dis/abled, which sets one outside of the western cultural norms.</a:t>
            </a:r>
            <a:endParaRPr sz="1287">
              <a:solidFill>
                <a:srgbClr val="000000"/>
              </a:solidFill>
              <a:latin typeface="Arial"/>
              <a:ea typeface="Arial"/>
              <a:cs typeface="Arial"/>
              <a:sym typeface="Arial"/>
            </a:endParaRPr>
          </a:p>
          <a:p>
            <a:pPr marL="457200" lvl="0" indent="-310356" algn="l" rtl="0">
              <a:lnSpc>
                <a:spcPct val="150000"/>
              </a:lnSpc>
              <a:spcBef>
                <a:spcPts val="0"/>
              </a:spcBef>
              <a:spcAft>
                <a:spcPts val="0"/>
              </a:spcAft>
              <a:buClr>
                <a:srgbClr val="000000"/>
              </a:buClr>
              <a:buSzPts val="1288"/>
              <a:buFont typeface="Arial"/>
              <a:buAutoNum type="arabicPeriod"/>
            </a:pPr>
            <a:r>
              <a:rPr lang="en" sz="1287">
                <a:solidFill>
                  <a:srgbClr val="000000"/>
                </a:solidFill>
                <a:latin typeface="Arial"/>
                <a:ea typeface="Arial"/>
                <a:cs typeface="Arial"/>
                <a:sym typeface="Arial"/>
              </a:rPr>
              <a:t>DisCrit privileges voices of marginalized populations, traditionally not acknowledged within research.</a:t>
            </a:r>
            <a:endParaRPr sz="1287">
              <a:solidFill>
                <a:srgbClr val="000000"/>
              </a:solidFill>
              <a:latin typeface="Arial"/>
              <a:ea typeface="Arial"/>
              <a:cs typeface="Arial"/>
              <a:sym typeface="Arial"/>
            </a:endParaRPr>
          </a:p>
          <a:p>
            <a:pPr marL="457200" lvl="0" indent="-310356" algn="l" rtl="0">
              <a:lnSpc>
                <a:spcPct val="150000"/>
              </a:lnSpc>
              <a:spcBef>
                <a:spcPts val="0"/>
              </a:spcBef>
              <a:spcAft>
                <a:spcPts val="0"/>
              </a:spcAft>
              <a:buClr>
                <a:srgbClr val="000000"/>
              </a:buClr>
              <a:buSzPts val="1288"/>
              <a:buFont typeface="Arial"/>
              <a:buAutoNum type="arabicPeriod"/>
            </a:pPr>
            <a:r>
              <a:rPr lang="en" sz="1287">
                <a:solidFill>
                  <a:srgbClr val="000000"/>
                </a:solidFill>
                <a:latin typeface="Arial"/>
                <a:ea typeface="Arial"/>
                <a:cs typeface="Arial"/>
                <a:sym typeface="Arial"/>
              </a:rPr>
              <a:t>DisCrit considers legal and historical aspects of dis/ability and race and how both have been used separately and together to deny the rights of some citizens.</a:t>
            </a:r>
            <a:endParaRPr sz="1287">
              <a:solidFill>
                <a:srgbClr val="000000"/>
              </a:solidFill>
              <a:latin typeface="Arial"/>
              <a:ea typeface="Arial"/>
              <a:cs typeface="Arial"/>
              <a:sym typeface="Arial"/>
            </a:endParaRPr>
          </a:p>
          <a:p>
            <a:pPr marL="457200" lvl="0" indent="-310356" algn="l" rtl="0">
              <a:lnSpc>
                <a:spcPct val="150000"/>
              </a:lnSpc>
              <a:spcBef>
                <a:spcPts val="0"/>
              </a:spcBef>
              <a:spcAft>
                <a:spcPts val="0"/>
              </a:spcAft>
              <a:buClr>
                <a:srgbClr val="000000"/>
              </a:buClr>
              <a:buSzPts val="1288"/>
              <a:buFont typeface="Arial"/>
              <a:buAutoNum type="arabicPeriod"/>
            </a:pPr>
            <a:r>
              <a:rPr lang="en" sz="1287">
                <a:solidFill>
                  <a:srgbClr val="000000"/>
                </a:solidFill>
                <a:latin typeface="Arial"/>
                <a:ea typeface="Arial"/>
                <a:cs typeface="Arial"/>
                <a:sym typeface="Arial"/>
              </a:rPr>
              <a:t>DisCrit recognizes Whiteness and Ability as Property and that gains for people labeled with dis/abilities have largely been made as the result of interest convergence of White, middle-class citizens.</a:t>
            </a:r>
            <a:endParaRPr sz="1287">
              <a:solidFill>
                <a:srgbClr val="000000"/>
              </a:solidFill>
              <a:latin typeface="Arial"/>
              <a:ea typeface="Arial"/>
              <a:cs typeface="Arial"/>
              <a:sym typeface="Arial"/>
            </a:endParaRPr>
          </a:p>
          <a:p>
            <a:pPr marL="457200" lvl="0" indent="-316706" algn="l" rtl="0">
              <a:lnSpc>
                <a:spcPct val="150000"/>
              </a:lnSpc>
              <a:spcBef>
                <a:spcPts val="0"/>
              </a:spcBef>
              <a:spcAft>
                <a:spcPts val="0"/>
              </a:spcAft>
              <a:buClr>
                <a:srgbClr val="000000"/>
              </a:buClr>
              <a:buSzPts val="1388"/>
              <a:buFont typeface="Arial"/>
              <a:buAutoNum type="arabicPeriod"/>
            </a:pPr>
            <a:r>
              <a:rPr lang="en" sz="1287">
                <a:solidFill>
                  <a:srgbClr val="000000"/>
                </a:solidFill>
                <a:latin typeface="Arial"/>
                <a:ea typeface="Arial"/>
                <a:cs typeface="Arial"/>
                <a:sym typeface="Arial"/>
              </a:rPr>
              <a:t>DisCrit requires activism and supports all forms of resistance.   </a:t>
            </a:r>
            <a:r>
              <a:rPr lang="en" sz="917">
                <a:solidFill>
                  <a:srgbClr val="000000"/>
                </a:solidFill>
                <a:latin typeface="Arial"/>
                <a:ea typeface="Arial"/>
                <a:cs typeface="Arial"/>
                <a:sym typeface="Arial"/>
              </a:rPr>
              <a:t>(Annamma, Connor, &amp; Ferri, 2013)</a:t>
            </a:r>
            <a:endParaRPr sz="917">
              <a:solidFill>
                <a:srgbClr val="000000"/>
              </a:solidFill>
              <a:latin typeface="Arial"/>
              <a:ea typeface="Arial"/>
              <a:cs typeface="Arial"/>
              <a:sym typeface="Arial"/>
            </a:endParaRPr>
          </a:p>
          <a:p>
            <a:pPr marL="0" lvl="0" indent="0" algn="l" rtl="0">
              <a:lnSpc>
                <a:spcPct val="95000"/>
              </a:lnSpc>
              <a:spcBef>
                <a:spcPts val="0"/>
              </a:spcBef>
              <a:spcAft>
                <a:spcPts val="1200"/>
              </a:spcAft>
              <a:buSzPts val="1018"/>
              <a:buNone/>
            </a:pPr>
            <a:endParaRPr sz="1665"/>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Definitions</a:t>
            </a:r>
            <a:endParaRPr/>
          </a:p>
        </p:txBody>
      </p:sp>
      <p:sp>
        <p:nvSpPr>
          <p:cNvPr id="156" name="Google Shape;156;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600">
              <a:solidFill>
                <a:srgbClr val="202124"/>
              </a:solidFill>
              <a:highlight>
                <a:srgbClr val="FFFFFF"/>
              </a:highlight>
              <a:latin typeface="Times New Roman"/>
              <a:ea typeface="Times New Roman"/>
              <a:cs typeface="Times New Roman"/>
              <a:sym typeface="Times New Roman"/>
            </a:endParaRPr>
          </a:p>
          <a:p>
            <a:pPr marL="914400" lvl="1" indent="-330200" algn="l" rtl="0">
              <a:spcBef>
                <a:spcPts val="0"/>
              </a:spcBef>
              <a:spcAft>
                <a:spcPts val="0"/>
              </a:spcAft>
              <a:buClr>
                <a:srgbClr val="202124"/>
              </a:buClr>
              <a:buSzPts val="1600"/>
              <a:buFont typeface="Times New Roman"/>
              <a:buChar char="○"/>
            </a:pPr>
            <a:r>
              <a:rPr lang="en" sz="1600">
                <a:solidFill>
                  <a:srgbClr val="202124"/>
                </a:solidFill>
                <a:highlight>
                  <a:srgbClr val="FFFFFF"/>
                </a:highlight>
                <a:latin typeface="Times New Roman"/>
                <a:ea typeface="Times New Roman"/>
                <a:cs typeface="Times New Roman"/>
                <a:sym typeface="Times New Roman"/>
              </a:rPr>
              <a:t>Disability </a:t>
            </a:r>
            <a:endParaRPr sz="1600">
              <a:solidFill>
                <a:srgbClr val="202124"/>
              </a:solidFill>
              <a:highlight>
                <a:srgbClr val="FFFFFF"/>
              </a:highlight>
              <a:latin typeface="Times New Roman"/>
              <a:ea typeface="Times New Roman"/>
              <a:cs typeface="Times New Roman"/>
              <a:sym typeface="Times New Roman"/>
            </a:endParaRPr>
          </a:p>
          <a:p>
            <a:pPr marL="1371600" lvl="2" indent="-330200" algn="l" rtl="0">
              <a:spcBef>
                <a:spcPts val="0"/>
              </a:spcBef>
              <a:spcAft>
                <a:spcPts val="0"/>
              </a:spcAft>
              <a:buClr>
                <a:srgbClr val="202124"/>
              </a:buClr>
              <a:buSzPts val="1600"/>
              <a:buFont typeface="Times New Roman"/>
              <a:buChar char="■"/>
            </a:pPr>
            <a:r>
              <a:rPr lang="en" sz="1500">
                <a:solidFill>
                  <a:srgbClr val="202124"/>
                </a:solidFill>
                <a:highlight>
                  <a:srgbClr val="FFFFFF"/>
                </a:highlight>
                <a:latin typeface="Roboto"/>
                <a:ea typeface="Roboto"/>
                <a:cs typeface="Roboto"/>
                <a:sym typeface="Roboto"/>
              </a:rPr>
              <a:t>A physical or mental condition that limits a person's movements, senses, or activities </a:t>
            </a:r>
            <a:endParaRPr sz="1500">
              <a:solidFill>
                <a:srgbClr val="202124"/>
              </a:solidFill>
              <a:highlight>
                <a:srgbClr val="FFFFFF"/>
              </a:highlight>
              <a:latin typeface="Roboto"/>
              <a:ea typeface="Roboto"/>
              <a:cs typeface="Roboto"/>
              <a:sym typeface="Roboto"/>
            </a:endParaRPr>
          </a:p>
          <a:p>
            <a:pPr marL="1371600" lvl="2" indent="-323850" algn="l" rtl="0">
              <a:spcBef>
                <a:spcPts val="0"/>
              </a:spcBef>
              <a:spcAft>
                <a:spcPts val="0"/>
              </a:spcAft>
              <a:buClr>
                <a:srgbClr val="202124"/>
              </a:buClr>
              <a:buSzPts val="1500"/>
              <a:buFont typeface="Roboto"/>
              <a:buChar char="■"/>
            </a:pPr>
            <a:r>
              <a:rPr lang="en" sz="1500">
                <a:solidFill>
                  <a:srgbClr val="202124"/>
                </a:solidFill>
                <a:highlight>
                  <a:srgbClr val="FFFFFF"/>
                </a:highlight>
                <a:latin typeface="Roboto"/>
                <a:ea typeface="Roboto"/>
                <a:cs typeface="Roboto"/>
                <a:sym typeface="Roboto"/>
              </a:rPr>
              <a:t>Additionally defined by the experiences one has because of their ability levels and label </a:t>
            </a:r>
            <a:endParaRPr sz="1600">
              <a:solidFill>
                <a:srgbClr val="202124"/>
              </a:solidFill>
              <a:highlight>
                <a:srgbClr val="FFFFFF"/>
              </a:highlight>
              <a:latin typeface="Times New Roman"/>
              <a:ea typeface="Times New Roman"/>
              <a:cs typeface="Times New Roman"/>
              <a:sym typeface="Times New Roman"/>
            </a:endParaRPr>
          </a:p>
          <a:p>
            <a:pPr marL="914400" lvl="1" indent="-330200" algn="l" rtl="0">
              <a:spcBef>
                <a:spcPts val="0"/>
              </a:spcBef>
              <a:spcAft>
                <a:spcPts val="0"/>
              </a:spcAft>
              <a:buClr>
                <a:srgbClr val="202124"/>
              </a:buClr>
              <a:buSzPts val="1600"/>
              <a:buFont typeface="Times New Roman"/>
              <a:buChar char="○"/>
            </a:pPr>
            <a:r>
              <a:rPr lang="en" sz="1600">
                <a:solidFill>
                  <a:srgbClr val="202124"/>
                </a:solidFill>
                <a:highlight>
                  <a:srgbClr val="FFFFFF"/>
                </a:highlight>
                <a:latin typeface="Times New Roman"/>
                <a:ea typeface="Times New Roman"/>
                <a:cs typeface="Times New Roman"/>
                <a:sym typeface="Times New Roman"/>
              </a:rPr>
              <a:t>Inclusive</a:t>
            </a:r>
            <a:endParaRPr sz="1600">
              <a:solidFill>
                <a:srgbClr val="202124"/>
              </a:solidFill>
              <a:highlight>
                <a:srgbClr val="FFFFFF"/>
              </a:highlight>
              <a:latin typeface="Times New Roman"/>
              <a:ea typeface="Times New Roman"/>
              <a:cs typeface="Times New Roman"/>
              <a:sym typeface="Times New Roman"/>
            </a:endParaRPr>
          </a:p>
          <a:p>
            <a:pPr marL="1371600" lvl="2" indent="-330200" algn="l" rtl="0">
              <a:spcBef>
                <a:spcPts val="0"/>
              </a:spcBef>
              <a:spcAft>
                <a:spcPts val="0"/>
              </a:spcAft>
              <a:buClr>
                <a:srgbClr val="202124"/>
              </a:buClr>
              <a:buSzPts val="1600"/>
              <a:buFont typeface="Times New Roman"/>
              <a:buChar char="■"/>
            </a:pPr>
            <a:r>
              <a:rPr lang="en" sz="1600">
                <a:solidFill>
                  <a:srgbClr val="202124"/>
                </a:solidFill>
                <a:highlight>
                  <a:srgbClr val="FFFFFF"/>
                </a:highlight>
                <a:latin typeface="Times New Roman"/>
                <a:ea typeface="Times New Roman"/>
                <a:cs typeface="Times New Roman"/>
                <a:sym typeface="Times New Roman"/>
              </a:rPr>
              <a:t>All students regardless of ability level have access to grade level curriculum and above, in their neighborhood, with the appropriate supports based on their abilities and needs</a:t>
            </a:r>
            <a:endParaRPr sz="1600">
              <a:solidFill>
                <a:srgbClr val="202124"/>
              </a:solidFill>
              <a:highlight>
                <a:srgbClr val="FFFFFF"/>
              </a:highlight>
              <a:latin typeface="Times New Roman"/>
              <a:ea typeface="Times New Roman"/>
              <a:cs typeface="Times New Roman"/>
              <a:sym typeface="Times New Roman"/>
            </a:endParaRPr>
          </a:p>
          <a:p>
            <a:pPr marL="914400" lvl="1" indent="-330200" algn="l" rtl="0">
              <a:spcBef>
                <a:spcPts val="0"/>
              </a:spcBef>
              <a:spcAft>
                <a:spcPts val="0"/>
              </a:spcAft>
              <a:buClr>
                <a:srgbClr val="202124"/>
              </a:buClr>
              <a:buSzPts val="1600"/>
              <a:buFont typeface="Times New Roman"/>
              <a:buChar char="○"/>
            </a:pPr>
            <a:r>
              <a:rPr lang="en" sz="1600">
                <a:solidFill>
                  <a:srgbClr val="202124"/>
                </a:solidFill>
                <a:highlight>
                  <a:srgbClr val="FFFFFF"/>
                </a:highlight>
                <a:latin typeface="Times New Roman"/>
                <a:ea typeface="Times New Roman"/>
                <a:cs typeface="Times New Roman"/>
                <a:sym typeface="Times New Roman"/>
              </a:rPr>
              <a:t>Culturally Responsive Teaching</a:t>
            </a:r>
            <a:endParaRPr sz="1600">
              <a:solidFill>
                <a:srgbClr val="202124"/>
              </a:solidFill>
              <a:highlight>
                <a:srgbClr val="FFFFFF"/>
              </a:highlight>
              <a:latin typeface="Times New Roman"/>
              <a:ea typeface="Times New Roman"/>
              <a:cs typeface="Times New Roman"/>
              <a:sym typeface="Times New Roman"/>
            </a:endParaRPr>
          </a:p>
          <a:p>
            <a:pPr marL="1371600" lvl="2" indent="-330200" algn="l" rtl="0">
              <a:spcBef>
                <a:spcPts val="0"/>
              </a:spcBef>
              <a:spcAft>
                <a:spcPts val="0"/>
              </a:spcAft>
              <a:buClr>
                <a:srgbClr val="202124"/>
              </a:buClr>
              <a:buSzPts val="1600"/>
              <a:buFont typeface="Times New Roman"/>
              <a:buChar char="■"/>
            </a:pPr>
            <a:r>
              <a:rPr lang="en" sz="1600">
                <a:solidFill>
                  <a:srgbClr val="202124"/>
                </a:solidFill>
                <a:highlight>
                  <a:srgbClr val="FFFFFF"/>
                </a:highlight>
                <a:latin typeface="Times New Roman"/>
                <a:ea typeface="Times New Roman"/>
                <a:cs typeface="Times New Roman"/>
                <a:sym typeface="Times New Roman"/>
              </a:rPr>
              <a:t>Utilizing relationships and social emotional connections with students, as well as cultural knowledge of students to make learning meaningful (Hammond, 2015).</a:t>
            </a:r>
            <a:endParaRPr sz="1600">
              <a:solidFill>
                <a:srgbClr val="202124"/>
              </a:solidFill>
              <a:highlight>
                <a:srgbClr val="FFFFFF"/>
              </a:highlight>
              <a:latin typeface="Times New Roman"/>
              <a:ea typeface="Times New Roman"/>
              <a:cs typeface="Times New Roman"/>
              <a:sym typeface="Times New Roman"/>
            </a:endParaRPr>
          </a:p>
        </p:txBody>
      </p:sp>
      <p:pic>
        <p:nvPicPr>
          <p:cNvPr id="157" name="Google Shape;157;p25"/>
          <p:cNvPicPr preferRelativeResize="0"/>
          <p:nvPr/>
        </p:nvPicPr>
        <p:blipFill>
          <a:blip r:embed="rId3">
            <a:alphaModFix/>
          </a:blip>
          <a:stretch>
            <a:fillRect/>
          </a:stretch>
        </p:blipFill>
        <p:spPr>
          <a:xfrm>
            <a:off x="6999250" y="165100"/>
            <a:ext cx="2027825" cy="11355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Definitions Continued</a:t>
            </a:r>
            <a:endParaRPr/>
          </a:p>
        </p:txBody>
      </p:sp>
      <p:sp>
        <p:nvSpPr>
          <p:cNvPr id="163" name="Google Shape;163;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914400" lvl="1" indent="-342900" algn="l" rtl="0">
              <a:spcBef>
                <a:spcPts val="0"/>
              </a:spcBef>
              <a:spcAft>
                <a:spcPts val="0"/>
              </a:spcAft>
              <a:buClr>
                <a:srgbClr val="202124"/>
              </a:buClr>
              <a:buSzPts val="1800"/>
              <a:buFont typeface="Times New Roman"/>
              <a:buChar char="○"/>
            </a:pPr>
            <a:r>
              <a:rPr lang="en" sz="1800">
                <a:solidFill>
                  <a:srgbClr val="202124"/>
                </a:solidFill>
                <a:highlight>
                  <a:schemeClr val="lt1"/>
                </a:highlight>
                <a:latin typeface="Times New Roman"/>
                <a:ea typeface="Times New Roman"/>
                <a:cs typeface="Times New Roman"/>
                <a:sym typeface="Times New Roman"/>
              </a:rPr>
              <a:t>Racism</a:t>
            </a:r>
            <a:endParaRPr sz="1800">
              <a:solidFill>
                <a:srgbClr val="202124"/>
              </a:solidFill>
              <a:highlight>
                <a:schemeClr val="lt1"/>
              </a:highlight>
              <a:latin typeface="Times New Roman"/>
              <a:ea typeface="Times New Roman"/>
              <a:cs typeface="Times New Roman"/>
              <a:sym typeface="Times New Roman"/>
            </a:endParaRPr>
          </a:p>
          <a:p>
            <a:pPr marL="1371600" lvl="2" indent="-342900" algn="l" rtl="0">
              <a:spcBef>
                <a:spcPts val="0"/>
              </a:spcBef>
              <a:spcAft>
                <a:spcPts val="0"/>
              </a:spcAft>
              <a:buClr>
                <a:srgbClr val="202124"/>
              </a:buClr>
              <a:buSzPts val="1800"/>
              <a:buFont typeface="Times New Roman"/>
              <a:buChar char="■"/>
            </a:pPr>
            <a:r>
              <a:rPr lang="en" sz="1800">
                <a:solidFill>
                  <a:srgbClr val="202124"/>
                </a:solidFill>
                <a:highlight>
                  <a:schemeClr val="lt1"/>
                </a:highlight>
                <a:latin typeface="Times New Roman"/>
                <a:ea typeface="Times New Roman"/>
                <a:cs typeface="Times New Roman"/>
                <a:sym typeface="Times New Roman"/>
              </a:rPr>
              <a:t>Supporting a racist policy/action through actions or inactions, or expressing a racist idea (Kendi, 2019)</a:t>
            </a:r>
            <a:endParaRPr sz="1800">
              <a:solidFill>
                <a:srgbClr val="202124"/>
              </a:solidFill>
              <a:highlight>
                <a:schemeClr val="lt1"/>
              </a:highlight>
              <a:latin typeface="Times New Roman"/>
              <a:ea typeface="Times New Roman"/>
              <a:cs typeface="Times New Roman"/>
              <a:sym typeface="Times New Roman"/>
            </a:endParaRPr>
          </a:p>
          <a:p>
            <a:pPr marL="1371600" lvl="2" indent="-342900" algn="l" rtl="0">
              <a:spcBef>
                <a:spcPts val="0"/>
              </a:spcBef>
              <a:spcAft>
                <a:spcPts val="0"/>
              </a:spcAft>
              <a:buClr>
                <a:srgbClr val="202124"/>
              </a:buClr>
              <a:buSzPts val="1800"/>
              <a:buFont typeface="Times New Roman"/>
              <a:buChar char="■"/>
            </a:pPr>
            <a:r>
              <a:rPr lang="en" sz="1800">
                <a:solidFill>
                  <a:srgbClr val="202124"/>
                </a:solidFill>
                <a:highlight>
                  <a:schemeClr val="lt1"/>
                </a:highlight>
                <a:latin typeface="Times New Roman"/>
                <a:ea typeface="Times New Roman"/>
                <a:cs typeface="Times New Roman"/>
                <a:sym typeface="Times New Roman"/>
              </a:rPr>
              <a:t>Prejudice and discrimination that includes institutional support of those ideas</a:t>
            </a:r>
            <a:endParaRPr sz="1800">
              <a:solidFill>
                <a:srgbClr val="202124"/>
              </a:solidFill>
              <a:highlight>
                <a:schemeClr val="lt1"/>
              </a:highlight>
              <a:latin typeface="Times New Roman"/>
              <a:ea typeface="Times New Roman"/>
              <a:cs typeface="Times New Roman"/>
              <a:sym typeface="Times New Roman"/>
            </a:endParaRPr>
          </a:p>
          <a:p>
            <a:pPr marL="914400" lvl="1" indent="-342900" algn="l" rtl="0">
              <a:spcBef>
                <a:spcPts val="0"/>
              </a:spcBef>
              <a:spcAft>
                <a:spcPts val="0"/>
              </a:spcAft>
              <a:buClr>
                <a:srgbClr val="202124"/>
              </a:buClr>
              <a:buSzPts val="1800"/>
              <a:buFont typeface="Times New Roman"/>
              <a:buChar char="○"/>
            </a:pPr>
            <a:r>
              <a:rPr lang="en" sz="1800">
                <a:solidFill>
                  <a:srgbClr val="202124"/>
                </a:solidFill>
                <a:highlight>
                  <a:schemeClr val="lt1"/>
                </a:highlight>
                <a:latin typeface="Times New Roman"/>
                <a:ea typeface="Times New Roman"/>
                <a:cs typeface="Times New Roman"/>
                <a:sym typeface="Times New Roman"/>
              </a:rPr>
              <a:t>Anti-Racism</a:t>
            </a:r>
            <a:endParaRPr sz="1800">
              <a:solidFill>
                <a:srgbClr val="202124"/>
              </a:solidFill>
              <a:highlight>
                <a:schemeClr val="lt1"/>
              </a:highlight>
              <a:latin typeface="Times New Roman"/>
              <a:ea typeface="Times New Roman"/>
              <a:cs typeface="Times New Roman"/>
              <a:sym typeface="Times New Roman"/>
            </a:endParaRPr>
          </a:p>
          <a:p>
            <a:pPr marL="1371600" lvl="2" indent="-342900" algn="l" rtl="0">
              <a:spcBef>
                <a:spcPts val="0"/>
              </a:spcBef>
              <a:spcAft>
                <a:spcPts val="0"/>
              </a:spcAft>
              <a:buClr>
                <a:srgbClr val="202124"/>
              </a:buClr>
              <a:buSzPts val="1800"/>
              <a:buFont typeface="Times New Roman"/>
              <a:buChar char="■"/>
            </a:pPr>
            <a:r>
              <a:rPr lang="en" sz="1800">
                <a:solidFill>
                  <a:srgbClr val="202124"/>
                </a:solidFill>
                <a:highlight>
                  <a:schemeClr val="lt1"/>
                </a:highlight>
                <a:latin typeface="Times New Roman"/>
                <a:ea typeface="Times New Roman"/>
                <a:cs typeface="Times New Roman"/>
                <a:sym typeface="Times New Roman"/>
              </a:rPr>
              <a:t>Counteracting racism through intentional actions to dismantle structures in place that benefit White people </a:t>
            </a:r>
            <a:endParaRPr sz="1800">
              <a:solidFill>
                <a:srgbClr val="202124"/>
              </a:solidFill>
              <a:highlight>
                <a:schemeClr val="lt1"/>
              </a:highlight>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Special Education Eligibilities</a:t>
            </a:r>
            <a:endParaRPr/>
          </a:p>
        </p:txBody>
      </p:sp>
      <p:sp>
        <p:nvSpPr>
          <p:cNvPr id="169" name="Google Shape;169;p27"/>
          <p:cNvSpPr txBox="1">
            <a:spLocks noGrp="1"/>
          </p:cNvSpPr>
          <p:nvPr>
            <p:ph type="body" idx="1"/>
          </p:nvPr>
        </p:nvSpPr>
        <p:spPr>
          <a:xfrm>
            <a:off x="311700" y="1152475"/>
            <a:ext cx="6849600" cy="3416400"/>
          </a:xfrm>
          <a:prstGeom prst="rect">
            <a:avLst/>
          </a:prstGeom>
        </p:spPr>
        <p:txBody>
          <a:bodyPr spcFirstLastPara="1" wrap="square" lIns="91425" tIns="91425" rIns="91425" bIns="91425" anchor="t" anchorCtr="0">
            <a:normAutofit lnSpcReduction="10000"/>
          </a:bodyPr>
          <a:lstStyle/>
          <a:p>
            <a:pPr marL="457200" lvl="0" indent="-355600" algn="l" rtl="0">
              <a:lnSpc>
                <a:spcPct val="120000"/>
              </a:lnSpc>
              <a:spcBef>
                <a:spcPts val="1000"/>
              </a:spcBef>
              <a:spcAft>
                <a:spcPts val="0"/>
              </a:spcAft>
              <a:buSzPts val="2000"/>
              <a:buFont typeface="Arial"/>
              <a:buChar char="●"/>
            </a:pPr>
            <a:r>
              <a:rPr lang="en" sz="2000">
                <a:solidFill>
                  <a:srgbClr val="000000"/>
                </a:solidFill>
                <a:latin typeface="Arial"/>
                <a:ea typeface="Arial"/>
                <a:cs typeface="Arial"/>
                <a:sym typeface="Arial"/>
              </a:rPr>
              <a:t>13 Total Eligibilities </a:t>
            </a:r>
            <a:endParaRPr sz="2000">
              <a:solidFill>
                <a:srgbClr val="000000"/>
              </a:solidFill>
              <a:latin typeface="Arial"/>
              <a:ea typeface="Arial"/>
              <a:cs typeface="Arial"/>
              <a:sym typeface="Arial"/>
            </a:endParaRPr>
          </a:p>
          <a:p>
            <a:pPr marL="457200" lvl="0" indent="-355600" algn="l" rtl="0">
              <a:lnSpc>
                <a:spcPct val="120000"/>
              </a:lnSpc>
              <a:spcBef>
                <a:spcPts val="0"/>
              </a:spcBef>
              <a:spcAft>
                <a:spcPts val="0"/>
              </a:spcAft>
              <a:buSzPts val="2000"/>
              <a:buFont typeface="Arial"/>
              <a:buChar char="●"/>
            </a:pPr>
            <a:r>
              <a:rPr lang="en" sz="2000">
                <a:solidFill>
                  <a:srgbClr val="000000"/>
                </a:solidFill>
                <a:latin typeface="Arial"/>
                <a:ea typeface="Arial"/>
                <a:cs typeface="Arial"/>
                <a:sym typeface="Arial"/>
              </a:rPr>
              <a:t>ED: Emotional disturbance</a:t>
            </a:r>
            <a:endParaRPr sz="2000">
              <a:solidFill>
                <a:srgbClr val="000000"/>
              </a:solidFill>
              <a:latin typeface="Arial"/>
              <a:ea typeface="Arial"/>
              <a:cs typeface="Arial"/>
              <a:sym typeface="Arial"/>
            </a:endParaRPr>
          </a:p>
          <a:p>
            <a:pPr marL="914400" lvl="1" indent="-317500" algn="l" rtl="0">
              <a:lnSpc>
                <a:spcPct val="120000"/>
              </a:lnSpc>
              <a:spcBef>
                <a:spcPts val="0"/>
              </a:spcBef>
              <a:spcAft>
                <a:spcPts val="0"/>
              </a:spcAft>
              <a:buSzPts val="1400"/>
              <a:buFont typeface="Arial"/>
              <a:buChar char="○"/>
            </a:pPr>
            <a:r>
              <a:rPr lang="en">
                <a:solidFill>
                  <a:srgbClr val="000000"/>
                </a:solidFill>
                <a:latin typeface="Arial"/>
                <a:ea typeface="Arial"/>
                <a:cs typeface="Arial"/>
                <a:sym typeface="Arial"/>
              </a:rPr>
              <a:t>Inability to learn, build relationships,  inappropriate behaviors, pervasive mood of unhappiness</a:t>
            </a:r>
            <a:endParaRPr>
              <a:solidFill>
                <a:srgbClr val="000000"/>
              </a:solidFill>
              <a:latin typeface="Arial"/>
              <a:ea typeface="Arial"/>
              <a:cs typeface="Arial"/>
              <a:sym typeface="Arial"/>
            </a:endParaRPr>
          </a:p>
          <a:p>
            <a:pPr marL="457200" lvl="0" indent="-355600" algn="l" rtl="0">
              <a:lnSpc>
                <a:spcPct val="120000"/>
              </a:lnSpc>
              <a:spcBef>
                <a:spcPts val="0"/>
              </a:spcBef>
              <a:spcAft>
                <a:spcPts val="0"/>
              </a:spcAft>
              <a:buSzPts val="2000"/>
              <a:buFont typeface="Arial"/>
              <a:buChar char="●"/>
            </a:pPr>
            <a:r>
              <a:rPr lang="en" sz="2000">
                <a:solidFill>
                  <a:srgbClr val="000000"/>
                </a:solidFill>
                <a:latin typeface="Arial"/>
                <a:ea typeface="Arial"/>
                <a:cs typeface="Arial"/>
                <a:sym typeface="Arial"/>
              </a:rPr>
              <a:t>OHI: Other Health Impairment	</a:t>
            </a:r>
            <a:endParaRPr sz="2000">
              <a:solidFill>
                <a:srgbClr val="000000"/>
              </a:solidFill>
              <a:latin typeface="Arial"/>
              <a:ea typeface="Arial"/>
              <a:cs typeface="Arial"/>
              <a:sym typeface="Arial"/>
            </a:endParaRPr>
          </a:p>
          <a:p>
            <a:pPr marL="914400" lvl="1" indent="-355600" algn="l" rtl="0">
              <a:lnSpc>
                <a:spcPct val="120000"/>
              </a:lnSpc>
              <a:spcBef>
                <a:spcPts val="0"/>
              </a:spcBef>
              <a:spcAft>
                <a:spcPts val="0"/>
              </a:spcAft>
              <a:buSzPts val="2000"/>
              <a:buFont typeface="Arial"/>
              <a:buChar char="○"/>
            </a:pPr>
            <a:r>
              <a:rPr lang="en">
                <a:solidFill>
                  <a:srgbClr val="000000"/>
                </a:solidFill>
                <a:latin typeface="Arial"/>
                <a:ea typeface="Arial"/>
                <a:cs typeface="Arial"/>
                <a:sym typeface="Arial"/>
              </a:rPr>
              <a:t>Limited alertness</a:t>
            </a:r>
            <a:endParaRPr>
              <a:solidFill>
                <a:srgbClr val="000000"/>
              </a:solidFill>
              <a:latin typeface="Arial"/>
              <a:ea typeface="Arial"/>
              <a:cs typeface="Arial"/>
              <a:sym typeface="Arial"/>
            </a:endParaRPr>
          </a:p>
          <a:p>
            <a:pPr marL="457200" lvl="0" indent="-355600" algn="l" rtl="0">
              <a:lnSpc>
                <a:spcPct val="120000"/>
              </a:lnSpc>
              <a:spcBef>
                <a:spcPts val="0"/>
              </a:spcBef>
              <a:spcAft>
                <a:spcPts val="0"/>
              </a:spcAft>
              <a:buClr>
                <a:srgbClr val="000000"/>
              </a:buClr>
              <a:buSzPts val="2000"/>
              <a:buFont typeface="Arial"/>
              <a:buChar char="●"/>
            </a:pPr>
            <a:r>
              <a:rPr lang="en" sz="2000">
                <a:solidFill>
                  <a:srgbClr val="000000"/>
                </a:solidFill>
                <a:latin typeface="Arial"/>
                <a:ea typeface="Arial"/>
                <a:cs typeface="Arial"/>
                <a:sym typeface="Arial"/>
              </a:rPr>
              <a:t>IDEA Sec 300.306 C I </a:t>
            </a:r>
            <a:endParaRPr sz="2000">
              <a:solidFill>
                <a:srgbClr val="000000"/>
              </a:solidFill>
              <a:latin typeface="Arial"/>
              <a:ea typeface="Arial"/>
              <a:cs typeface="Arial"/>
              <a:sym typeface="Arial"/>
            </a:endParaRPr>
          </a:p>
          <a:p>
            <a:pPr marL="914400" lvl="1" indent="-355600" algn="l" rtl="0">
              <a:lnSpc>
                <a:spcPct val="120000"/>
              </a:lnSpc>
              <a:spcBef>
                <a:spcPts val="0"/>
              </a:spcBef>
              <a:spcAft>
                <a:spcPts val="0"/>
              </a:spcAft>
              <a:buClr>
                <a:srgbClr val="000000"/>
              </a:buClr>
              <a:buSzPts val="2000"/>
              <a:buFont typeface="Arial"/>
              <a:buChar char="○"/>
            </a:pPr>
            <a:r>
              <a:rPr lang="en" sz="1350" u="sng">
                <a:solidFill>
                  <a:srgbClr val="316194"/>
                </a:solidFill>
                <a:highlight>
                  <a:srgbClr val="FFFFFF"/>
                </a:highlight>
                <a:latin typeface="Arial"/>
                <a:ea typeface="Arial"/>
                <a:cs typeface="Arial"/>
                <a:sym typeface="Arial"/>
                <a:hlinkClick r:id="rId3">
                  <a:extLst>
                    <a:ext uri="{A12FA001-AC4F-418D-AE19-62706E023703}">
                      <ahyp:hlinkClr xmlns:ahyp="http://schemas.microsoft.com/office/drawing/2018/hyperlinkcolor" val="tx"/>
                    </a:ext>
                  </a:extLst>
                </a:hlinkClick>
              </a:rPr>
              <a:t>(i)</a:t>
            </a:r>
            <a:r>
              <a:rPr lang="en" sz="1350">
                <a:solidFill>
                  <a:srgbClr val="343C47"/>
                </a:solidFill>
                <a:highlight>
                  <a:srgbClr val="FFFFFF"/>
                </a:highlight>
                <a:latin typeface="Arial"/>
                <a:ea typeface="Arial"/>
                <a:cs typeface="Arial"/>
                <a:sym typeface="Arial"/>
              </a:rPr>
              <a:t> Draw upon information from a variety of sources, including aptitude and achievement tests, parent input, and teacher recommendations, as well as information about the child’s physical condition, social or cultural background, and adaptive behavior; and</a:t>
            </a:r>
            <a:endParaRPr sz="2000">
              <a:solidFill>
                <a:srgbClr val="000000"/>
              </a:solidFill>
              <a:latin typeface="Arial"/>
              <a:ea typeface="Arial"/>
              <a:cs typeface="Arial"/>
              <a:sym typeface="Arial"/>
            </a:endParaRPr>
          </a:p>
          <a:p>
            <a:pPr marL="0" lvl="0" indent="0" algn="l" rtl="0">
              <a:spcBef>
                <a:spcPts val="0"/>
              </a:spcBef>
              <a:spcAft>
                <a:spcPts val="1200"/>
              </a:spcAft>
              <a:buNone/>
            </a:pPr>
            <a:endParaRPr/>
          </a:p>
        </p:txBody>
      </p:sp>
      <p:pic>
        <p:nvPicPr>
          <p:cNvPr id="170" name="Google Shape;170;p27"/>
          <p:cNvPicPr preferRelativeResize="0"/>
          <p:nvPr/>
        </p:nvPicPr>
        <p:blipFill>
          <a:blip r:embed="rId4">
            <a:alphaModFix/>
          </a:blip>
          <a:stretch>
            <a:fillRect/>
          </a:stretch>
        </p:blipFill>
        <p:spPr>
          <a:xfrm>
            <a:off x="6545063" y="75700"/>
            <a:ext cx="2505075" cy="18288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Problem of Practice</a:t>
            </a:r>
            <a:endParaRPr/>
          </a:p>
        </p:txBody>
      </p:sp>
      <p:sp>
        <p:nvSpPr>
          <p:cNvPr id="176" name="Google Shape;176;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457200" lvl="0" indent="-325755" algn="l" rtl="0">
              <a:spcBef>
                <a:spcPts val="0"/>
              </a:spcBef>
              <a:spcAft>
                <a:spcPts val="0"/>
              </a:spcAft>
              <a:buClr>
                <a:srgbClr val="000000"/>
              </a:buClr>
              <a:buSzPct val="100000"/>
              <a:buChar char="●"/>
            </a:pPr>
            <a:r>
              <a:rPr lang="en">
                <a:solidFill>
                  <a:srgbClr val="000000"/>
                </a:solidFill>
              </a:rPr>
              <a:t>Unequitable discipline, teacher stereotypes (Racism, and Ableism), and other community factors </a:t>
            </a:r>
            <a:endParaRPr>
              <a:solidFill>
                <a:srgbClr val="000000"/>
              </a:solidFill>
            </a:endParaRPr>
          </a:p>
          <a:p>
            <a:pPr marL="457200" lvl="0" indent="-325755" algn="l" rtl="0">
              <a:spcBef>
                <a:spcPts val="0"/>
              </a:spcBef>
              <a:spcAft>
                <a:spcPts val="0"/>
              </a:spcAft>
              <a:buClr>
                <a:srgbClr val="000000"/>
              </a:buClr>
              <a:buSzPct val="100000"/>
              <a:buChar char="●"/>
            </a:pPr>
            <a:r>
              <a:rPr lang="en">
                <a:solidFill>
                  <a:srgbClr val="000000"/>
                </a:solidFill>
              </a:rPr>
              <a:t>3 - 4 times more likely to be identified as having an Emotional Disturbance than other students (U.S. Commission on Civil Rights, 2019). </a:t>
            </a:r>
            <a:endParaRPr>
              <a:solidFill>
                <a:srgbClr val="000000"/>
              </a:solidFill>
            </a:endParaRPr>
          </a:p>
          <a:p>
            <a:pPr marL="457200" lvl="0" indent="-325755" algn="l" rtl="0">
              <a:spcBef>
                <a:spcPts val="0"/>
              </a:spcBef>
              <a:spcAft>
                <a:spcPts val="0"/>
              </a:spcAft>
              <a:buClr>
                <a:srgbClr val="000000"/>
              </a:buClr>
              <a:buSzPct val="100000"/>
              <a:buChar char="●"/>
            </a:pPr>
            <a:r>
              <a:rPr lang="en">
                <a:solidFill>
                  <a:srgbClr val="000000"/>
                </a:solidFill>
              </a:rPr>
              <a:t>Black boys are 17 % of the school age population but 33 % of the students receiving special education services (U.S. Commission on Civil Rights, 2019). </a:t>
            </a:r>
            <a:endParaRPr>
              <a:solidFill>
                <a:srgbClr val="000000"/>
              </a:solidFill>
            </a:endParaRPr>
          </a:p>
          <a:p>
            <a:pPr marL="457200" lvl="0" indent="-325755" algn="l" rtl="0">
              <a:spcBef>
                <a:spcPts val="0"/>
              </a:spcBef>
              <a:spcAft>
                <a:spcPts val="0"/>
              </a:spcAft>
              <a:buClr>
                <a:srgbClr val="000000"/>
              </a:buClr>
              <a:buSzPct val="100000"/>
              <a:buChar char="●"/>
            </a:pPr>
            <a:r>
              <a:rPr lang="en">
                <a:solidFill>
                  <a:srgbClr val="000000"/>
                </a:solidFill>
              </a:rPr>
              <a:t>ED students are 18% more likely to be in separate schools or environments (Dematthews, 2018). </a:t>
            </a:r>
            <a:endParaRPr>
              <a:solidFill>
                <a:srgbClr val="000000"/>
              </a:solidFill>
            </a:endParaRPr>
          </a:p>
          <a:p>
            <a:pPr marL="457200" lvl="0" indent="-325755" algn="l" rtl="0">
              <a:spcBef>
                <a:spcPts val="0"/>
              </a:spcBef>
              <a:spcAft>
                <a:spcPts val="0"/>
              </a:spcAft>
              <a:buClr>
                <a:srgbClr val="000000"/>
              </a:buClr>
              <a:buSzPct val="100000"/>
              <a:buChar char="●"/>
            </a:pPr>
            <a:r>
              <a:rPr lang="en">
                <a:solidFill>
                  <a:srgbClr val="000000"/>
                </a:solidFill>
              </a:rPr>
              <a:t>More likely than their peers to receive school discipline, including detentions, suspensions, and expulsions (U.S. Commission on Civil Rights, 2019). </a:t>
            </a:r>
            <a:endParaRPr>
              <a:solidFill>
                <a:srgbClr val="000000"/>
              </a:solidFill>
            </a:endParaRPr>
          </a:p>
          <a:p>
            <a:pPr marL="457200" lvl="0" indent="-325755" algn="l" rtl="0">
              <a:spcBef>
                <a:spcPts val="0"/>
              </a:spcBef>
              <a:spcAft>
                <a:spcPts val="0"/>
              </a:spcAft>
              <a:buClr>
                <a:srgbClr val="000000"/>
              </a:buClr>
              <a:buSzPct val="100000"/>
              <a:buChar char="●"/>
            </a:pPr>
            <a:r>
              <a:rPr lang="en">
                <a:solidFill>
                  <a:srgbClr val="000000"/>
                </a:solidFill>
              </a:rPr>
              <a:t>Academic, social, and personal outcomes are lessened such as issues with substance abuse, incarceration, graduation, and higher degree attainment (Annamma, et al., 2013). </a:t>
            </a:r>
            <a:endParaRPr>
              <a:solidFill>
                <a:srgbClr val="000000"/>
              </a:solidFill>
            </a:endParaRPr>
          </a:p>
          <a:p>
            <a:pPr marL="0" lvl="0" indent="0" algn="l" rtl="0">
              <a:spcBef>
                <a:spcPts val="1200"/>
              </a:spcBef>
              <a:spcAft>
                <a:spcPts val="120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highlight>
                  <a:srgbClr val="FFFFFF"/>
                </a:highlight>
              </a:rPr>
              <a:t>Existing Research</a:t>
            </a:r>
            <a:endParaRPr>
              <a:highlight>
                <a:srgbClr val="FFFFFF"/>
              </a:highlight>
            </a:endParaRPr>
          </a:p>
        </p:txBody>
      </p:sp>
      <p:sp>
        <p:nvSpPr>
          <p:cNvPr id="182" name="Google Shape;182;p29"/>
          <p:cNvSpPr txBox="1">
            <a:spLocks noGrp="1"/>
          </p:cNvSpPr>
          <p:nvPr>
            <p:ph type="body" idx="1"/>
          </p:nvPr>
        </p:nvSpPr>
        <p:spPr>
          <a:xfrm>
            <a:off x="311700" y="1140000"/>
            <a:ext cx="8520600" cy="3416400"/>
          </a:xfrm>
          <a:prstGeom prst="rect">
            <a:avLst/>
          </a:prstGeom>
        </p:spPr>
        <p:txBody>
          <a:bodyPr spcFirstLastPara="1" wrap="square" lIns="91425" tIns="91425" rIns="91425" bIns="91425" anchor="t" anchorCtr="0">
            <a:normAutofit lnSpcReduction="10000"/>
          </a:bodyPr>
          <a:lstStyle/>
          <a:p>
            <a:pPr marL="457200" lvl="0" indent="-357346" algn="l" rtl="0">
              <a:spcBef>
                <a:spcPts val="0"/>
              </a:spcBef>
              <a:spcAft>
                <a:spcPts val="0"/>
              </a:spcAft>
              <a:buClr>
                <a:srgbClr val="202124"/>
              </a:buClr>
              <a:buSzPct val="100000"/>
              <a:buFont typeface="Times New Roman"/>
              <a:buChar char="●"/>
            </a:pPr>
            <a:r>
              <a:rPr lang="en" sz="2191">
                <a:solidFill>
                  <a:srgbClr val="202124"/>
                </a:solidFill>
                <a:highlight>
                  <a:srgbClr val="FFFFFF"/>
                </a:highlight>
                <a:latin typeface="Times New Roman"/>
                <a:ea typeface="Times New Roman"/>
                <a:cs typeface="Times New Roman"/>
                <a:sym typeface="Times New Roman"/>
              </a:rPr>
              <a:t>Motherly support and students seek to make them proud</a:t>
            </a:r>
            <a:endParaRPr sz="2191">
              <a:solidFill>
                <a:srgbClr val="202124"/>
              </a:solidFill>
              <a:highlight>
                <a:srgbClr val="FFFFFF"/>
              </a:highlight>
              <a:latin typeface="Times New Roman"/>
              <a:ea typeface="Times New Roman"/>
              <a:cs typeface="Times New Roman"/>
              <a:sym typeface="Times New Roman"/>
            </a:endParaRPr>
          </a:p>
          <a:p>
            <a:pPr marL="457200" lvl="0" indent="-357346" algn="l" rtl="0">
              <a:spcBef>
                <a:spcPts val="0"/>
              </a:spcBef>
              <a:spcAft>
                <a:spcPts val="0"/>
              </a:spcAft>
              <a:buClr>
                <a:srgbClr val="202124"/>
              </a:buClr>
              <a:buSzPct val="100000"/>
              <a:buFont typeface="Times New Roman"/>
              <a:buChar char="●"/>
            </a:pPr>
            <a:r>
              <a:rPr lang="en" sz="2191">
                <a:solidFill>
                  <a:srgbClr val="202124"/>
                </a:solidFill>
                <a:highlight>
                  <a:srgbClr val="FFFFFF"/>
                </a:highlight>
                <a:latin typeface="Times New Roman"/>
                <a:ea typeface="Times New Roman"/>
                <a:cs typeface="Times New Roman"/>
                <a:sym typeface="Times New Roman"/>
              </a:rPr>
              <a:t>Supportive, caring, high expectations from teachers</a:t>
            </a:r>
            <a:endParaRPr sz="2191">
              <a:solidFill>
                <a:srgbClr val="202124"/>
              </a:solidFill>
              <a:highlight>
                <a:srgbClr val="FFFFFF"/>
              </a:highlight>
              <a:latin typeface="Times New Roman"/>
              <a:ea typeface="Times New Roman"/>
              <a:cs typeface="Times New Roman"/>
              <a:sym typeface="Times New Roman"/>
            </a:endParaRPr>
          </a:p>
          <a:p>
            <a:pPr marL="457200" lvl="0" indent="-357346" algn="l" rtl="0">
              <a:spcBef>
                <a:spcPts val="0"/>
              </a:spcBef>
              <a:spcAft>
                <a:spcPts val="0"/>
              </a:spcAft>
              <a:buClr>
                <a:srgbClr val="202124"/>
              </a:buClr>
              <a:buSzPct val="100000"/>
              <a:buFont typeface="Times New Roman"/>
              <a:buChar char="●"/>
            </a:pPr>
            <a:r>
              <a:rPr lang="en" sz="2191">
                <a:solidFill>
                  <a:srgbClr val="202124"/>
                </a:solidFill>
                <a:highlight>
                  <a:srgbClr val="FFFFFF"/>
                </a:highlight>
                <a:latin typeface="Times New Roman"/>
                <a:ea typeface="Times New Roman"/>
                <a:cs typeface="Times New Roman"/>
                <a:sym typeface="Times New Roman"/>
              </a:rPr>
              <a:t>Racist educational practices</a:t>
            </a:r>
            <a:endParaRPr sz="2191">
              <a:solidFill>
                <a:srgbClr val="202124"/>
              </a:solidFill>
              <a:highlight>
                <a:srgbClr val="FFFFFF"/>
              </a:highlight>
              <a:latin typeface="Times New Roman"/>
              <a:ea typeface="Times New Roman"/>
              <a:cs typeface="Times New Roman"/>
              <a:sym typeface="Times New Roman"/>
            </a:endParaRPr>
          </a:p>
          <a:p>
            <a:pPr marL="457200" lvl="0" indent="-357346" algn="l" rtl="0">
              <a:spcBef>
                <a:spcPts val="0"/>
              </a:spcBef>
              <a:spcAft>
                <a:spcPts val="0"/>
              </a:spcAft>
              <a:buClr>
                <a:srgbClr val="202124"/>
              </a:buClr>
              <a:buSzPct val="100000"/>
              <a:buFont typeface="Times New Roman"/>
              <a:buChar char="●"/>
            </a:pPr>
            <a:r>
              <a:rPr lang="en" sz="2191">
                <a:solidFill>
                  <a:srgbClr val="202124"/>
                </a:solidFill>
                <a:highlight>
                  <a:srgbClr val="FFFFFF"/>
                </a:highlight>
                <a:latin typeface="Times New Roman"/>
                <a:ea typeface="Times New Roman"/>
                <a:cs typeface="Times New Roman"/>
                <a:sym typeface="Times New Roman"/>
              </a:rPr>
              <a:t>Educator implicit bias</a:t>
            </a:r>
            <a:endParaRPr sz="2191">
              <a:solidFill>
                <a:srgbClr val="202124"/>
              </a:solidFill>
              <a:highlight>
                <a:srgbClr val="FFFFFF"/>
              </a:highlight>
              <a:latin typeface="Times New Roman"/>
              <a:ea typeface="Times New Roman"/>
              <a:cs typeface="Times New Roman"/>
              <a:sym typeface="Times New Roman"/>
            </a:endParaRPr>
          </a:p>
          <a:p>
            <a:pPr marL="457200" lvl="0" indent="-357346" algn="l" rtl="0">
              <a:spcBef>
                <a:spcPts val="0"/>
              </a:spcBef>
              <a:spcAft>
                <a:spcPts val="0"/>
              </a:spcAft>
              <a:buClr>
                <a:srgbClr val="202124"/>
              </a:buClr>
              <a:buSzPct val="100000"/>
              <a:buFont typeface="Times New Roman"/>
              <a:buChar char="●"/>
            </a:pPr>
            <a:r>
              <a:rPr lang="en" sz="2191">
                <a:solidFill>
                  <a:srgbClr val="202124"/>
                </a:solidFill>
                <a:highlight>
                  <a:srgbClr val="FFFFFF"/>
                </a:highlight>
                <a:latin typeface="Times New Roman"/>
                <a:ea typeface="Times New Roman"/>
                <a:cs typeface="Times New Roman"/>
                <a:sym typeface="Times New Roman"/>
              </a:rPr>
              <a:t>Interventions without fidelity</a:t>
            </a:r>
            <a:endParaRPr sz="2191">
              <a:solidFill>
                <a:srgbClr val="202124"/>
              </a:solidFill>
              <a:highlight>
                <a:srgbClr val="FFFFFF"/>
              </a:highlight>
              <a:latin typeface="Times New Roman"/>
              <a:ea typeface="Times New Roman"/>
              <a:cs typeface="Times New Roman"/>
              <a:sym typeface="Times New Roman"/>
            </a:endParaRPr>
          </a:p>
          <a:p>
            <a:pPr marL="457200" lvl="0" indent="-357346" algn="l" rtl="0">
              <a:spcBef>
                <a:spcPts val="0"/>
              </a:spcBef>
              <a:spcAft>
                <a:spcPts val="0"/>
              </a:spcAft>
              <a:buClr>
                <a:srgbClr val="202124"/>
              </a:buClr>
              <a:buSzPct val="100000"/>
              <a:buFont typeface="Times New Roman"/>
              <a:buChar char="●"/>
            </a:pPr>
            <a:r>
              <a:rPr lang="en" sz="2191">
                <a:solidFill>
                  <a:srgbClr val="202124"/>
                </a:solidFill>
                <a:highlight>
                  <a:srgbClr val="FFFFFF"/>
                </a:highlight>
                <a:latin typeface="Times New Roman"/>
                <a:ea typeface="Times New Roman"/>
                <a:cs typeface="Times New Roman"/>
                <a:sym typeface="Times New Roman"/>
              </a:rPr>
              <a:t>Misunderstanding of special education services from teachers and parents</a:t>
            </a:r>
            <a:endParaRPr sz="2191">
              <a:solidFill>
                <a:srgbClr val="202124"/>
              </a:solidFill>
              <a:highlight>
                <a:srgbClr val="FFFFFF"/>
              </a:highlight>
              <a:latin typeface="Times New Roman"/>
              <a:ea typeface="Times New Roman"/>
              <a:cs typeface="Times New Roman"/>
              <a:sym typeface="Times New Roman"/>
            </a:endParaRPr>
          </a:p>
          <a:p>
            <a:pPr marL="457200" lvl="0" indent="-357346" algn="l" rtl="0">
              <a:spcBef>
                <a:spcPts val="0"/>
              </a:spcBef>
              <a:spcAft>
                <a:spcPts val="0"/>
              </a:spcAft>
              <a:buClr>
                <a:srgbClr val="202124"/>
              </a:buClr>
              <a:buSzPct val="100000"/>
              <a:buFont typeface="Times New Roman"/>
              <a:buChar char="●"/>
            </a:pPr>
            <a:r>
              <a:rPr lang="en" sz="2191">
                <a:solidFill>
                  <a:srgbClr val="202124"/>
                </a:solidFill>
                <a:highlight>
                  <a:srgbClr val="FFFFFF"/>
                </a:highlight>
                <a:latin typeface="Times New Roman"/>
                <a:ea typeface="Times New Roman"/>
                <a:cs typeface="Times New Roman"/>
                <a:sym typeface="Times New Roman"/>
              </a:rPr>
              <a:t>Students with Resistant Capital</a:t>
            </a:r>
            <a:endParaRPr sz="2191">
              <a:solidFill>
                <a:srgbClr val="202124"/>
              </a:solidFill>
              <a:highlight>
                <a:srgbClr val="FFFFFF"/>
              </a:highlight>
              <a:latin typeface="Times New Roman"/>
              <a:ea typeface="Times New Roman"/>
              <a:cs typeface="Times New Roman"/>
              <a:sym typeface="Times New Roman"/>
            </a:endParaRPr>
          </a:p>
          <a:p>
            <a:pPr marL="457200" lvl="0" indent="-357346" algn="l" rtl="0">
              <a:spcBef>
                <a:spcPts val="0"/>
              </a:spcBef>
              <a:spcAft>
                <a:spcPts val="0"/>
              </a:spcAft>
              <a:buClr>
                <a:srgbClr val="202124"/>
              </a:buClr>
              <a:buSzPct val="100000"/>
              <a:buFont typeface="Times New Roman"/>
              <a:buChar char="●"/>
            </a:pPr>
            <a:r>
              <a:rPr lang="en" sz="2191">
                <a:solidFill>
                  <a:srgbClr val="202124"/>
                </a:solidFill>
                <a:highlight>
                  <a:srgbClr val="FFFFFF"/>
                </a:highlight>
                <a:latin typeface="Times New Roman"/>
                <a:ea typeface="Times New Roman"/>
                <a:cs typeface="Times New Roman"/>
                <a:sym typeface="Times New Roman"/>
              </a:rPr>
              <a:t>Families with Navigational Capital</a:t>
            </a:r>
            <a:endParaRPr sz="2191">
              <a:solidFill>
                <a:srgbClr val="202124"/>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endParaRPr sz="1700">
              <a:solidFill>
                <a:srgbClr val="202124"/>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Previous Experiences with Students</a:t>
            </a:r>
            <a:endParaRPr/>
          </a:p>
        </p:txBody>
      </p:sp>
      <p:sp>
        <p:nvSpPr>
          <p:cNvPr id="188" name="Google Shape;188;p30"/>
          <p:cNvSpPr txBox="1">
            <a:spLocks noGrp="1"/>
          </p:cNvSpPr>
          <p:nvPr>
            <p:ph type="body" idx="1"/>
          </p:nvPr>
        </p:nvSpPr>
        <p:spPr>
          <a:xfrm>
            <a:off x="311700" y="1140000"/>
            <a:ext cx="49065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endParaRPr>
              <a:solidFill>
                <a:srgbClr val="202124"/>
              </a:solidFill>
              <a:highlight>
                <a:srgbClr val="FFFFFF"/>
              </a:highlight>
              <a:latin typeface="Times New Roman"/>
              <a:ea typeface="Times New Roman"/>
              <a:cs typeface="Times New Roman"/>
              <a:sym typeface="Times New Roman"/>
            </a:endParaRPr>
          </a:p>
          <a:p>
            <a:pPr marL="914400" lvl="1" indent="-325755" algn="l" rtl="0">
              <a:spcBef>
                <a:spcPts val="0"/>
              </a:spcBef>
              <a:spcAft>
                <a:spcPts val="0"/>
              </a:spcAft>
              <a:buClr>
                <a:srgbClr val="202124"/>
              </a:buClr>
              <a:buSzPct val="100000"/>
              <a:buFont typeface="Times New Roman"/>
              <a:buChar char="○"/>
            </a:pPr>
            <a:r>
              <a:rPr lang="en" sz="1800">
                <a:solidFill>
                  <a:srgbClr val="202124"/>
                </a:solidFill>
                <a:highlight>
                  <a:srgbClr val="FFFFFF"/>
                </a:highlight>
                <a:latin typeface="Times New Roman"/>
                <a:ea typeface="Times New Roman"/>
                <a:cs typeface="Times New Roman"/>
                <a:sym typeface="Times New Roman"/>
              </a:rPr>
              <a:t>Not provided Least Restrictive Environment</a:t>
            </a:r>
            <a:endParaRPr sz="1800">
              <a:solidFill>
                <a:srgbClr val="202124"/>
              </a:solidFill>
              <a:highlight>
                <a:srgbClr val="FFFFFF"/>
              </a:highlight>
              <a:latin typeface="Times New Roman"/>
              <a:ea typeface="Times New Roman"/>
              <a:cs typeface="Times New Roman"/>
              <a:sym typeface="Times New Roman"/>
            </a:endParaRPr>
          </a:p>
          <a:p>
            <a:pPr marL="914400" lvl="1" indent="-325755" algn="l" rtl="0">
              <a:spcBef>
                <a:spcPts val="0"/>
              </a:spcBef>
              <a:spcAft>
                <a:spcPts val="0"/>
              </a:spcAft>
              <a:buClr>
                <a:srgbClr val="202124"/>
              </a:buClr>
              <a:buSzPct val="100000"/>
              <a:buFont typeface="Times New Roman"/>
              <a:buChar char="○"/>
            </a:pPr>
            <a:r>
              <a:rPr lang="en" sz="1800">
                <a:solidFill>
                  <a:srgbClr val="202124"/>
                </a:solidFill>
                <a:highlight>
                  <a:srgbClr val="FFFFFF"/>
                </a:highlight>
                <a:latin typeface="Times New Roman"/>
                <a:ea typeface="Times New Roman"/>
                <a:cs typeface="Times New Roman"/>
                <a:sym typeface="Times New Roman"/>
              </a:rPr>
              <a:t>Students HAVE  to be advocates of their own educational rights</a:t>
            </a:r>
            <a:endParaRPr sz="1800">
              <a:solidFill>
                <a:srgbClr val="202124"/>
              </a:solidFill>
              <a:highlight>
                <a:srgbClr val="FFFFFF"/>
              </a:highlight>
              <a:latin typeface="Times New Roman"/>
              <a:ea typeface="Times New Roman"/>
              <a:cs typeface="Times New Roman"/>
              <a:sym typeface="Times New Roman"/>
            </a:endParaRPr>
          </a:p>
          <a:p>
            <a:pPr marL="914400" lvl="1" indent="-325755" algn="l" rtl="0">
              <a:spcBef>
                <a:spcPts val="0"/>
              </a:spcBef>
              <a:spcAft>
                <a:spcPts val="0"/>
              </a:spcAft>
              <a:buClr>
                <a:srgbClr val="202124"/>
              </a:buClr>
              <a:buSzPct val="100000"/>
              <a:buFont typeface="Times New Roman"/>
              <a:buChar char="○"/>
            </a:pPr>
            <a:r>
              <a:rPr lang="en" sz="1800">
                <a:solidFill>
                  <a:srgbClr val="202124"/>
                </a:solidFill>
                <a:highlight>
                  <a:srgbClr val="FFFFFF"/>
                </a:highlight>
                <a:latin typeface="Times New Roman"/>
                <a:ea typeface="Times New Roman"/>
                <a:cs typeface="Times New Roman"/>
                <a:sym typeface="Times New Roman"/>
              </a:rPr>
              <a:t>Effective interventions in general education settings are more effective than seclusive special education settings</a:t>
            </a:r>
            <a:endParaRPr sz="1800">
              <a:solidFill>
                <a:srgbClr val="202124"/>
              </a:solidFill>
              <a:highlight>
                <a:srgbClr val="FFFFFF"/>
              </a:highlight>
              <a:latin typeface="Times New Roman"/>
              <a:ea typeface="Times New Roman"/>
              <a:cs typeface="Times New Roman"/>
              <a:sym typeface="Times New Roman"/>
            </a:endParaRPr>
          </a:p>
          <a:p>
            <a:pPr marL="914400" lvl="1" indent="-325755" algn="l" rtl="0">
              <a:spcBef>
                <a:spcPts val="0"/>
              </a:spcBef>
              <a:spcAft>
                <a:spcPts val="0"/>
              </a:spcAft>
              <a:buClr>
                <a:srgbClr val="202124"/>
              </a:buClr>
              <a:buSzPct val="100000"/>
              <a:buFont typeface="Times New Roman"/>
              <a:buChar char="○"/>
            </a:pPr>
            <a:r>
              <a:rPr lang="en" sz="1800">
                <a:solidFill>
                  <a:srgbClr val="202124"/>
                </a:solidFill>
                <a:highlight>
                  <a:srgbClr val="FFFFFF"/>
                </a:highlight>
                <a:latin typeface="Times New Roman"/>
                <a:ea typeface="Times New Roman"/>
                <a:cs typeface="Times New Roman"/>
                <a:sym typeface="Times New Roman"/>
              </a:rPr>
              <a:t>Demeaning language used regarding special education</a:t>
            </a:r>
            <a:endParaRPr sz="1800">
              <a:solidFill>
                <a:srgbClr val="202124"/>
              </a:solidFill>
              <a:highlight>
                <a:srgbClr val="FFFFFF"/>
              </a:highlight>
              <a:latin typeface="Times New Roman"/>
              <a:ea typeface="Times New Roman"/>
              <a:cs typeface="Times New Roman"/>
              <a:sym typeface="Times New Roman"/>
            </a:endParaRPr>
          </a:p>
          <a:p>
            <a:pPr marL="914400" lvl="1" indent="-325755" algn="l" rtl="0">
              <a:spcBef>
                <a:spcPts val="0"/>
              </a:spcBef>
              <a:spcAft>
                <a:spcPts val="0"/>
              </a:spcAft>
              <a:buClr>
                <a:srgbClr val="202124"/>
              </a:buClr>
              <a:buSzPct val="100000"/>
              <a:buFont typeface="Times New Roman"/>
              <a:buChar char="○"/>
            </a:pPr>
            <a:r>
              <a:rPr lang="en" sz="1800">
                <a:solidFill>
                  <a:srgbClr val="202124"/>
                </a:solidFill>
                <a:highlight>
                  <a:srgbClr val="FFFFFF"/>
                </a:highlight>
                <a:latin typeface="Times New Roman"/>
                <a:ea typeface="Times New Roman"/>
                <a:cs typeface="Times New Roman"/>
                <a:sym typeface="Times New Roman"/>
              </a:rPr>
              <a:t>Students with behavioral disabilities are placed in self contained classroom as punishment</a:t>
            </a:r>
            <a:endParaRPr sz="1800">
              <a:solidFill>
                <a:srgbClr val="202124"/>
              </a:solidFill>
              <a:highlight>
                <a:srgbClr val="FFFFFF"/>
              </a:highlight>
              <a:latin typeface="Times New Roman"/>
              <a:ea typeface="Times New Roman"/>
              <a:cs typeface="Times New Roman"/>
              <a:sym typeface="Times New Roman"/>
            </a:endParaRPr>
          </a:p>
          <a:p>
            <a:pPr marL="914400" lvl="1" indent="-325755" algn="l" rtl="0">
              <a:spcBef>
                <a:spcPts val="0"/>
              </a:spcBef>
              <a:spcAft>
                <a:spcPts val="0"/>
              </a:spcAft>
              <a:buClr>
                <a:srgbClr val="202124"/>
              </a:buClr>
              <a:buSzPct val="100000"/>
              <a:buFont typeface="Times New Roman"/>
              <a:buChar char="○"/>
            </a:pPr>
            <a:r>
              <a:rPr lang="en" sz="1800">
                <a:solidFill>
                  <a:srgbClr val="202124"/>
                </a:solidFill>
                <a:highlight>
                  <a:srgbClr val="FFFFFF"/>
                </a:highlight>
                <a:latin typeface="Times New Roman"/>
                <a:ea typeface="Times New Roman"/>
                <a:cs typeface="Times New Roman"/>
                <a:sym typeface="Times New Roman"/>
              </a:rPr>
              <a:t>No supports related to their needs provided</a:t>
            </a:r>
            <a:endParaRPr sz="1800">
              <a:solidFill>
                <a:srgbClr val="202124"/>
              </a:solidFill>
              <a:highlight>
                <a:srgbClr val="FFFFFF"/>
              </a:highlight>
              <a:latin typeface="Times New Roman"/>
              <a:ea typeface="Times New Roman"/>
              <a:cs typeface="Times New Roman"/>
              <a:sym typeface="Times New Roman"/>
            </a:endParaRPr>
          </a:p>
          <a:p>
            <a:pPr marL="914400" lvl="1" indent="-325755" algn="l" rtl="0">
              <a:spcBef>
                <a:spcPts val="0"/>
              </a:spcBef>
              <a:spcAft>
                <a:spcPts val="0"/>
              </a:spcAft>
              <a:buClr>
                <a:srgbClr val="202124"/>
              </a:buClr>
              <a:buSzPct val="100000"/>
              <a:buFont typeface="Times New Roman"/>
              <a:buChar char="○"/>
            </a:pPr>
            <a:r>
              <a:rPr lang="en" sz="1800">
                <a:solidFill>
                  <a:srgbClr val="202124"/>
                </a:solidFill>
                <a:highlight>
                  <a:srgbClr val="FFFFFF"/>
                </a:highlight>
                <a:latin typeface="Times New Roman"/>
                <a:ea typeface="Times New Roman"/>
                <a:cs typeface="Times New Roman"/>
                <a:sym typeface="Times New Roman"/>
              </a:rPr>
              <a:t>Interventions provided for much longer periods for White students</a:t>
            </a:r>
            <a:endParaRPr sz="1800">
              <a:solidFill>
                <a:srgbClr val="202124"/>
              </a:solidFill>
              <a:highlight>
                <a:srgbClr val="FFFFFF"/>
              </a:highlight>
              <a:latin typeface="Times New Roman"/>
              <a:ea typeface="Times New Roman"/>
              <a:cs typeface="Times New Roman"/>
              <a:sym typeface="Times New Roman"/>
            </a:endParaRPr>
          </a:p>
        </p:txBody>
      </p:sp>
      <p:pic>
        <p:nvPicPr>
          <p:cNvPr id="189" name="Google Shape;189;p30"/>
          <p:cNvPicPr preferRelativeResize="0"/>
          <p:nvPr/>
        </p:nvPicPr>
        <p:blipFill>
          <a:blip r:embed="rId3">
            <a:alphaModFix/>
          </a:blip>
          <a:stretch>
            <a:fillRect/>
          </a:stretch>
        </p:blipFill>
        <p:spPr>
          <a:xfrm>
            <a:off x="5906125" y="373075"/>
            <a:ext cx="3048000" cy="1495425"/>
          </a:xfrm>
          <a:prstGeom prst="rect">
            <a:avLst/>
          </a:prstGeom>
          <a:noFill/>
          <a:ln>
            <a:noFill/>
          </a:ln>
        </p:spPr>
      </p:pic>
      <p:sp>
        <p:nvSpPr>
          <p:cNvPr id="190" name="Google Shape;190;p30"/>
          <p:cNvSpPr txBox="1"/>
          <p:nvPr/>
        </p:nvSpPr>
        <p:spPr>
          <a:xfrm>
            <a:off x="6027850" y="2068175"/>
            <a:ext cx="3116100" cy="212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roxima Nova"/>
                <a:ea typeface="Proxima Nova"/>
                <a:cs typeface="Proxima Nova"/>
                <a:sym typeface="Proxima Nova"/>
              </a:rPr>
              <a:t>Out of 40 students over two years in self-contained class for ED or OHI</a:t>
            </a:r>
            <a:endParaRPr>
              <a:latin typeface="Proxima Nova"/>
              <a:ea typeface="Proxima Nova"/>
              <a:cs typeface="Proxima Nova"/>
              <a:sym typeface="Proxima Nova"/>
            </a:endParaRPr>
          </a:p>
          <a:p>
            <a:pPr marL="457200" lvl="0" indent="-317500" algn="l" rtl="0">
              <a:spcBef>
                <a:spcPts val="0"/>
              </a:spcBef>
              <a:spcAft>
                <a:spcPts val="0"/>
              </a:spcAft>
              <a:buSzPts val="1400"/>
              <a:buFont typeface="Proxima Nova"/>
              <a:buChar char="●"/>
            </a:pPr>
            <a:r>
              <a:rPr lang="en">
                <a:latin typeface="Proxima Nova"/>
                <a:ea typeface="Proxima Nova"/>
                <a:cs typeface="Proxima Nova"/>
                <a:sym typeface="Proxima Nova"/>
              </a:rPr>
              <a:t>37 boys</a:t>
            </a:r>
            <a:endParaRPr>
              <a:latin typeface="Proxima Nova"/>
              <a:ea typeface="Proxima Nova"/>
              <a:cs typeface="Proxima Nova"/>
              <a:sym typeface="Proxima Nova"/>
            </a:endParaRPr>
          </a:p>
          <a:p>
            <a:pPr marL="457200" lvl="0" indent="-317500" algn="l" rtl="0">
              <a:spcBef>
                <a:spcPts val="0"/>
              </a:spcBef>
              <a:spcAft>
                <a:spcPts val="0"/>
              </a:spcAft>
              <a:buSzPts val="1400"/>
              <a:buFont typeface="Proxima Nova"/>
              <a:buChar char="●"/>
            </a:pPr>
            <a:r>
              <a:rPr lang="en">
                <a:latin typeface="Proxima Nova"/>
                <a:ea typeface="Proxima Nova"/>
                <a:cs typeface="Proxima Nova"/>
                <a:sym typeface="Proxima Nova"/>
              </a:rPr>
              <a:t>30 of the boys were black</a:t>
            </a:r>
            <a:endParaRPr>
              <a:latin typeface="Proxima Nova"/>
              <a:ea typeface="Proxima Nova"/>
              <a:cs typeface="Proxima Nova"/>
              <a:sym typeface="Proxima Nova"/>
            </a:endParaRPr>
          </a:p>
          <a:p>
            <a:pPr marL="457200" lvl="0" indent="-317500" algn="l" rtl="0">
              <a:spcBef>
                <a:spcPts val="0"/>
              </a:spcBef>
              <a:spcAft>
                <a:spcPts val="0"/>
              </a:spcAft>
              <a:buSzPts val="1400"/>
              <a:buFont typeface="Proxima Nova"/>
              <a:buChar char="●"/>
            </a:pPr>
            <a:r>
              <a:rPr lang="en">
                <a:latin typeface="Proxima Nova"/>
                <a:ea typeface="Proxima Nova"/>
                <a:cs typeface="Proxima Nova"/>
                <a:sym typeface="Proxima Nova"/>
              </a:rPr>
              <a:t>38 students primarily from Low-income neighborhoods in Long Beach</a:t>
            </a:r>
            <a:endParaRPr>
              <a:latin typeface="Proxima Nova"/>
              <a:ea typeface="Proxima Nova"/>
              <a:cs typeface="Proxima Nova"/>
              <a:sym typeface="Proxima Nova"/>
            </a:endParaRPr>
          </a:p>
          <a:p>
            <a:pPr marL="457200" lvl="0" indent="-317500" algn="l" rtl="0">
              <a:spcBef>
                <a:spcPts val="0"/>
              </a:spcBef>
              <a:spcAft>
                <a:spcPts val="0"/>
              </a:spcAft>
              <a:buSzPts val="1400"/>
              <a:buFont typeface="Proxima Nova"/>
              <a:buChar char="●"/>
            </a:pPr>
            <a:r>
              <a:rPr lang="en">
                <a:latin typeface="Proxima Nova"/>
                <a:ea typeface="Proxima Nova"/>
                <a:cs typeface="Proxima Nova"/>
                <a:sym typeface="Proxima Nova"/>
              </a:rPr>
              <a:t>Majority of the students placed in SPED after disciplinary issue</a:t>
            </a:r>
            <a:endParaRPr>
              <a:latin typeface="Proxima Nova"/>
              <a:ea typeface="Proxima Nova"/>
              <a:cs typeface="Proxima Nova"/>
              <a:sym typeface="Proxima Nov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Dissertation</a:t>
            </a:r>
            <a:endParaRPr/>
          </a:p>
        </p:txBody>
      </p:sp>
      <p:sp>
        <p:nvSpPr>
          <p:cNvPr id="196" name="Google Shape;196;p31"/>
          <p:cNvSpPr txBox="1">
            <a:spLocks noGrp="1"/>
          </p:cNvSpPr>
          <p:nvPr>
            <p:ph type="body" idx="1"/>
          </p:nvPr>
        </p:nvSpPr>
        <p:spPr>
          <a:xfrm>
            <a:off x="311700" y="1152475"/>
            <a:ext cx="6239100" cy="3416400"/>
          </a:xfrm>
          <a:prstGeom prst="rect">
            <a:avLst/>
          </a:prstGeom>
        </p:spPr>
        <p:txBody>
          <a:bodyPr spcFirstLastPara="1" wrap="square" lIns="91425" tIns="91425" rIns="91425" bIns="91425" anchor="t" anchorCtr="0">
            <a:normAutofit/>
          </a:bodyPr>
          <a:lstStyle/>
          <a:p>
            <a:pPr marL="457200" lvl="0" indent="-361950" algn="l" rtl="0">
              <a:lnSpc>
                <a:spcPct val="120000"/>
              </a:lnSpc>
              <a:spcBef>
                <a:spcPts val="1000"/>
              </a:spcBef>
              <a:spcAft>
                <a:spcPts val="0"/>
              </a:spcAft>
              <a:buClr>
                <a:srgbClr val="000000"/>
              </a:buClr>
              <a:buSzPts val="2100"/>
              <a:buFont typeface="Arial"/>
              <a:buChar char="●"/>
            </a:pPr>
            <a:r>
              <a:rPr lang="en" sz="2100">
                <a:solidFill>
                  <a:srgbClr val="000000"/>
                </a:solidFill>
                <a:latin typeface="Arial"/>
                <a:ea typeface="Arial"/>
                <a:cs typeface="Arial"/>
                <a:sym typeface="Arial"/>
              </a:rPr>
              <a:t>Central Research Question: What are the experiences of Black Boys in middle and high school in South LA identified as having an Emotional Disturbance or behaviorally related Other Health Impairment?</a:t>
            </a:r>
            <a:endParaRPr sz="2100">
              <a:solidFill>
                <a:srgbClr val="000000"/>
              </a:solidFill>
              <a:latin typeface="Arial"/>
              <a:ea typeface="Arial"/>
              <a:cs typeface="Arial"/>
              <a:sym typeface="Arial"/>
            </a:endParaRPr>
          </a:p>
          <a:p>
            <a:pPr marL="457200" lvl="0" indent="-361950" algn="l" rtl="0">
              <a:lnSpc>
                <a:spcPct val="120000"/>
              </a:lnSpc>
              <a:spcBef>
                <a:spcPts val="0"/>
              </a:spcBef>
              <a:spcAft>
                <a:spcPts val="0"/>
              </a:spcAft>
              <a:buClr>
                <a:srgbClr val="000000"/>
              </a:buClr>
              <a:buSzPts val="2100"/>
              <a:buFont typeface="Arial"/>
              <a:buChar char="●"/>
            </a:pPr>
            <a:r>
              <a:rPr lang="en" sz="2100">
                <a:solidFill>
                  <a:srgbClr val="000000"/>
                </a:solidFill>
                <a:latin typeface="Arial"/>
                <a:ea typeface="Arial"/>
                <a:cs typeface="Arial"/>
                <a:sym typeface="Arial"/>
              </a:rPr>
              <a:t>Qualitative Interviews of 10 - 15 students</a:t>
            </a:r>
            <a:endParaRPr sz="2100">
              <a:solidFill>
                <a:srgbClr val="000000"/>
              </a:solidFill>
              <a:latin typeface="Arial"/>
              <a:ea typeface="Arial"/>
              <a:cs typeface="Arial"/>
              <a:sym typeface="Arial"/>
            </a:endParaRPr>
          </a:p>
          <a:p>
            <a:pPr marL="457200" lvl="0" indent="-361950" algn="l" rtl="0">
              <a:lnSpc>
                <a:spcPct val="120000"/>
              </a:lnSpc>
              <a:spcBef>
                <a:spcPts val="0"/>
              </a:spcBef>
              <a:spcAft>
                <a:spcPts val="0"/>
              </a:spcAft>
              <a:buClr>
                <a:srgbClr val="000000"/>
              </a:buClr>
              <a:buSzPts val="2100"/>
              <a:buFont typeface="Arial"/>
              <a:buChar char="●"/>
            </a:pPr>
            <a:r>
              <a:rPr lang="en" sz="2100">
                <a:solidFill>
                  <a:srgbClr val="000000"/>
                </a:solidFill>
                <a:latin typeface="Arial"/>
                <a:ea typeface="Arial"/>
                <a:cs typeface="Arial"/>
                <a:sym typeface="Arial"/>
              </a:rPr>
              <a:t>Currently finishing last interviews and coding process</a:t>
            </a:r>
            <a:endParaRPr sz="2100">
              <a:solidFill>
                <a:srgbClr val="000000"/>
              </a:solidFill>
              <a:latin typeface="Arial"/>
              <a:ea typeface="Arial"/>
              <a:cs typeface="Arial"/>
              <a:sym typeface="Arial"/>
            </a:endParaRPr>
          </a:p>
        </p:txBody>
      </p:sp>
      <p:pic>
        <p:nvPicPr>
          <p:cNvPr id="197" name="Google Shape;197;p31"/>
          <p:cNvPicPr preferRelativeResize="0"/>
          <p:nvPr/>
        </p:nvPicPr>
        <p:blipFill rotWithShape="1">
          <a:blip r:embed="rId3">
            <a:alphaModFix/>
          </a:blip>
          <a:srcRect l="22377" t="13966" r="16766" b="10293"/>
          <a:stretch/>
        </p:blipFill>
        <p:spPr>
          <a:xfrm>
            <a:off x="6924525" y="125325"/>
            <a:ext cx="2107400" cy="1745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body" idx="1"/>
          </p:nvPr>
        </p:nvSpPr>
        <p:spPr>
          <a:xfrm>
            <a:off x="311700" y="118800"/>
            <a:ext cx="8520600" cy="34164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2100"/>
              </a:spcAft>
              <a:buClr>
                <a:schemeClr val="dk1"/>
              </a:buClr>
              <a:buSzPts val="1100"/>
              <a:buFont typeface="Arial"/>
              <a:buNone/>
            </a:pPr>
            <a:r>
              <a:rPr lang="en" sz="1600">
                <a:solidFill>
                  <a:schemeClr val="dk1"/>
                </a:solidFill>
                <a:latin typeface="Roboto"/>
                <a:ea typeface="Roboto"/>
                <a:cs typeface="Roboto"/>
                <a:sym typeface="Roboto"/>
              </a:rPr>
              <a:t>This workshop will explore the intersection of culturally relevant and ability inclusive practices for K-12 students. The topics of culturally relevant pedagogy and inclusive special education are rarely explored together. However, the disproportionate numbers of Black boys recieving special education services creates the need for these two topics to be discussed simultaneously. Not doing so provides a disservice to our students, teachers, and school communities. Through discussion of previous research, preliminary dissertation findings and other student experiences, participants will be connected to existing or needed pedagogical practices and policies that are both Anti-Racist and inclusive. Issues that have been exacerbated by COVID, shutdowns, and distance learning will also be explored. This will help participants impact equitable education in their specific roles by addressing the issues that exist regarding the overrepresentation of Black boys in special education. By the end of the workshop each participant will have developed a local, institutional and state-wide action plan to create immediate impact in their community regarding equitable education practices. </a:t>
            </a:r>
            <a:endParaRPr sz="22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Preliminary Dissertation Findings</a:t>
            </a:r>
            <a:endParaRPr/>
          </a:p>
        </p:txBody>
      </p:sp>
      <p:sp>
        <p:nvSpPr>
          <p:cNvPr id="203" name="Google Shape;203;p3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a:solidFill>
                  <a:srgbClr val="202124"/>
                </a:solidFill>
                <a:highlight>
                  <a:srgbClr val="FFFFFF"/>
                </a:highlight>
                <a:latin typeface="Times New Roman"/>
                <a:ea typeface="Times New Roman"/>
                <a:cs typeface="Times New Roman"/>
                <a:sym typeface="Times New Roman"/>
              </a:rPr>
              <a:t>Student Capital </a:t>
            </a:r>
            <a:endParaRPr sz="1600">
              <a:solidFill>
                <a:srgbClr val="202124"/>
              </a:solidFill>
              <a:highlight>
                <a:srgbClr val="FFFFFF"/>
              </a:highlight>
              <a:latin typeface="Times New Roman"/>
              <a:ea typeface="Times New Roman"/>
              <a:cs typeface="Times New Roman"/>
              <a:sym typeface="Times New Roman"/>
            </a:endParaRPr>
          </a:p>
          <a:p>
            <a:pPr marL="457200" lvl="0" indent="-336550" algn="l" rtl="0">
              <a:spcBef>
                <a:spcPts val="0"/>
              </a:spcBef>
              <a:spcAft>
                <a:spcPts val="0"/>
              </a:spcAft>
              <a:buClr>
                <a:srgbClr val="202124"/>
              </a:buClr>
              <a:buSzPts val="1700"/>
              <a:buFont typeface="Times New Roman"/>
              <a:buChar char="●"/>
            </a:pPr>
            <a:r>
              <a:rPr lang="en" sz="1700">
                <a:solidFill>
                  <a:srgbClr val="202124"/>
                </a:solidFill>
                <a:highlight>
                  <a:srgbClr val="FFFFFF"/>
                </a:highlight>
                <a:latin typeface="Times New Roman"/>
                <a:ea typeface="Times New Roman"/>
                <a:cs typeface="Times New Roman"/>
                <a:sym typeface="Times New Roman"/>
              </a:rPr>
              <a:t>Strong support from mothers and warm demanding teachers has been helpful</a:t>
            </a:r>
            <a:endParaRPr sz="1700">
              <a:solidFill>
                <a:srgbClr val="202124"/>
              </a:solidFill>
              <a:highlight>
                <a:srgbClr val="FFFFFF"/>
              </a:highlight>
              <a:latin typeface="Times New Roman"/>
              <a:ea typeface="Times New Roman"/>
              <a:cs typeface="Times New Roman"/>
              <a:sym typeface="Times New Roman"/>
            </a:endParaRPr>
          </a:p>
          <a:p>
            <a:pPr marL="457200" lvl="0" indent="-336550" algn="l" rtl="0">
              <a:spcBef>
                <a:spcPts val="0"/>
              </a:spcBef>
              <a:spcAft>
                <a:spcPts val="0"/>
              </a:spcAft>
              <a:buClr>
                <a:srgbClr val="202124"/>
              </a:buClr>
              <a:buSzPts val="1700"/>
              <a:buFont typeface="Times New Roman"/>
              <a:buChar char="●"/>
            </a:pPr>
            <a:r>
              <a:rPr lang="en" sz="1700">
                <a:solidFill>
                  <a:srgbClr val="202124"/>
                </a:solidFill>
                <a:highlight>
                  <a:srgbClr val="FFFFFF"/>
                </a:highlight>
                <a:latin typeface="Times New Roman"/>
                <a:ea typeface="Times New Roman"/>
                <a:cs typeface="Times New Roman"/>
                <a:sym typeface="Times New Roman"/>
              </a:rPr>
              <a:t>Students maintain positive outlook to education and life despite inequities </a:t>
            </a:r>
            <a:endParaRPr sz="1700">
              <a:solidFill>
                <a:srgbClr val="202124"/>
              </a:solidFill>
              <a:highlight>
                <a:srgbClr val="FFFFFF"/>
              </a:highlight>
              <a:latin typeface="Times New Roman"/>
              <a:ea typeface="Times New Roman"/>
              <a:cs typeface="Times New Roman"/>
              <a:sym typeface="Times New Roman"/>
            </a:endParaRPr>
          </a:p>
          <a:p>
            <a:pPr marL="457200" lvl="0" indent="-336550" algn="l" rtl="0">
              <a:spcBef>
                <a:spcPts val="0"/>
              </a:spcBef>
              <a:spcAft>
                <a:spcPts val="0"/>
              </a:spcAft>
              <a:buClr>
                <a:srgbClr val="202124"/>
              </a:buClr>
              <a:buSzPts val="1700"/>
              <a:buFont typeface="Times New Roman"/>
              <a:buChar char="●"/>
            </a:pPr>
            <a:r>
              <a:rPr lang="en" sz="1700">
                <a:solidFill>
                  <a:srgbClr val="202124"/>
                </a:solidFill>
                <a:highlight>
                  <a:srgbClr val="FFFFFF"/>
                </a:highlight>
                <a:latin typeface="Times New Roman"/>
                <a:ea typeface="Times New Roman"/>
                <a:cs typeface="Times New Roman"/>
                <a:sym typeface="Times New Roman"/>
              </a:rPr>
              <a:t>Manage and navigate multiple roles at home</a:t>
            </a:r>
            <a:endParaRPr sz="1700">
              <a:solidFill>
                <a:srgbClr val="202124"/>
              </a:solidFill>
              <a:highlight>
                <a:srgbClr val="FFFFFF"/>
              </a:highlight>
              <a:latin typeface="Times New Roman"/>
              <a:ea typeface="Times New Roman"/>
              <a:cs typeface="Times New Roman"/>
              <a:sym typeface="Times New Roman"/>
            </a:endParaRPr>
          </a:p>
          <a:p>
            <a:pPr marL="457200" lvl="0" indent="-336550" algn="l" rtl="0">
              <a:spcBef>
                <a:spcPts val="0"/>
              </a:spcBef>
              <a:spcAft>
                <a:spcPts val="0"/>
              </a:spcAft>
              <a:buClr>
                <a:srgbClr val="202124"/>
              </a:buClr>
              <a:buSzPts val="1700"/>
              <a:buFont typeface="Times New Roman"/>
              <a:buChar char="●"/>
            </a:pPr>
            <a:r>
              <a:rPr lang="en" sz="1700">
                <a:solidFill>
                  <a:srgbClr val="202124"/>
                </a:solidFill>
                <a:highlight>
                  <a:srgbClr val="FFFFFF"/>
                </a:highlight>
                <a:latin typeface="Times New Roman"/>
                <a:ea typeface="Times New Roman"/>
                <a:cs typeface="Times New Roman"/>
                <a:sym typeface="Times New Roman"/>
              </a:rPr>
              <a:t>Positive attitude and resilience</a:t>
            </a:r>
            <a:endParaRPr sz="1700">
              <a:solidFill>
                <a:srgbClr val="202124"/>
              </a:solidFill>
              <a:highlight>
                <a:srgbClr val="FFFFFF"/>
              </a:highlight>
              <a:latin typeface="Times New Roman"/>
              <a:ea typeface="Times New Roman"/>
              <a:cs typeface="Times New Roman"/>
              <a:sym typeface="Times New Roman"/>
            </a:endParaRPr>
          </a:p>
          <a:p>
            <a:pPr marL="457200" lvl="0" indent="-336550" algn="l" rtl="0">
              <a:spcBef>
                <a:spcPts val="0"/>
              </a:spcBef>
              <a:spcAft>
                <a:spcPts val="0"/>
              </a:spcAft>
              <a:buClr>
                <a:srgbClr val="202124"/>
              </a:buClr>
              <a:buSzPts val="1700"/>
              <a:buFont typeface="Times New Roman"/>
              <a:buChar char="●"/>
            </a:pPr>
            <a:r>
              <a:rPr lang="en" sz="1700">
                <a:solidFill>
                  <a:srgbClr val="202124"/>
                </a:solidFill>
                <a:highlight>
                  <a:srgbClr val="FFFFFF"/>
                </a:highlight>
                <a:latin typeface="Times New Roman"/>
                <a:ea typeface="Times New Roman"/>
                <a:cs typeface="Times New Roman"/>
                <a:sym typeface="Times New Roman"/>
              </a:rPr>
              <a:t>Self Advocacy and Self Awareness</a:t>
            </a:r>
            <a:endParaRPr sz="1700">
              <a:solidFill>
                <a:srgbClr val="202124"/>
              </a:solidFill>
              <a:highlight>
                <a:srgbClr val="FFFFFF"/>
              </a:highlight>
              <a:latin typeface="Times New Roman"/>
              <a:ea typeface="Times New Roman"/>
              <a:cs typeface="Times New Roman"/>
              <a:sym typeface="Times New Roman"/>
            </a:endParaRPr>
          </a:p>
          <a:p>
            <a:pPr marL="457200" lvl="0" indent="0" algn="l" rtl="0">
              <a:spcBef>
                <a:spcPts val="0"/>
              </a:spcBef>
              <a:spcAft>
                <a:spcPts val="0"/>
              </a:spcAft>
              <a:buNone/>
            </a:pPr>
            <a:endParaRPr sz="1200">
              <a:solidFill>
                <a:srgbClr val="202124"/>
              </a:solidFill>
              <a:highlight>
                <a:srgbClr val="FFFFFF"/>
              </a:highlight>
              <a:latin typeface="Times New Roman"/>
              <a:ea typeface="Times New Roman"/>
              <a:cs typeface="Times New Roman"/>
              <a:sym typeface="Times New Roman"/>
            </a:endParaRPr>
          </a:p>
        </p:txBody>
      </p:sp>
      <p:sp>
        <p:nvSpPr>
          <p:cNvPr id="204" name="Google Shape;204;p32"/>
          <p:cNvSpPr txBox="1">
            <a:spLocks noGrp="1"/>
          </p:cNvSpPr>
          <p:nvPr>
            <p:ph type="body" idx="2"/>
          </p:nvPr>
        </p:nvSpPr>
        <p:spPr>
          <a:xfrm>
            <a:off x="4832400" y="1092450"/>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a:solidFill>
                  <a:srgbClr val="000000"/>
                </a:solidFill>
                <a:latin typeface="Times New Roman"/>
                <a:ea typeface="Times New Roman"/>
                <a:cs typeface="Times New Roman"/>
                <a:sym typeface="Times New Roman"/>
              </a:rPr>
              <a:t>Educational Experiences</a:t>
            </a:r>
            <a:endParaRPr sz="2100">
              <a:solidFill>
                <a:srgbClr val="000000"/>
              </a:solidFill>
              <a:latin typeface="Times New Roman"/>
              <a:ea typeface="Times New Roman"/>
              <a:cs typeface="Times New Roman"/>
              <a:sym typeface="Times New Roman"/>
            </a:endParaRPr>
          </a:p>
          <a:p>
            <a:pPr marL="457200" lvl="0" indent="-323850" algn="l" rtl="0">
              <a:spcBef>
                <a:spcPts val="1200"/>
              </a:spcBef>
              <a:spcAft>
                <a:spcPts val="0"/>
              </a:spcAft>
              <a:buClr>
                <a:srgbClr val="202124"/>
              </a:buClr>
              <a:buSzPts val="1500"/>
              <a:buFont typeface="Times New Roman"/>
              <a:buChar char="●"/>
            </a:pPr>
            <a:r>
              <a:rPr lang="en" sz="1500">
                <a:solidFill>
                  <a:srgbClr val="202124"/>
                </a:solidFill>
                <a:highlight>
                  <a:schemeClr val="lt1"/>
                </a:highlight>
                <a:latin typeface="Times New Roman"/>
                <a:ea typeface="Times New Roman"/>
                <a:cs typeface="Times New Roman"/>
                <a:sym typeface="Times New Roman"/>
              </a:rPr>
              <a:t>Students feeling “targeted” by teachers for discipline</a:t>
            </a:r>
            <a:endParaRPr sz="1500">
              <a:solidFill>
                <a:srgbClr val="202124"/>
              </a:solidFill>
              <a:highlight>
                <a:schemeClr val="lt1"/>
              </a:highlight>
              <a:latin typeface="Times New Roman"/>
              <a:ea typeface="Times New Roman"/>
              <a:cs typeface="Times New Roman"/>
              <a:sym typeface="Times New Roman"/>
            </a:endParaRPr>
          </a:p>
          <a:p>
            <a:pPr marL="914400" lvl="1" indent="-323850" algn="l" rtl="0">
              <a:spcBef>
                <a:spcPts val="0"/>
              </a:spcBef>
              <a:spcAft>
                <a:spcPts val="0"/>
              </a:spcAft>
              <a:buClr>
                <a:srgbClr val="202124"/>
              </a:buClr>
              <a:buSzPts val="1500"/>
              <a:buFont typeface="Times New Roman"/>
              <a:buChar char="○"/>
            </a:pPr>
            <a:r>
              <a:rPr lang="en" sz="1500">
                <a:solidFill>
                  <a:srgbClr val="202124"/>
                </a:solidFill>
                <a:highlight>
                  <a:schemeClr val="lt1"/>
                </a:highlight>
                <a:latin typeface="Times New Roman"/>
                <a:ea typeface="Times New Roman"/>
                <a:cs typeface="Times New Roman"/>
                <a:sym typeface="Times New Roman"/>
              </a:rPr>
              <a:t>Even across multiple years</a:t>
            </a:r>
            <a:endParaRPr sz="1500">
              <a:solidFill>
                <a:srgbClr val="202124"/>
              </a:solidFill>
              <a:highlight>
                <a:schemeClr val="lt1"/>
              </a:highlight>
              <a:latin typeface="Times New Roman"/>
              <a:ea typeface="Times New Roman"/>
              <a:cs typeface="Times New Roman"/>
              <a:sym typeface="Times New Roman"/>
            </a:endParaRPr>
          </a:p>
          <a:p>
            <a:pPr marL="457200" lvl="0" indent="-323850" algn="l" rtl="0">
              <a:spcBef>
                <a:spcPts val="0"/>
              </a:spcBef>
              <a:spcAft>
                <a:spcPts val="0"/>
              </a:spcAft>
              <a:buClr>
                <a:srgbClr val="202124"/>
              </a:buClr>
              <a:buSzPts val="1500"/>
              <a:buFont typeface="Times New Roman"/>
              <a:buChar char="●"/>
            </a:pPr>
            <a:r>
              <a:rPr lang="en" sz="1500">
                <a:solidFill>
                  <a:srgbClr val="202124"/>
                </a:solidFill>
                <a:highlight>
                  <a:schemeClr val="lt1"/>
                </a:highlight>
                <a:latin typeface="Times New Roman"/>
                <a:ea typeface="Times New Roman"/>
                <a:cs typeface="Times New Roman"/>
                <a:sym typeface="Times New Roman"/>
              </a:rPr>
              <a:t>In special education because they are a “bad kid” or “doing too much”</a:t>
            </a:r>
            <a:endParaRPr sz="1500">
              <a:solidFill>
                <a:srgbClr val="202124"/>
              </a:solidFill>
              <a:highlight>
                <a:schemeClr val="lt1"/>
              </a:highlight>
              <a:latin typeface="Times New Roman"/>
              <a:ea typeface="Times New Roman"/>
              <a:cs typeface="Times New Roman"/>
              <a:sym typeface="Times New Roman"/>
            </a:endParaRPr>
          </a:p>
          <a:p>
            <a:pPr marL="457200" lvl="0" indent="-323850" algn="l" rtl="0">
              <a:spcBef>
                <a:spcPts val="0"/>
              </a:spcBef>
              <a:spcAft>
                <a:spcPts val="0"/>
              </a:spcAft>
              <a:buClr>
                <a:srgbClr val="202124"/>
              </a:buClr>
              <a:buSzPts val="1500"/>
              <a:buFont typeface="Times New Roman"/>
              <a:buChar char="●"/>
            </a:pPr>
            <a:r>
              <a:rPr lang="en" sz="1500">
                <a:solidFill>
                  <a:srgbClr val="202124"/>
                </a:solidFill>
                <a:highlight>
                  <a:schemeClr val="lt1"/>
                </a:highlight>
                <a:latin typeface="Times New Roman"/>
                <a:ea typeface="Times New Roman"/>
                <a:cs typeface="Times New Roman"/>
                <a:sym typeface="Times New Roman"/>
              </a:rPr>
              <a:t>Students charged with crimes at highest level</a:t>
            </a:r>
            <a:endParaRPr sz="1500">
              <a:solidFill>
                <a:srgbClr val="202124"/>
              </a:solidFill>
              <a:highlight>
                <a:schemeClr val="lt1"/>
              </a:highlight>
              <a:latin typeface="Times New Roman"/>
              <a:ea typeface="Times New Roman"/>
              <a:cs typeface="Times New Roman"/>
              <a:sym typeface="Times New Roman"/>
            </a:endParaRPr>
          </a:p>
          <a:p>
            <a:pPr marL="457200" lvl="0" indent="-323850" algn="l" rtl="0">
              <a:spcBef>
                <a:spcPts val="0"/>
              </a:spcBef>
              <a:spcAft>
                <a:spcPts val="0"/>
              </a:spcAft>
              <a:buClr>
                <a:srgbClr val="202124"/>
              </a:buClr>
              <a:buSzPts val="1500"/>
              <a:buFont typeface="Times New Roman"/>
              <a:buChar char="●"/>
            </a:pPr>
            <a:r>
              <a:rPr lang="en" sz="1500">
                <a:solidFill>
                  <a:srgbClr val="202124"/>
                </a:solidFill>
                <a:highlight>
                  <a:schemeClr val="lt1"/>
                </a:highlight>
                <a:latin typeface="Times New Roman"/>
                <a:ea typeface="Times New Roman"/>
                <a:cs typeface="Times New Roman"/>
                <a:sym typeface="Times New Roman"/>
              </a:rPr>
              <a:t>Special Education done to them, not for or with them</a:t>
            </a:r>
            <a:endParaRPr sz="1500">
              <a:solidFill>
                <a:srgbClr val="202124"/>
              </a:solidFill>
              <a:highlight>
                <a:schemeClr val="lt1"/>
              </a:highlight>
              <a:latin typeface="Times New Roman"/>
              <a:ea typeface="Times New Roman"/>
              <a:cs typeface="Times New Roman"/>
              <a:sym typeface="Times New Roman"/>
            </a:endParaRPr>
          </a:p>
          <a:p>
            <a:pPr marL="457200" lvl="0" indent="-323850" algn="l" rtl="0">
              <a:spcBef>
                <a:spcPts val="0"/>
              </a:spcBef>
              <a:spcAft>
                <a:spcPts val="0"/>
              </a:spcAft>
              <a:buClr>
                <a:srgbClr val="202124"/>
              </a:buClr>
              <a:buSzPts val="1500"/>
              <a:buFont typeface="Times New Roman"/>
              <a:buChar char="●"/>
            </a:pPr>
            <a:r>
              <a:rPr lang="en" sz="1500">
                <a:solidFill>
                  <a:srgbClr val="202124"/>
                </a:solidFill>
                <a:highlight>
                  <a:schemeClr val="lt1"/>
                </a:highlight>
                <a:latin typeface="Times New Roman"/>
                <a:ea typeface="Times New Roman"/>
                <a:cs typeface="Times New Roman"/>
                <a:sym typeface="Times New Roman"/>
              </a:rPr>
              <a:t>Need a bond with teachers to learn from them</a:t>
            </a:r>
            <a:endParaRPr sz="1500">
              <a:solidFill>
                <a:srgbClr val="202124"/>
              </a:solidFill>
              <a:highlight>
                <a:schemeClr val="lt1"/>
              </a:highlight>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33"/>
          <p:cNvPicPr preferRelativeResize="0"/>
          <p:nvPr/>
        </p:nvPicPr>
        <p:blipFill>
          <a:blip r:embed="rId3">
            <a:alphaModFix/>
          </a:blip>
          <a:stretch>
            <a:fillRect/>
          </a:stretch>
        </p:blipFill>
        <p:spPr>
          <a:xfrm>
            <a:off x="106371" y="162725"/>
            <a:ext cx="8959650" cy="33874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Culturally Responsive Teaching</a:t>
            </a:r>
            <a:endParaRPr/>
          </a:p>
        </p:txBody>
      </p:sp>
      <p:sp>
        <p:nvSpPr>
          <p:cNvPr id="215" name="Google Shape;215;p34"/>
          <p:cNvSpPr txBox="1">
            <a:spLocks noGrp="1"/>
          </p:cNvSpPr>
          <p:nvPr>
            <p:ph type="body" idx="1"/>
          </p:nvPr>
        </p:nvSpPr>
        <p:spPr>
          <a:xfrm>
            <a:off x="311700" y="1140000"/>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Makes meaningful connections between what students learn in school and their cultures, languages, and life experiences</a:t>
            </a:r>
            <a:endParaRPr/>
          </a:p>
          <a:p>
            <a:pPr marL="457200" lvl="0" indent="-342900" algn="l" rtl="0">
              <a:spcBef>
                <a:spcPts val="0"/>
              </a:spcBef>
              <a:spcAft>
                <a:spcPts val="0"/>
              </a:spcAft>
              <a:buSzPts val="1800"/>
              <a:buChar char="●"/>
            </a:pPr>
            <a:r>
              <a:rPr lang="en"/>
              <a:t>Raises expectations and supports all students</a:t>
            </a:r>
            <a:endParaRPr/>
          </a:p>
          <a:p>
            <a:pPr marL="457200" lvl="0" indent="-342900" algn="l" rtl="0">
              <a:spcBef>
                <a:spcPts val="0"/>
              </a:spcBef>
              <a:spcAft>
                <a:spcPts val="0"/>
              </a:spcAft>
              <a:buSzPts val="1800"/>
              <a:buChar char="●"/>
            </a:pPr>
            <a:r>
              <a:rPr lang="en"/>
              <a:t>Includes</a:t>
            </a:r>
            <a:endParaRPr/>
          </a:p>
          <a:p>
            <a:pPr marL="1371600" lvl="1" indent="-317500" algn="l" rtl="0">
              <a:spcBef>
                <a:spcPts val="0"/>
              </a:spcBef>
              <a:spcAft>
                <a:spcPts val="0"/>
              </a:spcAft>
              <a:buSzPts val="1400"/>
              <a:buChar char="○"/>
            </a:pPr>
            <a:r>
              <a:rPr lang="en"/>
              <a:t>Rigorous curriculum</a:t>
            </a:r>
            <a:endParaRPr/>
          </a:p>
          <a:p>
            <a:pPr marL="1371600" lvl="1" indent="-317500" algn="l" rtl="0">
              <a:spcBef>
                <a:spcPts val="0"/>
              </a:spcBef>
              <a:spcAft>
                <a:spcPts val="0"/>
              </a:spcAft>
              <a:buSzPts val="1400"/>
              <a:buChar char="○"/>
            </a:pPr>
            <a:r>
              <a:rPr lang="en"/>
              <a:t>Development of high level cognitive processes</a:t>
            </a:r>
            <a:endParaRPr/>
          </a:p>
          <a:p>
            <a:pPr marL="1371600" lvl="1" indent="-317500" algn="l" rtl="0">
              <a:spcBef>
                <a:spcPts val="0"/>
              </a:spcBef>
              <a:spcAft>
                <a:spcPts val="0"/>
              </a:spcAft>
              <a:buSzPts val="1400"/>
              <a:buChar char="○"/>
            </a:pPr>
            <a:r>
              <a:rPr lang="en"/>
              <a:t>Relevance of academic content to real life</a:t>
            </a:r>
            <a:endParaRPr/>
          </a:p>
          <a:p>
            <a:pPr marL="1828800" lvl="2" indent="-317500" algn="l" rtl="0">
              <a:spcBef>
                <a:spcPts val="0"/>
              </a:spcBef>
              <a:spcAft>
                <a:spcPts val="0"/>
              </a:spcAft>
              <a:buSzPts val="1400"/>
              <a:buChar char="■"/>
            </a:pPr>
            <a:r>
              <a:rPr lang="en"/>
              <a:t>(Ladson Billings, 1994; Hammond, 2015)</a:t>
            </a:r>
            <a:endParaRPr/>
          </a:p>
          <a:p>
            <a:pPr marL="0" lvl="0" indent="0" algn="l" rtl="0">
              <a:spcBef>
                <a:spcPts val="0"/>
              </a:spcBef>
              <a:spcAft>
                <a:spcPts val="0"/>
              </a:spcAft>
              <a:buNone/>
            </a:pPr>
            <a:endParaRPr/>
          </a:p>
        </p:txBody>
      </p:sp>
      <p:pic>
        <p:nvPicPr>
          <p:cNvPr id="216" name="Google Shape;216;p34"/>
          <p:cNvPicPr preferRelativeResize="0"/>
          <p:nvPr/>
        </p:nvPicPr>
        <p:blipFill>
          <a:blip r:embed="rId3">
            <a:alphaModFix/>
          </a:blip>
          <a:stretch>
            <a:fillRect/>
          </a:stretch>
        </p:blipFill>
        <p:spPr>
          <a:xfrm>
            <a:off x="1606674" y="3482250"/>
            <a:ext cx="5691475" cy="14668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Anti-Racist Educational Practices</a:t>
            </a:r>
            <a:endParaRPr/>
          </a:p>
        </p:txBody>
      </p:sp>
      <p:sp>
        <p:nvSpPr>
          <p:cNvPr id="222" name="Google Shape;222;p35"/>
          <p:cNvSpPr txBox="1">
            <a:spLocks noGrp="1"/>
          </p:cNvSpPr>
          <p:nvPr>
            <p:ph type="body" idx="1"/>
          </p:nvPr>
        </p:nvSpPr>
        <p:spPr>
          <a:xfrm>
            <a:off x="311700" y="1140000"/>
            <a:ext cx="57783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Remaking social structures one action at a time</a:t>
            </a:r>
            <a:endParaRPr/>
          </a:p>
          <a:p>
            <a:pPr marL="457200" lvl="0" indent="-342900" algn="l" rtl="0">
              <a:spcBef>
                <a:spcPts val="0"/>
              </a:spcBef>
              <a:spcAft>
                <a:spcPts val="0"/>
              </a:spcAft>
              <a:buSzPts val="1800"/>
              <a:buChar char="●"/>
            </a:pPr>
            <a:r>
              <a:rPr lang="en"/>
              <a:t>Reject false notions of human differences</a:t>
            </a:r>
            <a:endParaRPr/>
          </a:p>
          <a:p>
            <a:pPr marL="457200" lvl="0" indent="-342900" algn="l" rtl="0">
              <a:spcBef>
                <a:spcPts val="0"/>
              </a:spcBef>
              <a:spcAft>
                <a:spcPts val="0"/>
              </a:spcAft>
              <a:buSzPts val="1800"/>
              <a:buChar char="●"/>
            </a:pPr>
            <a:r>
              <a:rPr lang="en"/>
              <a:t>Acknowledging and engaging lived experiences that vary along racial lines</a:t>
            </a:r>
            <a:endParaRPr/>
          </a:p>
          <a:p>
            <a:pPr marL="457200" lvl="0" indent="-342900" algn="l" rtl="0">
              <a:spcBef>
                <a:spcPts val="0"/>
              </a:spcBef>
              <a:spcAft>
                <a:spcPts val="0"/>
              </a:spcAft>
              <a:buSzPts val="1800"/>
              <a:buChar char="●"/>
            </a:pPr>
            <a:r>
              <a:rPr lang="en"/>
              <a:t>Learn from diversity in human experience</a:t>
            </a:r>
            <a:endParaRPr/>
          </a:p>
          <a:p>
            <a:pPr marL="457200" lvl="0" indent="-342900" algn="l" rtl="0">
              <a:spcBef>
                <a:spcPts val="0"/>
              </a:spcBef>
              <a:spcAft>
                <a:spcPts val="0"/>
              </a:spcAft>
              <a:buSzPts val="1800"/>
              <a:buChar char="●"/>
            </a:pPr>
            <a:r>
              <a:rPr lang="en"/>
              <a:t>Equip ourselves and others to challenge racial inequalities of opportunity and outcome</a:t>
            </a:r>
            <a:endParaRPr/>
          </a:p>
          <a:p>
            <a:pPr marL="457200" lvl="0" indent="-342900" algn="l" rtl="0">
              <a:spcBef>
                <a:spcPts val="0"/>
              </a:spcBef>
              <a:spcAft>
                <a:spcPts val="0"/>
              </a:spcAft>
              <a:buSzPts val="1800"/>
              <a:buChar char="●"/>
            </a:pPr>
            <a:r>
              <a:rPr lang="en"/>
              <a:t>Book: Everyday Antiracism edited by Mica Pollock</a:t>
            </a:r>
            <a:endParaRPr/>
          </a:p>
        </p:txBody>
      </p:sp>
      <p:pic>
        <p:nvPicPr>
          <p:cNvPr id="223" name="Google Shape;223;p35"/>
          <p:cNvPicPr preferRelativeResize="0"/>
          <p:nvPr/>
        </p:nvPicPr>
        <p:blipFill>
          <a:blip r:embed="rId3">
            <a:alphaModFix/>
          </a:blip>
          <a:stretch>
            <a:fillRect/>
          </a:stretch>
        </p:blipFill>
        <p:spPr>
          <a:xfrm>
            <a:off x="6689175" y="310800"/>
            <a:ext cx="2143125" cy="21431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Inclusive Education Practices</a:t>
            </a:r>
            <a:endParaRPr/>
          </a:p>
        </p:txBody>
      </p:sp>
      <p:sp>
        <p:nvSpPr>
          <p:cNvPr id="229" name="Google Shape;229;p36"/>
          <p:cNvSpPr txBox="1">
            <a:spLocks noGrp="1"/>
          </p:cNvSpPr>
          <p:nvPr>
            <p:ph type="body" idx="1"/>
          </p:nvPr>
        </p:nvSpPr>
        <p:spPr>
          <a:xfrm>
            <a:off x="311700" y="1140000"/>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Universal Design for Learning</a:t>
            </a:r>
            <a:endParaRPr/>
          </a:p>
          <a:p>
            <a:pPr marL="457200" lvl="0" indent="-342900" algn="l" rtl="0">
              <a:spcBef>
                <a:spcPts val="0"/>
              </a:spcBef>
              <a:spcAft>
                <a:spcPts val="0"/>
              </a:spcAft>
              <a:buSzPts val="1800"/>
              <a:buChar char="●"/>
            </a:pPr>
            <a:r>
              <a:rPr lang="en"/>
              <a:t>Resources based on individual student needs</a:t>
            </a:r>
            <a:endParaRPr/>
          </a:p>
          <a:p>
            <a:pPr marL="457200" lvl="0" indent="-342900" algn="l" rtl="0">
              <a:spcBef>
                <a:spcPts val="0"/>
              </a:spcBef>
              <a:spcAft>
                <a:spcPts val="0"/>
              </a:spcAft>
              <a:buSzPts val="1800"/>
              <a:buChar char="●"/>
            </a:pPr>
            <a:r>
              <a:rPr lang="en"/>
              <a:t>All staff given PD on students with disabilities</a:t>
            </a:r>
            <a:endParaRPr/>
          </a:p>
          <a:p>
            <a:pPr marL="457200" lvl="0" indent="-342900" algn="l" rtl="0">
              <a:spcBef>
                <a:spcPts val="0"/>
              </a:spcBef>
              <a:spcAft>
                <a:spcPts val="0"/>
              </a:spcAft>
              <a:buSzPts val="1800"/>
              <a:buChar char="●"/>
            </a:pPr>
            <a:r>
              <a:rPr lang="en"/>
              <a:t>Go beyond compliance</a:t>
            </a:r>
            <a:endParaRPr/>
          </a:p>
          <a:p>
            <a:pPr marL="457200" lvl="0" indent="-342900" algn="l" rtl="0">
              <a:spcBef>
                <a:spcPts val="0"/>
              </a:spcBef>
              <a:spcAft>
                <a:spcPts val="0"/>
              </a:spcAft>
              <a:buSzPts val="1800"/>
              <a:buChar char="●"/>
            </a:pPr>
            <a:r>
              <a:rPr lang="en"/>
              <a:t>Appropriate learning environments</a:t>
            </a:r>
            <a:endParaRPr/>
          </a:p>
          <a:p>
            <a:pPr marL="457200" lvl="0" indent="-342900" algn="l" rtl="0">
              <a:spcBef>
                <a:spcPts val="0"/>
              </a:spcBef>
              <a:spcAft>
                <a:spcPts val="0"/>
              </a:spcAft>
              <a:buSzPts val="1800"/>
              <a:buChar char="●"/>
            </a:pPr>
            <a:r>
              <a:rPr lang="en"/>
              <a:t>Instruction for multiple learning styles </a:t>
            </a:r>
            <a:endParaRPr/>
          </a:p>
          <a:p>
            <a:pPr marL="457200" lvl="0" indent="-342900" algn="l" rtl="0">
              <a:spcBef>
                <a:spcPts val="0"/>
              </a:spcBef>
              <a:spcAft>
                <a:spcPts val="0"/>
              </a:spcAft>
              <a:buSzPts val="1800"/>
              <a:buChar char="●"/>
            </a:pPr>
            <a:r>
              <a:rPr lang="en"/>
              <a:t>Use 504 plans</a:t>
            </a:r>
            <a:endParaRPr/>
          </a:p>
          <a:p>
            <a:pPr marL="457200" lvl="0" indent="-342900" algn="l" rtl="0">
              <a:spcBef>
                <a:spcPts val="0"/>
              </a:spcBef>
              <a:spcAft>
                <a:spcPts val="0"/>
              </a:spcAft>
              <a:buSzPts val="1800"/>
              <a:buChar char="●"/>
            </a:pPr>
            <a:r>
              <a:rPr lang="en"/>
              <a:t>True Less Restrictive Environments</a:t>
            </a:r>
            <a:endParaRPr/>
          </a:p>
          <a:p>
            <a:pPr marL="457200" lvl="0" indent="-342900" algn="l" rtl="0">
              <a:spcBef>
                <a:spcPts val="0"/>
              </a:spcBef>
              <a:spcAft>
                <a:spcPts val="0"/>
              </a:spcAft>
              <a:buSzPts val="1800"/>
              <a:buChar char="●"/>
            </a:pPr>
            <a:r>
              <a:rPr lang="en"/>
              <a:t>Acknowledge “visible and invisible” disabilities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pic>
        <p:nvPicPr>
          <p:cNvPr id="230" name="Google Shape;230;p36"/>
          <p:cNvPicPr preferRelativeResize="0"/>
          <p:nvPr/>
        </p:nvPicPr>
        <p:blipFill>
          <a:blip r:embed="rId3">
            <a:alphaModFix/>
          </a:blip>
          <a:stretch>
            <a:fillRect/>
          </a:stretch>
        </p:blipFill>
        <p:spPr>
          <a:xfrm>
            <a:off x="6464463" y="153350"/>
            <a:ext cx="2466975" cy="18478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Other Relevant Topics Not Mentioned in Depth</a:t>
            </a:r>
            <a:endParaRPr/>
          </a:p>
        </p:txBody>
      </p:sp>
      <p:sp>
        <p:nvSpPr>
          <p:cNvPr id="236" name="Google Shape;236;p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School to Prison Pipeline</a:t>
            </a:r>
            <a:endParaRPr/>
          </a:p>
          <a:p>
            <a:pPr marL="457200" lvl="0" indent="-342900" algn="l" rtl="0">
              <a:spcBef>
                <a:spcPts val="0"/>
              </a:spcBef>
              <a:spcAft>
                <a:spcPts val="0"/>
              </a:spcAft>
              <a:buSzPts val="1800"/>
              <a:buChar char="●"/>
            </a:pPr>
            <a:r>
              <a:rPr lang="en"/>
              <a:t>Healthcare Inequities</a:t>
            </a:r>
            <a:endParaRPr/>
          </a:p>
          <a:p>
            <a:pPr marL="457200" lvl="0" indent="-342900" algn="l" rtl="0">
              <a:spcBef>
                <a:spcPts val="0"/>
              </a:spcBef>
              <a:spcAft>
                <a:spcPts val="0"/>
              </a:spcAft>
              <a:buSzPts val="1800"/>
              <a:buChar char="●"/>
            </a:pPr>
            <a:r>
              <a:rPr lang="en"/>
              <a:t>Mental Health Stigma in Communities of Color</a:t>
            </a:r>
            <a:endParaRPr/>
          </a:p>
          <a:p>
            <a:pPr marL="457200" lvl="0" indent="-342900" algn="l" rtl="0">
              <a:spcBef>
                <a:spcPts val="0"/>
              </a:spcBef>
              <a:spcAft>
                <a:spcPts val="0"/>
              </a:spcAft>
              <a:buSzPts val="1800"/>
              <a:buChar char="●"/>
            </a:pPr>
            <a:r>
              <a:rPr lang="en"/>
              <a:t>Teacher Credentialing</a:t>
            </a:r>
            <a:endParaRPr/>
          </a:p>
          <a:p>
            <a:pPr marL="457200" lvl="0" indent="-342900" algn="l" rtl="0">
              <a:spcBef>
                <a:spcPts val="0"/>
              </a:spcBef>
              <a:spcAft>
                <a:spcPts val="0"/>
              </a:spcAft>
              <a:buSzPts val="1800"/>
              <a:buChar char="●"/>
            </a:pPr>
            <a:r>
              <a:rPr lang="en"/>
              <a:t>Trauma </a:t>
            </a:r>
            <a:endParaRPr/>
          </a:p>
          <a:p>
            <a:pPr marL="457200" lvl="0" indent="-342900" algn="l" rtl="0">
              <a:spcBef>
                <a:spcPts val="0"/>
              </a:spcBef>
              <a:spcAft>
                <a:spcPts val="0"/>
              </a:spcAft>
              <a:buSzPts val="1800"/>
              <a:buChar char="●"/>
            </a:pPr>
            <a:r>
              <a:rPr lang="en"/>
              <a:t>History of these Issues</a:t>
            </a:r>
            <a:endParaRPr/>
          </a:p>
        </p:txBody>
      </p:sp>
      <p:pic>
        <p:nvPicPr>
          <p:cNvPr id="237" name="Google Shape;237;p37"/>
          <p:cNvPicPr preferRelativeResize="0"/>
          <p:nvPr/>
        </p:nvPicPr>
        <p:blipFill>
          <a:blip r:embed="rId3">
            <a:alphaModFix/>
          </a:blip>
          <a:stretch>
            <a:fillRect/>
          </a:stretch>
        </p:blipFill>
        <p:spPr>
          <a:xfrm>
            <a:off x="5885594" y="2571750"/>
            <a:ext cx="3095684" cy="23187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Develop Action Plans</a:t>
            </a:r>
            <a:endParaRPr/>
          </a:p>
        </p:txBody>
      </p:sp>
      <p:sp>
        <p:nvSpPr>
          <p:cNvPr id="243" name="Google Shape;243;p38"/>
          <p:cNvSpPr txBox="1">
            <a:spLocks noGrp="1"/>
          </p:cNvSpPr>
          <p:nvPr>
            <p:ph type="body" idx="1"/>
          </p:nvPr>
        </p:nvSpPr>
        <p:spPr>
          <a:xfrm>
            <a:off x="311700" y="1140000"/>
            <a:ext cx="6313800" cy="3416400"/>
          </a:xfrm>
          <a:prstGeom prst="rect">
            <a:avLst/>
          </a:prstGeom>
        </p:spPr>
        <p:txBody>
          <a:bodyPr spcFirstLastPara="1" wrap="square" lIns="91425" tIns="91425" rIns="91425" bIns="91425" anchor="t" anchorCtr="0">
            <a:normAutofit fontScale="25000" lnSpcReduction="20000"/>
          </a:bodyPr>
          <a:lstStyle/>
          <a:p>
            <a:pPr marL="0" lvl="0" indent="0" algn="l" rtl="0">
              <a:lnSpc>
                <a:spcPct val="200000"/>
              </a:lnSpc>
              <a:spcBef>
                <a:spcPts val="0"/>
              </a:spcBef>
              <a:spcAft>
                <a:spcPts val="0"/>
              </a:spcAft>
              <a:buNone/>
            </a:pPr>
            <a:r>
              <a:rPr lang="en" sz="2200">
                <a:solidFill>
                  <a:srgbClr val="202124"/>
                </a:solidFill>
                <a:highlight>
                  <a:srgbClr val="FFFFFF"/>
                </a:highlight>
                <a:latin typeface="Times New Roman"/>
                <a:ea typeface="Times New Roman"/>
                <a:cs typeface="Times New Roman"/>
                <a:sym typeface="Times New Roman"/>
              </a:rPr>
              <a:t>	</a:t>
            </a:r>
            <a:endParaRPr sz="7320">
              <a:solidFill>
                <a:srgbClr val="202124"/>
              </a:solidFill>
              <a:highlight>
                <a:srgbClr val="FFFFFF"/>
              </a:highlight>
              <a:latin typeface="Times New Roman"/>
              <a:ea typeface="Times New Roman"/>
              <a:cs typeface="Times New Roman"/>
              <a:sym typeface="Times New Roman"/>
            </a:endParaRPr>
          </a:p>
          <a:p>
            <a:pPr marL="914400" lvl="1" indent="-344806" algn="l" rtl="0">
              <a:lnSpc>
                <a:spcPct val="200000"/>
              </a:lnSpc>
              <a:spcBef>
                <a:spcPts val="0"/>
              </a:spcBef>
              <a:spcAft>
                <a:spcPts val="0"/>
              </a:spcAft>
              <a:buClr>
                <a:srgbClr val="202124"/>
              </a:buClr>
              <a:buSzPct val="100000"/>
              <a:buFont typeface="Times New Roman"/>
              <a:buChar char="○"/>
            </a:pPr>
            <a:r>
              <a:rPr lang="en" sz="7320">
                <a:solidFill>
                  <a:srgbClr val="202124"/>
                </a:solidFill>
                <a:highlight>
                  <a:srgbClr val="FFFFFF"/>
                </a:highlight>
                <a:latin typeface="Times New Roman"/>
                <a:ea typeface="Times New Roman"/>
                <a:cs typeface="Times New Roman"/>
                <a:sym typeface="Times New Roman"/>
              </a:rPr>
              <a:t>Local: Policies or practices for the participants specific job or role in education</a:t>
            </a:r>
            <a:endParaRPr sz="7320">
              <a:solidFill>
                <a:srgbClr val="202124"/>
              </a:solidFill>
              <a:highlight>
                <a:srgbClr val="FFFFFF"/>
              </a:highlight>
              <a:latin typeface="Times New Roman"/>
              <a:ea typeface="Times New Roman"/>
              <a:cs typeface="Times New Roman"/>
              <a:sym typeface="Times New Roman"/>
            </a:endParaRPr>
          </a:p>
          <a:p>
            <a:pPr marL="914400" lvl="1" indent="-344806" algn="l" rtl="0">
              <a:lnSpc>
                <a:spcPct val="200000"/>
              </a:lnSpc>
              <a:spcBef>
                <a:spcPts val="0"/>
              </a:spcBef>
              <a:spcAft>
                <a:spcPts val="0"/>
              </a:spcAft>
              <a:buClr>
                <a:srgbClr val="202124"/>
              </a:buClr>
              <a:buSzPct val="100000"/>
              <a:buFont typeface="Times New Roman"/>
              <a:buChar char="○"/>
            </a:pPr>
            <a:r>
              <a:rPr lang="en" sz="7320">
                <a:solidFill>
                  <a:srgbClr val="202124"/>
                </a:solidFill>
                <a:highlight>
                  <a:srgbClr val="FFFFFF"/>
                </a:highlight>
                <a:latin typeface="Times New Roman"/>
                <a:ea typeface="Times New Roman"/>
                <a:cs typeface="Times New Roman"/>
                <a:sym typeface="Times New Roman"/>
              </a:rPr>
              <a:t>Institutional: Policies or practices for the participants educational organization or institution they are within</a:t>
            </a:r>
            <a:endParaRPr sz="7320">
              <a:solidFill>
                <a:srgbClr val="202124"/>
              </a:solidFill>
              <a:highlight>
                <a:srgbClr val="FFFFFF"/>
              </a:highlight>
              <a:latin typeface="Times New Roman"/>
              <a:ea typeface="Times New Roman"/>
              <a:cs typeface="Times New Roman"/>
              <a:sym typeface="Times New Roman"/>
            </a:endParaRPr>
          </a:p>
          <a:p>
            <a:pPr marL="914400" lvl="0" indent="0" algn="l" rtl="0">
              <a:lnSpc>
                <a:spcPct val="200000"/>
              </a:lnSpc>
              <a:spcBef>
                <a:spcPts val="0"/>
              </a:spcBef>
              <a:spcAft>
                <a:spcPts val="0"/>
              </a:spcAft>
              <a:buNone/>
            </a:pPr>
            <a:r>
              <a:rPr lang="en" sz="7320" u="sng">
                <a:solidFill>
                  <a:srgbClr val="0000FF"/>
                </a:solidFill>
                <a:highlight>
                  <a:srgbClr val="FFFFFF"/>
                </a:highlight>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https://docs.google.com/document/d/1SK4UPiI9V50qthOFlsWZie-CjiazHstNzDUe6S6dVS4/edit?usp=sharing</a:t>
            </a:r>
            <a:endParaRPr sz="7320">
              <a:solidFill>
                <a:srgbClr val="0000FF"/>
              </a:solidFill>
              <a:highlight>
                <a:srgbClr val="FFFFFF"/>
              </a:highlight>
              <a:latin typeface="Times New Roman"/>
              <a:ea typeface="Times New Roman"/>
              <a:cs typeface="Times New Roman"/>
              <a:sym typeface="Times New Roman"/>
            </a:endParaRPr>
          </a:p>
          <a:p>
            <a:pPr marL="914400" lvl="0" indent="0" algn="l" rtl="0">
              <a:lnSpc>
                <a:spcPct val="200000"/>
              </a:lnSpc>
              <a:spcBef>
                <a:spcPts val="0"/>
              </a:spcBef>
              <a:spcAft>
                <a:spcPts val="0"/>
              </a:spcAft>
              <a:buNone/>
            </a:pPr>
            <a:endParaRPr sz="7320">
              <a:solidFill>
                <a:srgbClr val="202124"/>
              </a:solidFill>
              <a:highlight>
                <a:srgbClr val="FFFFFF"/>
              </a:highlight>
              <a:latin typeface="Times New Roman"/>
              <a:ea typeface="Times New Roman"/>
              <a:cs typeface="Times New Roman"/>
              <a:sym typeface="Times New Roman"/>
            </a:endParaRPr>
          </a:p>
          <a:p>
            <a:pPr marL="914400" lvl="0" indent="0" algn="l" rtl="0">
              <a:lnSpc>
                <a:spcPct val="200000"/>
              </a:lnSpc>
              <a:spcBef>
                <a:spcPts val="0"/>
              </a:spcBef>
              <a:spcAft>
                <a:spcPts val="0"/>
              </a:spcAft>
              <a:buNone/>
            </a:pPr>
            <a:endParaRPr sz="7320">
              <a:solidFill>
                <a:srgbClr val="202124"/>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endParaRPr sz="2200">
              <a:solidFill>
                <a:srgbClr val="202124"/>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endParaRPr sz="2200">
              <a:solidFill>
                <a:srgbClr val="202124"/>
              </a:solidFill>
              <a:highlight>
                <a:srgbClr val="FFFFFF"/>
              </a:highlight>
              <a:latin typeface="Times New Roman"/>
              <a:ea typeface="Times New Roman"/>
              <a:cs typeface="Times New Roman"/>
              <a:sym typeface="Times New Roman"/>
            </a:endParaRPr>
          </a:p>
        </p:txBody>
      </p:sp>
      <p:pic>
        <p:nvPicPr>
          <p:cNvPr id="244" name="Google Shape;244;p38"/>
          <p:cNvPicPr preferRelativeResize="0"/>
          <p:nvPr/>
        </p:nvPicPr>
        <p:blipFill>
          <a:blip r:embed="rId4">
            <a:alphaModFix/>
          </a:blip>
          <a:stretch>
            <a:fillRect/>
          </a:stretch>
        </p:blipFill>
        <p:spPr>
          <a:xfrm>
            <a:off x="6689163" y="279713"/>
            <a:ext cx="2143125" cy="21431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457200" lvl="0" indent="-361950" algn="l" rtl="0">
              <a:spcBef>
                <a:spcPts val="0"/>
              </a:spcBef>
              <a:spcAft>
                <a:spcPts val="0"/>
              </a:spcAft>
              <a:buSzPts val="2100"/>
              <a:buChar char="●"/>
            </a:pPr>
            <a:r>
              <a:rPr lang="en" sz="2100"/>
              <a:t>alexshrewsberry@gmail.com</a:t>
            </a:r>
            <a:endParaRPr sz="2100"/>
          </a:p>
        </p:txBody>
      </p:sp>
      <p:pic>
        <p:nvPicPr>
          <p:cNvPr id="250" name="Google Shape;250;p39"/>
          <p:cNvPicPr preferRelativeResize="0"/>
          <p:nvPr/>
        </p:nvPicPr>
        <p:blipFill>
          <a:blip r:embed="rId3">
            <a:alphaModFix/>
          </a:blip>
          <a:stretch>
            <a:fillRect/>
          </a:stretch>
        </p:blipFill>
        <p:spPr>
          <a:xfrm>
            <a:off x="311704" y="1918854"/>
            <a:ext cx="4260300" cy="1883634"/>
          </a:xfrm>
          <a:prstGeom prst="rect">
            <a:avLst/>
          </a:prstGeom>
          <a:noFill/>
          <a:ln>
            <a:noFill/>
          </a:ln>
        </p:spPr>
      </p:pic>
      <p:pic>
        <p:nvPicPr>
          <p:cNvPr id="251" name="Google Shape;251;p39"/>
          <p:cNvPicPr preferRelativeResize="0"/>
          <p:nvPr/>
        </p:nvPicPr>
        <p:blipFill>
          <a:blip r:embed="rId4">
            <a:alphaModFix/>
          </a:blip>
          <a:stretch>
            <a:fillRect/>
          </a:stretch>
        </p:blipFill>
        <p:spPr>
          <a:xfrm>
            <a:off x="4832407" y="1475007"/>
            <a:ext cx="4164600" cy="27713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a:off x="1881423" y="0"/>
            <a:ext cx="5381154" cy="51435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Workshop Goals</a:t>
            </a:r>
            <a:endParaRPr/>
          </a:p>
        </p:txBody>
      </p:sp>
      <p:sp>
        <p:nvSpPr>
          <p:cNvPr id="76" name="Google Shape;76;p16"/>
          <p:cNvSpPr txBox="1">
            <a:spLocks noGrp="1"/>
          </p:cNvSpPr>
          <p:nvPr>
            <p:ph type="body" idx="1"/>
          </p:nvPr>
        </p:nvSpPr>
        <p:spPr>
          <a:xfrm>
            <a:off x="311700" y="1152475"/>
            <a:ext cx="4956600" cy="3416400"/>
          </a:xfrm>
          <a:prstGeom prst="rect">
            <a:avLst/>
          </a:prstGeom>
        </p:spPr>
        <p:txBody>
          <a:bodyPr spcFirstLastPara="1" wrap="square" lIns="91425" tIns="91425" rIns="91425" bIns="91425" anchor="t" anchorCtr="0">
            <a:normAutofit/>
          </a:bodyPr>
          <a:lstStyle/>
          <a:p>
            <a:pPr marL="457200" lvl="0" indent="-374650" algn="l" rtl="0">
              <a:spcBef>
                <a:spcPts val="0"/>
              </a:spcBef>
              <a:spcAft>
                <a:spcPts val="0"/>
              </a:spcAft>
              <a:buClr>
                <a:srgbClr val="202124"/>
              </a:buClr>
              <a:buSzPts val="2300"/>
              <a:buFont typeface="Times New Roman"/>
              <a:buChar char="➔"/>
            </a:pPr>
            <a:r>
              <a:rPr lang="en" sz="2300">
                <a:solidFill>
                  <a:srgbClr val="202124"/>
                </a:solidFill>
                <a:highlight>
                  <a:srgbClr val="FFFFFF"/>
                </a:highlight>
                <a:latin typeface="Times New Roman"/>
                <a:ea typeface="Times New Roman"/>
                <a:cs typeface="Times New Roman"/>
                <a:sym typeface="Times New Roman"/>
              </a:rPr>
              <a:t>Participants will have a deeper understanding of anti-racist and inclusive education practices. </a:t>
            </a:r>
            <a:endParaRPr sz="2300">
              <a:solidFill>
                <a:srgbClr val="202124"/>
              </a:solidFill>
              <a:highlight>
                <a:srgbClr val="FFFFFF"/>
              </a:highlight>
              <a:latin typeface="Times New Roman"/>
              <a:ea typeface="Times New Roman"/>
              <a:cs typeface="Times New Roman"/>
              <a:sym typeface="Times New Roman"/>
            </a:endParaRPr>
          </a:p>
          <a:p>
            <a:pPr marL="457200" lvl="0" indent="-374650" algn="l" rtl="0">
              <a:spcBef>
                <a:spcPts val="0"/>
              </a:spcBef>
              <a:spcAft>
                <a:spcPts val="0"/>
              </a:spcAft>
              <a:buClr>
                <a:srgbClr val="202124"/>
              </a:buClr>
              <a:buSzPts val="2300"/>
              <a:buFont typeface="Times New Roman"/>
              <a:buChar char="➔"/>
            </a:pPr>
            <a:r>
              <a:rPr lang="en" sz="2300">
                <a:solidFill>
                  <a:srgbClr val="202124"/>
                </a:solidFill>
                <a:highlight>
                  <a:srgbClr val="FFFFFF"/>
                </a:highlight>
                <a:latin typeface="Times New Roman"/>
                <a:ea typeface="Times New Roman"/>
                <a:cs typeface="Times New Roman"/>
                <a:sym typeface="Times New Roman"/>
              </a:rPr>
              <a:t>Participants will be informed of student experiences regarding their teacher interactions,  interventions and services provided</a:t>
            </a:r>
            <a:endParaRPr sz="2900"/>
          </a:p>
        </p:txBody>
      </p:sp>
      <p:pic>
        <p:nvPicPr>
          <p:cNvPr id="77" name="Google Shape;77;p16"/>
          <p:cNvPicPr preferRelativeResize="0"/>
          <p:nvPr/>
        </p:nvPicPr>
        <p:blipFill>
          <a:blip r:embed="rId3">
            <a:alphaModFix/>
          </a:blip>
          <a:stretch>
            <a:fillRect/>
          </a:stretch>
        </p:blipFill>
        <p:spPr>
          <a:xfrm>
            <a:off x="5272350" y="1152475"/>
            <a:ext cx="3559950" cy="26665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Learning Outcomes</a:t>
            </a:r>
            <a:endParaRPr/>
          </a:p>
        </p:txBody>
      </p:sp>
      <p:sp>
        <p:nvSpPr>
          <p:cNvPr id="83" name="Google Shape;83;p17"/>
          <p:cNvSpPr txBox="1">
            <a:spLocks noGrp="1"/>
          </p:cNvSpPr>
          <p:nvPr>
            <p:ph type="body" idx="1"/>
          </p:nvPr>
        </p:nvSpPr>
        <p:spPr>
          <a:xfrm>
            <a:off x="311700" y="1152475"/>
            <a:ext cx="4395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400">
                <a:solidFill>
                  <a:schemeClr val="dk1"/>
                </a:solidFill>
                <a:latin typeface="Roboto"/>
                <a:ea typeface="Roboto"/>
                <a:cs typeface="Roboto"/>
                <a:sym typeface="Roboto"/>
              </a:rPr>
              <a:t>By the end of the workshop each participant will have developed a local, institutional and state-wide action plan to create immediate impact in their community regarding equitable education practices. </a:t>
            </a:r>
            <a:endParaRPr sz="3100"/>
          </a:p>
        </p:txBody>
      </p:sp>
      <p:pic>
        <p:nvPicPr>
          <p:cNvPr id="84" name="Google Shape;84;p17"/>
          <p:cNvPicPr preferRelativeResize="0"/>
          <p:nvPr/>
        </p:nvPicPr>
        <p:blipFill>
          <a:blip r:embed="rId3">
            <a:alphaModFix/>
          </a:blip>
          <a:stretch>
            <a:fillRect/>
          </a:stretch>
        </p:blipFill>
        <p:spPr>
          <a:xfrm>
            <a:off x="5806500" y="1008088"/>
            <a:ext cx="2752050" cy="31273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The Way We Treat Behavior</a:t>
            </a:r>
            <a:endParaRPr/>
          </a:p>
        </p:txBody>
      </p:sp>
      <p:pic>
        <p:nvPicPr>
          <p:cNvPr id="90" name="Google Shape;90;p18" title="Cobra Kai | School fight Scene">
            <a:hlinkClick r:id="rId3"/>
          </p:cNvPr>
          <p:cNvPicPr preferRelativeResize="0"/>
          <p:nvPr/>
        </p:nvPicPr>
        <p:blipFill>
          <a:blip r:embed="rId4">
            <a:alphaModFix/>
          </a:blip>
          <a:stretch>
            <a:fillRect/>
          </a:stretch>
        </p:blipFill>
        <p:spPr>
          <a:xfrm>
            <a:off x="5262200" y="1152475"/>
            <a:ext cx="3339374" cy="2504525"/>
          </a:xfrm>
          <a:prstGeom prst="rect">
            <a:avLst/>
          </a:prstGeom>
          <a:noFill/>
          <a:ln>
            <a:noFill/>
          </a:ln>
        </p:spPr>
      </p:pic>
      <p:pic>
        <p:nvPicPr>
          <p:cNvPr id="91" name="Google Shape;91;p18" descr="Moonlight&#10;&#10;&#10;&#10;&#10;I do not own any content shown - all content belongs to its respective owners" title="Moonlight (2016) - &quot;Chair Revenge Scene&quot;">
            <a:hlinkClick r:id="rId5"/>
          </p:cNvPr>
          <p:cNvPicPr preferRelativeResize="0"/>
          <p:nvPr/>
        </p:nvPicPr>
        <p:blipFill>
          <a:blip r:embed="rId6">
            <a:alphaModFix/>
          </a:blip>
          <a:stretch>
            <a:fillRect/>
          </a:stretch>
        </p:blipFill>
        <p:spPr>
          <a:xfrm>
            <a:off x="567350" y="1202300"/>
            <a:ext cx="3339376" cy="25045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10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1"/>
                                        </p:tgtEl>
                                        <p:attrNameLst>
                                          <p:attrName>style.visibility</p:attrName>
                                        </p:attrNameLst>
                                      </p:cBhvr>
                                      <p:to>
                                        <p:strVal val="visible"/>
                                      </p:to>
                                    </p:set>
                                    <p:animEffect transition="in" filter="fade">
                                      <p:cBhvr>
                                        <p:cTn id="12" dur="10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Discussion</a:t>
            </a:r>
            <a:endParaRPr/>
          </a:p>
        </p:txBody>
      </p:sp>
      <p:sp>
        <p:nvSpPr>
          <p:cNvPr id="97" name="Google Shape;97;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3100"/>
              <a:t>What thoughts or connections do you have regarding the previous videos?</a:t>
            </a:r>
            <a:endParaRPr sz="3100"/>
          </a:p>
        </p:txBody>
      </p:sp>
      <p:pic>
        <p:nvPicPr>
          <p:cNvPr id="98" name="Google Shape;98;p19"/>
          <p:cNvPicPr preferRelativeResize="0"/>
          <p:nvPr/>
        </p:nvPicPr>
        <p:blipFill>
          <a:blip r:embed="rId3">
            <a:alphaModFix/>
          </a:blip>
          <a:stretch>
            <a:fillRect/>
          </a:stretch>
        </p:blipFill>
        <p:spPr>
          <a:xfrm>
            <a:off x="2353900" y="2476381"/>
            <a:ext cx="4029600" cy="25669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Why Perceptions Matter</a:t>
            </a:r>
            <a:endParaRPr/>
          </a:p>
        </p:txBody>
      </p:sp>
      <p:sp>
        <p:nvSpPr>
          <p:cNvPr id="104" name="Google Shape;104;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25000" lnSpcReduction="20000"/>
          </a:bodyPr>
          <a:lstStyle/>
          <a:p>
            <a:pPr marL="0" lvl="0" indent="0" algn="l" rtl="0">
              <a:lnSpc>
                <a:spcPct val="150000"/>
              </a:lnSpc>
              <a:spcBef>
                <a:spcPts val="0"/>
              </a:spcBef>
              <a:spcAft>
                <a:spcPts val="0"/>
              </a:spcAft>
              <a:buNone/>
            </a:pPr>
            <a:endParaRPr sz="5623"/>
          </a:p>
          <a:p>
            <a:pPr marL="457200" marR="25400" lvl="0" indent="-336819" algn="l" rtl="0">
              <a:lnSpc>
                <a:spcPct val="150000"/>
              </a:lnSpc>
              <a:spcBef>
                <a:spcPts val="1200"/>
              </a:spcBef>
              <a:spcAft>
                <a:spcPts val="0"/>
              </a:spcAft>
              <a:buClr>
                <a:srgbClr val="2E2E2E"/>
              </a:buClr>
              <a:buSzPct val="100000"/>
              <a:buFont typeface="Georgia"/>
              <a:buChar char="●"/>
            </a:pPr>
            <a:r>
              <a:rPr lang="en" sz="6816">
                <a:solidFill>
                  <a:srgbClr val="2E2E2E"/>
                </a:solidFill>
                <a:latin typeface="Georgia"/>
                <a:ea typeface="Georgia"/>
                <a:cs typeface="Georgia"/>
                <a:sym typeface="Georgia"/>
              </a:rPr>
              <a:t>Study of preservice teachers </a:t>
            </a:r>
            <a:endParaRPr sz="6816">
              <a:solidFill>
                <a:srgbClr val="2E2E2E"/>
              </a:solidFill>
              <a:latin typeface="Georgia"/>
              <a:ea typeface="Georgia"/>
              <a:cs typeface="Georgia"/>
              <a:sym typeface="Georgia"/>
            </a:endParaRPr>
          </a:p>
          <a:p>
            <a:pPr marL="914400" marR="25400" lvl="1" indent="-336819" algn="l" rtl="0">
              <a:lnSpc>
                <a:spcPct val="150000"/>
              </a:lnSpc>
              <a:spcBef>
                <a:spcPts val="0"/>
              </a:spcBef>
              <a:spcAft>
                <a:spcPts val="0"/>
              </a:spcAft>
              <a:buClr>
                <a:srgbClr val="2E2E2E"/>
              </a:buClr>
              <a:buSzPct val="100000"/>
              <a:buFont typeface="Georgia"/>
              <a:buChar char="○"/>
            </a:pPr>
            <a:r>
              <a:rPr lang="en" sz="6816">
                <a:solidFill>
                  <a:srgbClr val="2E2E2E"/>
                </a:solidFill>
                <a:latin typeface="Georgia"/>
                <a:ea typeface="Georgia"/>
                <a:cs typeface="Georgia"/>
                <a:sym typeface="Georgia"/>
              </a:rPr>
              <a:t>Participants identified as White (N = 32), Black (N = 2), multi-racial (N = 5) or Asian American (N = 1).</a:t>
            </a:r>
            <a:endParaRPr sz="6816">
              <a:solidFill>
                <a:srgbClr val="2E2E2E"/>
              </a:solidFill>
              <a:latin typeface="Georgia"/>
              <a:ea typeface="Georgia"/>
              <a:cs typeface="Georgia"/>
              <a:sym typeface="Georgia"/>
            </a:endParaRPr>
          </a:p>
          <a:p>
            <a:pPr marL="457200" marR="25400" lvl="0" indent="-336819" algn="l" rtl="0">
              <a:lnSpc>
                <a:spcPct val="150000"/>
              </a:lnSpc>
              <a:spcBef>
                <a:spcPts val="0"/>
              </a:spcBef>
              <a:spcAft>
                <a:spcPts val="0"/>
              </a:spcAft>
              <a:buClr>
                <a:srgbClr val="2E2E2E"/>
              </a:buClr>
              <a:buSzPct val="100000"/>
              <a:buFont typeface="Georgia"/>
              <a:buChar char="●"/>
            </a:pPr>
            <a:r>
              <a:rPr lang="en" sz="6816">
                <a:solidFill>
                  <a:srgbClr val="2E2E2E"/>
                </a:solidFill>
                <a:latin typeface="Georgia"/>
                <a:ea typeface="Georgia"/>
                <a:cs typeface="Georgia"/>
                <a:sym typeface="Georgia"/>
              </a:rPr>
              <a:t>Participants were shown a video of a student interaction</a:t>
            </a:r>
            <a:endParaRPr sz="6816">
              <a:solidFill>
                <a:srgbClr val="2E2E2E"/>
              </a:solidFill>
              <a:latin typeface="Georgia"/>
              <a:ea typeface="Georgia"/>
              <a:cs typeface="Georgia"/>
              <a:sym typeface="Georgia"/>
            </a:endParaRPr>
          </a:p>
          <a:p>
            <a:pPr marL="457200" lvl="0" indent="-336819" algn="l" rtl="0">
              <a:lnSpc>
                <a:spcPct val="150000"/>
              </a:lnSpc>
              <a:spcBef>
                <a:spcPts val="0"/>
              </a:spcBef>
              <a:spcAft>
                <a:spcPts val="0"/>
              </a:spcAft>
              <a:buClr>
                <a:srgbClr val="2E2E2E"/>
              </a:buClr>
              <a:buSzPct val="100000"/>
              <a:buFont typeface="Georgia"/>
              <a:buChar char="●"/>
            </a:pPr>
            <a:r>
              <a:rPr lang="en" sz="6816">
                <a:solidFill>
                  <a:srgbClr val="2E2E2E"/>
                </a:solidFill>
                <a:latin typeface="Georgia"/>
                <a:ea typeface="Georgia"/>
                <a:cs typeface="Georgia"/>
                <a:sym typeface="Georgia"/>
              </a:rPr>
              <a:t>Misbehaviors were perceived as more hostile for Black than White boys.</a:t>
            </a:r>
            <a:endParaRPr sz="6816">
              <a:solidFill>
                <a:srgbClr val="2E2E2E"/>
              </a:solidFill>
              <a:latin typeface="Georgia"/>
              <a:ea typeface="Georgia"/>
              <a:cs typeface="Georgia"/>
              <a:sym typeface="Georgia"/>
            </a:endParaRPr>
          </a:p>
          <a:p>
            <a:pPr marL="457200" lvl="0" indent="-336819" algn="l" rtl="0">
              <a:lnSpc>
                <a:spcPct val="150000"/>
              </a:lnSpc>
              <a:spcBef>
                <a:spcPts val="0"/>
              </a:spcBef>
              <a:spcAft>
                <a:spcPts val="0"/>
              </a:spcAft>
              <a:buClr>
                <a:srgbClr val="2E2E2E"/>
              </a:buClr>
              <a:buSzPct val="100000"/>
              <a:buFont typeface="Georgia"/>
              <a:buChar char="●"/>
            </a:pPr>
            <a:r>
              <a:rPr lang="en" sz="6816">
                <a:solidFill>
                  <a:srgbClr val="2E2E2E"/>
                </a:solidFill>
                <a:latin typeface="Georgia"/>
                <a:ea typeface="Georgia"/>
                <a:cs typeface="Georgia"/>
                <a:sym typeface="Georgia"/>
              </a:rPr>
              <a:t>Although stronger toward Black males, anger bias exists toward Black females as well.</a:t>
            </a:r>
            <a:endParaRPr sz="6816">
              <a:solidFill>
                <a:srgbClr val="2E2E2E"/>
              </a:solidFill>
              <a:latin typeface="Georgia"/>
              <a:ea typeface="Georgia"/>
              <a:cs typeface="Georgia"/>
              <a:sym typeface="Georgia"/>
            </a:endParaRPr>
          </a:p>
          <a:p>
            <a:pPr marL="457200" lvl="0" indent="-336819" algn="l" rtl="0">
              <a:lnSpc>
                <a:spcPct val="150000"/>
              </a:lnSpc>
              <a:spcBef>
                <a:spcPts val="0"/>
              </a:spcBef>
              <a:spcAft>
                <a:spcPts val="0"/>
              </a:spcAft>
              <a:buClr>
                <a:srgbClr val="2E2E2E"/>
              </a:buClr>
              <a:buSzPct val="100000"/>
              <a:buFont typeface="Georgia"/>
              <a:buChar char="●"/>
            </a:pPr>
            <a:r>
              <a:rPr lang="en" sz="6816">
                <a:solidFill>
                  <a:srgbClr val="2E2E2E"/>
                </a:solidFill>
                <a:latin typeface="Georgia"/>
                <a:ea typeface="Georgia"/>
                <a:cs typeface="Georgia"/>
                <a:sym typeface="Georgia"/>
              </a:rPr>
              <a:t>Leads to more referrals and severe punishment </a:t>
            </a:r>
            <a:endParaRPr sz="6816">
              <a:solidFill>
                <a:srgbClr val="2E2E2E"/>
              </a:solidFill>
              <a:latin typeface="Georgia"/>
              <a:ea typeface="Georgia"/>
              <a:cs typeface="Georgia"/>
              <a:sym typeface="Georgia"/>
            </a:endParaRPr>
          </a:p>
          <a:p>
            <a:pPr marL="914400" lvl="1" indent="-336819" algn="l" rtl="0">
              <a:lnSpc>
                <a:spcPct val="150000"/>
              </a:lnSpc>
              <a:spcBef>
                <a:spcPts val="0"/>
              </a:spcBef>
              <a:spcAft>
                <a:spcPts val="0"/>
              </a:spcAft>
              <a:buClr>
                <a:srgbClr val="2E2E2E"/>
              </a:buClr>
              <a:buSzPct val="100000"/>
              <a:buFont typeface="Georgia"/>
              <a:buChar char="○"/>
            </a:pPr>
            <a:r>
              <a:rPr lang="en" sz="6816">
                <a:solidFill>
                  <a:srgbClr val="2E2E2E"/>
                </a:solidFill>
                <a:latin typeface="Georgia"/>
                <a:ea typeface="Georgia"/>
                <a:cs typeface="Georgia"/>
                <a:sym typeface="Georgia"/>
              </a:rPr>
              <a:t>(Halberstadt et al., 2015)</a:t>
            </a:r>
            <a:endParaRPr sz="6816">
              <a:solidFill>
                <a:srgbClr val="2E2E2E"/>
              </a:solidFill>
              <a:latin typeface="Georgia"/>
              <a:ea typeface="Georgia"/>
              <a:cs typeface="Georgia"/>
              <a:sym typeface="Georgia"/>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pic>
        <p:nvPicPr>
          <p:cNvPr id="105" name="Google Shape;105;p20"/>
          <p:cNvPicPr preferRelativeResize="0"/>
          <p:nvPr/>
        </p:nvPicPr>
        <p:blipFill>
          <a:blip r:embed="rId3">
            <a:alphaModFix/>
          </a:blip>
          <a:stretch>
            <a:fillRect/>
          </a:stretch>
        </p:blipFill>
        <p:spPr>
          <a:xfrm>
            <a:off x="5887888" y="152650"/>
            <a:ext cx="2847975" cy="1600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Why Perceptions Matter</a:t>
            </a:r>
            <a:endParaRPr/>
          </a:p>
        </p:txBody>
      </p:sp>
      <p:sp>
        <p:nvSpPr>
          <p:cNvPr id="111" name="Google Shape;111;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25000" lnSpcReduction="20000"/>
          </a:bodyPr>
          <a:lstStyle/>
          <a:p>
            <a:pPr marL="457200" lvl="0" indent="-329688" algn="l" rtl="0">
              <a:spcBef>
                <a:spcPts val="0"/>
              </a:spcBef>
              <a:spcAft>
                <a:spcPts val="0"/>
              </a:spcAft>
              <a:buClr>
                <a:srgbClr val="333333"/>
              </a:buClr>
              <a:buSzPct val="100000"/>
              <a:buFont typeface="Arial"/>
              <a:buChar char="●"/>
            </a:pPr>
            <a:r>
              <a:rPr lang="en" sz="6367">
                <a:solidFill>
                  <a:srgbClr val="333333"/>
                </a:solidFill>
                <a:highlight>
                  <a:srgbClr val="FFFFFF"/>
                </a:highlight>
                <a:latin typeface="Arial"/>
                <a:ea typeface="Arial"/>
                <a:cs typeface="Arial"/>
                <a:sym typeface="Arial"/>
              </a:rPr>
              <a:t>Out of 98 preservice teachers</a:t>
            </a:r>
            <a:endParaRPr sz="6367">
              <a:solidFill>
                <a:srgbClr val="333333"/>
              </a:solidFill>
              <a:highlight>
                <a:srgbClr val="FFFFFF"/>
              </a:highlight>
              <a:latin typeface="Arial"/>
              <a:ea typeface="Arial"/>
              <a:cs typeface="Arial"/>
              <a:sym typeface="Arial"/>
            </a:endParaRPr>
          </a:p>
          <a:p>
            <a:pPr marL="914400" lvl="1" indent="-329688" algn="l" rtl="0">
              <a:spcBef>
                <a:spcPts val="0"/>
              </a:spcBef>
              <a:spcAft>
                <a:spcPts val="0"/>
              </a:spcAft>
              <a:buClr>
                <a:srgbClr val="333333"/>
              </a:buClr>
              <a:buSzPct val="100000"/>
              <a:buFont typeface="Arial"/>
              <a:buChar char="○"/>
            </a:pPr>
            <a:r>
              <a:rPr lang="en" sz="6367">
                <a:solidFill>
                  <a:srgbClr val="333333"/>
                </a:solidFill>
                <a:highlight>
                  <a:srgbClr val="FFFFFF"/>
                </a:highlight>
                <a:latin typeface="Arial"/>
                <a:ea typeface="Arial"/>
                <a:cs typeface="Arial"/>
                <a:sym typeface="Arial"/>
              </a:rPr>
              <a:t> the majority were women (</a:t>
            </a:r>
            <a:r>
              <a:rPr lang="en" sz="6367" i="1">
                <a:solidFill>
                  <a:srgbClr val="333333"/>
                </a:solidFill>
                <a:highlight>
                  <a:srgbClr val="FFFFFF"/>
                </a:highlight>
                <a:latin typeface="Arial"/>
                <a:ea typeface="Arial"/>
                <a:cs typeface="Arial"/>
                <a:sym typeface="Arial"/>
              </a:rPr>
              <a:t>n</a:t>
            </a:r>
            <a:r>
              <a:rPr lang="en" sz="6367">
                <a:solidFill>
                  <a:srgbClr val="333333"/>
                </a:solidFill>
                <a:highlight>
                  <a:srgbClr val="FFFFFF"/>
                </a:highlight>
                <a:latin typeface="Arial"/>
                <a:ea typeface="Arial"/>
                <a:cs typeface="Arial"/>
                <a:sym typeface="Arial"/>
              </a:rPr>
              <a:t> = 76) and identified as European American or White (</a:t>
            </a:r>
            <a:r>
              <a:rPr lang="en" sz="6367" i="1">
                <a:solidFill>
                  <a:srgbClr val="333333"/>
                </a:solidFill>
                <a:highlight>
                  <a:srgbClr val="FFFFFF"/>
                </a:highlight>
                <a:latin typeface="Arial"/>
                <a:ea typeface="Arial"/>
                <a:cs typeface="Arial"/>
                <a:sym typeface="Arial"/>
              </a:rPr>
              <a:t>n</a:t>
            </a:r>
            <a:r>
              <a:rPr lang="en" sz="6367">
                <a:solidFill>
                  <a:srgbClr val="333333"/>
                </a:solidFill>
                <a:highlight>
                  <a:srgbClr val="FFFFFF"/>
                </a:highlight>
                <a:latin typeface="Arial"/>
                <a:ea typeface="Arial"/>
                <a:cs typeface="Arial"/>
                <a:sym typeface="Arial"/>
              </a:rPr>
              <a:t> = 90)</a:t>
            </a:r>
            <a:endParaRPr sz="6367">
              <a:solidFill>
                <a:srgbClr val="333333"/>
              </a:solidFill>
              <a:highlight>
                <a:srgbClr val="FFFFFF"/>
              </a:highlight>
              <a:latin typeface="Arial"/>
              <a:ea typeface="Arial"/>
              <a:cs typeface="Arial"/>
              <a:sym typeface="Arial"/>
            </a:endParaRPr>
          </a:p>
          <a:p>
            <a:pPr marL="457200" lvl="0" indent="-329688" algn="l" rtl="0">
              <a:spcBef>
                <a:spcPts val="0"/>
              </a:spcBef>
              <a:spcAft>
                <a:spcPts val="0"/>
              </a:spcAft>
              <a:buClr>
                <a:srgbClr val="333333"/>
              </a:buClr>
              <a:buSzPct val="100000"/>
              <a:buFont typeface="Arial"/>
              <a:buChar char="●"/>
            </a:pPr>
            <a:r>
              <a:rPr lang="en" sz="6367">
                <a:solidFill>
                  <a:srgbClr val="333333"/>
                </a:solidFill>
                <a:highlight>
                  <a:srgbClr val="FFFFFF"/>
                </a:highlight>
                <a:latin typeface="Arial"/>
                <a:ea typeface="Arial"/>
                <a:cs typeface="Arial"/>
                <a:sym typeface="Arial"/>
              </a:rPr>
              <a:t>Teachers were read a vignette about a student with “culturally common names for White or Black students”</a:t>
            </a:r>
            <a:endParaRPr sz="6367">
              <a:solidFill>
                <a:srgbClr val="333333"/>
              </a:solidFill>
              <a:highlight>
                <a:srgbClr val="FFFFFF"/>
              </a:highlight>
              <a:latin typeface="Arial"/>
              <a:ea typeface="Arial"/>
              <a:cs typeface="Arial"/>
              <a:sym typeface="Arial"/>
            </a:endParaRPr>
          </a:p>
          <a:p>
            <a:pPr marL="457200" lvl="0" indent="-329688" algn="l" rtl="0">
              <a:spcBef>
                <a:spcPts val="0"/>
              </a:spcBef>
              <a:spcAft>
                <a:spcPts val="0"/>
              </a:spcAft>
              <a:buClr>
                <a:srgbClr val="333333"/>
              </a:buClr>
              <a:buSzPct val="100000"/>
              <a:buFont typeface="Arial"/>
              <a:buChar char="●"/>
            </a:pPr>
            <a:r>
              <a:rPr lang="en" sz="6367">
                <a:solidFill>
                  <a:srgbClr val="333333"/>
                </a:solidFill>
                <a:highlight>
                  <a:srgbClr val="FFFFFF"/>
                </a:highlight>
                <a:latin typeface="Arial"/>
                <a:ea typeface="Arial"/>
                <a:cs typeface="Arial"/>
                <a:sym typeface="Arial"/>
              </a:rPr>
              <a:t>Student was not working and not responding to teacher directions</a:t>
            </a:r>
            <a:endParaRPr sz="6367">
              <a:solidFill>
                <a:srgbClr val="333333"/>
              </a:solidFill>
              <a:highlight>
                <a:srgbClr val="FFFFFF"/>
              </a:highlight>
              <a:latin typeface="Arial"/>
              <a:ea typeface="Arial"/>
              <a:cs typeface="Arial"/>
              <a:sym typeface="Arial"/>
            </a:endParaRPr>
          </a:p>
          <a:p>
            <a:pPr marL="457200" lvl="0" indent="-329688" algn="l" rtl="0">
              <a:spcBef>
                <a:spcPts val="0"/>
              </a:spcBef>
              <a:spcAft>
                <a:spcPts val="0"/>
              </a:spcAft>
              <a:buClr>
                <a:srgbClr val="333333"/>
              </a:buClr>
              <a:buSzPct val="100000"/>
              <a:buFont typeface="Arial"/>
              <a:buChar char="●"/>
            </a:pPr>
            <a:r>
              <a:rPr lang="en" sz="6367">
                <a:solidFill>
                  <a:srgbClr val="333333"/>
                </a:solidFill>
                <a:highlight>
                  <a:srgbClr val="FFFFFF"/>
                </a:highlight>
                <a:latin typeface="Arial"/>
                <a:ea typeface="Arial"/>
                <a:cs typeface="Arial"/>
                <a:sym typeface="Arial"/>
              </a:rPr>
              <a:t>If teacher assumed the student was black, they thought they were disrespectful/defiant and needed disciplinary action</a:t>
            </a:r>
            <a:endParaRPr sz="6367">
              <a:solidFill>
                <a:srgbClr val="333333"/>
              </a:solidFill>
              <a:highlight>
                <a:srgbClr val="FFFFFF"/>
              </a:highlight>
              <a:latin typeface="Arial"/>
              <a:ea typeface="Arial"/>
              <a:cs typeface="Arial"/>
              <a:sym typeface="Arial"/>
            </a:endParaRPr>
          </a:p>
          <a:p>
            <a:pPr marL="914400" lvl="1" indent="-329688" algn="l" rtl="0">
              <a:spcBef>
                <a:spcPts val="0"/>
              </a:spcBef>
              <a:spcAft>
                <a:spcPts val="0"/>
              </a:spcAft>
              <a:buClr>
                <a:srgbClr val="333333"/>
              </a:buClr>
              <a:buSzPct val="100000"/>
              <a:buFont typeface="Arial"/>
              <a:buChar char="○"/>
            </a:pPr>
            <a:r>
              <a:rPr lang="en" sz="6367">
                <a:solidFill>
                  <a:srgbClr val="333333"/>
                </a:solidFill>
                <a:highlight>
                  <a:srgbClr val="FFFFFF"/>
                </a:highlight>
                <a:latin typeface="Arial"/>
                <a:ea typeface="Arial"/>
                <a:cs typeface="Arial"/>
                <a:sym typeface="Arial"/>
              </a:rPr>
              <a:t>Identified permanent reason for behavior</a:t>
            </a:r>
            <a:endParaRPr sz="6367">
              <a:solidFill>
                <a:srgbClr val="333333"/>
              </a:solidFill>
              <a:highlight>
                <a:srgbClr val="FFFFFF"/>
              </a:highlight>
              <a:latin typeface="Arial"/>
              <a:ea typeface="Arial"/>
              <a:cs typeface="Arial"/>
              <a:sym typeface="Arial"/>
            </a:endParaRPr>
          </a:p>
          <a:p>
            <a:pPr marL="457200" lvl="0" indent="-329688" algn="l" rtl="0">
              <a:spcBef>
                <a:spcPts val="0"/>
              </a:spcBef>
              <a:spcAft>
                <a:spcPts val="0"/>
              </a:spcAft>
              <a:buClr>
                <a:srgbClr val="333333"/>
              </a:buClr>
              <a:buSzPct val="100000"/>
              <a:buFont typeface="Arial"/>
              <a:buChar char="●"/>
            </a:pPr>
            <a:r>
              <a:rPr lang="en" sz="6367">
                <a:solidFill>
                  <a:srgbClr val="333333"/>
                </a:solidFill>
                <a:highlight>
                  <a:srgbClr val="FFFFFF"/>
                </a:highlight>
                <a:latin typeface="Arial"/>
                <a:ea typeface="Arial"/>
                <a:cs typeface="Arial"/>
                <a:sym typeface="Arial"/>
              </a:rPr>
              <a:t>If teacher assumed the student was white, they mentioned they may need to be taught “new skills” and were having a “bad day”</a:t>
            </a:r>
            <a:endParaRPr sz="6367">
              <a:solidFill>
                <a:srgbClr val="333333"/>
              </a:solidFill>
              <a:highlight>
                <a:srgbClr val="FFFFFF"/>
              </a:highlight>
              <a:latin typeface="Arial"/>
              <a:ea typeface="Arial"/>
              <a:cs typeface="Arial"/>
              <a:sym typeface="Arial"/>
            </a:endParaRPr>
          </a:p>
          <a:p>
            <a:pPr marL="1371600" lvl="2" indent="-329688" algn="l" rtl="0">
              <a:spcBef>
                <a:spcPts val="0"/>
              </a:spcBef>
              <a:spcAft>
                <a:spcPts val="0"/>
              </a:spcAft>
              <a:buClr>
                <a:srgbClr val="333333"/>
              </a:buClr>
              <a:buSzPct val="100000"/>
              <a:buFont typeface="Arial"/>
              <a:buChar char="■"/>
            </a:pPr>
            <a:r>
              <a:rPr lang="en" sz="6367">
                <a:solidFill>
                  <a:srgbClr val="333333"/>
                </a:solidFill>
                <a:highlight>
                  <a:srgbClr val="FFFFFF"/>
                </a:highlight>
                <a:latin typeface="Arial"/>
                <a:ea typeface="Arial"/>
                <a:cs typeface="Arial"/>
                <a:sym typeface="Arial"/>
              </a:rPr>
              <a:t>Kunesh and Noltemeyer, 2018</a:t>
            </a:r>
            <a:endParaRPr sz="6367">
              <a:solidFill>
                <a:srgbClr val="333333"/>
              </a:solidFill>
              <a:highlight>
                <a:srgbClr val="FFFFFF"/>
              </a:highlight>
              <a:latin typeface="Arial"/>
              <a:ea typeface="Arial"/>
              <a:cs typeface="Arial"/>
              <a:sym typeface="Arial"/>
            </a:endParaRPr>
          </a:p>
          <a:p>
            <a:pPr marL="0" lvl="0" indent="457200" algn="l" rtl="0">
              <a:spcBef>
                <a:spcPts val="1200"/>
              </a:spcBef>
              <a:spcAft>
                <a:spcPts val="0"/>
              </a:spcAft>
              <a:buNone/>
            </a:pPr>
            <a:endParaRPr sz="5567">
              <a:solidFill>
                <a:srgbClr val="333333"/>
              </a:solidFill>
              <a:highlight>
                <a:srgbClr val="FFFFFF"/>
              </a:highlight>
              <a:latin typeface="Arial"/>
              <a:ea typeface="Arial"/>
              <a:cs typeface="Arial"/>
              <a:sym typeface="Arial"/>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spTree>
  </p:cSld>
  <p:clrMapOvr>
    <a:masterClrMapping/>
  </p:clrMapOvr>
</p:sld>
</file>

<file path=ppt/theme/theme1.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C4AF48953FCF438F6C9912C60C9ACD" ma:contentTypeVersion="12" ma:contentTypeDescription="Create a new document." ma:contentTypeScope="" ma:versionID="53eed95a591da314be36411873a1abef">
  <xsd:schema xmlns:xsd="http://www.w3.org/2001/XMLSchema" xmlns:xs="http://www.w3.org/2001/XMLSchema" xmlns:p="http://schemas.microsoft.com/office/2006/metadata/properties" xmlns:ns2="e334d181-24c5-4a81-83b1-e73bf6950dee" xmlns:ns3="d7ca657c-5fe4-4a38-b762-7928f3cac908" targetNamespace="http://schemas.microsoft.com/office/2006/metadata/properties" ma:root="true" ma:fieldsID="27aa2def8c06f2b7166f7774d7012c5a" ns2:_="" ns3:_="">
    <xsd:import namespace="e334d181-24c5-4a81-83b1-e73bf6950dee"/>
    <xsd:import namespace="d7ca657c-5fe4-4a38-b762-7928f3cac90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34d181-24c5-4a81-83b1-e73bf6950d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ca657c-5fe4-4a38-b762-7928f3cac90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E56B642-86C1-4BB0-A92E-8D5E6672AD89}"/>
</file>

<file path=customXml/itemProps2.xml><?xml version="1.0" encoding="utf-8"?>
<ds:datastoreItem xmlns:ds="http://schemas.openxmlformats.org/officeDocument/2006/customXml" ds:itemID="{7B35998E-A665-4FB5-B9BF-450BB95AF43F}"/>
</file>

<file path=customXml/itemProps3.xml><?xml version="1.0" encoding="utf-8"?>
<ds:datastoreItem xmlns:ds="http://schemas.openxmlformats.org/officeDocument/2006/customXml" ds:itemID="{D3ECA45F-81E4-427D-BEAC-A2E6615E564C}"/>
</file>

<file path=docProps/app.xml><?xml version="1.0" encoding="utf-8"?>
<Properties xmlns="http://schemas.openxmlformats.org/officeDocument/2006/extended-properties" xmlns:vt="http://schemas.openxmlformats.org/officeDocument/2006/docPropsVTypes">
  <TotalTime>0</TotalTime>
  <Words>1702</Words>
  <Application>Microsoft Macintosh PowerPoint</Application>
  <PresentationFormat>On-screen Show (16:9)</PresentationFormat>
  <Paragraphs>179</Paragraphs>
  <Slides>27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Roboto</vt:lpstr>
      <vt:lpstr>Georgia</vt:lpstr>
      <vt:lpstr>Times New Roman</vt:lpstr>
      <vt:lpstr>Proxima Nova</vt:lpstr>
      <vt:lpstr>Spearmint</vt:lpstr>
      <vt:lpstr>Black Boys and Special Education</vt:lpstr>
      <vt:lpstr>PowerPoint Presentation</vt:lpstr>
      <vt:lpstr>PowerPoint Presentation</vt:lpstr>
      <vt:lpstr>Workshop Goals</vt:lpstr>
      <vt:lpstr>Learning Outcomes</vt:lpstr>
      <vt:lpstr>The Way We Treat Behavior</vt:lpstr>
      <vt:lpstr>Discussion</vt:lpstr>
      <vt:lpstr>Why Perceptions Matter</vt:lpstr>
      <vt:lpstr>Why Perceptions Matter</vt:lpstr>
      <vt:lpstr>About Me</vt:lpstr>
      <vt:lpstr>PowerPoint Presentation</vt:lpstr>
      <vt:lpstr>Theoretical Framework: DisCrit</vt:lpstr>
      <vt:lpstr>Definitions</vt:lpstr>
      <vt:lpstr>Definitions Continued</vt:lpstr>
      <vt:lpstr>Special Education Eligibilities</vt:lpstr>
      <vt:lpstr>Problem of Practice</vt:lpstr>
      <vt:lpstr>Existing Research</vt:lpstr>
      <vt:lpstr>Previous Experiences with Students</vt:lpstr>
      <vt:lpstr>Dissertation</vt:lpstr>
      <vt:lpstr>Preliminary Dissertation Findings</vt:lpstr>
      <vt:lpstr>PowerPoint Presentation</vt:lpstr>
      <vt:lpstr>Culturally Responsive Teaching</vt:lpstr>
      <vt:lpstr>Anti-Racist Educational Practices</vt:lpstr>
      <vt:lpstr>Inclusive Education Practices</vt:lpstr>
      <vt:lpstr>Other Relevant Topics Not Mentioned in Depth</vt:lpstr>
      <vt:lpstr>Develop Action Plans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Black Boys and Special Education</dc:title>
  <cp:lastModifiedBy>Kimberly Word</cp:lastModifiedBy>
  <cp:revision>1</cp:revision>
  <dcterms:modified xsi:type="dcterms:W3CDTF">2021-02-01T17:45:05Z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0x01010095C4AF48953FCF438F6C9912C60C9ACD</vt:lpwstr>
  </property>
</Properties>
</file>