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4"/>
  </p:sldMasterIdLst>
  <p:notesMasterIdLst>
    <p:notesMasterId r:id="rId42"/>
  </p:notesMasterIdLst>
  <p:sldIdLst>
    <p:sldId id="265" r:id="rId5"/>
    <p:sldId id="289" r:id="rId6"/>
    <p:sldId id="262" r:id="rId7"/>
    <p:sldId id="293" r:id="rId8"/>
    <p:sldId id="291" r:id="rId9"/>
    <p:sldId id="297" r:id="rId10"/>
    <p:sldId id="266" r:id="rId11"/>
    <p:sldId id="267" r:id="rId12"/>
    <p:sldId id="294" r:id="rId13"/>
    <p:sldId id="298" r:id="rId14"/>
    <p:sldId id="258" r:id="rId15"/>
    <p:sldId id="273" r:id="rId16"/>
    <p:sldId id="272" r:id="rId17"/>
    <p:sldId id="299" r:id="rId18"/>
    <p:sldId id="259" r:id="rId19"/>
    <p:sldId id="268" r:id="rId20"/>
    <p:sldId id="295" r:id="rId21"/>
    <p:sldId id="274" r:id="rId22"/>
    <p:sldId id="269" r:id="rId23"/>
    <p:sldId id="300"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0" r:id="rId37"/>
    <p:sldId id="296" r:id="rId38"/>
    <p:sldId id="303" r:id="rId39"/>
    <p:sldId id="301" r:id="rId40"/>
    <p:sldId id="30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354DB-8AC9-F444-B020-6D6FC56C2FEE}" v="4" dt="2021-09-07T19:26:09.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2857"/>
  </p:normalViewPr>
  <p:slideViewPr>
    <p:cSldViewPr snapToGrid="0" snapToObjects="1">
      <p:cViewPr varScale="1">
        <p:scale>
          <a:sx n="78" d="100"/>
          <a:sy n="78" d="100"/>
        </p:scale>
        <p:origin x="24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Martin" userId="d5f998df-f45b-48f0-8047-50dbcda37186" providerId="ADAL" clId="{515354DB-8AC9-F444-B020-6D6FC56C2FEE}"/>
    <pc:docChg chg="custSel addSld delSld modSld">
      <pc:chgData name="Ingrid Martin" userId="d5f998df-f45b-48f0-8047-50dbcda37186" providerId="ADAL" clId="{515354DB-8AC9-F444-B020-6D6FC56C2FEE}" dt="2021-09-07T19:42:40.821" v="472" actId="255"/>
      <pc:docMkLst>
        <pc:docMk/>
      </pc:docMkLst>
      <pc:sldChg chg="modNotesTx">
        <pc:chgData name="Ingrid Martin" userId="d5f998df-f45b-48f0-8047-50dbcda37186" providerId="ADAL" clId="{515354DB-8AC9-F444-B020-6D6FC56C2FEE}" dt="2021-09-07T19:27:16.316" v="438" actId="20577"/>
        <pc:sldMkLst>
          <pc:docMk/>
          <pc:sldMk cId="2832405091" sldId="258"/>
        </pc:sldMkLst>
      </pc:sldChg>
      <pc:sldChg chg="modNotesTx">
        <pc:chgData name="Ingrid Martin" userId="d5f998df-f45b-48f0-8047-50dbcda37186" providerId="ADAL" clId="{515354DB-8AC9-F444-B020-6D6FC56C2FEE}" dt="2021-09-07T19:30:19.116" v="471" actId="20577"/>
        <pc:sldMkLst>
          <pc:docMk/>
          <pc:sldMk cId="36327143" sldId="266"/>
        </pc:sldMkLst>
      </pc:sldChg>
      <pc:sldChg chg="modSp mod">
        <pc:chgData name="Ingrid Martin" userId="d5f998df-f45b-48f0-8047-50dbcda37186" providerId="ADAL" clId="{515354DB-8AC9-F444-B020-6D6FC56C2FEE}" dt="2021-09-07T19:10:17.933" v="75" actId="207"/>
        <pc:sldMkLst>
          <pc:docMk/>
          <pc:sldMk cId="2552421886" sldId="267"/>
        </pc:sldMkLst>
        <pc:spChg chg="mod">
          <ac:chgData name="Ingrid Martin" userId="d5f998df-f45b-48f0-8047-50dbcda37186" providerId="ADAL" clId="{515354DB-8AC9-F444-B020-6D6FC56C2FEE}" dt="2021-09-07T19:10:17.933" v="75" actId="207"/>
          <ac:spMkLst>
            <pc:docMk/>
            <pc:sldMk cId="2552421886" sldId="267"/>
            <ac:spMk id="3" creationId="{C3D22804-85B9-8A4A-8C0B-3D2E2BC17829}"/>
          </ac:spMkLst>
        </pc:spChg>
      </pc:sldChg>
      <pc:sldChg chg="modNotesTx">
        <pc:chgData name="Ingrid Martin" userId="d5f998df-f45b-48f0-8047-50dbcda37186" providerId="ADAL" clId="{515354DB-8AC9-F444-B020-6D6FC56C2FEE}" dt="2021-09-07T19:42:40.821" v="472" actId="255"/>
        <pc:sldMkLst>
          <pc:docMk/>
          <pc:sldMk cId="1663808367" sldId="273"/>
        </pc:sldMkLst>
      </pc:sldChg>
      <pc:sldChg chg="modNotesTx">
        <pc:chgData name="Ingrid Martin" userId="d5f998df-f45b-48f0-8047-50dbcda37186" providerId="ADAL" clId="{515354DB-8AC9-F444-B020-6D6FC56C2FEE}" dt="2021-09-07T19:08:43.051" v="71" actId="20577"/>
        <pc:sldMkLst>
          <pc:docMk/>
          <pc:sldMk cId="2656576385" sldId="293"/>
        </pc:sldMkLst>
      </pc:sldChg>
      <pc:sldChg chg="modSp mod modNotesTx">
        <pc:chgData name="Ingrid Martin" userId="d5f998df-f45b-48f0-8047-50dbcda37186" providerId="ADAL" clId="{515354DB-8AC9-F444-B020-6D6FC56C2FEE}" dt="2021-09-07T19:13:49.246" v="392" actId="20577"/>
        <pc:sldMkLst>
          <pc:docMk/>
          <pc:sldMk cId="865611594" sldId="294"/>
        </pc:sldMkLst>
        <pc:spChg chg="mod">
          <ac:chgData name="Ingrid Martin" userId="d5f998df-f45b-48f0-8047-50dbcda37186" providerId="ADAL" clId="{515354DB-8AC9-F444-B020-6D6FC56C2FEE}" dt="2021-09-07T19:11:01.722" v="78" actId="27636"/>
          <ac:spMkLst>
            <pc:docMk/>
            <pc:sldMk cId="865611594" sldId="294"/>
            <ac:spMk id="3" creationId="{4B5284E0-8535-F345-8F09-DB9F283BD3D8}"/>
          </ac:spMkLst>
        </pc:spChg>
      </pc:sldChg>
      <pc:sldChg chg="addSp delSp modSp add del mod setBg modClrScheme delDesignElem chgLayout">
        <pc:chgData name="Ingrid Martin" userId="d5f998df-f45b-48f0-8047-50dbcda37186" providerId="ADAL" clId="{515354DB-8AC9-F444-B020-6D6FC56C2FEE}" dt="2021-09-07T19:24:25.577" v="427" actId="2696"/>
        <pc:sldMkLst>
          <pc:docMk/>
          <pc:sldMk cId="3562807081" sldId="304"/>
        </pc:sldMkLst>
        <pc:spChg chg="mod ord">
          <ac:chgData name="Ingrid Martin" userId="d5f998df-f45b-48f0-8047-50dbcda37186" providerId="ADAL" clId="{515354DB-8AC9-F444-B020-6D6FC56C2FEE}" dt="2021-09-07T19:22:40.508" v="398" actId="700"/>
          <ac:spMkLst>
            <pc:docMk/>
            <pc:sldMk cId="3562807081" sldId="304"/>
            <ac:spMk id="2" creationId="{9DEA7228-5296-5741-B71A-AA52BD516813}"/>
          </ac:spMkLst>
        </pc:spChg>
        <pc:spChg chg="add del mod">
          <ac:chgData name="Ingrid Martin" userId="d5f998df-f45b-48f0-8047-50dbcda37186" providerId="ADAL" clId="{515354DB-8AC9-F444-B020-6D6FC56C2FEE}" dt="2021-09-07T19:22:13.322" v="396" actId="700"/>
          <ac:spMkLst>
            <pc:docMk/>
            <pc:sldMk cId="3562807081" sldId="304"/>
            <ac:spMk id="5" creationId="{D54CCC37-1D72-BD42-BDD2-1D01B322C6FE}"/>
          </ac:spMkLst>
        </pc:spChg>
        <pc:spChg chg="add mod ord">
          <ac:chgData name="Ingrid Martin" userId="d5f998df-f45b-48f0-8047-50dbcda37186" providerId="ADAL" clId="{515354DB-8AC9-F444-B020-6D6FC56C2FEE}" dt="2021-09-07T19:24:17.924" v="426" actId="20577"/>
          <ac:spMkLst>
            <pc:docMk/>
            <pc:sldMk cId="3562807081" sldId="304"/>
            <ac:spMk id="6" creationId="{44630DF3-9868-F245-8C03-A2A843A0BF66}"/>
          </ac:spMkLst>
        </pc:spChg>
        <pc:spChg chg="del">
          <ac:chgData name="Ingrid Martin" userId="d5f998df-f45b-48f0-8047-50dbcda37186" providerId="ADAL" clId="{515354DB-8AC9-F444-B020-6D6FC56C2FEE}" dt="2021-09-07T19:22:01.029" v="394"/>
          <ac:spMkLst>
            <pc:docMk/>
            <pc:sldMk cId="3562807081" sldId="304"/>
            <ac:spMk id="15" creationId="{4A8FFEA1-1B69-4F42-B552-0CCF7259687D}"/>
          </ac:spMkLst>
        </pc:spChg>
        <pc:spChg chg="del">
          <ac:chgData name="Ingrid Martin" userId="d5f998df-f45b-48f0-8047-50dbcda37186" providerId="ADAL" clId="{515354DB-8AC9-F444-B020-6D6FC56C2FEE}" dt="2021-09-07T19:22:01.029" v="394"/>
          <ac:spMkLst>
            <pc:docMk/>
            <pc:sldMk cId="3562807081" sldId="304"/>
            <ac:spMk id="17" creationId="{AA3C9226-5EC8-460B-82D7-72AA994DF95E}"/>
          </ac:spMkLst>
        </pc:spChg>
        <pc:spChg chg="del">
          <ac:chgData name="Ingrid Martin" userId="d5f998df-f45b-48f0-8047-50dbcda37186" providerId="ADAL" clId="{515354DB-8AC9-F444-B020-6D6FC56C2FEE}" dt="2021-09-07T19:22:01.029" v="394"/>
          <ac:spMkLst>
            <pc:docMk/>
            <pc:sldMk cId="3562807081" sldId="304"/>
            <ac:spMk id="20" creationId="{D9DB1F97-BFF9-46CC-8EB4-BB63B98F13CA}"/>
          </ac:spMkLst>
        </pc:spChg>
        <pc:spChg chg="del">
          <ac:chgData name="Ingrid Martin" userId="d5f998df-f45b-48f0-8047-50dbcda37186" providerId="ADAL" clId="{515354DB-8AC9-F444-B020-6D6FC56C2FEE}" dt="2021-09-07T19:22:01.029" v="394"/>
          <ac:spMkLst>
            <pc:docMk/>
            <pc:sldMk cId="3562807081" sldId="304"/>
            <ac:spMk id="21" creationId="{E6AA15AE-DAFE-4E1E-B05F-F57962FD3A2F}"/>
          </ac:spMkLst>
        </pc:spChg>
        <pc:spChg chg="del">
          <ac:chgData name="Ingrid Martin" userId="d5f998df-f45b-48f0-8047-50dbcda37186" providerId="ADAL" clId="{515354DB-8AC9-F444-B020-6D6FC56C2FEE}" dt="2021-09-07T19:22:01.029" v="394"/>
          <ac:spMkLst>
            <pc:docMk/>
            <pc:sldMk cId="3562807081" sldId="304"/>
            <ac:spMk id="22" creationId="{88CAE6E3-39B4-4A16-97BC-9C376B9B7EAF}"/>
          </ac:spMkLst>
        </pc:spChg>
        <pc:picChg chg="del">
          <ac:chgData name="Ingrid Martin" userId="d5f998df-f45b-48f0-8047-50dbcda37186" providerId="ADAL" clId="{515354DB-8AC9-F444-B020-6D6FC56C2FEE}" dt="2021-09-07T19:22:03.671" v="395" actId="478"/>
          <ac:picMkLst>
            <pc:docMk/>
            <pc:sldMk cId="3562807081" sldId="304"/>
            <ac:picMk id="4" creationId="{C1B5681D-D55E-4F3E-9BA1-E98784C9F36C}"/>
          </ac:picMkLst>
        </pc:picChg>
        <pc:cxnChg chg="del">
          <ac:chgData name="Ingrid Martin" userId="d5f998df-f45b-48f0-8047-50dbcda37186" providerId="ADAL" clId="{515354DB-8AC9-F444-B020-6D6FC56C2FEE}" dt="2021-09-07T19:22:01.029" v="394"/>
          <ac:cxnSpMkLst>
            <pc:docMk/>
            <pc:sldMk cId="3562807081" sldId="304"/>
            <ac:cxnSpMk id="19" creationId="{62A90A9D-33DF-408E-BF4C-F82588935C96}"/>
          </ac:cxnSpMkLst>
        </pc:cxnChg>
        <pc:cxnChg chg="del">
          <ac:chgData name="Ingrid Martin" userId="d5f998df-f45b-48f0-8047-50dbcda37186" providerId="ADAL" clId="{515354DB-8AC9-F444-B020-6D6FC56C2FEE}" dt="2021-09-07T19:22:01.029" v="394"/>
          <ac:cxnSpMkLst>
            <pc:docMk/>
            <pc:sldMk cId="3562807081" sldId="304"/>
            <ac:cxnSpMk id="23" creationId="{D07141D5-A57C-43F5-A655-5BA2D0D2AFF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00EC4-F515-43AF-A048-5266ACA570B2}" type="datetimeFigureOut">
              <a:rPr lang="en-US"/>
              <a:t>9/7/21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1F872-CB86-41BF-B549-3E4813055AEC}" type="slidenum">
              <a:rPr lang="en-US"/>
              <a:t>‹#›</a:t>
            </a:fld>
            <a:endParaRPr lang="en-US"/>
          </a:p>
        </p:txBody>
      </p:sp>
    </p:spTree>
    <p:extLst>
      <p:ext uri="{BB962C8B-B14F-4D97-AF65-F5344CB8AC3E}">
        <p14:creationId xmlns:p14="http://schemas.microsoft.com/office/powerpoint/2010/main" val="308820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inkdex.com/en-us/inked/10-exceptional-examples-of-brand-communiti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1</a:t>
            </a:fld>
            <a:endParaRPr lang="en-US"/>
          </a:p>
        </p:txBody>
      </p:sp>
    </p:spTree>
    <p:extLst>
      <p:ext uri="{BB962C8B-B14F-4D97-AF65-F5344CB8AC3E}">
        <p14:creationId xmlns:p14="http://schemas.microsoft.com/office/powerpoint/2010/main" val="439354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10</a:t>
            </a:fld>
            <a:endParaRPr lang="en-US"/>
          </a:p>
        </p:txBody>
      </p:sp>
    </p:spTree>
    <p:extLst>
      <p:ext uri="{BB962C8B-B14F-4D97-AF65-F5344CB8AC3E}">
        <p14:creationId xmlns:p14="http://schemas.microsoft.com/office/powerpoint/2010/main" val="265206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Who are potential suppliers?</a:t>
            </a:r>
          </a:p>
          <a:p>
            <a:endParaRPr lang="en-US" dirty="0">
              <a:cs typeface="Calibri"/>
            </a:endParaRPr>
          </a:p>
          <a:p>
            <a:r>
              <a:rPr lang="en-US" dirty="0">
                <a:cs typeface="Calibri"/>
              </a:rPr>
              <a:t>How do you get your product to your customers?</a:t>
            </a:r>
          </a:p>
          <a:p>
            <a:endParaRPr lang="en-US" dirty="0">
              <a:cs typeface="Calibri"/>
            </a:endParaRPr>
          </a:p>
          <a:p>
            <a:r>
              <a:rPr lang="en-US" dirty="0">
                <a:cs typeface="Calibri"/>
              </a:rPr>
              <a:t>Which customer segments use which channels?</a:t>
            </a:r>
          </a:p>
          <a:p>
            <a:endParaRPr lang="en-US" dirty="0">
              <a:cs typeface="Calibri"/>
            </a:endParaRPr>
          </a:p>
          <a:p>
            <a:r>
              <a:rPr lang="en-US" dirty="0">
                <a:cs typeface="Calibri"/>
              </a:rPr>
              <a:t>UPSTREAM AND DOWNSTREAM CONSIDERATIONS</a:t>
            </a:r>
          </a:p>
        </p:txBody>
      </p:sp>
      <p:sp>
        <p:nvSpPr>
          <p:cNvPr id="4" name="Slide Number Placeholder 3"/>
          <p:cNvSpPr>
            <a:spLocks noGrp="1"/>
          </p:cNvSpPr>
          <p:nvPr>
            <p:ph type="sldNum" sz="quarter" idx="5"/>
          </p:nvPr>
        </p:nvSpPr>
        <p:spPr/>
        <p:txBody>
          <a:bodyPr/>
          <a:lstStyle/>
          <a:p>
            <a:fld id="{E5A1F872-CB86-41BF-B549-3E4813055AEC}" type="slidenum">
              <a:rPr lang="en-US"/>
              <a:t>11</a:t>
            </a:fld>
            <a:endParaRPr lang="en-US" dirty="0"/>
          </a:p>
        </p:txBody>
      </p:sp>
    </p:spTree>
    <p:extLst>
      <p:ext uri="{BB962C8B-B14F-4D97-AF65-F5344CB8AC3E}">
        <p14:creationId xmlns:p14="http://schemas.microsoft.com/office/powerpoint/2010/main" val="423894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cs typeface="Calibri"/>
              </a:rPr>
              <a:t>How do your products get to your customers?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cs typeface="Calibri"/>
              </a:rPr>
              <a:t>B2B – B2C - DTC</a:t>
            </a:r>
          </a:p>
          <a:p>
            <a:endParaRPr lang="en-US" sz="1400" dirty="0">
              <a:cs typeface="Calibri"/>
            </a:endParaRPr>
          </a:p>
          <a:p>
            <a:endParaRPr lang="en-US" sz="1400" dirty="0">
              <a:cs typeface="Calibri"/>
            </a:endParaRPr>
          </a:p>
          <a:p>
            <a:r>
              <a:rPr lang="en-US" sz="1400" dirty="0">
                <a:cs typeface="Calibri"/>
              </a:rPr>
              <a:t>Channels have different functions:</a:t>
            </a:r>
          </a:p>
          <a:p>
            <a:pPr marL="228600" indent="-228600">
              <a:buAutoNum type="arabicPeriod"/>
            </a:pPr>
            <a:r>
              <a:rPr lang="en-US" sz="1400" dirty="0">
                <a:cs typeface="Calibri"/>
              </a:rPr>
              <a:t>Raise awareness among customers about your product and services (brand name)</a:t>
            </a:r>
          </a:p>
          <a:p>
            <a:pPr marL="228600" indent="-228600">
              <a:buAutoNum type="arabicPeriod"/>
            </a:pPr>
            <a:r>
              <a:rPr lang="en-US" sz="1400" dirty="0">
                <a:cs typeface="Calibri"/>
              </a:rPr>
              <a:t>Help customers evaluate a company's Value Proposition</a:t>
            </a:r>
          </a:p>
          <a:p>
            <a:pPr marL="228600" indent="-228600">
              <a:buAutoNum type="arabicPeriod"/>
            </a:pPr>
            <a:r>
              <a:rPr lang="en-US" sz="1400" dirty="0">
                <a:cs typeface="Calibri"/>
              </a:rPr>
              <a:t>Allow customers to buy specific products and services</a:t>
            </a:r>
          </a:p>
          <a:p>
            <a:pPr marL="228600" indent="-228600">
              <a:buAutoNum type="arabicPeriod"/>
            </a:pPr>
            <a:r>
              <a:rPr lang="en-US" sz="1400" dirty="0">
                <a:cs typeface="Calibri"/>
              </a:rPr>
              <a:t>Deliver your Value Proposition to your customers</a:t>
            </a:r>
          </a:p>
          <a:p>
            <a:pPr marL="228600" indent="-228600">
              <a:buAutoNum type="arabicPeriod"/>
            </a:pPr>
            <a:r>
              <a:rPr lang="en-US" sz="1400" dirty="0">
                <a:cs typeface="Calibri"/>
              </a:rPr>
              <a:t>Provide post-purchase customer support</a:t>
            </a:r>
          </a:p>
          <a:p>
            <a:pPr marL="228600" indent="-228600">
              <a:buAutoNum type="arabicPeriod"/>
            </a:pPr>
            <a:endParaRPr lang="en-US" sz="1400" dirty="0">
              <a:cs typeface="Calibri"/>
            </a:endParaRPr>
          </a:p>
          <a:p>
            <a:pPr marL="228600" indent="-228600">
              <a:buAutoNum type="arabicPeriod"/>
            </a:pPr>
            <a:endParaRPr lang="en-US" dirty="0">
              <a:cs typeface="Calibri"/>
            </a:endParaRPr>
          </a:p>
          <a:p>
            <a:pPr marL="228600" indent="-2286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E5A1F872-CB86-41BF-B549-3E4813055AEC}" type="slidenum">
              <a:rPr lang="en-US"/>
              <a:t>12</a:t>
            </a:fld>
            <a:endParaRPr lang="en-US" dirty="0"/>
          </a:p>
        </p:txBody>
      </p:sp>
    </p:spTree>
    <p:extLst>
      <p:ext uri="{BB962C8B-B14F-4D97-AF65-F5344CB8AC3E}">
        <p14:creationId xmlns:p14="http://schemas.microsoft.com/office/powerpoint/2010/main" val="384056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Awareness – how do you raise awareness about your business?</a:t>
            </a:r>
          </a:p>
          <a:p>
            <a:r>
              <a:rPr lang="en-US" dirty="0">
                <a:cs typeface="Calibri"/>
              </a:rPr>
              <a:t>Evaluation – how do we help our customers evaluate our organization's Value Proposition</a:t>
            </a:r>
          </a:p>
          <a:p>
            <a:r>
              <a:rPr lang="en-US" dirty="0">
                <a:cs typeface="Calibri"/>
              </a:rPr>
              <a:t>Purchase – how do we allow customers to purchase our products and services?</a:t>
            </a:r>
          </a:p>
          <a:p>
            <a:r>
              <a:rPr lang="en-US" dirty="0">
                <a:cs typeface="Calibri"/>
              </a:rPr>
              <a:t>Delivery – how do we deliver our Value Proposition to our customers?</a:t>
            </a:r>
          </a:p>
          <a:p>
            <a:r>
              <a:rPr lang="en-US" dirty="0">
                <a:cs typeface="Calibri"/>
              </a:rPr>
              <a:t>After Sales – How do we provide post-purchase customer support?</a:t>
            </a:r>
          </a:p>
          <a:p>
            <a:endParaRPr lang="en-US" dirty="0">
              <a:cs typeface="Calibri"/>
            </a:endParaRPr>
          </a:p>
          <a:p>
            <a:r>
              <a:rPr lang="en-US" dirty="0">
                <a:cs typeface="Calibri"/>
              </a:rPr>
              <a:t>REMEMBER IT IS A PROCESS – ONE COMMUNICATION CAN NOT DO EVERYTHING!!</a:t>
            </a:r>
          </a:p>
        </p:txBody>
      </p:sp>
      <p:sp>
        <p:nvSpPr>
          <p:cNvPr id="4" name="Slide Number Placeholder 3"/>
          <p:cNvSpPr>
            <a:spLocks noGrp="1"/>
          </p:cNvSpPr>
          <p:nvPr>
            <p:ph type="sldNum" sz="quarter" idx="5"/>
          </p:nvPr>
        </p:nvSpPr>
        <p:spPr/>
        <p:txBody>
          <a:bodyPr/>
          <a:lstStyle/>
          <a:p>
            <a:fld id="{E5A1F872-CB86-41BF-B549-3E4813055AEC}" type="slidenum">
              <a:rPr lang="en-US"/>
              <a:t>13</a:t>
            </a:fld>
            <a:endParaRPr lang="en-US" dirty="0"/>
          </a:p>
        </p:txBody>
      </p:sp>
    </p:spTree>
    <p:extLst>
      <p:ext uri="{BB962C8B-B14F-4D97-AF65-F5344CB8AC3E}">
        <p14:creationId xmlns:p14="http://schemas.microsoft.com/office/powerpoint/2010/main" val="164516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14</a:t>
            </a:fld>
            <a:endParaRPr lang="en-US"/>
          </a:p>
        </p:txBody>
      </p:sp>
    </p:spTree>
    <p:extLst>
      <p:ext uri="{BB962C8B-B14F-4D97-AF65-F5344CB8AC3E}">
        <p14:creationId xmlns:p14="http://schemas.microsoft.com/office/powerpoint/2010/main" val="372083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200"/>
              </a:spcBef>
              <a:spcAft>
                <a:spcPts val="200"/>
              </a:spcAft>
              <a:buFont typeface="Wingdings,Sans-Serif"/>
              <a:buChar char="v"/>
            </a:pPr>
            <a:r>
              <a:rPr lang="en-US" dirty="0"/>
              <a:t>What type of relationship does/do your target segment(s) look for when choosing your product or service?</a:t>
            </a:r>
          </a:p>
          <a:p>
            <a:pPr marL="285750" indent="-285750">
              <a:lnSpc>
                <a:spcPct val="90000"/>
              </a:lnSpc>
              <a:spcBef>
                <a:spcPts val="1200"/>
              </a:spcBef>
              <a:spcAft>
                <a:spcPts val="200"/>
              </a:spcAft>
              <a:buFont typeface="Wingdings,Sans-Serif"/>
              <a:buChar char="v"/>
            </a:pPr>
            <a:r>
              <a:rPr lang="en-US" dirty="0"/>
              <a:t>How much does it cost to develop and maintain these relationships? (</a:t>
            </a:r>
            <a:r>
              <a:rPr lang="en-US" dirty="0">
                <a:hlinkClick r:id="rId3"/>
              </a:rPr>
              <a:t>https://www.linkdex.com/en-us/inked/10-exceptional-examples-of-brand-communities/</a:t>
            </a:r>
            <a:r>
              <a:rPr lang="en-US" dirty="0"/>
              <a:t> </a:t>
            </a:r>
            <a:endParaRPr lang="en-US" dirty="0">
              <a:cs typeface="Calibri"/>
            </a:endParaRPr>
          </a:p>
          <a:p>
            <a:pPr marL="285750" indent="-285750">
              <a:lnSpc>
                <a:spcPct val="90000"/>
              </a:lnSpc>
              <a:spcBef>
                <a:spcPts val="1200"/>
              </a:spcBef>
              <a:spcAft>
                <a:spcPts val="200"/>
              </a:spcAft>
              <a:buFont typeface="Wingdings,Sans-Serif"/>
              <a:buChar char="v"/>
            </a:pPr>
            <a:r>
              <a:rPr lang="en-US" dirty="0"/>
              <a:t>How are the chosen customer relationships integrated into your business model?</a:t>
            </a:r>
            <a:endParaRPr lang="en-US" dirty="0">
              <a:cs typeface="Calibri"/>
            </a:endParaRPr>
          </a:p>
          <a:p>
            <a:r>
              <a:rPr lang="en-US" dirty="0">
                <a:cs typeface="Calibri"/>
              </a:rPr>
              <a:t> </a:t>
            </a:r>
          </a:p>
        </p:txBody>
      </p:sp>
      <p:sp>
        <p:nvSpPr>
          <p:cNvPr id="4" name="Slide Number Placeholder 3"/>
          <p:cNvSpPr>
            <a:spLocks noGrp="1"/>
          </p:cNvSpPr>
          <p:nvPr>
            <p:ph type="sldNum" sz="quarter" idx="5"/>
          </p:nvPr>
        </p:nvSpPr>
        <p:spPr/>
        <p:txBody>
          <a:bodyPr/>
          <a:lstStyle/>
          <a:p>
            <a:fld id="{E5A1F872-CB86-41BF-B549-3E4813055AEC}" type="slidenum">
              <a:rPr lang="en-US"/>
              <a:t>15</a:t>
            </a:fld>
            <a:endParaRPr lang="en-US" dirty="0"/>
          </a:p>
        </p:txBody>
      </p:sp>
    </p:spTree>
    <p:extLst>
      <p:ext uri="{BB962C8B-B14F-4D97-AF65-F5344CB8AC3E}">
        <p14:creationId xmlns:p14="http://schemas.microsoft.com/office/powerpoint/2010/main" val="662181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Personal assistance: </a:t>
            </a:r>
            <a:r>
              <a:rPr lang="en-US" dirty="0"/>
              <a:t>customers can communicate with a human </a:t>
            </a:r>
            <a:r>
              <a:rPr lang="en-US" dirty="0" err="1"/>
              <a:t>cust</a:t>
            </a:r>
            <a:r>
              <a:rPr lang="en-US" dirty="0"/>
              <a:t> relationship but with advances in AI customer relationship is becoming more ‘human-like”.</a:t>
            </a:r>
          </a:p>
          <a:p>
            <a:endParaRPr lang="en-US" dirty="0"/>
          </a:p>
          <a:p>
            <a:r>
              <a:rPr lang="en-US" b="1" dirty="0"/>
              <a:t>Dedicated personal assistance</a:t>
            </a:r>
            <a:r>
              <a:rPr lang="en-US" dirty="0"/>
              <a:t>: dedicating a customer rep to an individual customer. Creates an intimate/close relationship between the company and the customer. For example, Nordstrom provides PERSONAL STYLISTS FOR FREE!</a:t>
            </a:r>
          </a:p>
          <a:p>
            <a:endParaRPr lang="en-US" dirty="0"/>
          </a:p>
          <a:p>
            <a:r>
              <a:rPr lang="en-US" b="1" dirty="0"/>
              <a:t>Self service: </a:t>
            </a:r>
            <a:r>
              <a:rPr lang="en-US" dirty="0"/>
              <a:t>a company can provide all the means that a customer needs to help themselves.  For example: Carvana</a:t>
            </a:r>
          </a:p>
          <a:p>
            <a:endParaRPr lang="en-US" dirty="0"/>
          </a:p>
          <a:p>
            <a:r>
              <a:rPr lang="en-US" b="1" dirty="0"/>
              <a:t>Automated Services</a:t>
            </a:r>
            <a:r>
              <a:rPr lang="en-US" dirty="0"/>
              <a:t>: mixes customer self-service with automated processes. For example, personal online profiles give customers access to customized services. Automated services can recognize individual customers and their needs, and offer information related to orders/transactions.</a:t>
            </a:r>
          </a:p>
          <a:p>
            <a:endParaRPr lang="en-US" dirty="0"/>
          </a:p>
          <a:p>
            <a:r>
              <a:rPr lang="en-US" b="1" dirty="0"/>
              <a:t>Communities: (</a:t>
            </a:r>
            <a:r>
              <a:rPr lang="en-US" dirty="0"/>
              <a:t>brand communities) helps companies develop a closer relationship with user groups and to facilitate connections/sharing of knowledge between community members. </a:t>
            </a:r>
          </a:p>
          <a:p>
            <a:endParaRPr lang="en-US" dirty="0"/>
          </a:p>
          <a:p>
            <a:r>
              <a:rPr lang="en-US" b="1" dirty="0"/>
              <a:t>Co-creation:</a:t>
            </a:r>
            <a:r>
              <a:rPr lang="en-US" dirty="0"/>
              <a:t> companies that are going beyond the traditional seller-buyer relationship to co-create value with customers.  For example, Amazon invites customers to write reviews and create value for other customers. YouTube solicit customers to create content for public consumption. </a:t>
            </a:r>
          </a:p>
          <a:p>
            <a:endParaRPr lang="en-US" dirty="0"/>
          </a:p>
          <a:p>
            <a:r>
              <a:rPr lang="en-US" dirty="0"/>
              <a:t>WHEN DO YOU LET A CUSTOMER GO???</a:t>
            </a:r>
          </a:p>
          <a:p>
            <a:endParaRPr lang="en-US" dirty="0"/>
          </a:p>
          <a:p>
            <a:r>
              <a:rPr lang="en-US" dirty="0"/>
              <a:t>IS IT CHEAPER TO KEEP A CUSTOMER OR TO ATTRACT NEW CUSTOMERS</a:t>
            </a:r>
          </a:p>
        </p:txBody>
      </p:sp>
      <p:sp>
        <p:nvSpPr>
          <p:cNvPr id="4" name="Slide Number Placeholder 3"/>
          <p:cNvSpPr>
            <a:spLocks noGrp="1"/>
          </p:cNvSpPr>
          <p:nvPr>
            <p:ph type="sldNum" sz="quarter" idx="5"/>
          </p:nvPr>
        </p:nvSpPr>
        <p:spPr/>
        <p:txBody>
          <a:bodyPr/>
          <a:lstStyle/>
          <a:p>
            <a:fld id="{E5A1F872-CB86-41BF-B549-3E4813055AEC}" type="slidenum">
              <a:rPr lang="en-US" smtClean="0"/>
              <a:t>16</a:t>
            </a:fld>
            <a:endParaRPr lang="en-US"/>
          </a:p>
        </p:txBody>
      </p:sp>
    </p:spTree>
    <p:extLst>
      <p:ext uri="{BB962C8B-B14F-4D97-AF65-F5344CB8AC3E}">
        <p14:creationId xmlns:p14="http://schemas.microsoft.com/office/powerpoint/2010/main" val="3281849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17</a:t>
            </a:fld>
            <a:endParaRPr lang="en-US"/>
          </a:p>
        </p:txBody>
      </p:sp>
    </p:spTree>
    <p:extLst>
      <p:ext uri="{BB962C8B-B14F-4D97-AF65-F5344CB8AC3E}">
        <p14:creationId xmlns:p14="http://schemas.microsoft.com/office/powerpoint/2010/main" val="290803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CONTEXT HERE?  WHAT IS THE STORY?</a:t>
            </a:r>
          </a:p>
        </p:txBody>
      </p:sp>
      <p:sp>
        <p:nvSpPr>
          <p:cNvPr id="4" name="Slide Number Placeholder 3"/>
          <p:cNvSpPr>
            <a:spLocks noGrp="1"/>
          </p:cNvSpPr>
          <p:nvPr>
            <p:ph type="sldNum" sz="quarter" idx="5"/>
          </p:nvPr>
        </p:nvSpPr>
        <p:spPr/>
        <p:txBody>
          <a:bodyPr/>
          <a:lstStyle/>
          <a:p>
            <a:fld id="{E5A1F872-CB86-41BF-B549-3E4813055AEC}" type="slidenum">
              <a:rPr lang="en-US" smtClean="0"/>
              <a:t>18</a:t>
            </a:fld>
            <a:endParaRPr lang="en-US"/>
          </a:p>
        </p:txBody>
      </p:sp>
    </p:spTree>
    <p:extLst>
      <p:ext uri="{BB962C8B-B14F-4D97-AF65-F5344CB8AC3E}">
        <p14:creationId xmlns:p14="http://schemas.microsoft.com/office/powerpoint/2010/main" val="3776766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different types of revenues streams:</a:t>
            </a:r>
          </a:p>
          <a:p>
            <a:endParaRPr lang="en-US" dirty="0"/>
          </a:p>
          <a:p>
            <a:pPr marL="228600" indent="-228600">
              <a:buFont typeface="+mj-lt"/>
              <a:buAutoNum type="arabicPeriod"/>
            </a:pPr>
            <a:r>
              <a:rPr lang="en-US" dirty="0"/>
              <a:t>Transaction revenues resulting from one-time customer payments</a:t>
            </a:r>
          </a:p>
          <a:p>
            <a:endParaRPr lang="en-US" dirty="0"/>
          </a:p>
          <a:p>
            <a:pPr marL="0" indent="0">
              <a:buFont typeface="+mj-lt"/>
              <a:buNone/>
            </a:pPr>
            <a:r>
              <a:rPr lang="en-US" dirty="0"/>
              <a:t>2.  Recurring revenues resulting from ongoing payment to either deliver a value proposition or provide post-purchase customer support.</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19</a:t>
            </a:fld>
            <a:endParaRPr lang="en-US"/>
          </a:p>
        </p:txBody>
      </p:sp>
    </p:spTree>
    <p:extLst>
      <p:ext uri="{BB962C8B-B14F-4D97-AF65-F5344CB8AC3E}">
        <p14:creationId xmlns:p14="http://schemas.microsoft.com/office/powerpoint/2010/main" val="118365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SIDE LEADS TO REVENUE AT THE BOTTOM</a:t>
            </a:r>
          </a:p>
          <a:p>
            <a:endParaRPr lang="en-US" dirty="0"/>
          </a:p>
          <a:p>
            <a:r>
              <a:rPr lang="en-US" dirty="0"/>
              <a:t>THE LEFT SIDE LEADS TO COSTS AT THE BOTTOM</a:t>
            </a:r>
          </a:p>
          <a:p>
            <a:endParaRPr lang="en-US" dirty="0"/>
          </a:p>
          <a:p>
            <a:r>
              <a:rPr lang="en-US" dirty="0"/>
              <a:t>THE DIFFERENCE IS THE PROFIT/LOSS</a:t>
            </a:r>
          </a:p>
        </p:txBody>
      </p:sp>
      <p:sp>
        <p:nvSpPr>
          <p:cNvPr id="4" name="Slide Number Placeholder 3"/>
          <p:cNvSpPr>
            <a:spLocks noGrp="1"/>
          </p:cNvSpPr>
          <p:nvPr>
            <p:ph type="sldNum" sz="quarter" idx="5"/>
          </p:nvPr>
        </p:nvSpPr>
        <p:spPr/>
        <p:txBody>
          <a:bodyPr/>
          <a:lstStyle/>
          <a:p>
            <a:fld id="{E5A1F872-CB86-41BF-B549-3E4813055AEC}" type="slidenum">
              <a:rPr lang="en-US" smtClean="0"/>
              <a:t>2</a:t>
            </a:fld>
            <a:endParaRPr lang="en-US"/>
          </a:p>
        </p:txBody>
      </p:sp>
    </p:spTree>
    <p:extLst>
      <p:ext uri="{BB962C8B-B14F-4D97-AF65-F5344CB8AC3E}">
        <p14:creationId xmlns:p14="http://schemas.microsoft.com/office/powerpoint/2010/main" val="3519949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 sales: Selling ownership rights to a physical product. </a:t>
            </a:r>
            <a:r>
              <a:rPr lang="en-US" dirty="0" err="1"/>
              <a:t>Amazon.com</a:t>
            </a:r>
            <a:r>
              <a:rPr lang="en-US" dirty="0"/>
              <a:t> sells books, and everything else in the world. They are selling their assets.</a:t>
            </a:r>
          </a:p>
          <a:p>
            <a:endParaRPr lang="en-US" dirty="0"/>
          </a:p>
          <a:p>
            <a:r>
              <a:rPr lang="en-US" dirty="0"/>
              <a:t>Usage fees: generated by the use of a service. The more service is used the more the customer pays. A hotel charges customers for rooms, a delivery service charges for delivering food, etc.</a:t>
            </a:r>
          </a:p>
          <a:p>
            <a:endParaRPr lang="en-US" dirty="0"/>
          </a:p>
          <a:p>
            <a:r>
              <a:rPr lang="en-US" dirty="0"/>
              <a:t>Subscriptions fees: selling access to a service such as Spotify, Amazon Prime, etc.</a:t>
            </a:r>
          </a:p>
          <a:p>
            <a:endParaRPr lang="en-US" dirty="0"/>
          </a:p>
          <a:p>
            <a:r>
              <a:rPr lang="en-US" dirty="0"/>
              <a:t>Lending/renting/leasing: temporarily granting someone the exclusive right to use an asset.</a:t>
            </a:r>
          </a:p>
          <a:p>
            <a:endParaRPr lang="en-US" dirty="0"/>
          </a:p>
          <a:p>
            <a:r>
              <a:rPr lang="en-US" dirty="0"/>
              <a:t>Licensing fees: giving customers permission to use protected intellectual property in exchange for licensing fees (technology companies will allow other companies the right to use their patented technology in for a fee.</a:t>
            </a:r>
          </a:p>
          <a:p>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20</a:t>
            </a:fld>
            <a:endParaRPr lang="en-US"/>
          </a:p>
        </p:txBody>
      </p:sp>
    </p:spTree>
    <p:extLst>
      <p:ext uri="{BB962C8B-B14F-4D97-AF65-F5344CB8AC3E}">
        <p14:creationId xmlns:p14="http://schemas.microsoft.com/office/powerpoint/2010/main" val="2022463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21</a:t>
            </a:fld>
            <a:endParaRPr lang="en-US"/>
          </a:p>
        </p:txBody>
      </p:sp>
    </p:spTree>
    <p:extLst>
      <p:ext uri="{BB962C8B-B14F-4D97-AF65-F5344CB8AC3E}">
        <p14:creationId xmlns:p14="http://schemas.microsoft.com/office/powerpoint/2010/main" val="735781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Physical resources</a:t>
            </a:r>
            <a:r>
              <a:rPr lang="en-US" sz="1200" b="0" i="0" u="none" strike="noStrike" kern="1200" dirty="0">
                <a:solidFill>
                  <a:schemeClr val="tx1"/>
                </a:solidFill>
                <a:effectLst/>
                <a:latin typeface="+mn-lt"/>
                <a:ea typeface="+mn-ea"/>
                <a:cs typeface="+mn-cs"/>
              </a:rPr>
              <a:t>, such as raw material, buildings, vehicles, transportation, storage facility, machines and factory.</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Human resources</a:t>
            </a:r>
            <a:r>
              <a:rPr lang="en-US" sz="1200" b="0" i="0" u="none" strike="noStrike" kern="1200" dirty="0">
                <a:solidFill>
                  <a:schemeClr val="tx1"/>
                </a:solidFill>
                <a:effectLst/>
                <a:latin typeface="+mn-lt"/>
                <a:ea typeface="+mn-ea"/>
                <a:cs typeface="+mn-cs"/>
              </a:rPr>
              <a:t>, or staff, such as a talented engineer or marketing experts. ... </a:t>
            </a:r>
          </a:p>
          <a:p>
            <a:r>
              <a:rPr lang="en-US" sz="1200" b="0" i="0" u="none" strike="noStrike" kern="1200" dirty="0">
                <a:solidFill>
                  <a:schemeClr val="tx1"/>
                </a:solidFill>
                <a:effectLst/>
                <a:latin typeface="+mn-lt"/>
                <a:ea typeface="+mn-ea"/>
                <a:cs typeface="+mn-cs"/>
              </a:rPr>
              <a:t>Intellectual resources, such as your brand, patents, copyrights, partnerships, and customer databases.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key resources does your value proposition(s) require? Distribution channels? Customer relationships? Revenue Streams?</a:t>
            </a:r>
          </a:p>
          <a:p>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22</a:t>
            </a:fld>
            <a:endParaRPr lang="en-US"/>
          </a:p>
        </p:txBody>
      </p:sp>
    </p:spTree>
    <p:extLst>
      <p:ext uri="{BB962C8B-B14F-4D97-AF65-F5344CB8AC3E}">
        <p14:creationId xmlns:p14="http://schemas.microsoft.com/office/powerpoint/2010/main" val="1947155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23</a:t>
            </a:fld>
            <a:endParaRPr lang="en-US"/>
          </a:p>
        </p:txBody>
      </p:sp>
    </p:spTree>
    <p:extLst>
      <p:ext uri="{BB962C8B-B14F-4D97-AF65-F5344CB8AC3E}">
        <p14:creationId xmlns:p14="http://schemas.microsoft.com/office/powerpoint/2010/main" val="4204887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24</a:t>
            </a:fld>
            <a:endParaRPr lang="en-US"/>
          </a:p>
        </p:txBody>
      </p:sp>
    </p:spTree>
    <p:extLst>
      <p:ext uri="{BB962C8B-B14F-4D97-AF65-F5344CB8AC3E}">
        <p14:creationId xmlns:p14="http://schemas.microsoft.com/office/powerpoint/2010/main" val="3551766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Key activities</a:t>
            </a:r>
            <a:r>
              <a:rPr lang="en-US" sz="1200" b="0" i="0" u="none" strike="noStrike" kern="1200" dirty="0">
                <a:solidFill>
                  <a:schemeClr val="tx1"/>
                </a:solidFill>
                <a:effectLst/>
                <a:latin typeface="+mn-lt"/>
                <a:ea typeface="+mn-ea"/>
                <a:cs typeface="+mn-cs"/>
              </a:rPr>
              <a:t> of a </a:t>
            </a:r>
            <a:r>
              <a:rPr lang="en-US" sz="1200" b="1" i="0" u="none" strike="noStrike" kern="1200" dirty="0">
                <a:solidFill>
                  <a:schemeClr val="tx1"/>
                </a:solidFill>
                <a:effectLst/>
                <a:latin typeface="+mn-lt"/>
                <a:ea typeface="+mn-ea"/>
                <a:cs typeface="+mn-cs"/>
              </a:rPr>
              <a:t>business</a:t>
            </a:r>
            <a:r>
              <a:rPr lang="en-US" sz="1200" b="0" i="0" u="none" strike="noStrike" kern="1200" dirty="0">
                <a:solidFill>
                  <a:schemeClr val="tx1"/>
                </a:solidFill>
                <a:effectLst/>
                <a:latin typeface="+mn-lt"/>
                <a:ea typeface="+mn-ea"/>
                <a:cs typeface="+mn-cs"/>
              </a:rPr>
              <a:t> represent what the company must </a:t>
            </a:r>
            <a:r>
              <a:rPr lang="en-US" sz="1200" b="1" i="0" u="none" strike="noStrike" kern="1200" dirty="0">
                <a:solidFill>
                  <a:schemeClr val="tx1"/>
                </a:solidFill>
                <a:effectLst/>
                <a:latin typeface="+mn-lt"/>
                <a:ea typeface="+mn-ea"/>
                <a:cs typeface="+mn-cs"/>
              </a:rPr>
              <a:t>do</a:t>
            </a:r>
            <a:r>
              <a:rPr lang="en-US" sz="1200" b="0" i="0" u="none" strike="noStrike" kern="1200" dirty="0">
                <a:solidFill>
                  <a:schemeClr val="tx1"/>
                </a:solidFill>
                <a:effectLst/>
                <a:latin typeface="+mn-lt"/>
                <a:ea typeface="+mn-ea"/>
                <a:cs typeface="+mn-cs"/>
              </a:rPr>
              <a:t> to make the </a:t>
            </a:r>
            <a:r>
              <a:rPr lang="en-US" sz="1200" b="1" i="0" u="none" strike="noStrike" kern="1200" dirty="0">
                <a:solidFill>
                  <a:schemeClr val="tx1"/>
                </a:solidFill>
                <a:effectLst/>
                <a:latin typeface="+mn-lt"/>
                <a:ea typeface="+mn-ea"/>
                <a:cs typeface="+mn-cs"/>
              </a:rPr>
              <a:t>business model</a:t>
            </a:r>
            <a:r>
              <a:rPr lang="en-US" sz="1200" b="0" i="0" u="none" strike="noStrike" kern="1200" dirty="0">
                <a:solidFill>
                  <a:schemeClr val="tx1"/>
                </a:solidFill>
                <a:effectLst/>
                <a:latin typeface="+mn-lt"/>
                <a:ea typeface="+mn-ea"/>
                <a:cs typeface="+mn-cs"/>
              </a:rPr>
              <a:t> work. ... For example, if your </a:t>
            </a:r>
            <a:r>
              <a:rPr lang="en-US" sz="1200" b="1" i="0" u="none" strike="noStrike" kern="1200" dirty="0">
                <a:solidFill>
                  <a:schemeClr val="tx1"/>
                </a:solidFill>
                <a:effectLst/>
                <a:latin typeface="+mn-lt"/>
                <a:ea typeface="+mn-ea"/>
                <a:cs typeface="+mn-cs"/>
              </a:rPr>
              <a:t>business</a:t>
            </a:r>
            <a:r>
              <a:rPr lang="en-US" sz="1200" b="0" i="0" u="none" strike="noStrike" kern="1200" dirty="0">
                <a:solidFill>
                  <a:schemeClr val="tx1"/>
                </a:solidFill>
                <a:effectLst/>
                <a:latin typeface="+mn-lt"/>
                <a:ea typeface="+mn-ea"/>
                <a:cs typeface="+mn-cs"/>
              </a:rPr>
              <a:t> focuses on production of a product, </a:t>
            </a:r>
          </a:p>
          <a:p>
            <a:r>
              <a:rPr lang="en-US" sz="1200" b="0" i="0" u="none" strike="noStrike" kern="1200" dirty="0">
                <a:solidFill>
                  <a:schemeClr val="tx1"/>
                </a:solidFill>
                <a:effectLst/>
                <a:latin typeface="+mn-lt"/>
                <a:ea typeface="+mn-ea"/>
                <a:cs typeface="+mn-cs"/>
              </a:rPr>
              <a:t>your </a:t>
            </a:r>
            <a:r>
              <a:rPr lang="en-US" sz="1200" b="1" i="0" u="none" strike="noStrike" kern="1200" dirty="0">
                <a:solidFill>
                  <a:schemeClr val="tx1"/>
                </a:solidFill>
                <a:effectLst/>
                <a:latin typeface="+mn-lt"/>
                <a:ea typeface="+mn-ea"/>
                <a:cs typeface="+mn-cs"/>
              </a:rPr>
              <a:t>activities</a:t>
            </a:r>
            <a:r>
              <a:rPr lang="en-US" sz="1200" b="0" i="0" u="none" strike="noStrike" kern="1200" dirty="0">
                <a:solidFill>
                  <a:schemeClr val="tx1"/>
                </a:solidFill>
                <a:effectLst/>
                <a:latin typeface="+mn-lt"/>
                <a:ea typeface="+mn-ea"/>
                <a:cs typeface="+mn-cs"/>
              </a:rPr>
              <a:t> may include learning more about the customers and new production techniques to improve the product.</a:t>
            </a:r>
            <a:endParaRPr lang="en-US" dirty="0"/>
          </a:p>
          <a:p>
            <a:endParaRPr lang="en-US" dirty="0"/>
          </a:p>
          <a:p>
            <a:r>
              <a:rPr lang="en-US" sz="1200" b="1" i="0" u="none" strike="noStrike" kern="1200" dirty="0">
                <a:solidFill>
                  <a:schemeClr val="tx1"/>
                </a:solidFill>
                <a:effectLst/>
                <a:latin typeface="+mn-lt"/>
                <a:ea typeface="+mn-ea"/>
                <a:cs typeface="+mn-cs"/>
              </a:rPr>
              <a:t>What are Key Activities in Marketing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Adding value by </a:t>
            </a:r>
            <a:r>
              <a:rPr lang="en-US" sz="1200" b="1" i="0" u="none" strike="noStrike" kern="1200" dirty="0">
                <a:solidFill>
                  <a:schemeClr val="tx1"/>
                </a:solidFill>
                <a:effectLst/>
                <a:latin typeface="+mn-lt"/>
                <a:ea typeface="+mn-ea"/>
                <a:cs typeface="+mn-cs"/>
              </a:rPr>
              <a:t>marketing</a:t>
            </a:r>
            <a:r>
              <a:rPr lang="en-US" sz="1200" b="0" i="0" u="none" strike="noStrike" kern="1200" dirty="0">
                <a:solidFill>
                  <a:schemeClr val="tx1"/>
                </a:solidFill>
                <a:effectLst/>
                <a:latin typeface="+mn-lt"/>
                <a:ea typeface="+mn-ea"/>
                <a:cs typeface="+mn-cs"/>
              </a:rPr>
              <a:t> products and services. ... </a:t>
            </a:r>
          </a:p>
          <a:p>
            <a:pPr marL="228600" indent="-228600">
              <a:buFont typeface="+mj-lt"/>
              <a:buAutoNum type="arabicPeriod"/>
            </a:pPr>
            <a:r>
              <a:rPr lang="en-US" sz="1200" b="0" i="0" u="none" strike="noStrike" kern="1200" dirty="0">
                <a:solidFill>
                  <a:schemeClr val="tx1"/>
                </a:solidFill>
                <a:effectLst/>
                <a:latin typeface="+mn-lt"/>
                <a:ea typeface="+mn-ea"/>
                <a:cs typeface="+mn-cs"/>
              </a:rPr>
              <a:t>Sales. Selling a product. ... </a:t>
            </a:r>
          </a:p>
          <a:p>
            <a:pPr marL="228600" indent="-228600">
              <a:buFont typeface="+mj-lt"/>
              <a:buAutoNum type="arabicPeriod"/>
            </a:pPr>
            <a:r>
              <a:rPr lang="en-US" sz="1200" b="0" i="0" u="none" strike="noStrike" kern="1200" dirty="0">
                <a:solidFill>
                  <a:schemeClr val="tx1"/>
                </a:solidFill>
                <a:effectLst/>
                <a:latin typeface="+mn-lt"/>
                <a:ea typeface="+mn-ea"/>
                <a:cs typeface="+mn-cs"/>
              </a:rPr>
              <a:t>Design. Designing things. ... </a:t>
            </a:r>
          </a:p>
          <a:p>
            <a:pPr marL="228600" indent="-228600">
              <a:buFont typeface="+mj-lt"/>
              <a:buAutoNum type="arabicPeriod"/>
            </a:pPr>
            <a:r>
              <a:rPr lang="en-US" sz="1200" b="0" i="0" u="none" strike="noStrike" kern="1200" dirty="0">
                <a:solidFill>
                  <a:schemeClr val="tx1"/>
                </a:solidFill>
                <a:effectLst/>
                <a:latin typeface="+mn-lt"/>
                <a:ea typeface="+mn-ea"/>
                <a:cs typeface="+mn-cs"/>
              </a:rPr>
              <a:t>Operations. The production of products and delivery of services. ... </a:t>
            </a:r>
          </a:p>
          <a:p>
            <a:pPr marL="228600" indent="-228600">
              <a:buFont typeface="+mj-lt"/>
              <a:buAutoNum type="arabicPeriod"/>
            </a:pPr>
            <a:r>
              <a:rPr lang="en-US" sz="1200" b="0" i="0" u="none" strike="noStrike" kern="1200" dirty="0">
                <a:solidFill>
                  <a:schemeClr val="tx1"/>
                </a:solidFill>
                <a:effectLst/>
                <a:latin typeface="+mn-lt"/>
                <a:ea typeface="+mn-ea"/>
                <a:cs typeface="+mn-cs"/>
              </a:rPr>
              <a:t>Distribution. The process of reaching the customer to sell to them and deliver your obligations. ... </a:t>
            </a:r>
          </a:p>
          <a:p>
            <a:pPr marL="228600" indent="-228600">
              <a:buFont typeface="+mj-lt"/>
              <a:buAutoNum type="arabicPeriod"/>
            </a:pPr>
            <a:r>
              <a:rPr lang="en-US" sz="1200" b="0" i="0" u="none" strike="noStrike" kern="1200" dirty="0">
                <a:solidFill>
                  <a:schemeClr val="tx1"/>
                </a:solidFill>
                <a:effectLst/>
                <a:latin typeface="+mn-lt"/>
                <a:ea typeface="+mn-ea"/>
                <a:cs typeface="+mn-cs"/>
              </a:rPr>
              <a:t>Customer Experience.</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What are key activities for a Restauran</a:t>
            </a:r>
            <a:r>
              <a:rPr lang="en-US" sz="1200" b="0" i="0" u="none" strike="noStrike" kern="1200" dirty="0">
                <a:solidFill>
                  <a:schemeClr val="tx1"/>
                </a:solidFill>
                <a:effectLst/>
                <a:latin typeface="+mn-lt"/>
                <a:ea typeface="+mn-ea"/>
                <a:cs typeface="+mn-cs"/>
              </a:rPr>
              <a:t>t:</a:t>
            </a:r>
          </a:p>
          <a:p>
            <a:pPr marL="228600" indent="-228600">
              <a:buFont typeface="+mj-lt"/>
              <a:buAutoNum type="arabicPeriod"/>
            </a:pPr>
            <a:r>
              <a:rPr lang="en-US" dirty="0"/>
              <a:t> Prep food</a:t>
            </a:r>
          </a:p>
          <a:p>
            <a:pPr marL="228600" indent="-228600">
              <a:buFont typeface="+mj-lt"/>
              <a:buAutoNum type="arabicPeriod"/>
            </a:pPr>
            <a:r>
              <a:rPr lang="en-US" sz="1200" b="0" i="0" u="none" strike="noStrike" kern="1200" dirty="0">
                <a:solidFill>
                  <a:schemeClr val="tx1"/>
                </a:solidFill>
                <a:effectLst/>
                <a:latin typeface="+mn-lt"/>
                <a:ea typeface="+mn-ea"/>
                <a:cs typeface="+mn-cs"/>
              </a:rPr>
              <a:t>customer service, </a:t>
            </a:r>
          </a:p>
          <a:p>
            <a:pPr marL="228600" indent="-228600">
              <a:buFont typeface="+mj-lt"/>
              <a:buAutoNum type="arabicPeriod"/>
            </a:pPr>
            <a:r>
              <a:rPr lang="en-US" sz="1200" b="0" i="0" u="none" strike="noStrike" kern="1200" dirty="0">
                <a:solidFill>
                  <a:schemeClr val="tx1"/>
                </a:solidFill>
                <a:effectLst/>
                <a:latin typeface="+mn-lt"/>
                <a:ea typeface="+mn-ea"/>
                <a:cs typeface="+mn-cs"/>
              </a:rPr>
              <a:t>cleaning, </a:t>
            </a:r>
          </a:p>
          <a:p>
            <a:pPr marL="228600" indent="-228600">
              <a:buFont typeface="+mj-lt"/>
              <a:buAutoNum type="arabicPeriod"/>
            </a:pPr>
            <a:r>
              <a:rPr lang="en-US" sz="1200" b="0" i="0" u="none" strike="noStrike" kern="1200" dirty="0">
                <a:solidFill>
                  <a:schemeClr val="tx1"/>
                </a:solidFill>
                <a:effectLst/>
                <a:latin typeface="+mn-lt"/>
                <a:ea typeface="+mn-ea"/>
                <a:cs typeface="+mn-cs"/>
              </a:rPr>
              <a:t>purchasing raw materials, </a:t>
            </a:r>
          </a:p>
          <a:p>
            <a:pPr marL="228600" indent="-228600">
              <a:buFont typeface="+mj-lt"/>
              <a:buAutoNum type="arabicPeriod"/>
            </a:pPr>
            <a:r>
              <a:rPr lang="en-US" sz="1200" b="0" i="0" u="none" strike="noStrike" kern="1200" dirty="0">
                <a:solidFill>
                  <a:schemeClr val="tx1"/>
                </a:solidFill>
                <a:effectLst/>
                <a:latin typeface="+mn-lt"/>
                <a:ea typeface="+mn-ea"/>
                <a:cs typeface="+mn-cs"/>
              </a:rPr>
              <a:t>accounting, </a:t>
            </a:r>
          </a:p>
          <a:p>
            <a:pPr marL="228600" indent="-228600">
              <a:buFont typeface="+mj-lt"/>
              <a:buAutoNum type="arabicPeriod"/>
            </a:pPr>
            <a:r>
              <a:rPr lang="en-US" sz="1200" b="0" i="0" u="none" strike="noStrike" kern="1200" dirty="0">
                <a:solidFill>
                  <a:schemeClr val="tx1"/>
                </a:solidFill>
                <a:effectLst/>
                <a:latin typeface="+mn-lt"/>
                <a:ea typeface="+mn-ea"/>
                <a:cs typeface="+mn-cs"/>
              </a:rPr>
              <a:t>reporting, </a:t>
            </a:r>
          </a:p>
          <a:p>
            <a:pPr marL="228600" indent="-228600">
              <a:buFont typeface="+mj-lt"/>
              <a:buAutoNum type="arabicPeriod"/>
            </a:pPr>
            <a:r>
              <a:rPr lang="en-US" sz="1200" b="0" i="0" u="none" strike="noStrike" kern="1200" dirty="0">
                <a:solidFill>
                  <a:schemeClr val="tx1"/>
                </a:solidFill>
                <a:effectLst/>
                <a:latin typeface="+mn-lt"/>
                <a:ea typeface="+mn-ea"/>
                <a:cs typeface="+mn-cs"/>
              </a:rPr>
              <a:t>etc.</a:t>
            </a:r>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25</a:t>
            </a:fld>
            <a:endParaRPr lang="en-US"/>
          </a:p>
        </p:txBody>
      </p:sp>
    </p:spTree>
    <p:extLst>
      <p:ext uri="{BB962C8B-B14F-4D97-AF65-F5344CB8AC3E}">
        <p14:creationId xmlns:p14="http://schemas.microsoft.com/office/powerpoint/2010/main" val="3106918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26</a:t>
            </a:fld>
            <a:endParaRPr lang="en-US"/>
          </a:p>
        </p:txBody>
      </p:sp>
    </p:spTree>
    <p:extLst>
      <p:ext uri="{BB962C8B-B14F-4D97-AF65-F5344CB8AC3E}">
        <p14:creationId xmlns:p14="http://schemas.microsoft.com/office/powerpoint/2010/main" val="447591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27</a:t>
            </a:fld>
            <a:endParaRPr lang="en-US"/>
          </a:p>
        </p:txBody>
      </p:sp>
    </p:spTree>
    <p:extLst>
      <p:ext uri="{BB962C8B-B14F-4D97-AF65-F5344CB8AC3E}">
        <p14:creationId xmlns:p14="http://schemas.microsoft.com/office/powerpoint/2010/main" val="210882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Partnerships the network of suppliers and partners that make your business function.</a:t>
            </a:r>
          </a:p>
          <a:p>
            <a:endParaRPr lang="en-US" dirty="0"/>
          </a:p>
          <a:p>
            <a:r>
              <a:rPr lang="en-US" dirty="0"/>
              <a:t>Four different types of partnerships:</a:t>
            </a:r>
          </a:p>
          <a:p>
            <a:endParaRPr lang="en-US" dirty="0"/>
          </a:p>
          <a:p>
            <a:r>
              <a:rPr lang="en-US" dirty="0"/>
              <a:t>1) strategic partnerships between non-competitors</a:t>
            </a:r>
          </a:p>
          <a:p>
            <a:r>
              <a:rPr lang="en-US" dirty="0"/>
              <a:t>2). Coopetition: strategic partnerships between competitors</a:t>
            </a:r>
          </a:p>
          <a:p>
            <a:pPr marL="228600" indent="-228600">
              <a:buAutoNum type="arabicParenR" startAt="3"/>
            </a:pPr>
            <a:r>
              <a:rPr lang="en-US" dirty="0"/>
              <a:t>Joint ventures to develop a new business</a:t>
            </a:r>
          </a:p>
          <a:p>
            <a:pPr marL="228600" indent="-228600">
              <a:buAutoNum type="arabicParenR" startAt="3"/>
            </a:pPr>
            <a:r>
              <a:rPr lang="en-US" dirty="0"/>
              <a:t>Buyer-seller relationships to assure reliable supplies.</a:t>
            </a:r>
          </a:p>
        </p:txBody>
      </p:sp>
      <p:sp>
        <p:nvSpPr>
          <p:cNvPr id="4" name="Slide Number Placeholder 3"/>
          <p:cNvSpPr>
            <a:spLocks noGrp="1"/>
          </p:cNvSpPr>
          <p:nvPr>
            <p:ph type="sldNum" sz="quarter" idx="5"/>
          </p:nvPr>
        </p:nvSpPr>
        <p:spPr/>
        <p:txBody>
          <a:bodyPr/>
          <a:lstStyle/>
          <a:p>
            <a:fld id="{E5A1F872-CB86-41BF-B549-3E4813055AEC}" type="slidenum">
              <a:rPr lang="en-US" smtClean="0"/>
              <a:t>28</a:t>
            </a:fld>
            <a:endParaRPr lang="en-US"/>
          </a:p>
        </p:txBody>
      </p:sp>
    </p:spTree>
    <p:extLst>
      <p:ext uri="{BB962C8B-B14F-4D97-AF65-F5344CB8AC3E}">
        <p14:creationId xmlns:p14="http://schemas.microsoft.com/office/powerpoint/2010/main" val="2332149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29</a:t>
            </a:fld>
            <a:endParaRPr lang="en-US"/>
          </a:p>
        </p:txBody>
      </p:sp>
    </p:spTree>
    <p:extLst>
      <p:ext uri="{BB962C8B-B14F-4D97-AF65-F5344CB8AC3E}">
        <p14:creationId xmlns:p14="http://schemas.microsoft.com/office/powerpoint/2010/main" val="329283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3</a:t>
            </a:fld>
            <a:endParaRPr lang="en-US"/>
          </a:p>
        </p:txBody>
      </p:sp>
    </p:spTree>
    <p:extLst>
      <p:ext uri="{BB962C8B-B14F-4D97-AF65-F5344CB8AC3E}">
        <p14:creationId xmlns:p14="http://schemas.microsoft.com/office/powerpoint/2010/main" val="3872319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a:t>
            </a:r>
            <a:r>
              <a:rPr lang="en-US" sz="1200" b="1" i="0" u="none" strike="noStrike" kern="1200" dirty="0">
                <a:solidFill>
                  <a:schemeClr val="tx1"/>
                </a:solidFill>
                <a:effectLst/>
                <a:latin typeface="+mn-lt"/>
                <a:ea typeface="+mn-ea"/>
                <a:cs typeface="+mn-cs"/>
              </a:rPr>
              <a:t>cost structure</a:t>
            </a:r>
            <a:r>
              <a:rPr lang="en-US" sz="1200" b="0" i="0" u="none" strike="noStrike" kern="1200" dirty="0">
                <a:solidFill>
                  <a:schemeClr val="tx1"/>
                </a:solidFill>
                <a:effectLst/>
                <a:latin typeface="+mn-lt"/>
                <a:ea typeface="+mn-ea"/>
                <a:cs typeface="+mn-cs"/>
              </a:rPr>
              <a:t> means the types and relative proportions of fixed and variable </a:t>
            </a:r>
            <a:r>
              <a:rPr lang="en-US" sz="1200" b="1" i="0" u="none" strike="noStrike" kern="1200" dirty="0">
                <a:solidFill>
                  <a:schemeClr val="tx1"/>
                </a:solidFill>
                <a:effectLst/>
                <a:latin typeface="+mn-lt"/>
                <a:ea typeface="+mn-ea"/>
                <a:cs typeface="+mn-cs"/>
              </a:rPr>
              <a:t>costs </a:t>
            </a:r>
            <a:r>
              <a:rPr lang="en-US" sz="1200" b="0" i="0" u="none" strike="noStrike" kern="1200" dirty="0">
                <a:solidFill>
                  <a:schemeClr val="tx1"/>
                </a:solidFill>
                <a:effectLst/>
                <a:latin typeface="+mn-lt"/>
                <a:ea typeface="+mn-ea"/>
                <a:cs typeface="+mn-cs"/>
              </a:rPr>
              <a:t>incurred by the </a:t>
            </a:r>
            <a:r>
              <a:rPr lang="en-US" sz="1200" b="1" i="0" u="none" strike="noStrike" kern="1200" dirty="0">
                <a:solidFill>
                  <a:schemeClr val="tx1"/>
                </a:solidFill>
                <a:effectLst/>
                <a:latin typeface="+mn-lt"/>
                <a:ea typeface="+mn-ea"/>
                <a:cs typeface="+mn-cs"/>
              </a:rPr>
              <a:t>business</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30</a:t>
            </a:fld>
            <a:endParaRPr lang="en-US"/>
          </a:p>
        </p:txBody>
      </p:sp>
    </p:spTree>
    <p:extLst>
      <p:ext uri="{BB962C8B-B14F-4D97-AF65-F5344CB8AC3E}">
        <p14:creationId xmlns:p14="http://schemas.microsoft.com/office/powerpoint/2010/main" val="1865165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Cost-driven – focus on keeping costs down</a:t>
            </a:r>
          </a:p>
          <a:p>
            <a:endParaRPr lang="en-US" dirty="0">
              <a:cs typeface="Calibri"/>
            </a:endParaRPr>
          </a:p>
          <a:p>
            <a:r>
              <a:rPr lang="en-US" dirty="0">
                <a:cs typeface="Calibri"/>
              </a:rPr>
              <a:t>Value-driven – less concerned about costs and more focused on value creation</a:t>
            </a:r>
          </a:p>
          <a:p>
            <a:endParaRPr lang="en-US" dirty="0">
              <a:cs typeface="Calibri"/>
            </a:endParaRPr>
          </a:p>
          <a:p>
            <a:r>
              <a:rPr lang="en-US" dirty="0">
                <a:cs typeface="Calibri"/>
              </a:rPr>
              <a:t>Fixed Costs – costs remain the same despite the volume of goods/services produced/sold</a:t>
            </a:r>
          </a:p>
          <a:p>
            <a:endParaRPr lang="en-US" dirty="0">
              <a:cs typeface="Calibri"/>
            </a:endParaRPr>
          </a:p>
          <a:p>
            <a:r>
              <a:rPr lang="en-US" dirty="0">
                <a:cs typeface="Calibri"/>
              </a:rPr>
              <a:t>Variables Costs – costs vary based on the volume of goods/services produced/sold</a:t>
            </a:r>
          </a:p>
          <a:p>
            <a:endParaRPr lang="en-US" dirty="0">
              <a:cs typeface="Calibri"/>
            </a:endParaRPr>
          </a:p>
          <a:p>
            <a:r>
              <a:rPr lang="en-US" dirty="0">
                <a:cs typeface="Calibri"/>
              </a:rPr>
              <a:t>Economies of Scale – cost advantages that a business enjoys as its output expands – benefit from lower bulk purchase rates </a:t>
            </a:r>
          </a:p>
          <a:p>
            <a:endParaRPr lang="en-US" dirty="0">
              <a:cs typeface="Calibri"/>
            </a:endParaRPr>
          </a:p>
          <a:p>
            <a:r>
              <a:rPr lang="en-US" dirty="0">
                <a:cs typeface="Calibri"/>
              </a:rPr>
              <a:t>Economies of Scope – cost advantages that a business enjoys due to a larger scope of operations – marketing activities and distribution can support multiple products so the costs of your distribution and marketing goes down per unit.</a:t>
            </a:r>
          </a:p>
        </p:txBody>
      </p:sp>
      <p:sp>
        <p:nvSpPr>
          <p:cNvPr id="4" name="Slide Number Placeholder 3"/>
          <p:cNvSpPr>
            <a:spLocks noGrp="1"/>
          </p:cNvSpPr>
          <p:nvPr>
            <p:ph type="sldNum" sz="quarter" idx="5"/>
          </p:nvPr>
        </p:nvSpPr>
        <p:spPr/>
        <p:txBody>
          <a:bodyPr/>
          <a:lstStyle/>
          <a:p>
            <a:fld id="{E5A1F872-CB86-41BF-B549-3E4813055AEC}" type="slidenum">
              <a:rPr lang="en-US"/>
              <a:t>31</a:t>
            </a:fld>
            <a:endParaRPr lang="en-US"/>
          </a:p>
        </p:txBody>
      </p:sp>
    </p:spTree>
    <p:extLst>
      <p:ext uri="{BB962C8B-B14F-4D97-AF65-F5344CB8AC3E}">
        <p14:creationId xmlns:p14="http://schemas.microsoft.com/office/powerpoint/2010/main" val="527665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32</a:t>
            </a:fld>
            <a:endParaRPr lang="en-US"/>
          </a:p>
        </p:txBody>
      </p:sp>
    </p:spTree>
    <p:extLst>
      <p:ext uri="{BB962C8B-B14F-4D97-AF65-F5344CB8AC3E}">
        <p14:creationId xmlns:p14="http://schemas.microsoft.com/office/powerpoint/2010/main" val="1249413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33</a:t>
            </a:fld>
            <a:endParaRPr lang="en-US"/>
          </a:p>
        </p:txBody>
      </p:sp>
    </p:spTree>
    <p:extLst>
      <p:ext uri="{BB962C8B-B14F-4D97-AF65-F5344CB8AC3E}">
        <p14:creationId xmlns:p14="http://schemas.microsoft.com/office/powerpoint/2010/main" val="1840781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34</a:t>
            </a:fld>
            <a:endParaRPr lang="en-US"/>
          </a:p>
        </p:txBody>
      </p:sp>
    </p:spTree>
    <p:extLst>
      <p:ext uri="{BB962C8B-B14F-4D97-AF65-F5344CB8AC3E}">
        <p14:creationId xmlns:p14="http://schemas.microsoft.com/office/powerpoint/2010/main" val="2845788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35</a:t>
            </a:fld>
            <a:endParaRPr lang="en-US"/>
          </a:p>
        </p:txBody>
      </p:sp>
    </p:spTree>
    <p:extLst>
      <p:ext uri="{BB962C8B-B14F-4D97-AF65-F5344CB8AC3E}">
        <p14:creationId xmlns:p14="http://schemas.microsoft.com/office/powerpoint/2010/main" val="2207463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36</a:t>
            </a:fld>
            <a:endParaRPr lang="en-US"/>
          </a:p>
        </p:txBody>
      </p:sp>
    </p:spTree>
    <p:extLst>
      <p:ext uri="{BB962C8B-B14F-4D97-AF65-F5344CB8AC3E}">
        <p14:creationId xmlns:p14="http://schemas.microsoft.com/office/powerpoint/2010/main" val="2367031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37</a:t>
            </a:fld>
            <a:endParaRPr lang="en-US"/>
          </a:p>
        </p:txBody>
      </p:sp>
    </p:spTree>
    <p:extLst>
      <p:ext uri="{BB962C8B-B14F-4D97-AF65-F5344CB8AC3E}">
        <p14:creationId xmlns:p14="http://schemas.microsoft.com/office/powerpoint/2010/main" val="58422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Customer groups represent separate segments if:</a:t>
            </a:r>
          </a:p>
          <a:p>
            <a:pPr marL="228600" indent="-228600">
              <a:buAutoNum type="arabicPeriod"/>
            </a:pPr>
            <a:r>
              <a:rPr lang="en-US" dirty="0">
                <a:cs typeface="+mn-lt"/>
              </a:rPr>
              <a:t>Their needs require and justify a distinct offer</a:t>
            </a:r>
          </a:p>
          <a:p>
            <a:pPr marL="228600" indent="-228600">
              <a:buAutoNum type="arabicPeriod"/>
            </a:pPr>
            <a:r>
              <a:rPr lang="en-US" dirty="0">
                <a:cs typeface="+mn-lt"/>
              </a:rPr>
              <a:t>They are reached through different communication channels and messaging</a:t>
            </a:r>
          </a:p>
          <a:p>
            <a:pPr marL="228600" indent="-228600">
              <a:buAutoNum type="arabicPeriod"/>
            </a:pPr>
            <a:r>
              <a:rPr lang="en-US" dirty="0">
                <a:cs typeface="+mn-lt"/>
              </a:rPr>
              <a:t>They are reached through different distribution channels</a:t>
            </a:r>
          </a:p>
          <a:p>
            <a:pPr marL="228600" indent="-228600">
              <a:buAutoNum type="arabicPeriod"/>
            </a:pPr>
            <a:r>
              <a:rPr lang="en-US" dirty="0">
                <a:cs typeface="+mn-lt"/>
              </a:rPr>
              <a:t>They require different types of relationships</a:t>
            </a:r>
          </a:p>
          <a:p>
            <a:pPr marL="228600" indent="-228600">
              <a:buAutoNum type="arabicPeriod"/>
            </a:pPr>
            <a:r>
              <a:rPr lang="en-US" dirty="0">
                <a:cs typeface="+mn-lt"/>
              </a:rPr>
              <a:t>They have substantially different profitability</a:t>
            </a:r>
          </a:p>
          <a:p>
            <a:pPr marL="228600" indent="-228600">
              <a:buAutoNum type="arabicPeriod"/>
            </a:pPr>
            <a:r>
              <a:rPr lang="en-US" dirty="0">
                <a:cs typeface="+mn-lt"/>
              </a:rPr>
              <a:t>They are willing to pay for different versions of the product</a:t>
            </a:r>
          </a:p>
          <a:p>
            <a:pPr marL="228600" indent="-228600">
              <a:buAutoNum type="arabicPeriod"/>
            </a:pPr>
            <a:endParaRPr lang="en-US" dirty="0">
              <a:cs typeface="+mn-lt"/>
            </a:endParaRPr>
          </a:p>
          <a:p>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E5A1F872-CB86-41BF-B549-3E4813055AEC}" type="slidenum">
              <a:rPr lang="en-US"/>
              <a:t>4</a:t>
            </a:fld>
            <a:endParaRPr lang="en-US" dirty="0"/>
          </a:p>
        </p:txBody>
      </p:sp>
    </p:spTree>
    <p:extLst>
      <p:ext uri="{BB962C8B-B14F-4D97-AF65-F5344CB8AC3E}">
        <p14:creationId xmlns:p14="http://schemas.microsoft.com/office/powerpoint/2010/main" val="12070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Markets:  business models that focus on Mass Markets don’t distinguish between different customer segments, value propositions, and distribution channels. They relate to their customers in the same way because it is one large group with the same basic needs and problems. COCA COLA is a mass market product because of the way it is marketed – same message, distribution channels, value proposition, etc. </a:t>
            </a:r>
          </a:p>
          <a:p>
            <a:endParaRPr lang="en-US" dirty="0"/>
          </a:p>
          <a:p>
            <a:r>
              <a:rPr lang="en-US" dirty="0"/>
              <a:t>Niche Markets: Specialized customer segments and each segment has its own value proposition, distribution channels, and type of customer relationship tailored to the specific requirements of that target segment. </a:t>
            </a:r>
          </a:p>
          <a:p>
            <a:endParaRPr lang="en-US" dirty="0"/>
          </a:p>
          <a:p>
            <a:r>
              <a:rPr lang="en-US" dirty="0"/>
              <a:t>Mass customization: </a:t>
            </a:r>
            <a:r>
              <a:rPr lang="en-US" sz="1200" b="0" i="0" u="none" strike="noStrike" kern="1200" dirty="0">
                <a:solidFill>
                  <a:schemeClr val="tx1"/>
                </a:solidFill>
                <a:effectLst/>
                <a:latin typeface="+mn-lt"/>
                <a:ea typeface="+mn-ea"/>
                <a:cs typeface="+mn-cs"/>
              </a:rPr>
              <a:t>Mass customization is a marketing and manufacturing technique that combines the flexibility and personalization of custom-made products with the low unit costs associated with mass production. Other names for mass customization include made-to-order or built-to-order. (https://</a:t>
            </a:r>
            <a:r>
              <a:rPr lang="en-US" sz="1200" b="0" i="0" u="none" strike="noStrike" kern="1200" dirty="0" err="1">
                <a:solidFill>
                  <a:schemeClr val="tx1"/>
                </a:solidFill>
                <a:effectLst/>
                <a:latin typeface="+mn-lt"/>
                <a:ea typeface="+mn-ea"/>
                <a:cs typeface="+mn-cs"/>
              </a:rPr>
              <a:t>simplicable.com</a:t>
            </a:r>
            <a:r>
              <a:rPr lang="en-US" sz="1200" b="0" i="0" u="none" strike="noStrike" kern="1200" dirty="0">
                <a:solidFill>
                  <a:schemeClr val="tx1"/>
                </a:solidFill>
                <a:effectLst/>
                <a:latin typeface="+mn-lt"/>
                <a:ea typeface="+mn-ea"/>
                <a:cs typeface="+mn-cs"/>
              </a:rPr>
              <a:t>/new/mass-customization-examples). </a:t>
            </a:r>
            <a:endParaRPr lang="en-US" b="0" dirty="0"/>
          </a:p>
          <a:p>
            <a:endParaRPr lang="en-US" dirty="0"/>
          </a:p>
          <a:p>
            <a:r>
              <a:rPr lang="en-US" dirty="0"/>
              <a:t>Segmented Markets: they distinguish between customer segments based on different needs and problems. There can be some overlap in needs and problems between these markets but there are enough differences that they need to have their own business strategy – value proposition, distribution channels, customer relationships, revenue streams.  </a:t>
            </a:r>
          </a:p>
          <a:p>
            <a:endParaRPr lang="en-US" dirty="0"/>
          </a:p>
          <a:p>
            <a:r>
              <a:rPr lang="en-US" dirty="0"/>
              <a:t>Diversified Markets: an organization that serves two unrelated Customer Segments with very different needs and problems resulting in different value propositions, distribution/communication channels. For example, </a:t>
            </a:r>
            <a:r>
              <a:rPr lang="en-US" sz="1200" b="0" i="0" u="none" strike="noStrike" kern="1200" dirty="0">
                <a:solidFill>
                  <a:schemeClr val="tx1"/>
                </a:solidFill>
                <a:effectLst/>
                <a:latin typeface="+mn-lt"/>
                <a:ea typeface="+mn-ea"/>
                <a:cs typeface="+mn-cs"/>
              </a:rPr>
              <a:t>an auto company may </a:t>
            </a:r>
            <a:r>
              <a:rPr lang="en-US" sz="1200" b="1" i="0" u="none" strike="noStrike" kern="1200" dirty="0">
                <a:solidFill>
                  <a:schemeClr val="tx1"/>
                </a:solidFill>
                <a:effectLst/>
                <a:latin typeface="+mn-lt"/>
                <a:ea typeface="+mn-ea"/>
                <a:cs typeface="+mn-cs"/>
              </a:rPr>
              <a:t>diversify</a:t>
            </a:r>
            <a:r>
              <a:rPr lang="en-US" sz="1200" b="0" i="0" u="none" strike="noStrike" kern="1200" dirty="0">
                <a:solidFill>
                  <a:schemeClr val="tx1"/>
                </a:solidFill>
                <a:effectLst/>
                <a:latin typeface="+mn-lt"/>
                <a:ea typeface="+mn-ea"/>
                <a:cs typeface="+mn-cs"/>
              </a:rPr>
              <a:t> by adding a new car model or by expanding into a related market like trucks.</a:t>
            </a:r>
            <a:endParaRPr lang="en-US" dirty="0"/>
          </a:p>
          <a:p>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5</a:t>
            </a:fld>
            <a:endParaRPr lang="en-US"/>
          </a:p>
        </p:txBody>
      </p:sp>
    </p:spTree>
    <p:extLst>
      <p:ext uri="{BB962C8B-B14F-4D97-AF65-F5344CB8AC3E}">
        <p14:creationId xmlns:p14="http://schemas.microsoft.com/office/powerpoint/2010/main" val="249839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A1F872-CB86-41BF-B549-3E4813055AEC}" type="slidenum">
              <a:rPr lang="en-US" smtClean="0"/>
              <a:t>6</a:t>
            </a:fld>
            <a:endParaRPr lang="en-US"/>
          </a:p>
        </p:txBody>
      </p:sp>
    </p:spTree>
    <p:extLst>
      <p:ext uri="{BB962C8B-B14F-4D97-AF65-F5344CB8AC3E}">
        <p14:creationId xmlns:p14="http://schemas.microsoft.com/office/powerpoint/2010/main" val="136473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Your Value Proposition is based on a bundle of products and services that create value for a customer segment.  If you have multiple customer segments then you would have multiple Value Propositions.</a:t>
            </a:r>
          </a:p>
          <a:p>
            <a:endParaRPr lang="en-US" dirty="0">
              <a:cs typeface="Calibri"/>
            </a:endParaRPr>
          </a:p>
          <a:p>
            <a:r>
              <a:rPr lang="en-US" sz="1200" b="0" i="0" u="none" strike="noStrike" kern="1200" dirty="0">
                <a:solidFill>
                  <a:schemeClr val="tx1"/>
                </a:solidFill>
                <a:effectLst/>
                <a:latin typeface="+mn-lt"/>
                <a:ea typeface="+mn-ea"/>
                <a:cs typeface="+mn-cs"/>
              </a:rPr>
              <a:t>A </a:t>
            </a:r>
            <a:r>
              <a:rPr lang="en-US" sz="1200" b="1" i="0" u="none" strike="noStrike" kern="1200" dirty="0">
                <a:solidFill>
                  <a:schemeClr val="tx1"/>
                </a:solidFill>
                <a:effectLst/>
                <a:latin typeface="+mn-lt"/>
                <a:ea typeface="+mn-ea"/>
                <a:cs typeface="+mn-cs"/>
              </a:rPr>
              <a:t>value proposition</a:t>
            </a:r>
            <a:r>
              <a:rPr lang="en-US" sz="1200" b="0" i="0" u="none" strike="noStrike" kern="1200" dirty="0">
                <a:solidFill>
                  <a:schemeClr val="tx1"/>
                </a:solidFill>
                <a:effectLst/>
                <a:latin typeface="+mn-lt"/>
                <a:ea typeface="+mn-ea"/>
                <a:cs typeface="+mn-cs"/>
              </a:rPr>
              <a:t> is a </a:t>
            </a:r>
            <a:r>
              <a:rPr lang="en-US" sz="1200" b="1" i="0" u="none" strike="noStrike" kern="1200" dirty="0">
                <a:solidFill>
                  <a:schemeClr val="tx1"/>
                </a:solidFill>
                <a:effectLst/>
                <a:latin typeface="+mn-lt"/>
                <a:ea typeface="+mn-ea"/>
                <a:cs typeface="+mn-cs"/>
              </a:rPr>
              <a:t>statement</a:t>
            </a:r>
            <a:r>
              <a:rPr lang="en-US" sz="1200" b="0" i="0" u="none" strike="noStrike" kern="1200" dirty="0">
                <a:solidFill>
                  <a:schemeClr val="tx1"/>
                </a:solidFill>
                <a:effectLst/>
                <a:latin typeface="+mn-lt"/>
                <a:ea typeface="+mn-ea"/>
                <a:cs typeface="+mn-cs"/>
              </a:rPr>
              <a:t> that answers the 'why' someone should do business with you. It should convince a potential customer why your service or product will be of more </a:t>
            </a:r>
            <a:r>
              <a:rPr lang="en-US" sz="1200" b="1" i="0" u="none" strike="noStrike" kern="1200" dirty="0">
                <a:solidFill>
                  <a:schemeClr val="tx1"/>
                </a:solidFill>
                <a:effectLst/>
                <a:latin typeface="+mn-lt"/>
                <a:ea typeface="+mn-ea"/>
                <a:cs typeface="+mn-cs"/>
              </a:rPr>
              <a:t>value</a:t>
            </a:r>
            <a:r>
              <a:rPr lang="en-US" sz="1200" b="0" i="0" u="none" strike="noStrike" kern="1200" dirty="0">
                <a:solidFill>
                  <a:schemeClr val="tx1"/>
                </a:solidFill>
                <a:effectLst/>
                <a:latin typeface="+mn-lt"/>
                <a:ea typeface="+mn-ea"/>
                <a:cs typeface="+mn-cs"/>
              </a:rPr>
              <a:t> to them than similar offerings from your competition. ... So, having a clear, concise </a:t>
            </a:r>
            <a:r>
              <a:rPr lang="en-US" sz="1200" b="1" i="0" u="none" strike="noStrike" kern="1200" dirty="0">
                <a:solidFill>
                  <a:schemeClr val="tx1"/>
                </a:solidFill>
                <a:effectLst/>
                <a:latin typeface="+mn-lt"/>
                <a:ea typeface="+mn-ea"/>
                <a:cs typeface="+mn-cs"/>
              </a:rPr>
              <a:t>value proposition</a:t>
            </a:r>
            <a:r>
              <a:rPr lang="en-US" sz="1200" b="0" i="0" u="none" strike="noStrike" kern="1200" dirty="0">
                <a:solidFill>
                  <a:schemeClr val="tx1"/>
                </a:solidFill>
                <a:effectLst/>
                <a:latin typeface="+mn-lt"/>
                <a:ea typeface="+mn-ea"/>
                <a:cs typeface="+mn-cs"/>
              </a:rPr>
              <a:t> is more important than ever.</a:t>
            </a:r>
            <a:endParaRPr lang="en-US" dirty="0">
              <a:cs typeface="Calibri"/>
            </a:endParaRPr>
          </a:p>
          <a:p>
            <a:endParaRPr lang="en-US" dirty="0"/>
          </a:p>
          <a:p>
            <a:r>
              <a:rPr lang="en-US" dirty="0"/>
              <a:t>AKA: Unique </a:t>
            </a:r>
            <a:r>
              <a:rPr lang="en-US"/>
              <a:t>Selling Proposition</a:t>
            </a:r>
          </a:p>
          <a:p>
            <a:endParaRPr lang="en-US" dirty="0"/>
          </a:p>
        </p:txBody>
      </p:sp>
      <p:sp>
        <p:nvSpPr>
          <p:cNvPr id="4" name="Slide Number Placeholder 3"/>
          <p:cNvSpPr>
            <a:spLocks noGrp="1"/>
          </p:cNvSpPr>
          <p:nvPr>
            <p:ph type="sldNum" sz="quarter" idx="5"/>
          </p:nvPr>
        </p:nvSpPr>
        <p:spPr/>
        <p:txBody>
          <a:bodyPr/>
          <a:lstStyle/>
          <a:p>
            <a:fld id="{E5A1F872-CB86-41BF-B549-3E4813055AEC}" type="slidenum">
              <a:rPr lang="en-US" smtClean="0"/>
              <a:t>7</a:t>
            </a:fld>
            <a:endParaRPr lang="en-US"/>
          </a:p>
        </p:txBody>
      </p:sp>
    </p:spTree>
    <p:extLst>
      <p:ext uri="{BB962C8B-B14F-4D97-AF65-F5344CB8AC3E}">
        <p14:creationId xmlns:p14="http://schemas.microsoft.com/office/powerpoint/2010/main" val="32289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B050"/>
                </a:solidFill>
              </a:rPr>
              <a:t>Newness</a:t>
            </a:r>
            <a:r>
              <a:rPr lang="en-US" dirty="0"/>
              <a:t> as a value proposition: focus is on a new set of needs that customers previously didn’t perceive because there was no similar offering. For example, ethical investment funds, cell phones created a whole new industry around mobile telecommunications</a:t>
            </a:r>
            <a:r>
              <a:rPr lang="en-US" dirty="0">
                <a:solidFill>
                  <a:srgbClr val="FF0000"/>
                </a:solidFill>
              </a:rPr>
              <a:t> </a:t>
            </a:r>
            <a:r>
              <a:rPr lang="en-US" dirty="0">
                <a:solidFill>
                  <a:srgbClr val="FF0000"/>
                </a:solidFill>
                <a:highlight>
                  <a:srgbClr val="FFFF00"/>
                </a:highlight>
              </a:rPr>
              <a:t>AND DISRUPTED THE CAMERA MARKET</a:t>
            </a:r>
            <a:r>
              <a:rPr lang="en-US" dirty="0"/>
              <a:t>. Tesla set the standard for electric cars.</a:t>
            </a:r>
          </a:p>
          <a:p>
            <a:endParaRPr lang="en-US" dirty="0"/>
          </a:p>
          <a:p>
            <a:pPr lvl="1"/>
            <a:r>
              <a:rPr lang="en-US" sz="1200" b="0" i="0" u="none" strike="noStrike" kern="1200" dirty="0">
                <a:solidFill>
                  <a:schemeClr val="tx1"/>
                </a:solidFill>
                <a:effectLst/>
                <a:latin typeface="+mn-lt"/>
                <a:ea typeface="+mn-ea"/>
                <a:cs typeface="+mn-cs"/>
              </a:rPr>
              <a:t>n 2012, </a:t>
            </a:r>
            <a:r>
              <a:rPr lang="en-US" sz="1200" b="1" i="0" u="none" strike="noStrike" kern="1200" dirty="0">
                <a:solidFill>
                  <a:schemeClr val="tx1"/>
                </a:solidFill>
                <a:effectLst/>
                <a:latin typeface="+mn-lt"/>
                <a:ea typeface="+mn-ea"/>
                <a:cs typeface="+mn-cs"/>
              </a:rPr>
              <a:t>Kodak</a:t>
            </a:r>
            <a:r>
              <a:rPr lang="en-US" sz="1200" b="0" i="0" u="none" strike="noStrike" kern="1200" dirty="0">
                <a:solidFill>
                  <a:schemeClr val="tx1"/>
                </a:solidFill>
                <a:effectLst/>
                <a:latin typeface="+mn-lt"/>
                <a:ea typeface="+mn-ea"/>
                <a:cs typeface="+mn-cs"/>
              </a:rPr>
              <a:t> filed for chapter 11 bankruptcy. </a:t>
            </a:r>
            <a:r>
              <a:rPr lang="en-US" sz="1200" b="1" i="0" u="none" strike="noStrike" kern="1200" dirty="0">
                <a:solidFill>
                  <a:schemeClr val="tx1"/>
                </a:solidFill>
                <a:effectLst/>
                <a:latin typeface="+mn-lt"/>
                <a:ea typeface="+mn-ea"/>
                <a:cs typeface="+mn-cs"/>
              </a:rPr>
              <a:t>Kodak</a:t>
            </a:r>
            <a:r>
              <a:rPr lang="en-US" sz="1200" b="0" i="0" u="none" strike="noStrike" kern="1200" dirty="0">
                <a:solidFill>
                  <a:schemeClr val="tx1"/>
                </a:solidFill>
                <a:effectLst/>
                <a:latin typeface="+mn-lt"/>
                <a:ea typeface="+mn-ea"/>
                <a:cs typeface="+mn-cs"/>
              </a:rPr>
              <a:t> emerged from bankruptcy in September 2013 as a much leaner company, mostly focused on high-speed digital printing technology and flexible packaging for consumer goods.</a:t>
            </a:r>
            <a:endParaRPr lang="en-US" dirty="0"/>
          </a:p>
          <a:p>
            <a:endParaRPr lang="en-US" dirty="0"/>
          </a:p>
          <a:p>
            <a:r>
              <a:rPr lang="en-US" b="1" dirty="0"/>
              <a:t>Performance</a:t>
            </a:r>
            <a:r>
              <a:rPr lang="en-US" dirty="0"/>
              <a:t> as a value proposition: improving product/service performance is a great way to create value. For example, faster PCs, more storage, better graphics, etc.</a:t>
            </a:r>
          </a:p>
          <a:p>
            <a:endParaRPr lang="en-US" b="1" dirty="0"/>
          </a:p>
          <a:p>
            <a:r>
              <a:rPr lang="en-US" b="1" dirty="0"/>
              <a:t>Customization </a:t>
            </a:r>
            <a:r>
              <a:rPr lang="en-US" dirty="0"/>
              <a:t>as a value proposition: tailoring your products/services to the specific needs of individual customers or customer segments. Co-creation is a common way of creating mass-customization.</a:t>
            </a:r>
          </a:p>
          <a:p>
            <a:endParaRPr lang="en-US" dirty="0"/>
          </a:p>
          <a:p>
            <a:r>
              <a:rPr lang="en-US" b="1" dirty="0"/>
              <a:t>Convenience/usability </a:t>
            </a:r>
            <a:r>
              <a:rPr lang="en-US" dirty="0"/>
              <a:t>as a value proposition: making your product/service more convenient or easier to use can create a lot of value. For example, Apple did that with iPods and iTunes.</a:t>
            </a:r>
          </a:p>
          <a:p>
            <a:endParaRPr lang="en-US" dirty="0"/>
          </a:p>
          <a:p>
            <a:r>
              <a:rPr lang="en-US" b="1" dirty="0"/>
              <a:t>Design</a:t>
            </a:r>
            <a:r>
              <a:rPr lang="en-US" dirty="0"/>
              <a:t> as a value proposition: a product can stand out based on its superior design. For example, Apple products</a:t>
            </a:r>
          </a:p>
          <a:p>
            <a:endParaRPr lang="en-US" dirty="0"/>
          </a:p>
          <a:p>
            <a:r>
              <a:rPr lang="en-US" b="1" dirty="0"/>
              <a:t>Brand/Status </a:t>
            </a:r>
            <a:r>
              <a:rPr lang="en-US" dirty="0"/>
              <a:t>as a value proposition: customers find value in the act of using and displaying a specific brand such as wearing a Rolex watch means you are wealthy.  OR skateboarders wear the latest in “underground” brands to show that they are “in”.</a:t>
            </a:r>
          </a:p>
          <a:p>
            <a:endParaRPr lang="en-US" dirty="0"/>
          </a:p>
          <a:p>
            <a:r>
              <a:rPr lang="en-US" b="1" dirty="0"/>
              <a:t>Price </a:t>
            </a:r>
            <a:r>
              <a:rPr lang="en-US" dirty="0"/>
              <a:t>as a value proposition: provide value for price-sensitive customers segments. For example, Southwest airlines is a ‘no-frill’ airline that allows people to fly at a lower cost other airlines.</a:t>
            </a:r>
          </a:p>
          <a:p>
            <a:endParaRPr lang="en-US" dirty="0"/>
          </a:p>
          <a:p>
            <a:r>
              <a:rPr lang="en-US" b="1" dirty="0"/>
              <a:t>Cost Reduction </a:t>
            </a:r>
            <a:r>
              <a:rPr lang="en-US" dirty="0"/>
              <a:t>as a value proposition: helping customers to reduce costs is a great way to create value. For example, </a:t>
            </a:r>
            <a:r>
              <a:rPr lang="en-US" dirty="0" err="1"/>
              <a:t>Salesforce.com</a:t>
            </a:r>
            <a:r>
              <a:rPr lang="en-US" dirty="0"/>
              <a:t> provides a ‘hosted CRM” application and buyers don’t have to buy, install and manage CRM software themselves.</a:t>
            </a:r>
          </a:p>
          <a:p>
            <a:endParaRPr lang="en-US" dirty="0"/>
          </a:p>
          <a:p>
            <a:r>
              <a:rPr lang="en-US" b="1" dirty="0"/>
              <a:t>Risk Reduction </a:t>
            </a:r>
            <a:r>
              <a:rPr lang="en-US" dirty="0"/>
              <a:t>as a value proposition: reducing the risk when you buy some such as having a 1-year warranty on a used car. </a:t>
            </a:r>
          </a:p>
          <a:p>
            <a:endParaRPr lang="en-US" dirty="0"/>
          </a:p>
          <a:p>
            <a:r>
              <a:rPr lang="en-US" dirty="0"/>
              <a:t> </a:t>
            </a:r>
          </a:p>
        </p:txBody>
      </p:sp>
      <p:sp>
        <p:nvSpPr>
          <p:cNvPr id="4" name="Slide Number Placeholder 3"/>
          <p:cNvSpPr>
            <a:spLocks noGrp="1"/>
          </p:cNvSpPr>
          <p:nvPr>
            <p:ph type="sldNum" sz="quarter" idx="5"/>
          </p:nvPr>
        </p:nvSpPr>
        <p:spPr/>
        <p:txBody>
          <a:bodyPr/>
          <a:lstStyle/>
          <a:p>
            <a:fld id="{E5A1F872-CB86-41BF-B549-3E4813055AEC}" type="slidenum">
              <a:rPr lang="en-US" smtClean="0"/>
              <a:t>8</a:t>
            </a:fld>
            <a:endParaRPr lang="en-US"/>
          </a:p>
        </p:txBody>
      </p:sp>
    </p:spTree>
    <p:extLst>
      <p:ext uri="{BB962C8B-B14F-4D97-AF65-F5344CB8AC3E}">
        <p14:creationId xmlns:p14="http://schemas.microsoft.com/office/powerpoint/2010/main" val="355747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cs typeface="Calibri"/>
              </a:rPr>
              <a:t>Your value proposition should spell out what the value is for each of these – this is just a shortened version of a unique value proposition that immediately tells your customers and your team the benefits of the brand:</a:t>
            </a:r>
          </a:p>
          <a:p>
            <a:r>
              <a:rPr lang="en-US" sz="1200" b="1" dirty="0">
                <a:cs typeface="Calibri"/>
              </a:rPr>
              <a:t>UBER:</a:t>
            </a:r>
            <a:r>
              <a:rPr lang="en-US" sz="1200" dirty="0">
                <a:cs typeface="Calibri"/>
              </a:rPr>
              <a:t> The smartest way to get around! </a:t>
            </a:r>
          </a:p>
          <a:p>
            <a:endParaRPr lang="en-US" sz="1200" dirty="0">
              <a:cs typeface="Calibri"/>
            </a:endParaRPr>
          </a:p>
          <a:p>
            <a:r>
              <a:rPr lang="en-US" sz="1200" b="1" dirty="0">
                <a:cs typeface="Calibri"/>
              </a:rPr>
              <a:t>Apple iPhone</a:t>
            </a:r>
            <a:r>
              <a:rPr lang="en-US" sz="1200" dirty="0">
                <a:cs typeface="Calibri"/>
              </a:rPr>
              <a:t>:  The experience IS the product!</a:t>
            </a:r>
          </a:p>
          <a:p>
            <a:r>
              <a:rPr lang="en-US" sz="1200" b="1" dirty="0">
                <a:cs typeface="Calibri"/>
              </a:rPr>
              <a:t>Slack</a:t>
            </a:r>
            <a:r>
              <a:rPr lang="en-US" sz="1200" dirty="0">
                <a:cs typeface="Calibri"/>
              </a:rPr>
              <a:t>:  Be more productive at work with less!</a:t>
            </a:r>
          </a:p>
          <a:p>
            <a:r>
              <a:rPr lang="en-US" sz="1200" b="1" dirty="0">
                <a:cs typeface="Calibri"/>
              </a:rPr>
              <a:t>Intuit</a:t>
            </a:r>
            <a:r>
              <a:rPr lang="en-US" sz="1200" dirty="0">
                <a:cs typeface="Calibri"/>
              </a:rPr>
              <a:t>: “</a:t>
            </a:r>
            <a:r>
              <a:rPr lang="en-US" sz="1200" dirty="0">
                <a:solidFill>
                  <a:schemeClr val="tx1"/>
                </a:solidFill>
              </a:rPr>
              <a:t>simplifying the business of life.” (Turbo Tax, QuickBooks, and more)</a:t>
            </a:r>
          </a:p>
          <a:p>
            <a:r>
              <a:rPr lang="en-US" sz="1200" b="1" dirty="0">
                <a:solidFill>
                  <a:schemeClr val="tx1"/>
                </a:solidFill>
              </a:rPr>
              <a:t>DogVacay</a:t>
            </a:r>
            <a:r>
              <a:rPr lang="en-US" sz="1200" dirty="0">
                <a:solidFill>
                  <a:schemeClr val="tx1"/>
                </a:solidFill>
              </a:rPr>
              <a:t>: “Find a Loving Dog Sitter.”</a:t>
            </a:r>
            <a:endParaRPr lang="en-US" sz="120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5A1F872-CB86-41BF-B549-3E4813055AEC}" type="slidenum">
              <a:rPr lang="en-US"/>
              <a:t>9</a:t>
            </a:fld>
            <a:endParaRPr lang="en-US" dirty="0"/>
          </a:p>
        </p:txBody>
      </p:sp>
    </p:spTree>
    <p:extLst>
      <p:ext uri="{BB962C8B-B14F-4D97-AF65-F5344CB8AC3E}">
        <p14:creationId xmlns:p14="http://schemas.microsoft.com/office/powerpoint/2010/main" val="221527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66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33976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44922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a:t>‹#›</a:t>
            </a:fld>
            <a:endParaRPr lang="en-US"/>
          </a:p>
        </p:txBody>
      </p:sp>
    </p:spTree>
    <p:extLst>
      <p:ext uri="{BB962C8B-B14F-4D97-AF65-F5344CB8AC3E}">
        <p14:creationId xmlns:p14="http://schemas.microsoft.com/office/powerpoint/2010/main" val="139724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4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74894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a:t>9/7/21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7028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a:t>9/7/21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42749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a:t>9/7/21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a:p>
        </p:txBody>
      </p:sp>
    </p:spTree>
    <p:extLst>
      <p:ext uri="{BB962C8B-B14F-4D97-AF65-F5344CB8AC3E}">
        <p14:creationId xmlns:p14="http://schemas.microsoft.com/office/powerpoint/2010/main" val="385831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a:t>9/7/21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a:pPr/>
              <a:t>‹#›</a:t>
            </a:fld>
            <a:endParaRPr lang="en-US"/>
          </a:p>
        </p:txBody>
      </p:sp>
    </p:spTree>
    <p:extLst>
      <p:ext uri="{BB962C8B-B14F-4D97-AF65-F5344CB8AC3E}">
        <p14:creationId xmlns:p14="http://schemas.microsoft.com/office/powerpoint/2010/main" val="372714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14449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a:t>9/7/21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1392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courses.lumenlearning.com/wm-introductiontobusiness/chapter/supply-chains-and-distribution-channe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pressbooks-dev.oer.hawaii.edu/principlesmarketing/chapter/8-2-typical-marketing-channe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youtube.com/watch?v=ZUG9qYTJMsI" TargetMode="External"/><Relationship Id="rId4" Type="http://schemas.openxmlformats.org/officeDocument/2006/relationships/hyperlink" Target="https://pressbooks.senecacollege.ca/buscomm/chapter/2-3-selecting-appropriate-channel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mktypublicidad.blogspot.com/2013/04/importancia-de-las-relaciones-publicas.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commons.wikimedia.org/wiki/File:Naa_newspaper_ad_revenue.sv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scielo.cl/scielo.php?pid=S0718-18762013000300004&amp;script=sci_arttex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courses.lumenlearning.com/suny-osintrobus/chapter/production-and-operations-management-an-overview/"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en.wikipedia.org/wiki/Total_cos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www.scielo.cl/scielo.php?pid=S0718-18762013000300004&amp;script=sci_arttex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eoplemattersglobal.com/news/culture/top-50-companies-for-diversity-list-2017-1553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flickr.com/photos/ifvp/936395794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B11EB-F826-3C43-ABF9-FDE3A3A04F0D}"/>
              </a:ext>
            </a:extLst>
          </p:cNvPr>
          <p:cNvSpPr>
            <a:spLocks noGrp="1"/>
          </p:cNvSpPr>
          <p:nvPr>
            <p:ph type="ctrTitle"/>
          </p:nvPr>
        </p:nvSpPr>
        <p:spPr/>
        <p:txBody>
          <a:bodyPr/>
          <a:lstStyle/>
          <a:p>
            <a:r>
              <a:rPr lang="es-ES" b="1" dirty="0">
                <a:solidFill>
                  <a:srgbClr val="00B050"/>
                </a:solidFill>
              </a:rPr>
              <a:t>Business </a:t>
            </a:r>
            <a:r>
              <a:rPr lang="es-ES" b="1" dirty="0" err="1">
                <a:solidFill>
                  <a:srgbClr val="00B050"/>
                </a:solidFill>
              </a:rPr>
              <a:t>Model</a:t>
            </a:r>
            <a:r>
              <a:rPr lang="es-ES" b="1">
                <a:solidFill>
                  <a:srgbClr val="00B050"/>
                </a:solidFill>
              </a:rPr>
              <a:t> </a:t>
            </a:r>
            <a:r>
              <a:rPr lang="es-ES" b="1" err="1">
                <a:solidFill>
                  <a:srgbClr val="00B050"/>
                </a:solidFill>
              </a:rPr>
              <a:t>Canvas</a:t>
            </a:r>
            <a:endParaRPr lang="en-US" err="1"/>
          </a:p>
        </p:txBody>
      </p:sp>
    </p:spTree>
    <p:extLst>
      <p:ext uri="{BB962C8B-B14F-4D97-AF65-F5344CB8AC3E}">
        <p14:creationId xmlns:p14="http://schemas.microsoft.com/office/powerpoint/2010/main" val="106971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A83585-D51C-394D-9ACE-F8BA8974A7F3}"/>
              </a:ext>
            </a:extLst>
          </p:cNvPr>
          <p:cNvSpPr>
            <a:spLocks noGrp="1"/>
          </p:cNvSpPr>
          <p:nvPr>
            <p:ph type="title"/>
          </p:nvPr>
        </p:nvSpPr>
        <p:spPr/>
        <p:txBody>
          <a:bodyPr>
            <a:normAutofit/>
          </a:bodyPr>
          <a:lstStyle/>
          <a:p>
            <a:r>
              <a:rPr lang="en-US" sz="6600" b="1" dirty="0">
                <a:solidFill>
                  <a:srgbClr val="00B050"/>
                </a:solidFill>
              </a:rPr>
              <a:t>Exercise 2:</a:t>
            </a:r>
          </a:p>
        </p:txBody>
      </p:sp>
      <p:sp>
        <p:nvSpPr>
          <p:cNvPr id="6" name="Content Placeholder 5">
            <a:extLst>
              <a:ext uri="{FF2B5EF4-FFF2-40B4-BE49-F238E27FC236}">
                <a16:creationId xmlns:a16="http://schemas.microsoft.com/office/drawing/2014/main" id="{65D88EB6-70B4-774A-8128-B747A1AE9A2A}"/>
              </a:ext>
            </a:extLst>
          </p:cNvPr>
          <p:cNvSpPr>
            <a:spLocks noGrp="1"/>
          </p:cNvSpPr>
          <p:nvPr>
            <p:ph idx="1"/>
          </p:nvPr>
        </p:nvSpPr>
        <p:spPr/>
        <p:txBody>
          <a:bodyPr>
            <a:noAutofit/>
          </a:bodyPr>
          <a:lstStyle/>
          <a:p>
            <a:r>
              <a:rPr lang="en-US" sz="4400" dirty="0"/>
              <a:t>What do you think your ideal customer wants (needs) from your product or service?</a:t>
            </a:r>
          </a:p>
          <a:p>
            <a:r>
              <a:rPr lang="en-US" sz="4400" dirty="0"/>
              <a:t>Why would that customer buy your product?</a:t>
            </a:r>
          </a:p>
          <a:p>
            <a:r>
              <a:rPr lang="en-US" sz="4400" dirty="0"/>
              <a:t>What value can you give them?</a:t>
            </a:r>
          </a:p>
        </p:txBody>
      </p:sp>
    </p:spTree>
    <p:extLst>
      <p:ext uri="{BB962C8B-B14F-4D97-AF65-F5344CB8AC3E}">
        <p14:creationId xmlns:p14="http://schemas.microsoft.com/office/powerpoint/2010/main" val="19354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A01CC9-1F83-0F40-9447-95F7421798E5}"/>
              </a:ext>
            </a:extLst>
          </p:cNvPr>
          <p:cNvSpPr>
            <a:spLocks noGrp="1"/>
          </p:cNvSpPr>
          <p:nvPr>
            <p:ph type="ctrTitle"/>
          </p:nvPr>
        </p:nvSpPr>
        <p:spPr>
          <a:xfrm>
            <a:off x="8141110" y="639097"/>
            <a:ext cx="3401961" cy="3686015"/>
          </a:xfrm>
        </p:spPr>
        <p:txBody>
          <a:bodyPr>
            <a:normAutofit/>
          </a:bodyPr>
          <a:lstStyle/>
          <a:p>
            <a:r>
              <a:rPr lang="en-US" sz="6100" b="1" dirty="0">
                <a:solidFill>
                  <a:srgbClr val="00B050"/>
                </a:solidFill>
              </a:rPr>
              <a:t>What are your ideal channels?</a:t>
            </a:r>
            <a:endParaRPr lang="en-US" sz="6100" b="1" dirty="0">
              <a:solidFill>
                <a:srgbClr val="00B050"/>
              </a:solidFill>
              <a:cs typeface="Calibri Light"/>
            </a:endParaRPr>
          </a:p>
        </p:txBody>
      </p:sp>
      <p:pic>
        <p:nvPicPr>
          <p:cNvPr id="4" name="Picture 4" descr="A picture containing text, container&#10;&#10;Description automatically generated">
            <a:extLst>
              <a:ext uri="{FF2B5EF4-FFF2-40B4-BE49-F238E27FC236}">
                <a16:creationId xmlns:a16="http://schemas.microsoft.com/office/drawing/2014/main" id="{1E58AAF5-3947-4150-AC2E-92E3E9AB296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36237" y="640081"/>
            <a:ext cx="6107741" cy="5054156"/>
          </a:xfrm>
          <a:prstGeom prst="rect">
            <a:avLst/>
          </a:prstGeom>
        </p:spPr>
      </p:pic>
      <p:cxnSp>
        <p:nvCxnSpPr>
          <p:cNvPr id="12" name="Straight Connector 11">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240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5">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A7228-5296-5741-B71A-AA52BD51681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b="1" dirty="0">
                <a:solidFill>
                  <a:srgbClr val="00B050"/>
                </a:solidFill>
              </a:rPr>
              <a:t>Channels of Distribution</a:t>
            </a:r>
          </a:p>
        </p:txBody>
      </p:sp>
      <p:pic>
        <p:nvPicPr>
          <p:cNvPr id="4" name="Picture 4" descr="Diagram&#10;&#10;Description automatically generated">
            <a:extLst>
              <a:ext uri="{FF2B5EF4-FFF2-40B4-BE49-F238E27FC236}">
                <a16:creationId xmlns:a16="http://schemas.microsoft.com/office/drawing/2014/main" id="{C1B5681D-D55E-4F3E-9BA1-E98784C9F36C}"/>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33999" y="1447745"/>
            <a:ext cx="6912217" cy="3438827"/>
          </a:xfrm>
          <a:prstGeom prst="rect">
            <a:avLst/>
          </a:prstGeom>
        </p:spPr>
      </p:pic>
      <p:cxnSp>
        <p:nvCxnSpPr>
          <p:cNvPr id="23" name="Straight Connector 17">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380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5">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0BF2A-16D5-2941-9490-9F426B5638C2}"/>
              </a:ext>
            </a:extLst>
          </p:cNvPr>
          <p:cNvSpPr>
            <a:spLocks noGrp="1"/>
          </p:cNvSpPr>
          <p:nvPr>
            <p:ph type="title"/>
          </p:nvPr>
        </p:nvSpPr>
        <p:spPr>
          <a:xfrm>
            <a:off x="8141110" y="639097"/>
            <a:ext cx="3710464" cy="3686015"/>
          </a:xfrm>
        </p:spPr>
        <p:txBody>
          <a:bodyPr vert="horz" lIns="91440" tIns="45720" rIns="91440" bIns="45720" rtlCol="0" anchor="b">
            <a:normAutofit/>
          </a:bodyPr>
          <a:lstStyle/>
          <a:p>
            <a:r>
              <a:rPr lang="en-US" sz="4400" b="1" dirty="0">
                <a:solidFill>
                  <a:srgbClr val="00B050"/>
                </a:solidFill>
              </a:rPr>
              <a:t>What would be the ideal Channels of Communication </a:t>
            </a:r>
          </a:p>
        </p:txBody>
      </p:sp>
      <p:pic>
        <p:nvPicPr>
          <p:cNvPr id="4" name="Picture 4" descr="Diagram&#10;&#10;Description automatically generated">
            <a:extLst>
              <a:ext uri="{FF2B5EF4-FFF2-40B4-BE49-F238E27FC236}">
                <a16:creationId xmlns:a16="http://schemas.microsoft.com/office/drawing/2014/main" id="{4935EAE0-4CD2-42E1-AF5F-DA83EAEE649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33999" y="474069"/>
            <a:ext cx="7279445" cy="5578974"/>
          </a:xfrm>
          <a:prstGeom prst="rect">
            <a:avLst/>
          </a:prstGeom>
        </p:spPr>
      </p:pic>
      <p:cxnSp>
        <p:nvCxnSpPr>
          <p:cNvPr id="21" name="Straight Connector 17">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E7E78963-767D-6C43-B3EA-3BF617532AAF}"/>
              </a:ext>
            </a:extLst>
          </p:cNvPr>
          <p:cNvSpPr txBox="1"/>
          <p:nvPr/>
        </p:nvSpPr>
        <p:spPr>
          <a:xfrm>
            <a:off x="8544393" y="4796852"/>
            <a:ext cx="3403496" cy="646331"/>
          </a:xfrm>
          <a:prstGeom prst="rect">
            <a:avLst/>
          </a:prstGeom>
          <a:noFill/>
        </p:spPr>
        <p:txBody>
          <a:bodyPr wrap="none" rtlCol="0">
            <a:spAutoFit/>
          </a:bodyPr>
          <a:lstStyle/>
          <a:p>
            <a:r>
              <a:rPr lang="en-US" dirty="0"/>
              <a:t>Dollar Shave Club became popular</a:t>
            </a:r>
          </a:p>
          <a:p>
            <a:r>
              <a:rPr lang="en-US" dirty="0"/>
              <a:t> due to </a:t>
            </a:r>
            <a:r>
              <a:rPr lang="en-US" u="sng" dirty="0">
                <a:hlinkClick r:id="rId5"/>
              </a:rPr>
              <a:t>this amazing video</a:t>
            </a:r>
            <a:r>
              <a:rPr lang="en-US" dirty="0"/>
              <a:t>.</a:t>
            </a:r>
          </a:p>
        </p:txBody>
      </p:sp>
    </p:spTree>
    <p:extLst>
      <p:ext uri="{BB962C8B-B14F-4D97-AF65-F5344CB8AC3E}">
        <p14:creationId xmlns:p14="http://schemas.microsoft.com/office/powerpoint/2010/main" val="20816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0A2A1-861F-E842-BAF2-247CD9CC56DB}"/>
              </a:ext>
            </a:extLst>
          </p:cNvPr>
          <p:cNvSpPr>
            <a:spLocks noGrp="1"/>
          </p:cNvSpPr>
          <p:nvPr>
            <p:ph type="title"/>
          </p:nvPr>
        </p:nvSpPr>
        <p:spPr/>
        <p:txBody>
          <a:bodyPr>
            <a:normAutofit/>
          </a:bodyPr>
          <a:lstStyle/>
          <a:p>
            <a:r>
              <a:rPr lang="en-US" sz="6600" b="1" dirty="0">
                <a:solidFill>
                  <a:srgbClr val="00B050"/>
                </a:solidFill>
              </a:rPr>
              <a:t>Exercise 3</a:t>
            </a:r>
          </a:p>
        </p:txBody>
      </p:sp>
      <p:sp>
        <p:nvSpPr>
          <p:cNvPr id="3" name="Content Placeholder 2">
            <a:extLst>
              <a:ext uri="{FF2B5EF4-FFF2-40B4-BE49-F238E27FC236}">
                <a16:creationId xmlns:a16="http://schemas.microsoft.com/office/drawing/2014/main" id="{DE91EB72-06E0-CB45-BE26-529C6B3A0EFD}"/>
              </a:ext>
            </a:extLst>
          </p:cNvPr>
          <p:cNvSpPr>
            <a:spLocks noGrp="1"/>
          </p:cNvSpPr>
          <p:nvPr>
            <p:ph idx="1"/>
          </p:nvPr>
        </p:nvSpPr>
        <p:spPr/>
        <p:txBody>
          <a:bodyPr>
            <a:normAutofit lnSpcReduction="10000"/>
          </a:bodyPr>
          <a:lstStyle/>
          <a:p>
            <a:r>
              <a:rPr lang="en-US" sz="4400" dirty="0"/>
              <a:t>What would be the best way to communicate with your ideal customer?</a:t>
            </a:r>
          </a:p>
          <a:p>
            <a:r>
              <a:rPr lang="en-US" sz="4400" dirty="0"/>
              <a:t>What channels would you use?</a:t>
            </a:r>
          </a:p>
          <a:p>
            <a:r>
              <a:rPr lang="en-US" sz="4400" dirty="0"/>
              <a:t>Would you expect your ideal customer to use those channels to learn about products?</a:t>
            </a:r>
          </a:p>
        </p:txBody>
      </p:sp>
    </p:spTree>
    <p:extLst>
      <p:ext uri="{BB962C8B-B14F-4D97-AF65-F5344CB8AC3E}">
        <p14:creationId xmlns:p14="http://schemas.microsoft.com/office/powerpoint/2010/main" val="228209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17B919-DD09-8A4B-A767-A6FED59C110F}"/>
              </a:ext>
            </a:extLst>
          </p:cNvPr>
          <p:cNvSpPr>
            <a:spLocks noGrp="1"/>
          </p:cNvSpPr>
          <p:nvPr>
            <p:ph type="title"/>
          </p:nvPr>
        </p:nvSpPr>
        <p:spPr>
          <a:xfrm>
            <a:off x="492370" y="516835"/>
            <a:ext cx="3084844" cy="2103875"/>
          </a:xfrm>
        </p:spPr>
        <p:txBody>
          <a:bodyPr>
            <a:normAutofit/>
          </a:bodyPr>
          <a:lstStyle/>
          <a:p>
            <a:r>
              <a:rPr lang="en-US" sz="3600" b="1" dirty="0">
                <a:solidFill>
                  <a:srgbClr val="FFFFFF"/>
                </a:solidFill>
              </a:rPr>
              <a:t>Customer Relationships</a:t>
            </a:r>
          </a:p>
        </p:txBody>
      </p:sp>
      <p:sp>
        <p:nvSpPr>
          <p:cNvPr id="3" name="Content Placeholder 2">
            <a:extLst>
              <a:ext uri="{FF2B5EF4-FFF2-40B4-BE49-F238E27FC236}">
                <a16:creationId xmlns:a16="http://schemas.microsoft.com/office/drawing/2014/main" id="{497977EA-E11E-8340-BBDB-1F0F633BC2E6}"/>
              </a:ext>
            </a:extLst>
          </p:cNvPr>
          <p:cNvSpPr>
            <a:spLocks noGrp="1"/>
          </p:cNvSpPr>
          <p:nvPr>
            <p:ph idx="1"/>
          </p:nvPr>
        </p:nvSpPr>
        <p:spPr>
          <a:xfrm>
            <a:off x="492371" y="2653800"/>
            <a:ext cx="3084844" cy="3335519"/>
          </a:xfrm>
        </p:spPr>
        <p:txBody>
          <a:bodyPr vert="horz" lIns="0" tIns="45720" rIns="0" bIns="45720" rtlCol="0">
            <a:normAutofit/>
          </a:bodyPr>
          <a:lstStyle/>
          <a:p>
            <a:pPr>
              <a:buFont typeface="Wingdings" pitchFamily="2" charset="2"/>
              <a:buChar char="v"/>
            </a:pPr>
            <a:endParaRPr lang="en-US" sz="1500" dirty="0">
              <a:solidFill>
                <a:srgbClr val="FFFFFF"/>
              </a:solidFill>
            </a:endParaRPr>
          </a:p>
          <a:p>
            <a:pPr>
              <a:buFont typeface="Wingdings" pitchFamily="2" charset="2"/>
              <a:buChar char="v"/>
            </a:pPr>
            <a:endParaRPr lang="en-US" sz="1500" dirty="0">
              <a:solidFill>
                <a:srgbClr val="FFFFFF"/>
              </a:solidFill>
            </a:endParaRPr>
          </a:p>
        </p:txBody>
      </p:sp>
      <p:sp>
        <p:nvSpPr>
          <p:cNvPr id="17" name="Rectangle 16">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7">
            <a:extLst>
              <a:ext uri="{FF2B5EF4-FFF2-40B4-BE49-F238E27FC236}">
                <a16:creationId xmlns:a16="http://schemas.microsoft.com/office/drawing/2014/main" id="{41F5DEF5-5E0C-46D5-9F97-430B7653A03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42017" y="1177135"/>
            <a:ext cx="6798082" cy="4503729"/>
          </a:xfrm>
          <a:prstGeom prst="rect">
            <a:avLst/>
          </a:prstGeom>
        </p:spPr>
      </p:pic>
    </p:spTree>
    <p:extLst>
      <p:ext uri="{BB962C8B-B14F-4D97-AF65-F5344CB8AC3E}">
        <p14:creationId xmlns:p14="http://schemas.microsoft.com/office/powerpoint/2010/main" val="406930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6598-C294-1045-B7BE-C4D145B48058}"/>
              </a:ext>
            </a:extLst>
          </p:cNvPr>
          <p:cNvSpPr>
            <a:spLocks noGrp="1"/>
          </p:cNvSpPr>
          <p:nvPr>
            <p:ph type="title"/>
          </p:nvPr>
        </p:nvSpPr>
        <p:spPr/>
        <p:txBody>
          <a:bodyPr/>
          <a:lstStyle/>
          <a:p>
            <a:r>
              <a:rPr lang="en-US" b="1" dirty="0">
                <a:solidFill>
                  <a:srgbClr val="00B050"/>
                </a:solidFill>
                <a:cs typeface="Calibri Light"/>
              </a:rPr>
              <a:t>Customer Relationships</a:t>
            </a:r>
            <a:endParaRPr lang="en-US" b="1" dirty="0">
              <a:solidFill>
                <a:srgbClr val="00B050"/>
              </a:solidFill>
            </a:endParaRPr>
          </a:p>
        </p:txBody>
      </p:sp>
      <p:sp>
        <p:nvSpPr>
          <p:cNvPr id="3" name="Content Placeholder 2">
            <a:extLst>
              <a:ext uri="{FF2B5EF4-FFF2-40B4-BE49-F238E27FC236}">
                <a16:creationId xmlns:a16="http://schemas.microsoft.com/office/drawing/2014/main" id="{5622BB77-2EC5-6F46-B81C-90A91FC3D8C3}"/>
              </a:ext>
            </a:extLst>
          </p:cNvPr>
          <p:cNvSpPr>
            <a:spLocks noGrp="1"/>
          </p:cNvSpPr>
          <p:nvPr>
            <p:ph idx="1"/>
          </p:nvPr>
        </p:nvSpPr>
        <p:spPr>
          <a:xfrm>
            <a:off x="1097280" y="2079812"/>
            <a:ext cx="10058400" cy="4107232"/>
          </a:xfrm>
        </p:spPr>
        <p:txBody>
          <a:bodyPr>
            <a:normAutofit/>
          </a:bodyPr>
          <a:lstStyle/>
          <a:p>
            <a:pPr>
              <a:buFont typeface="Wingdings" pitchFamily="2" charset="2"/>
              <a:buChar char="Ø"/>
            </a:pPr>
            <a:r>
              <a:rPr lang="en-US" sz="3200" b="1" dirty="0"/>
              <a:t>Customer Acquisition</a:t>
            </a:r>
            <a:r>
              <a:rPr lang="en-US" sz="3200" dirty="0"/>
              <a:t>: </a:t>
            </a:r>
            <a:r>
              <a:rPr lang="en-US" sz="3200" i="1" dirty="0"/>
              <a:t>What type of relationship do each of your customers segments expect to establish/grow?</a:t>
            </a:r>
          </a:p>
          <a:p>
            <a:pPr>
              <a:buFont typeface="Wingdings" pitchFamily="2" charset="2"/>
              <a:buChar char="Ø"/>
            </a:pPr>
            <a:r>
              <a:rPr lang="en-US" sz="3200" b="1" dirty="0"/>
              <a:t>Customer Retention</a:t>
            </a:r>
            <a:r>
              <a:rPr lang="en-US" sz="3200" dirty="0"/>
              <a:t>: </a:t>
            </a:r>
            <a:r>
              <a:rPr lang="en-US" sz="3200" i="1" dirty="0"/>
              <a:t>Which ones do we work to keep and how much does it cost us?</a:t>
            </a:r>
          </a:p>
          <a:p>
            <a:pPr>
              <a:buFont typeface="Wingdings" pitchFamily="2" charset="2"/>
              <a:buChar char="Ø"/>
            </a:pPr>
            <a:r>
              <a:rPr lang="en-US" sz="3200" b="1" dirty="0"/>
              <a:t>Boosting sales </a:t>
            </a:r>
            <a:r>
              <a:rPr lang="en-US" sz="3200" dirty="0"/>
              <a:t>(upselling): </a:t>
            </a:r>
            <a:r>
              <a:rPr lang="en-US" sz="3200" i="1" dirty="0"/>
              <a:t>How are the customers integrated into the rest of your business?</a:t>
            </a:r>
          </a:p>
        </p:txBody>
      </p:sp>
    </p:spTree>
    <p:extLst>
      <p:ext uri="{BB962C8B-B14F-4D97-AF65-F5344CB8AC3E}">
        <p14:creationId xmlns:p14="http://schemas.microsoft.com/office/powerpoint/2010/main" val="202944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E77-034C-4F64-A93C-A2E436625B02}"/>
              </a:ext>
            </a:extLst>
          </p:cNvPr>
          <p:cNvSpPr>
            <a:spLocks noGrp="1"/>
          </p:cNvSpPr>
          <p:nvPr>
            <p:ph type="title"/>
          </p:nvPr>
        </p:nvSpPr>
        <p:spPr/>
        <p:txBody>
          <a:bodyPr>
            <a:normAutofit/>
          </a:bodyPr>
          <a:lstStyle/>
          <a:p>
            <a:r>
              <a:rPr lang="en-US" sz="6600" b="1" dirty="0">
                <a:solidFill>
                  <a:srgbClr val="00B050"/>
                </a:solidFill>
                <a:cs typeface="Calibri Light"/>
              </a:rPr>
              <a:t>Exercise 4:</a:t>
            </a:r>
            <a:endParaRPr lang="en-US" sz="6600" b="1" dirty="0">
              <a:solidFill>
                <a:srgbClr val="00B050"/>
              </a:solidFill>
            </a:endParaRPr>
          </a:p>
        </p:txBody>
      </p:sp>
      <p:sp>
        <p:nvSpPr>
          <p:cNvPr id="3" name="Content Placeholder 2">
            <a:extLst>
              <a:ext uri="{FF2B5EF4-FFF2-40B4-BE49-F238E27FC236}">
                <a16:creationId xmlns:a16="http://schemas.microsoft.com/office/drawing/2014/main" id="{CA559717-2651-4B52-8BF0-7E5EAE45615D}"/>
              </a:ext>
            </a:extLst>
          </p:cNvPr>
          <p:cNvSpPr>
            <a:spLocks noGrp="1"/>
          </p:cNvSpPr>
          <p:nvPr>
            <p:ph idx="1"/>
          </p:nvPr>
        </p:nvSpPr>
        <p:spPr>
          <a:xfrm>
            <a:off x="293299" y="1845734"/>
            <a:ext cx="11524890" cy="4023360"/>
          </a:xfrm>
        </p:spPr>
        <p:txBody>
          <a:bodyPr>
            <a:noAutofit/>
          </a:bodyPr>
          <a:lstStyle/>
          <a:p>
            <a:pPr>
              <a:buFont typeface="Wingdings" pitchFamily="2" charset="2"/>
              <a:buChar char="Ø"/>
            </a:pPr>
            <a:r>
              <a:rPr lang="en-US" sz="3800" dirty="0"/>
              <a:t>What would you keep your ideal customer coming back?</a:t>
            </a:r>
          </a:p>
          <a:p>
            <a:pPr>
              <a:buFont typeface="Wingdings" pitchFamily="2" charset="2"/>
              <a:buChar char="Ø"/>
            </a:pPr>
            <a:r>
              <a:rPr lang="en-US" sz="3800" dirty="0"/>
              <a:t>How would you get new customers?</a:t>
            </a:r>
          </a:p>
          <a:p>
            <a:pPr>
              <a:buFont typeface="Wingdings" pitchFamily="2" charset="2"/>
              <a:buChar char="Ø"/>
            </a:pPr>
            <a:r>
              <a:rPr lang="en-US" sz="3800" dirty="0"/>
              <a:t>What should you do to find out if your customers are happy with your products/services?</a:t>
            </a:r>
          </a:p>
          <a:p>
            <a:pPr>
              <a:buFont typeface="Wingdings" pitchFamily="2" charset="2"/>
              <a:buChar char="Ø"/>
            </a:pPr>
            <a:r>
              <a:rPr lang="en-US" sz="3800" dirty="0"/>
              <a:t>Are all customers good customers?</a:t>
            </a:r>
          </a:p>
        </p:txBody>
      </p:sp>
    </p:spTree>
    <p:extLst>
      <p:ext uri="{BB962C8B-B14F-4D97-AF65-F5344CB8AC3E}">
        <p14:creationId xmlns:p14="http://schemas.microsoft.com/office/powerpoint/2010/main" val="418582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D1EFAA-7858-42D7-9544-98A552ADF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D96BCE-5966-CF45-B051-C5D7E399D071}"/>
              </a:ext>
            </a:extLst>
          </p:cNvPr>
          <p:cNvSpPr>
            <a:spLocks noGrp="1"/>
          </p:cNvSpPr>
          <p:nvPr>
            <p:ph type="ctrTitle"/>
          </p:nvPr>
        </p:nvSpPr>
        <p:spPr>
          <a:xfrm>
            <a:off x="8254000" y="767627"/>
            <a:ext cx="4813072" cy="3686015"/>
          </a:xfrm>
        </p:spPr>
        <p:txBody>
          <a:bodyPr>
            <a:normAutofit/>
          </a:bodyPr>
          <a:lstStyle/>
          <a:p>
            <a:r>
              <a:rPr lang="es-ES" b="1" dirty="0" err="1">
                <a:solidFill>
                  <a:srgbClr val="00B050"/>
                </a:solidFill>
              </a:rPr>
              <a:t>Revenue</a:t>
            </a:r>
            <a:r>
              <a:rPr lang="es-ES" b="1" dirty="0">
                <a:solidFill>
                  <a:srgbClr val="00B050"/>
                </a:solidFill>
              </a:rPr>
              <a:t> </a:t>
            </a:r>
            <a:r>
              <a:rPr lang="es-ES" b="1" dirty="0" err="1">
                <a:solidFill>
                  <a:srgbClr val="00B050"/>
                </a:solidFill>
              </a:rPr>
              <a:t>Streams</a:t>
            </a:r>
            <a:endParaRPr lang="en-US" b="1" dirty="0">
              <a:solidFill>
                <a:srgbClr val="00B050"/>
              </a:solidFill>
              <a:cs typeface="Calibri Light"/>
            </a:endParaRPr>
          </a:p>
        </p:txBody>
      </p:sp>
      <p:pic>
        <p:nvPicPr>
          <p:cNvPr id="4" name="Picture 4" descr="Chart, line chart&#10;&#10;Description automatically generated">
            <a:extLst>
              <a:ext uri="{FF2B5EF4-FFF2-40B4-BE49-F238E27FC236}">
                <a16:creationId xmlns:a16="http://schemas.microsoft.com/office/drawing/2014/main" id="{5BC15B86-2D86-43AC-8991-950629ED817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5988" y="331599"/>
            <a:ext cx="6259065" cy="5762620"/>
          </a:xfrm>
          <a:prstGeom prst="rect">
            <a:avLst/>
          </a:prstGeom>
        </p:spPr>
      </p:pic>
      <p:cxnSp>
        <p:nvCxnSpPr>
          <p:cNvPr id="12" name="Straight Connector 11">
            <a:extLst>
              <a:ext uri="{FF2B5EF4-FFF2-40B4-BE49-F238E27FC236}">
                <a16:creationId xmlns:a16="http://schemas.microsoft.com/office/drawing/2014/main" id="{F04961BF-6DD2-4525-8611-2B21957DBE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F34D2C8-D65B-47C7-91F2-331661DBC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B0064D8A-32C8-44B3-9941-291A5A21C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7798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45B0-C5DC-6345-8C19-B45BD66993E7}"/>
              </a:ext>
            </a:extLst>
          </p:cNvPr>
          <p:cNvSpPr>
            <a:spLocks noGrp="1"/>
          </p:cNvSpPr>
          <p:nvPr>
            <p:ph type="title"/>
          </p:nvPr>
        </p:nvSpPr>
        <p:spPr/>
        <p:txBody>
          <a:bodyPr/>
          <a:lstStyle/>
          <a:p>
            <a:r>
              <a:rPr lang="en-US" b="1" dirty="0">
                <a:solidFill>
                  <a:srgbClr val="00B050"/>
                </a:solidFill>
                <a:cs typeface="Calibri Light"/>
              </a:rPr>
              <a:t>Revenue Streams</a:t>
            </a:r>
            <a:endParaRPr lang="en-US" b="1" dirty="0">
              <a:solidFill>
                <a:srgbClr val="00B050"/>
              </a:solidFill>
            </a:endParaRPr>
          </a:p>
        </p:txBody>
      </p:sp>
      <p:sp>
        <p:nvSpPr>
          <p:cNvPr id="3" name="Content Placeholder 2">
            <a:extLst>
              <a:ext uri="{FF2B5EF4-FFF2-40B4-BE49-F238E27FC236}">
                <a16:creationId xmlns:a16="http://schemas.microsoft.com/office/drawing/2014/main" id="{CA45CB3A-9BDE-394C-A1A3-516E86DFCD7D}"/>
              </a:ext>
            </a:extLst>
          </p:cNvPr>
          <p:cNvSpPr>
            <a:spLocks noGrp="1"/>
          </p:cNvSpPr>
          <p:nvPr>
            <p:ph idx="1"/>
          </p:nvPr>
        </p:nvSpPr>
        <p:spPr>
          <a:xfrm>
            <a:off x="224287" y="2218312"/>
            <a:ext cx="11662913" cy="3268088"/>
          </a:xfrm>
          <a:ln w="38100">
            <a:solidFill>
              <a:srgbClr val="00B050"/>
            </a:solidFill>
          </a:ln>
        </p:spPr>
        <p:txBody>
          <a:bodyPr>
            <a:normAutofit/>
          </a:bodyPr>
          <a:lstStyle/>
          <a:p>
            <a:r>
              <a:rPr lang="en-US" sz="3600" dirty="0"/>
              <a:t>How much are our customers really willing to pay?</a:t>
            </a:r>
          </a:p>
          <a:p>
            <a:r>
              <a:rPr lang="en-US" sz="3600" dirty="0"/>
              <a:t>What do they currently pay?</a:t>
            </a:r>
          </a:p>
          <a:p>
            <a:r>
              <a:rPr lang="en-US" sz="3600" dirty="0"/>
              <a:t>How are they currently paying for that product? </a:t>
            </a:r>
          </a:p>
          <a:p>
            <a:r>
              <a:rPr lang="en-US" sz="3600" dirty="0"/>
              <a:t>How much does each Revenue Stream contribute to your overall revenue?</a:t>
            </a:r>
          </a:p>
        </p:txBody>
      </p:sp>
    </p:spTree>
    <p:extLst>
      <p:ext uri="{BB962C8B-B14F-4D97-AF65-F5344CB8AC3E}">
        <p14:creationId xmlns:p14="http://schemas.microsoft.com/office/powerpoint/2010/main" val="215069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ble&#10;&#10;Description automatically generated">
            <a:extLst>
              <a:ext uri="{FF2B5EF4-FFF2-40B4-BE49-F238E27FC236}">
                <a16:creationId xmlns:a16="http://schemas.microsoft.com/office/drawing/2014/main" id="{4DA06F3C-1492-1348-BC3C-B546B169380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369" r="-1" b="15138"/>
          <a:stretch/>
        </p:blipFill>
        <p:spPr>
          <a:xfrm>
            <a:off x="842772" y="841248"/>
            <a:ext cx="10506456" cy="5175504"/>
          </a:xfrm>
          <a:prstGeom prst="rect">
            <a:avLst/>
          </a:prstGeom>
        </p:spPr>
      </p:pic>
    </p:spTree>
    <p:extLst>
      <p:ext uri="{BB962C8B-B14F-4D97-AF65-F5344CB8AC3E}">
        <p14:creationId xmlns:p14="http://schemas.microsoft.com/office/powerpoint/2010/main" val="126725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7222-B8D0-E24E-9180-2B251708F6C5}"/>
              </a:ext>
            </a:extLst>
          </p:cNvPr>
          <p:cNvSpPr>
            <a:spLocks noGrp="1"/>
          </p:cNvSpPr>
          <p:nvPr>
            <p:ph type="title"/>
          </p:nvPr>
        </p:nvSpPr>
        <p:spPr/>
        <p:txBody>
          <a:bodyPr>
            <a:normAutofit/>
          </a:bodyPr>
          <a:lstStyle/>
          <a:p>
            <a:r>
              <a:rPr lang="en-US" sz="6600" dirty="0">
                <a:solidFill>
                  <a:srgbClr val="00B050"/>
                </a:solidFill>
              </a:rPr>
              <a:t>Exercise 5:</a:t>
            </a:r>
          </a:p>
        </p:txBody>
      </p:sp>
      <p:sp>
        <p:nvSpPr>
          <p:cNvPr id="3" name="Content Placeholder 2">
            <a:extLst>
              <a:ext uri="{FF2B5EF4-FFF2-40B4-BE49-F238E27FC236}">
                <a16:creationId xmlns:a16="http://schemas.microsoft.com/office/drawing/2014/main" id="{FD62A7AB-7624-8A42-A3FF-6C9DB365E34E}"/>
              </a:ext>
            </a:extLst>
          </p:cNvPr>
          <p:cNvSpPr>
            <a:spLocks noGrp="1"/>
          </p:cNvSpPr>
          <p:nvPr>
            <p:ph idx="1"/>
          </p:nvPr>
        </p:nvSpPr>
        <p:spPr>
          <a:xfrm>
            <a:off x="396815" y="1845734"/>
            <a:ext cx="11559396" cy="4023360"/>
          </a:xfrm>
        </p:spPr>
        <p:txBody>
          <a:bodyPr>
            <a:noAutofit/>
          </a:bodyPr>
          <a:lstStyle/>
          <a:p>
            <a:r>
              <a:rPr lang="en-US" sz="4400" dirty="0"/>
              <a:t>How do you get revenue from your customers?</a:t>
            </a:r>
          </a:p>
          <a:p>
            <a:r>
              <a:rPr lang="en-US" sz="4400" dirty="0"/>
              <a:t>How do you get revenues from the way that you do business?</a:t>
            </a:r>
          </a:p>
          <a:p>
            <a:r>
              <a:rPr lang="en-US" sz="3600" dirty="0"/>
              <a:t>For example: subscription fees, licensing, renting/leasing, usage fee (delivery fees), etc.</a:t>
            </a:r>
          </a:p>
        </p:txBody>
      </p:sp>
    </p:spTree>
    <p:extLst>
      <p:ext uri="{BB962C8B-B14F-4D97-AF65-F5344CB8AC3E}">
        <p14:creationId xmlns:p14="http://schemas.microsoft.com/office/powerpoint/2010/main" val="364436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2AB39-6E30-1349-B08F-F7A294F72D8C}"/>
              </a:ext>
            </a:extLst>
          </p:cNvPr>
          <p:cNvSpPr>
            <a:spLocks noGrp="1"/>
          </p:cNvSpPr>
          <p:nvPr>
            <p:ph type="ctrTitle"/>
          </p:nvPr>
        </p:nvSpPr>
        <p:spPr>
          <a:xfrm>
            <a:off x="8141110" y="639097"/>
            <a:ext cx="3401961" cy="3686015"/>
          </a:xfrm>
        </p:spPr>
        <p:txBody>
          <a:bodyPr>
            <a:normAutofit/>
          </a:bodyPr>
          <a:lstStyle/>
          <a:p>
            <a:r>
              <a:rPr lang="es-ES" sz="6100" b="1" dirty="0">
                <a:solidFill>
                  <a:srgbClr val="00B050"/>
                </a:solidFill>
              </a:rPr>
              <a:t>Key </a:t>
            </a:r>
            <a:r>
              <a:rPr lang="es-ES" sz="6100" b="1" dirty="0" err="1">
                <a:solidFill>
                  <a:srgbClr val="00B050"/>
                </a:solidFill>
              </a:rPr>
              <a:t>Resources</a:t>
            </a:r>
            <a:endParaRPr lang="en-US" sz="6100" b="1" dirty="0">
              <a:solidFill>
                <a:srgbClr val="00B050"/>
              </a:solidFill>
              <a:cs typeface="Calibri Light"/>
            </a:endParaRPr>
          </a:p>
        </p:txBody>
      </p:sp>
      <p:pic>
        <p:nvPicPr>
          <p:cNvPr id="7" name="Picture 7" descr="A picture containing graphical user interface&#10;&#10;Description automatically generated">
            <a:extLst>
              <a:ext uri="{FF2B5EF4-FFF2-40B4-BE49-F238E27FC236}">
                <a16:creationId xmlns:a16="http://schemas.microsoft.com/office/drawing/2014/main" id="{8ED0FB3D-2CB7-4C8F-8AC4-1E06D37394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3999" y="1516867"/>
            <a:ext cx="6912217" cy="3300583"/>
          </a:xfrm>
          <a:prstGeom prst="rect">
            <a:avLst/>
          </a:prstGeom>
        </p:spPr>
      </p:pic>
      <p:cxnSp>
        <p:nvCxnSpPr>
          <p:cNvPr id="15" name="Straight Connector 14">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0166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A943-4581-2A4E-BF05-6B588DC3FE78}"/>
              </a:ext>
            </a:extLst>
          </p:cNvPr>
          <p:cNvSpPr>
            <a:spLocks noGrp="1"/>
          </p:cNvSpPr>
          <p:nvPr>
            <p:ph type="title"/>
          </p:nvPr>
        </p:nvSpPr>
        <p:spPr/>
        <p:txBody>
          <a:bodyPr/>
          <a:lstStyle/>
          <a:p>
            <a:r>
              <a:rPr lang="en-US" b="1" dirty="0">
                <a:solidFill>
                  <a:srgbClr val="00B050"/>
                </a:solidFill>
                <a:cs typeface="Calibri Light"/>
              </a:rPr>
              <a:t>Key Resources</a:t>
            </a:r>
            <a:endParaRPr lang="en-US" b="1" dirty="0">
              <a:solidFill>
                <a:srgbClr val="00B050"/>
              </a:solidFill>
            </a:endParaRPr>
          </a:p>
        </p:txBody>
      </p:sp>
      <p:sp>
        <p:nvSpPr>
          <p:cNvPr id="3" name="Content Placeholder 2">
            <a:extLst>
              <a:ext uri="{FF2B5EF4-FFF2-40B4-BE49-F238E27FC236}">
                <a16:creationId xmlns:a16="http://schemas.microsoft.com/office/drawing/2014/main" id="{C90DBF7D-F85E-9640-9133-2C3A694D1F2F}"/>
              </a:ext>
            </a:extLst>
          </p:cNvPr>
          <p:cNvSpPr>
            <a:spLocks noGrp="1"/>
          </p:cNvSpPr>
          <p:nvPr>
            <p:ph idx="1"/>
          </p:nvPr>
        </p:nvSpPr>
        <p:spPr>
          <a:xfrm>
            <a:off x="396815" y="1845733"/>
            <a:ext cx="11421374" cy="4460063"/>
          </a:xfrm>
          <a:ln w="38100">
            <a:solidFill>
              <a:srgbClr val="00B050"/>
            </a:solidFill>
          </a:ln>
        </p:spPr>
        <p:txBody>
          <a:bodyPr>
            <a:normAutofit/>
          </a:bodyPr>
          <a:lstStyle/>
          <a:p>
            <a:pPr>
              <a:buFont typeface="Wingdings" pitchFamily="2" charset="2"/>
              <a:buChar char="ü"/>
            </a:pPr>
            <a:r>
              <a:rPr lang="en-US" sz="3200" dirty="0"/>
              <a:t>Key resources can be:</a:t>
            </a:r>
          </a:p>
          <a:p>
            <a:pPr lvl="1">
              <a:buFont typeface="Wingdings" pitchFamily="2" charset="2"/>
              <a:buChar char="ü"/>
            </a:pPr>
            <a:r>
              <a:rPr lang="en-US" sz="3000" dirty="0"/>
              <a:t> </a:t>
            </a:r>
            <a:r>
              <a:rPr lang="en-US" sz="2800" dirty="0"/>
              <a:t>physical (building/office), </a:t>
            </a:r>
          </a:p>
          <a:p>
            <a:pPr lvl="1">
              <a:buFont typeface="Wingdings" pitchFamily="2" charset="2"/>
              <a:buChar char="ü"/>
            </a:pPr>
            <a:r>
              <a:rPr lang="en-US" sz="2800" dirty="0"/>
              <a:t> financial (lines of credit, cash in bank, stock options),</a:t>
            </a:r>
          </a:p>
          <a:p>
            <a:pPr lvl="1">
              <a:buFont typeface="Wingdings" pitchFamily="2" charset="2"/>
              <a:buChar char="ü"/>
            </a:pPr>
            <a:r>
              <a:rPr lang="en-US" sz="2800" dirty="0"/>
              <a:t> intellectual (brands, patents, copyrights, proprietary   	knowledge), or </a:t>
            </a:r>
          </a:p>
          <a:p>
            <a:pPr lvl="1">
              <a:buFont typeface="Wingdings" pitchFamily="2" charset="2"/>
              <a:buChar char="ü"/>
            </a:pPr>
            <a:r>
              <a:rPr lang="en-US" sz="2800" dirty="0"/>
              <a:t> human (skilled workforce, employees).</a:t>
            </a:r>
          </a:p>
          <a:p>
            <a:pPr>
              <a:buFont typeface="Wingdings" pitchFamily="2" charset="2"/>
              <a:buChar char="ü"/>
            </a:pPr>
            <a:r>
              <a:rPr lang="en-US" sz="3200" dirty="0"/>
              <a:t>They can be owned or leased by a business.</a:t>
            </a:r>
          </a:p>
          <a:p>
            <a:pPr>
              <a:buFont typeface="Wingdings" pitchFamily="2" charset="2"/>
              <a:buChar char="ü"/>
            </a:pPr>
            <a:r>
              <a:rPr lang="en-US" sz="3200" dirty="0"/>
              <a:t>Link your Key Resources to VP, </a:t>
            </a:r>
            <a:r>
              <a:rPr lang="en-US" sz="3200" dirty="0" err="1"/>
              <a:t>Dist</a:t>
            </a:r>
            <a:r>
              <a:rPr lang="en-US" sz="3200" dirty="0"/>
              <a:t> Channels, CR, Rev Streams.</a:t>
            </a:r>
          </a:p>
          <a:p>
            <a:pPr>
              <a:buFont typeface="Wingdings" pitchFamily="2" charset="2"/>
              <a:buChar char="ü"/>
            </a:pPr>
            <a:endParaRPr lang="en-US" sz="3200" dirty="0"/>
          </a:p>
          <a:p>
            <a:endParaRPr lang="en-US" dirty="0"/>
          </a:p>
        </p:txBody>
      </p:sp>
    </p:spTree>
    <p:extLst>
      <p:ext uri="{BB962C8B-B14F-4D97-AF65-F5344CB8AC3E}">
        <p14:creationId xmlns:p14="http://schemas.microsoft.com/office/powerpoint/2010/main" val="1765002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7F58-DCEF-E64B-B2F2-A5A69AEC38A7}"/>
              </a:ext>
            </a:extLst>
          </p:cNvPr>
          <p:cNvSpPr>
            <a:spLocks noGrp="1"/>
          </p:cNvSpPr>
          <p:nvPr>
            <p:ph type="title"/>
          </p:nvPr>
        </p:nvSpPr>
        <p:spPr/>
        <p:txBody>
          <a:bodyPr>
            <a:normAutofit/>
          </a:bodyPr>
          <a:lstStyle/>
          <a:p>
            <a:r>
              <a:rPr lang="en-US" sz="6000" b="1" dirty="0">
                <a:solidFill>
                  <a:srgbClr val="00B050"/>
                </a:solidFill>
                <a:cs typeface="Calibri Light"/>
              </a:rPr>
              <a:t>Exercise 6:</a:t>
            </a:r>
            <a:endParaRPr lang="en-US" sz="6000" b="1" dirty="0">
              <a:solidFill>
                <a:srgbClr val="00B050"/>
              </a:solidFill>
            </a:endParaRPr>
          </a:p>
        </p:txBody>
      </p:sp>
      <p:sp>
        <p:nvSpPr>
          <p:cNvPr id="3" name="Content Placeholder 2">
            <a:extLst>
              <a:ext uri="{FF2B5EF4-FFF2-40B4-BE49-F238E27FC236}">
                <a16:creationId xmlns:a16="http://schemas.microsoft.com/office/drawing/2014/main" id="{ECE715D1-8B3D-1445-97AB-E6BDA72EBD9C}"/>
              </a:ext>
            </a:extLst>
          </p:cNvPr>
          <p:cNvSpPr>
            <a:spLocks noGrp="1"/>
          </p:cNvSpPr>
          <p:nvPr>
            <p:ph idx="1"/>
          </p:nvPr>
        </p:nvSpPr>
        <p:spPr/>
        <p:txBody>
          <a:bodyPr>
            <a:normAutofit/>
          </a:bodyPr>
          <a:lstStyle/>
          <a:p>
            <a:r>
              <a:rPr lang="en-US" sz="4400" dirty="0"/>
              <a:t>What are examples of key resources that your business has? </a:t>
            </a:r>
          </a:p>
          <a:p>
            <a:endParaRPr lang="en-US" sz="4400" dirty="0"/>
          </a:p>
          <a:p>
            <a:r>
              <a:rPr lang="en-US" sz="4400" dirty="0"/>
              <a:t>Or what type of key resources would you need to start your business?</a:t>
            </a:r>
          </a:p>
        </p:txBody>
      </p:sp>
    </p:spTree>
    <p:extLst>
      <p:ext uri="{BB962C8B-B14F-4D97-AF65-F5344CB8AC3E}">
        <p14:creationId xmlns:p14="http://schemas.microsoft.com/office/powerpoint/2010/main" val="164170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E7F65-AF99-0140-8A78-486027F4A7E2}"/>
              </a:ext>
            </a:extLst>
          </p:cNvPr>
          <p:cNvSpPr>
            <a:spLocks noGrp="1"/>
          </p:cNvSpPr>
          <p:nvPr>
            <p:ph type="ctrTitle"/>
          </p:nvPr>
        </p:nvSpPr>
        <p:spPr>
          <a:xfrm>
            <a:off x="1097280" y="758952"/>
            <a:ext cx="10058400" cy="3892168"/>
          </a:xfrm>
        </p:spPr>
        <p:txBody>
          <a:bodyPr>
            <a:normAutofit/>
          </a:bodyPr>
          <a:lstStyle/>
          <a:p>
            <a:r>
              <a:rPr lang="es-ES" b="1" dirty="0">
                <a:solidFill>
                  <a:srgbClr val="00B050"/>
                </a:solidFill>
              </a:rPr>
              <a:t>Key </a:t>
            </a:r>
            <a:r>
              <a:rPr lang="es-ES" b="1" dirty="0" err="1">
                <a:solidFill>
                  <a:srgbClr val="00B050"/>
                </a:solidFill>
              </a:rPr>
              <a:t>Activities</a:t>
            </a:r>
            <a:endParaRPr lang="en-US" b="1" dirty="0">
              <a:solidFill>
                <a:srgbClr val="00B050"/>
              </a:solidFill>
              <a:cs typeface="Calibri Light"/>
            </a:endParaRPr>
          </a:p>
        </p:txBody>
      </p:sp>
      <p:sp>
        <p:nvSpPr>
          <p:cNvPr id="19" name="Rectangle 1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B109E3D-E3A2-7347-BE11-B227C00C4AE2}"/>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
        <p:nvSpPr>
          <p:cNvPr id="21" name="Rectangle 20">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960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783C-BB58-CD49-8165-BD7039CDBF44}"/>
              </a:ext>
            </a:extLst>
          </p:cNvPr>
          <p:cNvSpPr>
            <a:spLocks noGrp="1"/>
          </p:cNvSpPr>
          <p:nvPr>
            <p:ph type="title"/>
          </p:nvPr>
        </p:nvSpPr>
        <p:spPr/>
        <p:txBody>
          <a:bodyPr>
            <a:normAutofit/>
          </a:bodyPr>
          <a:lstStyle/>
          <a:p>
            <a:r>
              <a:rPr lang="en-US" sz="6600" b="1" dirty="0">
                <a:solidFill>
                  <a:srgbClr val="00B050"/>
                </a:solidFill>
              </a:rPr>
              <a:t>Key Activities </a:t>
            </a:r>
          </a:p>
        </p:txBody>
      </p:sp>
      <p:sp>
        <p:nvSpPr>
          <p:cNvPr id="3" name="Content Placeholder 2">
            <a:extLst>
              <a:ext uri="{FF2B5EF4-FFF2-40B4-BE49-F238E27FC236}">
                <a16:creationId xmlns:a16="http://schemas.microsoft.com/office/drawing/2014/main" id="{9C2866F1-4F4F-F940-94C8-0BDCF4FCC3A8}"/>
              </a:ext>
            </a:extLst>
          </p:cNvPr>
          <p:cNvSpPr>
            <a:spLocks noGrp="1"/>
          </p:cNvSpPr>
          <p:nvPr>
            <p:ph idx="1"/>
          </p:nvPr>
        </p:nvSpPr>
        <p:spPr>
          <a:xfrm>
            <a:off x="327803" y="1862538"/>
            <a:ext cx="11576649" cy="4023360"/>
          </a:xfrm>
        </p:spPr>
        <p:txBody>
          <a:bodyPr>
            <a:normAutofit/>
          </a:bodyPr>
          <a:lstStyle/>
          <a:p>
            <a:r>
              <a:rPr lang="en-US" sz="3600" dirty="0"/>
              <a:t>Critical actions a business needs to operate successfully.</a:t>
            </a:r>
          </a:p>
          <a:p>
            <a:r>
              <a:rPr lang="en-US" sz="3600" dirty="0"/>
              <a:t>What are the key activities required to create and offer: </a:t>
            </a:r>
          </a:p>
          <a:p>
            <a:pPr lvl="1">
              <a:buFont typeface="Wingdings" pitchFamily="2" charset="2"/>
              <a:buChar char="ü"/>
            </a:pPr>
            <a:r>
              <a:rPr lang="en-US" sz="3000" dirty="0"/>
              <a:t> </a:t>
            </a:r>
            <a:r>
              <a:rPr lang="en-US" sz="3200" dirty="0"/>
              <a:t>YOUR Value proposition, </a:t>
            </a:r>
          </a:p>
          <a:p>
            <a:pPr lvl="1">
              <a:buFont typeface="Wingdings" pitchFamily="2" charset="2"/>
              <a:buChar char="ü"/>
            </a:pPr>
            <a:r>
              <a:rPr lang="en-US" sz="3200" dirty="0"/>
              <a:t> Reach your target customers, </a:t>
            </a:r>
          </a:p>
          <a:p>
            <a:pPr lvl="1">
              <a:buFont typeface="Wingdings" pitchFamily="2" charset="2"/>
              <a:buChar char="ü"/>
            </a:pPr>
            <a:r>
              <a:rPr lang="en-US" sz="3200" dirty="0"/>
              <a:t> Maintain relationships with your customers, and </a:t>
            </a:r>
          </a:p>
          <a:p>
            <a:pPr lvl="1">
              <a:buFont typeface="Wingdings" pitchFamily="2" charset="2"/>
              <a:buChar char="ü"/>
            </a:pPr>
            <a:r>
              <a:rPr lang="en-US" sz="3200" dirty="0"/>
              <a:t> earn $$</a:t>
            </a:r>
          </a:p>
        </p:txBody>
      </p:sp>
    </p:spTree>
    <p:extLst>
      <p:ext uri="{BB962C8B-B14F-4D97-AF65-F5344CB8AC3E}">
        <p14:creationId xmlns:p14="http://schemas.microsoft.com/office/powerpoint/2010/main" val="324266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010E-0A11-1249-81FE-252E157EC2AB}"/>
              </a:ext>
            </a:extLst>
          </p:cNvPr>
          <p:cNvSpPr>
            <a:spLocks noGrp="1"/>
          </p:cNvSpPr>
          <p:nvPr>
            <p:ph type="title"/>
          </p:nvPr>
        </p:nvSpPr>
        <p:spPr/>
        <p:txBody>
          <a:bodyPr>
            <a:normAutofit/>
          </a:bodyPr>
          <a:lstStyle/>
          <a:p>
            <a:r>
              <a:rPr lang="en-US" sz="6600" b="1" dirty="0">
                <a:solidFill>
                  <a:srgbClr val="00B050"/>
                </a:solidFill>
              </a:rPr>
              <a:t>Exercise 7:</a:t>
            </a:r>
          </a:p>
        </p:txBody>
      </p:sp>
      <p:sp>
        <p:nvSpPr>
          <p:cNvPr id="3" name="Content Placeholder 2">
            <a:extLst>
              <a:ext uri="{FF2B5EF4-FFF2-40B4-BE49-F238E27FC236}">
                <a16:creationId xmlns:a16="http://schemas.microsoft.com/office/drawing/2014/main" id="{CDC4AD46-744B-5D4A-9ABE-C5A065E605D5}"/>
              </a:ext>
            </a:extLst>
          </p:cNvPr>
          <p:cNvSpPr>
            <a:spLocks noGrp="1"/>
          </p:cNvSpPr>
          <p:nvPr>
            <p:ph idx="1"/>
          </p:nvPr>
        </p:nvSpPr>
        <p:spPr>
          <a:xfrm>
            <a:off x="172528" y="2160527"/>
            <a:ext cx="11507638" cy="4023360"/>
          </a:xfrm>
        </p:spPr>
        <p:txBody>
          <a:bodyPr>
            <a:normAutofit/>
          </a:bodyPr>
          <a:lstStyle/>
          <a:p>
            <a:r>
              <a:rPr lang="en-US" sz="4400" dirty="0"/>
              <a:t>What do you produce?</a:t>
            </a:r>
          </a:p>
          <a:p>
            <a:r>
              <a:rPr lang="en-US" sz="4400" dirty="0"/>
              <a:t>What do you sell that can solve a customer’s problems?</a:t>
            </a:r>
          </a:p>
          <a:p>
            <a:r>
              <a:rPr lang="en-US" sz="4400" dirty="0"/>
              <a:t>Do you or would you like to sell on a platform such as eBay or a SHOPIFY website?</a:t>
            </a:r>
          </a:p>
        </p:txBody>
      </p:sp>
    </p:spTree>
    <p:extLst>
      <p:ext uri="{BB962C8B-B14F-4D97-AF65-F5344CB8AC3E}">
        <p14:creationId xmlns:p14="http://schemas.microsoft.com/office/powerpoint/2010/main" val="2873308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7DD2C1-0122-44FD-8A7F-7BC5E8565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60C99-F7CB-DA42-9A95-AF0295BC7769}"/>
              </a:ext>
            </a:extLst>
          </p:cNvPr>
          <p:cNvSpPr>
            <a:spLocks noGrp="1"/>
          </p:cNvSpPr>
          <p:nvPr>
            <p:ph type="ctrTitle"/>
          </p:nvPr>
        </p:nvSpPr>
        <p:spPr>
          <a:xfrm>
            <a:off x="5289754" y="639097"/>
            <a:ext cx="6253317" cy="3686015"/>
          </a:xfrm>
        </p:spPr>
        <p:txBody>
          <a:bodyPr>
            <a:normAutofit/>
          </a:bodyPr>
          <a:lstStyle/>
          <a:p>
            <a:r>
              <a:rPr lang="es-ES" b="1" dirty="0">
                <a:solidFill>
                  <a:srgbClr val="00B050"/>
                </a:solidFill>
              </a:rPr>
              <a:t>Key </a:t>
            </a:r>
            <a:r>
              <a:rPr lang="es-ES" b="1" dirty="0" err="1">
                <a:solidFill>
                  <a:srgbClr val="00B050"/>
                </a:solidFill>
              </a:rPr>
              <a:t>Partnerships</a:t>
            </a:r>
            <a:endParaRPr lang="en-US" b="1" dirty="0">
              <a:solidFill>
                <a:srgbClr val="00B050"/>
              </a:solidFill>
              <a:cs typeface="Calibri Light"/>
            </a:endParaRPr>
          </a:p>
        </p:txBody>
      </p:sp>
      <p:pic>
        <p:nvPicPr>
          <p:cNvPr id="7" name="Graphic 6" descr="Handshake">
            <a:extLst>
              <a:ext uri="{FF2B5EF4-FFF2-40B4-BE49-F238E27FC236}">
                <a16:creationId xmlns:a16="http://schemas.microsoft.com/office/drawing/2014/main" id="{827B2FC5-8472-4F75-A403-55A3E35C8A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163529"/>
            <a:ext cx="4001315" cy="4001315"/>
          </a:xfrm>
          <a:prstGeom prst="rect">
            <a:avLst/>
          </a:prstGeom>
        </p:spPr>
      </p:pic>
      <p:cxnSp>
        <p:nvCxnSpPr>
          <p:cNvPr id="12" name="Straight Connector 11">
            <a:extLst>
              <a:ext uri="{FF2B5EF4-FFF2-40B4-BE49-F238E27FC236}">
                <a16:creationId xmlns:a16="http://schemas.microsoft.com/office/drawing/2014/main" id="{5A7B6757-994C-4B75-ABFE-D8F9E7609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6BC3A56-B546-4061-8E22-D2983771D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3A7353-9373-4700-8B89-F4F7BA2D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7597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CF09-C29B-9148-9147-4693DFA03352}"/>
              </a:ext>
            </a:extLst>
          </p:cNvPr>
          <p:cNvSpPr>
            <a:spLocks noGrp="1"/>
          </p:cNvSpPr>
          <p:nvPr>
            <p:ph type="title"/>
          </p:nvPr>
        </p:nvSpPr>
        <p:spPr/>
        <p:txBody>
          <a:bodyPr>
            <a:normAutofit/>
          </a:bodyPr>
          <a:lstStyle/>
          <a:p>
            <a:r>
              <a:rPr lang="en-US" sz="6000" b="1" dirty="0">
                <a:solidFill>
                  <a:srgbClr val="00B050"/>
                </a:solidFill>
              </a:rPr>
              <a:t>Key Partnerships</a:t>
            </a:r>
          </a:p>
        </p:txBody>
      </p:sp>
      <p:sp>
        <p:nvSpPr>
          <p:cNvPr id="3" name="Content Placeholder 2">
            <a:extLst>
              <a:ext uri="{FF2B5EF4-FFF2-40B4-BE49-F238E27FC236}">
                <a16:creationId xmlns:a16="http://schemas.microsoft.com/office/drawing/2014/main" id="{735D9D7C-3C1E-BA4F-B11A-997BCE97FA23}"/>
              </a:ext>
            </a:extLst>
          </p:cNvPr>
          <p:cNvSpPr>
            <a:spLocks noGrp="1"/>
          </p:cNvSpPr>
          <p:nvPr>
            <p:ph idx="1"/>
          </p:nvPr>
        </p:nvSpPr>
        <p:spPr>
          <a:xfrm>
            <a:off x="1097280" y="2268186"/>
            <a:ext cx="10058400" cy="3600907"/>
          </a:xfrm>
        </p:spPr>
        <p:txBody>
          <a:bodyPr>
            <a:normAutofit/>
          </a:bodyPr>
          <a:lstStyle/>
          <a:p>
            <a:r>
              <a:rPr lang="en-US" sz="3600" dirty="0"/>
              <a:t>Why do we have partnerships:</a:t>
            </a:r>
          </a:p>
          <a:p>
            <a:endParaRPr lang="en-US" sz="3600" dirty="0"/>
          </a:p>
          <a:p>
            <a:pPr lvl="1">
              <a:buFont typeface="Wingdings" pitchFamily="2" charset="2"/>
              <a:buChar char="Ø"/>
            </a:pPr>
            <a:r>
              <a:rPr lang="en-US" sz="3200" dirty="0"/>
              <a:t>Reduces the risk</a:t>
            </a:r>
          </a:p>
          <a:p>
            <a:pPr lvl="1">
              <a:buFont typeface="Wingdings" pitchFamily="2" charset="2"/>
              <a:buChar char="Ø"/>
            </a:pPr>
            <a:r>
              <a:rPr lang="en-US" sz="3200" dirty="0"/>
              <a:t>Acquire resources</a:t>
            </a:r>
          </a:p>
          <a:p>
            <a:pPr lvl="1">
              <a:buFont typeface="Wingdings" pitchFamily="2" charset="2"/>
              <a:buChar char="Ø"/>
            </a:pPr>
            <a:r>
              <a:rPr lang="en-US" sz="3200" dirty="0"/>
              <a:t>M</a:t>
            </a:r>
            <a:r>
              <a:rPr lang="en-US" sz="3000" dirty="0"/>
              <a:t>ake your business stronger </a:t>
            </a:r>
          </a:p>
        </p:txBody>
      </p:sp>
      <p:pic>
        <p:nvPicPr>
          <p:cNvPr id="1026" name="Picture 2">
            <a:extLst>
              <a:ext uri="{FF2B5EF4-FFF2-40B4-BE49-F238E27FC236}">
                <a16:creationId xmlns:a16="http://schemas.microsoft.com/office/drawing/2014/main" id="{4F86284E-0956-854F-9304-86661A6CF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07772"/>
            <a:ext cx="37846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206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BA2B-1599-D740-B960-C5E0F7615C13}"/>
              </a:ext>
            </a:extLst>
          </p:cNvPr>
          <p:cNvSpPr>
            <a:spLocks noGrp="1"/>
          </p:cNvSpPr>
          <p:nvPr>
            <p:ph type="title"/>
          </p:nvPr>
        </p:nvSpPr>
        <p:spPr/>
        <p:txBody>
          <a:bodyPr>
            <a:normAutofit/>
          </a:bodyPr>
          <a:lstStyle/>
          <a:p>
            <a:r>
              <a:rPr lang="en-US" sz="6600" b="1" dirty="0">
                <a:solidFill>
                  <a:srgbClr val="00B050"/>
                </a:solidFill>
              </a:rPr>
              <a:t>Exercise 8:</a:t>
            </a:r>
          </a:p>
        </p:txBody>
      </p:sp>
      <p:sp>
        <p:nvSpPr>
          <p:cNvPr id="3" name="Content Placeholder 2">
            <a:extLst>
              <a:ext uri="{FF2B5EF4-FFF2-40B4-BE49-F238E27FC236}">
                <a16:creationId xmlns:a16="http://schemas.microsoft.com/office/drawing/2014/main" id="{0E2DF8F6-396D-8A4C-8C79-8E68E71F68CD}"/>
              </a:ext>
            </a:extLst>
          </p:cNvPr>
          <p:cNvSpPr>
            <a:spLocks noGrp="1"/>
          </p:cNvSpPr>
          <p:nvPr>
            <p:ph idx="1"/>
          </p:nvPr>
        </p:nvSpPr>
        <p:spPr>
          <a:xfrm>
            <a:off x="1097280" y="2668248"/>
            <a:ext cx="10058400" cy="3200845"/>
          </a:xfrm>
        </p:spPr>
        <p:txBody>
          <a:bodyPr>
            <a:normAutofit/>
          </a:bodyPr>
          <a:lstStyle/>
          <a:p>
            <a:r>
              <a:rPr lang="en-US" sz="4400" dirty="0"/>
              <a:t>Who are or would be your key partners that can help you survive and grow as a business?</a:t>
            </a:r>
          </a:p>
        </p:txBody>
      </p:sp>
    </p:spTree>
    <p:extLst>
      <p:ext uri="{BB962C8B-B14F-4D97-AF65-F5344CB8AC3E}">
        <p14:creationId xmlns:p14="http://schemas.microsoft.com/office/powerpoint/2010/main" val="335648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69C5F1CC-81CF-4FB4-9977-391DF5B09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FA9C94-5087-8947-8FD8-64B4DA624C9B}"/>
              </a:ext>
            </a:extLst>
          </p:cNvPr>
          <p:cNvSpPr>
            <a:spLocks noGrp="1"/>
          </p:cNvSpPr>
          <p:nvPr>
            <p:ph type="ctrTitle"/>
          </p:nvPr>
        </p:nvSpPr>
        <p:spPr>
          <a:xfrm>
            <a:off x="462760" y="925088"/>
            <a:ext cx="3659246" cy="4252554"/>
          </a:xfrm>
        </p:spPr>
        <p:txBody>
          <a:bodyPr vert="vert">
            <a:normAutofit/>
          </a:bodyPr>
          <a:lstStyle/>
          <a:p>
            <a:r>
              <a:rPr lang="es-ES" b="1" dirty="0" err="1">
                <a:solidFill>
                  <a:srgbClr val="FFFFFF"/>
                </a:solidFill>
              </a:rPr>
              <a:t>Customer</a:t>
            </a:r>
            <a:r>
              <a:rPr lang="es-ES" b="1" dirty="0">
                <a:solidFill>
                  <a:srgbClr val="FFFFFF"/>
                </a:solidFill>
              </a:rPr>
              <a:t> </a:t>
            </a:r>
            <a:r>
              <a:rPr lang="es-ES" b="1" dirty="0" err="1">
                <a:solidFill>
                  <a:srgbClr val="FFFFFF"/>
                </a:solidFill>
              </a:rPr>
              <a:t>Segments</a:t>
            </a:r>
            <a:endParaRPr lang="en-US" b="1" dirty="0">
              <a:solidFill>
                <a:srgbClr val="FFFFFF"/>
              </a:solidFill>
              <a:cs typeface="Calibri Light"/>
            </a:endParaRPr>
          </a:p>
        </p:txBody>
      </p:sp>
      <p:pic>
        <p:nvPicPr>
          <p:cNvPr id="2050" name="Picture 2" descr="Text, whiteboard&#10;&#10;Description automatically generated">
            <a:extLst>
              <a:ext uri="{FF2B5EF4-FFF2-40B4-BE49-F238E27FC236}">
                <a16:creationId xmlns:a16="http://schemas.microsoft.com/office/drawing/2014/main" id="{45E2AD82-BCAD-8048-B216-792C5BA2B2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4360"/>
          <a:stretch/>
        </p:blipFill>
        <p:spPr bwMode="auto">
          <a:xfrm>
            <a:off x="4639733" y="10"/>
            <a:ext cx="7552266"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72">
            <a:extLst>
              <a:ext uri="{FF2B5EF4-FFF2-40B4-BE49-F238E27FC236}">
                <a16:creationId xmlns:a16="http://schemas.microsoft.com/office/drawing/2014/main" id="{AFDD4421-3DEC-4941-9625-756F8B5C6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3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93BA5-1452-C24F-9F72-228D9B98BFA7}"/>
              </a:ext>
            </a:extLst>
          </p:cNvPr>
          <p:cNvSpPr>
            <a:spLocks noGrp="1"/>
          </p:cNvSpPr>
          <p:nvPr>
            <p:ph type="ctrTitle"/>
          </p:nvPr>
        </p:nvSpPr>
        <p:spPr>
          <a:xfrm>
            <a:off x="8141110" y="639097"/>
            <a:ext cx="3401961" cy="3686015"/>
          </a:xfrm>
        </p:spPr>
        <p:txBody>
          <a:bodyPr>
            <a:normAutofit/>
          </a:bodyPr>
          <a:lstStyle/>
          <a:p>
            <a:r>
              <a:rPr lang="es-ES" sz="6600" b="1" dirty="0" err="1">
                <a:solidFill>
                  <a:srgbClr val="00B050"/>
                </a:solidFill>
              </a:rPr>
              <a:t>Cost</a:t>
            </a:r>
            <a:r>
              <a:rPr lang="es-ES" sz="6600" b="1" dirty="0">
                <a:solidFill>
                  <a:srgbClr val="00B050"/>
                </a:solidFill>
              </a:rPr>
              <a:t> </a:t>
            </a:r>
            <a:r>
              <a:rPr lang="es-ES" sz="6600" b="1" dirty="0" err="1">
                <a:solidFill>
                  <a:srgbClr val="00B050"/>
                </a:solidFill>
              </a:rPr>
              <a:t>Structure</a:t>
            </a:r>
            <a:endParaRPr lang="en-US" sz="6600" b="1" dirty="0">
              <a:solidFill>
                <a:srgbClr val="00B050"/>
              </a:solidFill>
              <a:cs typeface="Calibri Light"/>
            </a:endParaRPr>
          </a:p>
        </p:txBody>
      </p:sp>
      <p:pic>
        <p:nvPicPr>
          <p:cNvPr id="4" name="Picture 4" descr="Free illustration: Cost, Dollar, Finance, Money - Free Image on Pixabay - 1183244">
            <a:extLst>
              <a:ext uri="{FF2B5EF4-FFF2-40B4-BE49-F238E27FC236}">
                <a16:creationId xmlns:a16="http://schemas.microsoft.com/office/drawing/2014/main" id="{BB68E646-82FA-4133-902D-3F3A01962B89}"/>
              </a:ext>
            </a:extLst>
          </p:cNvPr>
          <p:cNvPicPr>
            <a:picLocks noChangeAspect="1"/>
          </p:cNvPicPr>
          <p:nvPr/>
        </p:nvPicPr>
        <p:blipFill>
          <a:blip r:embed="rId3"/>
          <a:stretch>
            <a:fillRect/>
          </a:stretch>
        </p:blipFill>
        <p:spPr>
          <a:xfrm>
            <a:off x="633999" y="860207"/>
            <a:ext cx="6912217" cy="4613904"/>
          </a:xfrm>
          <a:prstGeom prst="rect">
            <a:avLst/>
          </a:prstGeom>
        </p:spPr>
      </p:pic>
      <p:cxnSp>
        <p:nvCxnSpPr>
          <p:cNvPr id="11" name="Straight Connector 10">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136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3C75A-B619-F14C-9BD4-53B644B9628A}"/>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b="1" dirty="0">
                <a:solidFill>
                  <a:srgbClr val="00B050"/>
                </a:solidFill>
              </a:rPr>
              <a:t>Cost Structure</a:t>
            </a:r>
            <a:endParaRPr lang="en-US" sz="6600" b="1" dirty="0">
              <a:solidFill>
                <a:srgbClr val="00B050"/>
              </a:solidFill>
              <a:cs typeface="Calibri Light"/>
            </a:endParaRPr>
          </a:p>
        </p:txBody>
      </p:sp>
      <p:pic>
        <p:nvPicPr>
          <p:cNvPr id="4" name="Picture 4" descr="A picture containing graphical user interface&#10;&#10;Description automatically generated">
            <a:extLst>
              <a:ext uri="{FF2B5EF4-FFF2-40B4-BE49-F238E27FC236}">
                <a16:creationId xmlns:a16="http://schemas.microsoft.com/office/drawing/2014/main" id="{DF887419-C827-4206-9327-15963C5BC5C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48929" y="613904"/>
            <a:ext cx="7639028" cy="5604999"/>
          </a:xfrm>
          <a:prstGeom prst="rect">
            <a:avLst/>
          </a:prstGeom>
        </p:spPr>
      </p:pic>
      <p:cxnSp>
        <p:nvCxnSpPr>
          <p:cNvPr id="18" name="Straight Connector 17">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4782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7969-4408-F243-8AF8-F6F81620B1C2}"/>
              </a:ext>
            </a:extLst>
          </p:cNvPr>
          <p:cNvSpPr>
            <a:spLocks noGrp="1"/>
          </p:cNvSpPr>
          <p:nvPr>
            <p:ph type="title"/>
          </p:nvPr>
        </p:nvSpPr>
        <p:spPr/>
        <p:txBody>
          <a:bodyPr>
            <a:normAutofit/>
          </a:bodyPr>
          <a:lstStyle/>
          <a:p>
            <a:r>
              <a:rPr lang="en-US" sz="6600" b="1" dirty="0">
                <a:solidFill>
                  <a:srgbClr val="00B050"/>
                </a:solidFill>
              </a:rPr>
              <a:t>Exercise 9:</a:t>
            </a:r>
          </a:p>
        </p:txBody>
      </p:sp>
      <p:sp>
        <p:nvSpPr>
          <p:cNvPr id="3" name="Content Placeholder 2">
            <a:extLst>
              <a:ext uri="{FF2B5EF4-FFF2-40B4-BE49-F238E27FC236}">
                <a16:creationId xmlns:a16="http://schemas.microsoft.com/office/drawing/2014/main" id="{C534959F-CE5F-2A43-A906-6D2216104EDB}"/>
              </a:ext>
            </a:extLst>
          </p:cNvPr>
          <p:cNvSpPr>
            <a:spLocks noGrp="1"/>
          </p:cNvSpPr>
          <p:nvPr>
            <p:ph idx="1"/>
          </p:nvPr>
        </p:nvSpPr>
        <p:spPr>
          <a:xfrm>
            <a:off x="1097280" y="2428406"/>
            <a:ext cx="10058400" cy="3440687"/>
          </a:xfrm>
        </p:spPr>
        <p:txBody>
          <a:bodyPr/>
          <a:lstStyle/>
          <a:p>
            <a:r>
              <a:rPr lang="en-US" sz="4400" dirty="0"/>
              <a:t>What are the most important costs that you incur or would incur in your business?</a:t>
            </a:r>
          </a:p>
          <a:p>
            <a:endParaRPr lang="en-US" dirty="0"/>
          </a:p>
        </p:txBody>
      </p:sp>
    </p:spTree>
    <p:extLst>
      <p:ext uri="{BB962C8B-B14F-4D97-AF65-F5344CB8AC3E}">
        <p14:creationId xmlns:p14="http://schemas.microsoft.com/office/powerpoint/2010/main" val="3573270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EF45-6CF9-4A9E-B1F2-A6357B86A04A}"/>
              </a:ext>
            </a:extLst>
          </p:cNvPr>
          <p:cNvSpPr>
            <a:spLocks noGrp="1"/>
          </p:cNvSpPr>
          <p:nvPr>
            <p:ph type="ctrTitle"/>
          </p:nvPr>
        </p:nvSpPr>
        <p:spPr/>
        <p:txBody>
          <a:bodyPr/>
          <a:lstStyle/>
          <a:p>
            <a:r>
              <a:rPr lang="en-US" b="1">
                <a:solidFill>
                  <a:srgbClr val="00B050"/>
                </a:solidFill>
                <a:cs typeface="Calibri Light"/>
              </a:rPr>
              <a:t>Putting it all together</a:t>
            </a:r>
            <a:endParaRPr lang="en-US"/>
          </a:p>
        </p:txBody>
      </p:sp>
    </p:spTree>
    <p:extLst>
      <p:ext uri="{BB962C8B-B14F-4D97-AF65-F5344CB8AC3E}">
        <p14:creationId xmlns:p14="http://schemas.microsoft.com/office/powerpoint/2010/main" val="652415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able&#10;&#10;Description automatically generated">
            <a:extLst>
              <a:ext uri="{FF2B5EF4-FFF2-40B4-BE49-F238E27FC236}">
                <a16:creationId xmlns:a16="http://schemas.microsoft.com/office/drawing/2014/main" id="{1CA42517-CD53-4C9A-A1A0-43289CA1F7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57336" y="521208"/>
            <a:ext cx="10077327" cy="5945624"/>
          </a:xfrm>
          <a:prstGeom prst="rect">
            <a:avLst/>
          </a:prstGeom>
        </p:spPr>
      </p:pic>
    </p:spTree>
    <p:extLst>
      <p:ext uri="{BB962C8B-B14F-4D97-AF65-F5344CB8AC3E}">
        <p14:creationId xmlns:p14="http://schemas.microsoft.com/office/powerpoint/2010/main" val="1409843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8100-3E9A-6149-BAAD-20A7518668EC}"/>
              </a:ext>
            </a:extLst>
          </p:cNvPr>
          <p:cNvSpPr>
            <a:spLocks noGrp="1"/>
          </p:cNvSpPr>
          <p:nvPr>
            <p:ph type="ctrTitle"/>
          </p:nvPr>
        </p:nvSpPr>
        <p:spPr/>
        <p:txBody>
          <a:bodyPr/>
          <a:lstStyle/>
          <a:p>
            <a:r>
              <a:rPr lang="en-US" b="1" dirty="0">
                <a:solidFill>
                  <a:srgbClr val="00B050"/>
                </a:solidFill>
              </a:rPr>
              <a:t>Take all this and then put together your business plan!</a:t>
            </a:r>
          </a:p>
        </p:txBody>
      </p:sp>
    </p:spTree>
    <p:extLst>
      <p:ext uri="{BB962C8B-B14F-4D97-AF65-F5344CB8AC3E}">
        <p14:creationId xmlns:p14="http://schemas.microsoft.com/office/powerpoint/2010/main" val="473092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5D68-EF56-45EA-AA10-795B3FD66D95}"/>
              </a:ext>
            </a:extLst>
          </p:cNvPr>
          <p:cNvSpPr>
            <a:spLocks noGrp="1"/>
          </p:cNvSpPr>
          <p:nvPr>
            <p:ph type="title"/>
          </p:nvPr>
        </p:nvSpPr>
        <p:spPr/>
        <p:txBody>
          <a:bodyPr>
            <a:normAutofit/>
          </a:bodyPr>
          <a:lstStyle/>
          <a:p>
            <a:r>
              <a:rPr lang="en-US" sz="6600" b="1" dirty="0">
                <a:solidFill>
                  <a:srgbClr val="00B050"/>
                </a:solidFill>
              </a:rPr>
              <a:t>Business Plan</a:t>
            </a:r>
          </a:p>
        </p:txBody>
      </p:sp>
      <p:sp>
        <p:nvSpPr>
          <p:cNvPr id="3" name="Content Placeholder 2">
            <a:extLst>
              <a:ext uri="{FF2B5EF4-FFF2-40B4-BE49-F238E27FC236}">
                <a16:creationId xmlns:a16="http://schemas.microsoft.com/office/drawing/2014/main" id="{707A1613-BED7-4177-B37A-1D753189FB9E}"/>
              </a:ext>
            </a:extLst>
          </p:cNvPr>
          <p:cNvSpPr>
            <a:spLocks noGrp="1"/>
          </p:cNvSpPr>
          <p:nvPr>
            <p:ph sz="half" idx="1"/>
          </p:nvPr>
        </p:nvSpPr>
        <p:spPr/>
        <p:txBody>
          <a:bodyPr>
            <a:normAutofit/>
          </a:bodyPr>
          <a:lstStyle/>
          <a:p>
            <a:pPr>
              <a:buFont typeface="Wingdings" pitchFamily="2" charset="2"/>
              <a:buChar char="v"/>
            </a:pPr>
            <a:r>
              <a:rPr lang="en-US" sz="2800" b="1" dirty="0"/>
              <a:t>Describe the Opportunity</a:t>
            </a:r>
          </a:p>
          <a:p>
            <a:pPr lvl="1">
              <a:buFont typeface="Wingdings" pitchFamily="2" charset="2"/>
              <a:buChar char="v"/>
            </a:pPr>
            <a:r>
              <a:rPr lang="en-US" sz="2800" dirty="0"/>
              <a:t>Present your Idea</a:t>
            </a:r>
          </a:p>
          <a:p>
            <a:pPr lvl="1">
              <a:buFont typeface="Wingdings" pitchFamily="2" charset="2"/>
              <a:buChar char="v"/>
            </a:pPr>
            <a:r>
              <a:rPr lang="en-US" sz="2800" dirty="0"/>
              <a:t>Analyze the business environment</a:t>
            </a:r>
          </a:p>
          <a:p>
            <a:pPr marL="201168" lvl="1" indent="0">
              <a:buNone/>
            </a:pPr>
            <a:endParaRPr lang="en-US" dirty="0"/>
          </a:p>
          <a:p>
            <a:pPr>
              <a:buFont typeface="Wingdings" pitchFamily="2" charset="2"/>
              <a:buChar char="v"/>
            </a:pPr>
            <a:r>
              <a:rPr lang="en-US" sz="2800" b="1" dirty="0"/>
              <a:t>Introduce your management 	team</a:t>
            </a:r>
          </a:p>
          <a:p>
            <a:pPr lvl="1">
              <a:buFont typeface="Wingdings" pitchFamily="2" charset="2"/>
              <a:buChar char="v"/>
            </a:pPr>
            <a:r>
              <a:rPr lang="en-US" sz="2800" dirty="0"/>
              <a:t>Highlight the qualifications</a:t>
            </a:r>
          </a:p>
          <a:p>
            <a:pPr lvl="1">
              <a:buFont typeface="Wingdings" pitchFamily="2" charset="2"/>
              <a:buChar char="v"/>
            </a:pPr>
            <a:r>
              <a:rPr lang="en-US" sz="2800" dirty="0"/>
              <a:t>Present the team as a unit</a:t>
            </a:r>
          </a:p>
          <a:p>
            <a:pPr>
              <a:buFont typeface="Wingdings" pitchFamily="2" charset="2"/>
              <a:buChar char="v"/>
            </a:pPr>
            <a:endParaRPr lang="en-US" dirty="0"/>
          </a:p>
        </p:txBody>
      </p:sp>
      <p:sp>
        <p:nvSpPr>
          <p:cNvPr id="4" name="Content Placeholder 3">
            <a:extLst>
              <a:ext uri="{FF2B5EF4-FFF2-40B4-BE49-F238E27FC236}">
                <a16:creationId xmlns:a16="http://schemas.microsoft.com/office/drawing/2014/main" id="{EEF4A41A-6DF2-EE46-9B2C-A539E047BA40}"/>
              </a:ext>
            </a:extLst>
          </p:cNvPr>
          <p:cNvSpPr>
            <a:spLocks noGrp="1"/>
          </p:cNvSpPr>
          <p:nvPr>
            <p:ph sz="half" idx="2"/>
          </p:nvPr>
        </p:nvSpPr>
        <p:spPr/>
        <p:txBody>
          <a:bodyPr>
            <a:normAutofit/>
          </a:bodyPr>
          <a:lstStyle/>
          <a:p>
            <a:pPr>
              <a:buFont typeface="Wingdings" pitchFamily="2" charset="2"/>
              <a:buChar char="v"/>
            </a:pPr>
            <a:r>
              <a:rPr lang="en-US" sz="2800" b="1" dirty="0"/>
              <a:t>Go-to-market Strategy</a:t>
            </a:r>
          </a:p>
          <a:p>
            <a:pPr lvl="1">
              <a:buFont typeface="Wingdings" pitchFamily="2" charset="2"/>
              <a:buChar char="v"/>
            </a:pPr>
            <a:r>
              <a:rPr lang="en-US" sz="2800" dirty="0"/>
              <a:t>Operations plan</a:t>
            </a:r>
          </a:p>
          <a:p>
            <a:pPr lvl="1">
              <a:buFont typeface="Wingdings" pitchFamily="2" charset="2"/>
              <a:buChar char="v"/>
            </a:pPr>
            <a:r>
              <a:rPr lang="en-US" sz="2800" dirty="0"/>
              <a:t>Marketing plan</a:t>
            </a:r>
          </a:p>
          <a:p>
            <a:pPr marL="0" indent="0">
              <a:buNone/>
            </a:pPr>
            <a:endParaRPr lang="en-US" sz="2800" dirty="0"/>
          </a:p>
          <a:p>
            <a:pPr>
              <a:buFont typeface="Wingdings" pitchFamily="2" charset="2"/>
              <a:buChar char="v"/>
            </a:pPr>
            <a:r>
              <a:rPr lang="en-US" sz="2800" b="1" dirty="0"/>
              <a:t>Project Financial Risk and 	Reward</a:t>
            </a:r>
          </a:p>
          <a:p>
            <a:pPr lvl="1">
              <a:buFont typeface="Wingdings" pitchFamily="2" charset="2"/>
              <a:buChar char="v"/>
            </a:pPr>
            <a:r>
              <a:rPr lang="en-US" sz="2800" dirty="0"/>
              <a:t>Prepare your financial plan</a:t>
            </a:r>
          </a:p>
          <a:p>
            <a:pPr lvl="1">
              <a:buFont typeface="Wingdings" pitchFamily="2" charset="2"/>
              <a:buChar char="v"/>
            </a:pPr>
            <a:r>
              <a:rPr lang="en-US" sz="2800" dirty="0"/>
              <a:t>Anticipate readers’ concerns</a:t>
            </a:r>
          </a:p>
          <a:p>
            <a:pPr lvl="1">
              <a:buFont typeface="Wingdings" pitchFamily="2" charset="2"/>
              <a:buChar char="v"/>
            </a:pPr>
            <a:endParaRPr lang="en-US" dirty="0"/>
          </a:p>
          <a:p>
            <a:endParaRPr lang="en-US" dirty="0"/>
          </a:p>
        </p:txBody>
      </p:sp>
    </p:spTree>
    <p:extLst>
      <p:ext uri="{BB962C8B-B14F-4D97-AF65-F5344CB8AC3E}">
        <p14:creationId xmlns:p14="http://schemas.microsoft.com/office/powerpoint/2010/main" val="1786052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8CA7-54C1-492C-89D0-00531FA4CEF9}"/>
              </a:ext>
            </a:extLst>
          </p:cNvPr>
          <p:cNvSpPr>
            <a:spLocks noGrp="1"/>
          </p:cNvSpPr>
          <p:nvPr>
            <p:ph type="title"/>
          </p:nvPr>
        </p:nvSpPr>
        <p:spPr/>
        <p:txBody>
          <a:bodyPr>
            <a:normAutofit/>
          </a:bodyPr>
          <a:lstStyle/>
          <a:p>
            <a:r>
              <a:rPr lang="en-US" sz="6600" b="1" dirty="0">
                <a:solidFill>
                  <a:srgbClr val="00B050"/>
                </a:solidFill>
              </a:rPr>
              <a:t>Marketing Plan</a:t>
            </a:r>
          </a:p>
        </p:txBody>
      </p:sp>
      <p:sp>
        <p:nvSpPr>
          <p:cNvPr id="3" name="Content Placeholder 2">
            <a:extLst>
              <a:ext uri="{FF2B5EF4-FFF2-40B4-BE49-F238E27FC236}">
                <a16:creationId xmlns:a16="http://schemas.microsoft.com/office/drawing/2014/main" id="{B3CDC53C-6624-4FE2-B2C0-19665B07311B}"/>
              </a:ext>
            </a:extLst>
          </p:cNvPr>
          <p:cNvSpPr>
            <a:spLocks noGrp="1"/>
          </p:cNvSpPr>
          <p:nvPr>
            <p:ph idx="1"/>
          </p:nvPr>
        </p:nvSpPr>
        <p:spPr/>
        <p:txBody>
          <a:bodyPr>
            <a:normAutofit fontScale="92500"/>
          </a:bodyPr>
          <a:lstStyle/>
          <a:p>
            <a:pPr algn="ctr">
              <a:buFont typeface="Wingdings" pitchFamily="2" charset="2"/>
              <a:buChar char="v"/>
            </a:pPr>
            <a:r>
              <a:rPr lang="en-US" sz="3600" b="1" dirty="0">
                <a:solidFill>
                  <a:srgbClr val="00B050"/>
                </a:solidFill>
              </a:rPr>
              <a:t>Target market </a:t>
            </a:r>
            <a:r>
              <a:rPr lang="en-US" sz="3600" dirty="0"/>
              <a:t>– describe your </a:t>
            </a:r>
            <a:r>
              <a:rPr lang="en-US" sz="3600"/>
              <a:t>ideal customer </a:t>
            </a:r>
            <a:r>
              <a:rPr lang="en-US" sz="3600" dirty="0"/>
              <a:t>(persona)</a:t>
            </a:r>
          </a:p>
          <a:p>
            <a:pPr algn="ctr">
              <a:buFont typeface="Wingdings" pitchFamily="2" charset="2"/>
              <a:buChar char="v"/>
            </a:pPr>
            <a:r>
              <a:rPr lang="en-US" sz="3600" b="1" dirty="0">
                <a:solidFill>
                  <a:srgbClr val="00B050"/>
                </a:solidFill>
              </a:rPr>
              <a:t>The Four P’s</a:t>
            </a:r>
          </a:p>
          <a:p>
            <a:pPr lvl="1" algn="ctr">
              <a:buFont typeface="Wingdings" pitchFamily="2" charset="2"/>
              <a:buChar char="ü"/>
            </a:pPr>
            <a:r>
              <a:rPr lang="en-US" sz="3600" dirty="0"/>
              <a:t>Product</a:t>
            </a:r>
          </a:p>
          <a:p>
            <a:pPr lvl="1" algn="ctr">
              <a:buFont typeface="Wingdings" pitchFamily="2" charset="2"/>
              <a:buChar char="ü"/>
            </a:pPr>
            <a:r>
              <a:rPr lang="en-US" sz="3600" dirty="0"/>
              <a:t>Price</a:t>
            </a:r>
          </a:p>
          <a:p>
            <a:pPr lvl="1" algn="ctr">
              <a:buFont typeface="Wingdings" pitchFamily="2" charset="2"/>
              <a:buChar char="ü"/>
            </a:pPr>
            <a:r>
              <a:rPr lang="en-US" sz="3600" dirty="0"/>
              <a:t>Promotion</a:t>
            </a:r>
          </a:p>
          <a:p>
            <a:pPr lvl="1" algn="ctr">
              <a:buFont typeface="Wingdings" pitchFamily="2" charset="2"/>
              <a:buChar char="ü"/>
            </a:pPr>
            <a:r>
              <a:rPr lang="en-US" sz="3600" dirty="0"/>
              <a:t>Place</a:t>
            </a:r>
          </a:p>
          <a:p>
            <a:pPr algn="ctr">
              <a:buFont typeface="Wingdings" pitchFamily="2" charset="2"/>
              <a:buChar char="v"/>
            </a:pPr>
            <a:r>
              <a:rPr lang="en-US" sz="3600" b="1" dirty="0">
                <a:solidFill>
                  <a:srgbClr val="00B050"/>
                </a:solidFill>
              </a:rPr>
              <a:t>Positioning</a:t>
            </a:r>
          </a:p>
          <a:p>
            <a:pPr>
              <a:buFont typeface="Wingdings" pitchFamily="2" charset="2"/>
              <a:buChar char="v"/>
            </a:pPr>
            <a:endParaRPr lang="en-US" dirty="0"/>
          </a:p>
        </p:txBody>
      </p:sp>
    </p:spTree>
    <p:extLst>
      <p:ext uri="{BB962C8B-B14F-4D97-AF65-F5344CB8AC3E}">
        <p14:creationId xmlns:p14="http://schemas.microsoft.com/office/powerpoint/2010/main" val="101122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51A4-DA74-4C65-8BA3-6B9451565B7C}"/>
              </a:ext>
            </a:extLst>
          </p:cNvPr>
          <p:cNvSpPr>
            <a:spLocks noGrp="1"/>
          </p:cNvSpPr>
          <p:nvPr>
            <p:ph type="title"/>
          </p:nvPr>
        </p:nvSpPr>
        <p:spPr>
          <a:xfrm>
            <a:off x="538843" y="286603"/>
            <a:ext cx="11119757" cy="1450757"/>
          </a:xfrm>
        </p:spPr>
        <p:txBody>
          <a:bodyPr>
            <a:normAutofit/>
          </a:bodyPr>
          <a:lstStyle/>
          <a:p>
            <a:r>
              <a:rPr lang="en-US" sz="6000" b="1" dirty="0">
                <a:solidFill>
                  <a:srgbClr val="00B050"/>
                </a:solidFill>
                <a:cs typeface="Calibri Light"/>
              </a:rPr>
              <a:t>Who would be your ideal customer?</a:t>
            </a:r>
            <a:endParaRPr lang="en-US" sz="6000" b="1" dirty="0">
              <a:solidFill>
                <a:srgbClr val="00B050"/>
              </a:solidFill>
            </a:endParaRPr>
          </a:p>
        </p:txBody>
      </p:sp>
      <p:pic>
        <p:nvPicPr>
          <p:cNvPr id="4" name="Picture 4" descr="A group of people posing for a photo&#10;&#10;Description automatically generated">
            <a:extLst>
              <a:ext uri="{FF2B5EF4-FFF2-40B4-BE49-F238E27FC236}">
                <a16:creationId xmlns:a16="http://schemas.microsoft.com/office/drawing/2014/main" id="{FEFAFA08-AC68-4ED5-A32E-1452A56A004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154363" y="2185988"/>
            <a:ext cx="5943600" cy="3343275"/>
          </a:xfrm>
        </p:spPr>
      </p:pic>
      <p:sp>
        <p:nvSpPr>
          <p:cNvPr id="3" name="TextBox 2">
            <a:extLst>
              <a:ext uri="{FF2B5EF4-FFF2-40B4-BE49-F238E27FC236}">
                <a16:creationId xmlns:a16="http://schemas.microsoft.com/office/drawing/2014/main" id="{9E9D465C-DA93-E64F-A2A9-B3AFF3DE0164}"/>
              </a:ext>
            </a:extLst>
          </p:cNvPr>
          <p:cNvSpPr txBox="1"/>
          <p:nvPr/>
        </p:nvSpPr>
        <p:spPr>
          <a:xfrm>
            <a:off x="3960159" y="5747058"/>
            <a:ext cx="4986750" cy="523220"/>
          </a:xfrm>
          <a:prstGeom prst="rect">
            <a:avLst/>
          </a:prstGeom>
          <a:noFill/>
        </p:spPr>
        <p:txBody>
          <a:bodyPr wrap="none" rtlCol="0">
            <a:spAutoFit/>
          </a:bodyPr>
          <a:lstStyle/>
          <a:p>
            <a:r>
              <a:rPr lang="en-US" sz="2800" b="1" dirty="0">
                <a:solidFill>
                  <a:srgbClr val="00B050"/>
                </a:solidFill>
              </a:rPr>
              <a:t>Not all consumers are the same</a:t>
            </a:r>
            <a:r>
              <a:rPr lang="en-US" sz="2400" b="1" dirty="0">
                <a:solidFill>
                  <a:srgbClr val="00B050"/>
                </a:solidFill>
              </a:rPr>
              <a:t>!</a:t>
            </a:r>
          </a:p>
        </p:txBody>
      </p:sp>
    </p:spTree>
    <p:extLst>
      <p:ext uri="{BB962C8B-B14F-4D97-AF65-F5344CB8AC3E}">
        <p14:creationId xmlns:p14="http://schemas.microsoft.com/office/powerpoint/2010/main" val="265657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0FC5-A58B-4C4D-8283-54A83FBAF99C}"/>
              </a:ext>
            </a:extLst>
          </p:cNvPr>
          <p:cNvSpPr>
            <a:spLocks noGrp="1"/>
          </p:cNvSpPr>
          <p:nvPr>
            <p:ph type="title"/>
          </p:nvPr>
        </p:nvSpPr>
        <p:spPr/>
        <p:txBody>
          <a:bodyPr>
            <a:normAutofit/>
          </a:bodyPr>
          <a:lstStyle/>
          <a:p>
            <a:r>
              <a:rPr lang="en-US" sz="6000" b="1" dirty="0">
                <a:solidFill>
                  <a:srgbClr val="00B050"/>
                </a:solidFill>
                <a:cs typeface="Calibri Light"/>
              </a:rPr>
              <a:t>Different types of markets</a:t>
            </a:r>
            <a:endParaRPr lang="en-US" sz="6000" b="1" dirty="0">
              <a:solidFill>
                <a:srgbClr val="00B050"/>
              </a:solidFill>
            </a:endParaRPr>
          </a:p>
        </p:txBody>
      </p:sp>
      <p:sp>
        <p:nvSpPr>
          <p:cNvPr id="3" name="Content Placeholder 2">
            <a:extLst>
              <a:ext uri="{FF2B5EF4-FFF2-40B4-BE49-F238E27FC236}">
                <a16:creationId xmlns:a16="http://schemas.microsoft.com/office/drawing/2014/main" id="{3502C0CE-0883-4248-8E39-40D2F18299E5}"/>
              </a:ext>
            </a:extLst>
          </p:cNvPr>
          <p:cNvSpPr>
            <a:spLocks noGrp="1"/>
          </p:cNvSpPr>
          <p:nvPr>
            <p:ph idx="1"/>
          </p:nvPr>
        </p:nvSpPr>
        <p:spPr>
          <a:xfrm>
            <a:off x="1097280" y="2000114"/>
            <a:ext cx="10332720" cy="4023360"/>
          </a:xfrm>
        </p:spPr>
        <p:txBody>
          <a:bodyPr vert="horz" lIns="0" tIns="45720" rIns="0" bIns="45720" rtlCol="0" anchor="t">
            <a:normAutofit/>
          </a:bodyPr>
          <a:lstStyle/>
          <a:p>
            <a:pPr marL="457200" indent="-457200">
              <a:buAutoNum type="arabicPeriod"/>
            </a:pPr>
            <a:r>
              <a:rPr lang="en-US" sz="4000" dirty="0">
                <a:solidFill>
                  <a:srgbClr val="00B050"/>
                </a:solidFill>
                <a:cs typeface="Calibri"/>
              </a:rPr>
              <a:t>Mass markets –  utilities, Coca-Cola</a:t>
            </a:r>
          </a:p>
          <a:p>
            <a:pPr marL="457200" indent="-457200">
              <a:buAutoNum type="arabicPeriod"/>
            </a:pPr>
            <a:r>
              <a:rPr lang="en-US" sz="4000" dirty="0">
                <a:solidFill>
                  <a:srgbClr val="00B050"/>
                </a:solidFill>
                <a:cs typeface="Calibri"/>
              </a:rPr>
              <a:t>Niche markets – pet food, dating apps</a:t>
            </a:r>
          </a:p>
          <a:p>
            <a:pPr marL="457200" indent="-457200">
              <a:buAutoNum type="arabicPeriod"/>
            </a:pPr>
            <a:r>
              <a:rPr lang="en-US" sz="4000" dirty="0">
                <a:solidFill>
                  <a:srgbClr val="00B050"/>
                </a:solidFill>
                <a:cs typeface="Calibri"/>
              </a:rPr>
              <a:t>Mass Customization – Nike’s </a:t>
            </a:r>
            <a:r>
              <a:rPr lang="en-US" sz="4000" dirty="0" err="1">
                <a:solidFill>
                  <a:srgbClr val="00B050"/>
                </a:solidFill>
                <a:cs typeface="Calibri"/>
              </a:rPr>
              <a:t>NikeiD</a:t>
            </a:r>
            <a:r>
              <a:rPr lang="en-US" sz="4000" dirty="0">
                <a:solidFill>
                  <a:srgbClr val="00B050"/>
                </a:solidFill>
                <a:cs typeface="Calibri"/>
              </a:rPr>
              <a:t> Brand</a:t>
            </a:r>
          </a:p>
          <a:p>
            <a:pPr marL="457200" indent="-457200">
              <a:buAutoNum type="arabicPeriod"/>
            </a:pPr>
            <a:r>
              <a:rPr lang="en-US" sz="4000" dirty="0">
                <a:solidFill>
                  <a:srgbClr val="00B050"/>
                </a:solidFill>
                <a:cs typeface="Calibri"/>
              </a:rPr>
              <a:t>Diversified markets – Tesla builds the S, 3, X, Y</a:t>
            </a:r>
          </a:p>
        </p:txBody>
      </p:sp>
    </p:spTree>
    <p:extLst>
      <p:ext uri="{BB962C8B-B14F-4D97-AF65-F5344CB8AC3E}">
        <p14:creationId xmlns:p14="http://schemas.microsoft.com/office/powerpoint/2010/main" val="184974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A028C-52B8-D34A-9917-A1F738F33CDC}"/>
              </a:ext>
            </a:extLst>
          </p:cNvPr>
          <p:cNvSpPr>
            <a:spLocks noGrp="1"/>
          </p:cNvSpPr>
          <p:nvPr>
            <p:ph idx="1"/>
          </p:nvPr>
        </p:nvSpPr>
        <p:spPr>
          <a:xfrm>
            <a:off x="1097280" y="869430"/>
            <a:ext cx="10058400" cy="4999664"/>
          </a:xfrm>
        </p:spPr>
        <p:txBody>
          <a:bodyPr>
            <a:noAutofit/>
          </a:bodyPr>
          <a:lstStyle/>
          <a:p>
            <a:pPr marL="201168" lvl="1" indent="0">
              <a:buNone/>
            </a:pPr>
            <a:r>
              <a:rPr lang="en-US" sz="6600" b="1" dirty="0">
                <a:solidFill>
                  <a:srgbClr val="00B050"/>
                </a:solidFill>
              </a:rPr>
              <a:t>Exercise 1 – The Persona: </a:t>
            </a:r>
          </a:p>
          <a:p>
            <a:pPr marL="0" indent="0">
              <a:buNone/>
            </a:pPr>
            <a:r>
              <a:rPr lang="en-US" sz="2800" dirty="0"/>
              <a:t>(Focus on the customer not the types of market)</a:t>
            </a:r>
            <a:endParaRPr lang="en-US" sz="4400" dirty="0"/>
          </a:p>
          <a:p>
            <a:pPr marL="0" indent="0">
              <a:buNone/>
            </a:pPr>
            <a:endParaRPr lang="en-US" sz="4400" dirty="0"/>
          </a:p>
          <a:p>
            <a:pPr marL="0" indent="0">
              <a:buNone/>
            </a:pPr>
            <a:r>
              <a:rPr lang="en-US" sz="4400" dirty="0"/>
              <a:t>Describe the ideal customer that you want to buy your product or service:</a:t>
            </a:r>
          </a:p>
          <a:p>
            <a:pPr marL="0" indent="0">
              <a:buNone/>
            </a:pPr>
            <a:r>
              <a:rPr lang="en-US" sz="3600" dirty="0"/>
              <a:t> </a:t>
            </a:r>
          </a:p>
        </p:txBody>
      </p:sp>
    </p:spTree>
    <p:extLst>
      <p:ext uri="{BB962C8B-B14F-4D97-AF65-F5344CB8AC3E}">
        <p14:creationId xmlns:p14="http://schemas.microsoft.com/office/powerpoint/2010/main" val="25773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7D1EFAA-7858-42D7-9544-98A552ADF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04D422-0333-2844-9969-D2E849AF050A}"/>
              </a:ext>
            </a:extLst>
          </p:cNvPr>
          <p:cNvSpPr>
            <a:spLocks noGrp="1"/>
          </p:cNvSpPr>
          <p:nvPr>
            <p:ph type="ctrTitle"/>
          </p:nvPr>
        </p:nvSpPr>
        <p:spPr>
          <a:xfrm>
            <a:off x="7354289" y="639097"/>
            <a:ext cx="4455023" cy="3704375"/>
          </a:xfrm>
        </p:spPr>
        <p:txBody>
          <a:bodyPr>
            <a:normAutofit/>
          </a:bodyPr>
          <a:lstStyle/>
          <a:p>
            <a:r>
              <a:rPr lang="en-US" sz="6600" b="1" dirty="0">
                <a:solidFill>
                  <a:srgbClr val="00B050"/>
                </a:solidFill>
                <a:cs typeface="Calibri Light"/>
              </a:rPr>
              <a:t>Value Proposition</a:t>
            </a:r>
          </a:p>
        </p:txBody>
      </p:sp>
      <p:cxnSp>
        <p:nvCxnSpPr>
          <p:cNvPr id="21" name="Straight Connector 20">
            <a:extLst>
              <a:ext uri="{FF2B5EF4-FFF2-40B4-BE49-F238E27FC236}">
                <a16:creationId xmlns:a16="http://schemas.microsoft.com/office/drawing/2014/main" id="{F04961BF-6DD2-4525-8611-2B21957DBE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F34D2C8-D65B-47C7-91F2-331661DBC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B0064D8A-32C8-44B3-9941-291A5A21C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6" descr="Diagram, text, whiteboard&#10;&#10;Description automatically generated">
            <a:extLst>
              <a:ext uri="{FF2B5EF4-FFF2-40B4-BE49-F238E27FC236}">
                <a16:creationId xmlns:a16="http://schemas.microsoft.com/office/drawing/2014/main" id="{7B8F2A64-E03D-41B2-AC3A-77812B53DCA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1099" y="65108"/>
            <a:ext cx="6654187" cy="6103494"/>
          </a:xfrm>
          <a:prstGeom prst="rect">
            <a:avLst/>
          </a:prstGeom>
        </p:spPr>
      </p:pic>
    </p:spTree>
    <p:extLst>
      <p:ext uri="{BB962C8B-B14F-4D97-AF65-F5344CB8AC3E}">
        <p14:creationId xmlns:p14="http://schemas.microsoft.com/office/powerpoint/2010/main" val="3632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68EA-1094-D749-9DE9-B99FCA81BF11}"/>
              </a:ext>
            </a:extLst>
          </p:cNvPr>
          <p:cNvSpPr>
            <a:spLocks noGrp="1"/>
          </p:cNvSpPr>
          <p:nvPr>
            <p:ph type="title"/>
          </p:nvPr>
        </p:nvSpPr>
        <p:spPr>
          <a:xfrm>
            <a:off x="1097280" y="286604"/>
            <a:ext cx="10058400" cy="791920"/>
          </a:xfrm>
        </p:spPr>
        <p:txBody>
          <a:bodyPr/>
          <a:lstStyle/>
          <a:p>
            <a:r>
              <a:rPr lang="en-US" b="1" dirty="0">
                <a:solidFill>
                  <a:srgbClr val="00B050"/>
                </a:solidFill>
                <a:cs typeface="Calibri Light"/>
              </a:rPr>
              <a:t>Value Propositions can focus on:</a:t>
            </a:r>
            <a:endParaRPr lang="en-US" b="1" dirty="0">
              <a:solidFill>
                <a:srgbClr val="00B050"/>
              </a:solidFill>
            </a:endParaRPr>
          </a:p>
        </p:txBody>
      </p:sp>
      <p:sp>
        <p:nvSpPr>
          <p:cNvPr id="3" name="Content Placeholder 2">
            <a:extLst>
              <a:ext uri="{FF2B5EF4-FFF2-40B4-BE49-F238E27FC236}">
                <a16:creationId xmlns:a16="http://schemas.microsoft.com/office/drawing/2014/main" id="{C3D22804-85B9-8A4A-8C0B-3D2E2BC17829}"/>
              </a:ext>
            </a:extLst>
          </p:cNvPr>
          <p:cNvSpPr>
            <a:spLocks noGrp="1"/>
          </p:cNvSpPr>
          <p:nvPr>
            <p:ph sz="half" idx="1"/>
          </p:nvPr>
        </p:nvSpPr>
        <p:spPr>
          <a:xfrm>
            <a:off x="241540" y="1289539"/>
            <a:ext cx="5660495" cy="4968756"/>
          </a:xfrm>
          <a:ln w="38100">
            <a:solidFill>
              <a:srgbClr val="00B050"/>
            </a:solidFill>
          </a:ln>
        </p:spPr>
        <p:txBody>
          <a:bodyPr vert="horz" lIns="0" tIns="45720" rIns="0" bIns="45720" rtlCol="0" anchor="t">
            <a:normAutofit fontScale="92500" lnSpcReduction="20000"/>
          </a:bodyPr>
          <a:lstStyle/>
          <a:p>
            <a:endParaRPr lang="en-US" sz="3200" dirty="0">
              <a:cs typeface="Calibri"/>
            </a:endParaRPr>
          </a:p>
          <a:p>
            <a:r>
              <a:rPr lang="en-US" sz="3200" dirty="0">
                <a:cs typeface="Calibri"/>
              </a:rPr>
              <a:t>New set of needs – </a:t>
            </a:r>
            <a:r>
              <a:rPr lang="en-US" sz="3200" b="1" dirty="0">
                <a:solidFill>
                  <a:srgbClr val="00B050"/>
                </a:solidFill>
                <a:cs typeface="Calibri"/>
              </a:rPr>
              <a:t>Tesla</a:t>
            </a:r>
            <a:r>
              <a:rPr lang="en-US" sz="3200" dirty="0">
                <a:solidFill>
                  <a:srgbClr val="00B050"/>
                </a:solidFill>
                <a:cs typeface="Calibri"/>
              </a:rPr>
              <a:t> </a:t>
            </a:r>
          </a:p>
          <a:p>
            <a:endParaRPr lang="en-US" sz="3200" dirty="0">
              <a:cs typeface="Calibri"/>
            </a:endParaRPr>
          </a:p>
          <a:p>
            <a:r>
              <a:rPr lang="en-US" sz="3200" dirty="0">
                <a:cs typeface="Calibri"/>
              </a:rPr>
              <a:t>Performance - </a:t>
            </a:r>
            <a:r>
              <a:rPr lang="en-US" sz="3200" dirty="0">
                <a:solidFill>
                  <a:srgbClr val="00B050"/>
                </a:solidFill>
                <a:cs typeface="Calibri"/>
              </a:rPr>
              <a:t> INTEL INSIDE</a:t>
            </a:r>
          </a:p>
          <a:p>
            <a:endParaRPr lang="en-US" sz="3200" dirty="0">
              <a:cs typeface="Calibri"/>
            </a:endParaRPr>
          </a:p>
          <a:p>
            <a:r>
              <a:rPr lang="en-US" sz="3200" dirty="0">
                <a:cs typeface="Calibri"/>
              </a:rPr>
              <a:t>Customization – </a:t>
            </a:r>
            <a:r>
              <a:rPr lang="en-US" sz="3200" b="1" dirty="0">
                <a:solidFill>
                  <a:srgbClr val="00B050"/>
                </a:solidFill>
                <a:cs typeface="Calibri"/>
              </a:rPr>
              <a:t>Dell Build Your 			Own PC</a:t>
            </a:r>
            <a:endParaRPr lang="en-US" sz="3200" b="1" dirty="0">
              <a:cs typeface="Calibri"/>
            </a:endParaRPr>
          </a:p>
          <a:p>
            <a:endParaRPr lang="en-US" sz="3200" dirty="0">
              <a:cs typeface="Calibri"/>
            </a:endParaRPr>
          </a:p>
          <a:p>
            <a:r>
              <a:rPr lang="en-US" sz="3200" dirty="0">
                <a:cs typeface="Calibri"/>
              </a:rPr>
              <a:t>Convenience/Usability - </a:t>
            </a:r>
            <a:r>
              <a:rPr lang="en-US" sz="3200" dirty="0">
                <a:solidFill>
                  <a:srgbClr val="00B050"/>
                </a:solidFill>
                <a:cs typeface="Calibri"/>
              </a:rPr>
              <a:t>STARBUCKS</a:t>
            </a:r>
          </a:p>
        </p:txBody>
      </p:sp>
      <p:sp>
        <p:nvSpPr>
          <p:cNvPr id="4" name="Content Placeholder 3">
            <a:extLst>
              <a:ext uri="{FF2B5EF4-FFF2-40B4-BE49-F238E27FC236}">
                <a16:creationId xmlns:a16="http://schemas.microsoft.com/office/drawing/2014/main" id="{38659D9D-1B86-794E-A33E-9512EC488576}"/>
              </a:ext>
            </a:extLst>
          </p:cNvPr>
          <p:cNvSpPr>
            <a:spLocks noGrp="1"/>
          </p:cNvSpPr>
          <p:nvPr>
            <p:ph sz="half" idx="2"/>
          </p:nvPr>
        </p:nvSpPr>
        <p:spPr>
          <a:xfrm>
            <a:off x="6211957" y="1289538"/>
            <a:ext cx="5738503" cy="4968755"/>
          </a:xfrm>
          <a:ln w="38100">
            <a:solidFill>
              <a:srgbClr val="00B050"/>
            </a:solidFill>
          </a:ln>
        </p:spPr>
        <p:txBody>
          <a:bodyPr anchor="t">
            <a:normAutofit fontScale="92500" lnSpcReduction="20000"/>
          </a:bodyPr>
          <a:lstStyle/>
          <a:p>
            <a:endParaRPr lang="en-US" sz="3200" dirty="0">
              <a:cs typeface="Calibri"/>
            </a:endParaRPr>
          </a:p>
          <a:p>
            <a:r>
              <a:rPr lang="en-US" sz="3200" dirty="0">
                <a:cs typeface="Calibri"/>
              </a:rPr>
              <a:t>Brand/Status – </a:t>
            </a:r>
            <a:r>
              <a:rPr lang="en-US" sz="3200" b="1" dirty="0">
                <a:solidFill>
                  <a:srgbClr val="00B050"/>
                </a:solidFill>
                <a:cs typeface="Calibri"/>
              </a:rPr>
              <a:t>Louis Vuitton, Rolex</a:t>
            </a:r>
            <a:endParaRPr lang="en-US" sz="3200" dirty="0">
              <a:cs typeface="Calibri"/>
            </a:endParaRPr>
          </a:p>
          <a:p>
            <a:endParaRPr lang="en-US" sz="3200" dirty="0">
              <a:cs typeface="Calibri"/>
            </a:endParaRPr>
          </a:p>
          <a:p>
            <a:r>
              <a:rPr lang="en-US" sz="3200" dirty="0">
                <a:cs typeface="Calibri"/>
              </a:rPr>
              <a:t>Price – </a:t>
            </a:r>
            <a:r>
              <a:rPr lang="en-US" sz="3200" b="1" dirty="0">
                <a:solidFill>
                  <a:srgbClr val="00B050"/>
                </a:solidFill>
                <a:cs typeface="Calibri"/>
              </a:rPr>
              <a:t>Southwest Airlines</a:t>
            </a:r>
            <a:endParaRPr lang="en-US" sz="3200" b="1" dirty="0">
              <a:cs typeface="Calibri"/>
            </a:endParaRPr>
          </a:p>
          <a:p>
            <a:endParaRPr lang="en-US" sz="3200" dirty="0">
              <a:cs typeface="Calibri"/>
            </a:endParaRPr>
          </a:p>
          <a:p>
            <a:r>
              <a:rPr lang="en-US" sz="3200" dirty="0">
                <a:cs typeface="Calibri"/>
              </a:rPr>
              <a:t>Cost Reduction – </a:t>
            </a:r>
            <a:r>
              <a:rPr lang="en-US" sz="3200" b="1" dirty="0">
                <a:solidFill>
                  <a:srgbClr val="00B050"/>
                </a:solidFill>
                <a:cs typeface="Calibri"/>
              </a:rPr>
              <a:t>Wal-Mart</a:t>
            </a:r>
          </a:p>
          <a:p>
            <a:endParaRPr lang="en-US" sz="3200" dirty="0">
              <a:cs typeface="Calibri"/>
            </a:endParaRPr>
          </a:p>
          <a:p>
            <a:r>
              <a:rPr lang="en-US" sz="3200" dirty="0">
                <a:cs typeface="Calibri"/>
              </a:rPr>
              <a:t>Risk Reduction - </a:t>
            </a:r>
            <a:r>
              <a:rPr lang="en-US" sz="3200" b="1" dirty="0">
                <a:solidFill>
                  <a:srgbClr val="00B050"/>
                </a:solidFill>
                <a:cs typeface="Calibri"/>
              </a:rPr>
              <a:t>Carvana</a:t>
            </a:r>
            <a:endParaRPr lang="en-US" sz="3200" dirty="0">
              <a:cs typeface="Calibri"/>
            </a:endParaRPr>
          </a:p>
          <a:p>
            <a:endParaRPr lang="en-US" sz="3200" dirty="0">
              <a:cs typeface="Calibri"/>
            </a:endParaRPr>
          </a:p>
          <a:p>
            <a:r>
              <a:rPr lang="en-US" sz="3200" dirty="0">
                <a:cs typeface="Calibri"/>
              </a:rPr>
              <a:t>Design - </a:t>
            </a:r>
            <a:r>
              <a:rPr lang="en-US" sz="3200" b="1" dirty="0">
                <a:solidFill>
                  <a:srgbClr val="00B050"/>
                </a:solidFill>
                <a:cs typeface="Calibri"/>
              </a:rPr>
              <a:t>iPad Pro</a:t>
            </a:r>
          </a:p>
          <a:p>
            <a:endParaRPr lang="en-US" dirty="0"/>
          </a:p>
        </p:txBody>
      </p:sp>
    </p:spTree>
    <p:extLst>
      <p:ext uri="{BB962C8B-B14F-4D97-AF65-F5344CB8AC3E}">
        <p14:creationId xmlns:p14="http://schemas.microsoft.com/office/powerpoint/2010/main" val="255242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51381C-38BA-4208-91C2-9DEBD1F9495F}"/>
              </a:ext>
            </a:extLst>
          </p:cNvPr>
          <p:cNvSpPr>
            <a:spLocks noGrp="1"/>
          </p:cNvSpPr>
          <p:nvPr>
            <p:ph type="title"/>
          </p:nvPr>
        </p:nvSpPr>
        <p:spPr>
          <a:xfrm>
            <a:off x="1069738" y="506940"/>
            <a:ext cx="10058400" cy="1450757"/>
          </a:xfrm>
        </p:spPr>
        <p:txBody>
          <a:bodyPr vert="horz" lIns="91440" tIns="45720" rIns="91440" bIns="45720" rtlCol="0" anchor="b">
            <a:noAutofit/>
          </a:bodyPr>
          <a:lstStyle/>
          <a:p>
            <a:r>
              <a:rPr lang="en-US" sz="7200" b="1" dirty="0">
                <a:solidFill>
                  <a:srgbClr val="00B050"/>
                </a:solidFill>
                <a:cs typeface="Calibri Light"/>
              </a:rPr>
              <a:t>Value proposition</a:t>
            </a:r>
            <a:br>
              <a:rPr lang="en-US" sz="7200" b="1" dirty="0">
                <a:cs typeface="Calibri Light"/>
              </a:rPr>
            </a:br>
            <a:endParaRPr lang="en-US" dirty="0"/>
          </a:p>
        </p:txBody>
      </p:sp>
      <p:sp>
        <p:nvSpPr>
          <p:cNvPr id="3" name="Content Placeholder 2">
            <a:extLst>
              <a:ext uri="{FF2B5EF4-FFF2-40B4-BE49-F238E27FC236}">
                <a16:creationId xmlns:a16="http://schemas.microsoft.com/office/drawing/2014/main" id="{4B5284E0-8535-F345-8F09-DB9F283BD3D8}"/>
              </a:ext>
            </a:extLst>
          </p:cNvPr>
          <p:cNvSpPr>
            <a:spLocks noGrp="1"/>
          </p:cNvSpPr>
          <p:nvPr>
            <p:ph idx="1"/>
          </p:nvPr>
        </p:nvSpPr>
        <p:spPr>
          <a:xfrm>
            <a:off x="311285" y="1845734"/>
            <a:ext cx="11245175" cy="4023360"/>
          </a:xfrm>
        </p:spPr>
        <p:txBody>
          <a:bodyPr>
            <a:normAutofit/>
          </a:bodyPr>
          <a:lstStyle/>
          <a:p>
            <a:pPr marL="0" indent="0">
              <a:buNone/>
            </a:pPr>
            <a:r>
              <a:rPr lang="en-US" sz="2800" dirty="0">
                <a:cs typeface="Calibri"/>
              </a:rPr>
              <a:t>WHAT VALUE ARE YOU DELIVERING TO YOUR CUSTOMERS??</a:t>
            </a:r>
          </a:p>
          <a:p>
            <a:pPr marL="0" indent="0">
              <a:buNone/>
            </a:pPr>
            <a:endParaRPr lang="en-US" sz="2800" dirty="0">
              <a:cs typeface="Calibri"/>
            </a:endParaRPr>
          </a:p>
          <a:p>
            <a:r>
              <a:rPr lang="en-US" sz="2800" b="1" dirty="0">
                <a:cs typeface="Calibri"/>
              </a:rPr>
              <a:t>UBER:</a:t>
            </a:r>
            <a:r>
              <a:rPr lang="en-US" sz="2800" dirty="0">
                <a:cs typeface="Calibri"/>
              </a:rPr>
              <a:t> The smartest way to get around!</a:t>
            </a:r>
          </a:p>
          <a:p>
            <a:r>
              <a:rPr lang="en-US" sz="2800" b="1" dirty="0">
                <a:cs typeface="Calibri"/>
              </a:rPr>
              <a:t>Apple iPhone</a:t>
            </a:r>
            <a:r>
              <a:rPr lang="en-US" sz="2800" dirty="0">
                <a:cs typeface="Calibri"/>
              </a:rPr>
              <a:t>:  The experience IS the product!</a:t>
            </a:r>
          </a:p>
          <a:p>
            <a:r>
              <a:rPr lang="en-US" sz="2800" b="1" dirty="0">
                <a:cs typeface="Calibri"/>
              </a:rPr>
              <a:t>Slack</a:t>
            </a:r>
            <a:r>
              <a:rPr lang="en-US" sz="2800" dirty="0">
                <a:cs typeface="Calibri"/>
              </a:rPr>
              <a:t>:  Be more productive at work with less!</a:t>
            </a:r>
          </a:p>
          <a:p>
            <a:r>
              <a:rPr lang="en-US" sz="2800" b="1" dirty="0">
                <a:cs typeface="Calibri"/>
              </a:rPr>
              <a:t>Intuit</a:t>
            </a:r>
            <a:r>
              <a:rPr lang="en-US" sz="2800" dirty="0">
                <a:cs typeface="Calibri"/>
              </a:rPr>
              <a:t>: “</a:t>
            </a:r>
            <a:r>
              <a:rPr lang="en-US" sz="2800" dirty="0">
                <a:solidFill>
                  <a:schemeClr val="tx1"/>
                </a:solidFill>
              </a:rPr>
              <a:t>simplifying the business of life.” (Turbo Tax, QuickBooks, and more)</a:t>
            </a:r>
          </a:p>
          <a:p>
            <a:r>
              <a:rPr lang="en-US" sz="2800" b="1" dirty="0">
                <a:solidFill>
                  <a:schemeClr val="tx1"/>
                </a:solidFill>
              </a:rPr>
              <a:t>DogVacay</a:t>
            </a:r>
            <a:r>
              <a:rPr lang="en-US" sz="2800" dirty="0">
                <a:solidFill>
                  <a:schemeClr val="tx1"/>
                </a:solidFill>
              </a:rPr>
              <a:t>: “Find a Loving Dog Sitter.”</a:t>
            </a:r>
            <a:endParaRPr lang="en-US" sz="2800" dirty="0">
              <a:cs typeface="Calibri"/>
            </a:endParaRPr>
          </a:p>
          <a:p>
            <a:endParaRPr lang="en-US" dirty="0"/>
          </a:p>
        </p:txBody>
      </p:sp>
    </p:spTree>
    <p:extLst>
      <p:ext uri="{BB962C8B-B14F-4D97-AF65-F5344CB8AC3E}">
        <p14:creationId xmlns:p14="http://schemas.microsoft.com/office/powerpoint/2010/main" val="86561159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B6BC60C6CAB54393A8EB820A74E53D" ma:contentTypeVersion="10" ma:contentTypeDescription="Create a new document." ma:contentTypeScope="" ma:versionID="fefbc73bbccbf47cb88161d0f07ed85d">
  <xsd:schema xmlns:xsd="http://www.w3.org/2001/XMLSchema" xmlns:xs="http://www.w3.org/2001/XMLSchema" xmlns:p="http://schemas.microsoft.com/office/2006/metadata/properties" xmlns:ns3="305ada36-9412-4000-9de5-0ff195499065" targetNamespace="http://schemas.microsoft.com/office/2006/metadata/properties" ma:root="true" ma:fieldsID="040407b5150d3e703e99ad0dabdbc137" ns3:_="">
    <xsd:import namespace="305ada36-9412-4000-9de5-0ff19549906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ada36-9412-4000-9de5-0ff19549906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642E41-6958-4198-968B-13985B160207}">
  <ds:schemaRefs>
    <ds:schemaRef ds:uri="http://schemas.microsoft.com/sharepoint/v3/contenttype/forms"/>
  </ds:schemaRefs>
</ds:datastoreItem>
</file>

<file path=customXml/itemProps2.xml><?xml version="1.0" encoding="utf-8"?>
<ds:datastoreItem xmlns:ds="http://schemas.openxmlformats.org/officeDocument/2006/customXml" ds:itemID="{8D0C3D00-44A2-41E1-9D79-CE5F2B165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ada36-9412-4000-9de5-0ff195499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DB2C1E-FE7E-4992-8314-764E52D38F31}">
  <ds:schemaRefs>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305ada36-9412-4000-9de5-0ff19549906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1187</TotalTime>
  <Words>2794</Words>
  <Application>Microsoft Macintosh PowerPoint</Application>
  <PresentationFormat>Widescreen</PresentationFormat>
  <Paragraphs>335</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Calibri Light</vt:lpstr>
      <vt:lpstr>Wingdings</vt:lpstr>
      <vt:lpstr>Wingdings,Sans-Serif</vt:lpstr>
      <vt:lpstr>Retrospect</vt:lpstr>
      <vt:lpstr>Business Model Canvas</vt:lpstr>
      <vt:lpstr>PowerPoint Presentation</vt:lpstr>
      <vt:lpstr>Customer Segments</vt:lpstr>
      <vt:lpstr>Who would be your ideal customer?</vt:lpstr>
      <vt:lpstr>Different types of markets</vt:lpstr>
      <vt:lpstr>PowerPoint Presentation</vt:lpstr>
      <vt:lpstr>Value Proposition</vt:lpstr>
      <vt:lpstr>Value Propositions can focus on:</vt:lpstr>
      <vt:lpstr>Value proposition </vt:lpstr>
      <vt:lpstr>Exercise 2:</vt:lpstr>
      <vt:lpstr>What are your ideal channels?</vt:lpstr>
      <vt:lpstr>Channels of Distribution</vt:lpstr>
      <vt:lpstr>What would be the ideal Channels of Communication </vt:lpstr>
      <vt:lpstr>Exercise 3</vt:lpstr>
      <vt:lpstr>Customer Relationships</vt:lpstr>
      <vt:lpstr>Customer Relationships</vt:lpstr>
      <vt:lpstr>Exercise 4:</vt:lpstr>
      <vt:lpstr>Revenue Streams</vt:lpstr>
      <vt:lpstr>Revenue Streams</vt:lpstr>
      <vt:lpstr>Exercise 5:</vt:lpstr>
      <vt:lpstr>Key Resources</vt:lpstr>
      <vt:lpstr>Key Resources</vt:lpstr>
      <vt:lpstr>Exercise 6:</vt:lpstr>
      <vt:lpstr>Key Activities</vt:lpstr>
      <vt:lpstr>Key Activities </vt:lpstr>
      <vt:lpstr>Exercise 7:</vt:lpstr>
      <vt:lpstr>Key Partnerships</vt:lpstr>
      <vt:lpstr>Key Partnerships</vt:lpstr>
      <vt:lpstr>Exercise 8:</vt:lpstr>
      <vt:lpstr>Cost Structure</vt:lpstr>
      <vt:lpstr>Cost Structure</vt:lpstr>
      <vt:lpstr>Exercise 9:</vt:lpstr>
      <vt:lpstr>Putting it all together</vt:lpstr>
      <vt:lpstr>PowerPoint Presentation</vt:lpstr>
      <vt:lpstr>Take all this and then put together your business plan!</vt:lpstr>
      <vt:lpstr>Business Plan</vt:lpstr>
      <vt:lpstr>Marketing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Channels</dc:title>
  <dc:creator>Ingrid Martin</dc:creator>
  <cp:lastModifiedBy>Ingrid Martin</cp:lastModifiedBy>
  <cp:revision>43</cp:revision>
  <cp:lastPrinted>2021-09-07T19:28:33Z</cp:lastPrinted>
  <dcterms:created xsi:type="dcterms:W3CDTF">2020-06-28T20:55:06Z</dcterms:created>
  <dcterms:modified xsi:type="dcterms:W3CDTF">2021-09-07T19:42:54Z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0x01010084B6BC60C6CAB54393A8EB820A74E53D</vt:lpwstr>
  </property>
</Properties>
</file>