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567"/>
  </p:normalViewPr>
  <p:slideViewPr>
    <p:cSldViewPr snapToGrid="0" snapToObjects="1">
      <p:cViewPr varScale="1">
        <p:scale>
          <a:sx n="107" d="100"/>
          <a:sy n="107" d="100"/>
        </p:scale>
        <p:origin x="108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9569C-487C-F54A-880E-8AA74A681D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5E80A5-2D52-4D4B-930D-CBD2B2E12C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51041B-9BB1-A140-A737-EDAB14F12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F698-E3FF-9A49-91A5-18422207C453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14E9FE-62FE-0545-9E1E-B9466BC49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323D3-1A83-8342-9BB5-EE4C206B1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01B31-CA94-0248-B3E7-CC2DF4B51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656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84225-D7A3-5F4A-95C0-E5F5BDCB5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DA3043-C5DB-8A4B-9590-680744EB56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F55AA3-C631-D64A-8B20-4AB715E20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F698-E3FF-9A49-91A5-18422207C453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4251B-702A-B843-92F8-3756B0DFA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507BE8-3F00-FD4A-BC83-1083A4B61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01B31-CA94-0248-B3E7-CC2DF4B51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049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D2FBDE-B52C-464A-9276-EC6DD36209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AF52D0-53C8-2840-A837-F51DB6C7D0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FAC330-48C9-3B4C-88F7-91BF29C6C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F698-E3FF-9A49-91A5-18422207C453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5A558-A5A7-F54B-8E31-A0CEECFE0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AFC8BB-435C-B944-BA55-F1058777A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01B31-CA94-0248-B3E7-CC2DF4B51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611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3DDC0-E3FC-3845-8D0C-97A5A0B36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E2702-0841-684C-9A8F-BF360A83C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349A81-7991-AA48-B49E-8A289DC28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F698-E3FF-9A49-91A5-18422207C453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953343-EDED-F94E-9930-63F529ADA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06C68-A82E-6041-85B3-F5D625DA9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01B31-CA94-0248-B3E7-CC2DF4B51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948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3C185-571D-D042-A691-7B2C1FD11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9E4880-0D24-7648-9A70-AF4F0C6D10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1EB47D-03FC-DB41-818B-D22197D10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F698-E3FF-9A49-91A5-18422207C453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B83719-F573-FF4D-8BB6-9ED077B2C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9E8A5E-AC1D-814D-9B8A-886D97ECD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01B31-CA94-0248-B3E7-CC2DF4B51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59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CA8C2-198A-CF46-B2BD-C829B6A52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747852-4D02-B046-ACD5-F5CA07DBCB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48D5FA-6FC6-C647-8DBF-CC8EF42B74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1D42F4-AB6C-6D46-BB17-50848D6DC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F698-E3FF-9A49-91A5-18422207C453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5C9EF3-470A-EB48-8A16-5C55AE623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96B7D4-8FF6-E148-90D4-693C5EB09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01B31-CA94-0248-B3E7-CC2DF4B51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78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A42B4-01B0-BF4D-99AF-62240B443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7B9085-6BB5-404B-B084-064AC6F4CB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FFE6CA-5651-1346-A188-662E0E97B3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7F6E12-2129-2B43-B564-BC1A1F2D7A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07A8D5-4239-7C4E-9E43-A0FA3D5F94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5143FF-D83A-594B-8C56-F30B9BF7E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F698-E3FF-9A49-91A5-18422207C453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85587A-7FC8-6A42-B3C3-0D12552ED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11497A-454E-7E4E-B11E-60731BD45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01B31-CA94-0248-B3E7-CC2DF4B51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446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F4003-60CB-5848-BCD8-67F8191CD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87BA2F-51CE-2842-BE21-EF827C156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F698-E3FF-9A49-91A5-18422207C453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D03EF3-75C0-5649-BC44-9AC31A402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5379B6-0BB0-A44E-9901-CF8FBD327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01B31-CA94-0248-B3E7-CC2DF4B51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859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606885-7C4A-8045-97B8-5B71EC6C2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F698-E3FF-9A49-91A5-18422207C453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56AF99-9C26-6048-9D65-ED20B9BE7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9593BD-6BCC-4947-9A23-EE6FCD10E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01B31-CA94-0248-B3E7-CC2DF4B51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343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E7D50-3627-F744-A292-FD3C00BCC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AC9735-453F-734D-BFEB-304CB167F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049149-EC4F-6243-9ADA-89BDD4BBBB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62A8B7-4B47-614C-8A50-62EC768B6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F698-E3FF-9A49-91A5-18422207C453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9860-FE24-9E4C-9D52-9890200BF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20B636-4072-EF46-A19D-EB7AB9885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01B31-CA94-0248-B3E7-CC2DF4B51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718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A50CB-A45C-F044-9588-414EC62C3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6DE6FD-B8C2-6544-824D-4C3528F745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257EC1-3142-5E41-95E0-FCA540A725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25E110-A94D-6443-BF5E-041CE15FB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F698-E3FF-9A49-91A5-18422207C453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3364F4-2BF1-4B4E-9F78-0B0F38A61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0BFF6D-89D3-4445-AE97-CFC6C3BB3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01B31-CA94-0248-B3E7-CC2DF4B51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732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E896A0-4B78-B640-97C1-9AE0212C3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5FC5A4-4AB1-DD46-BCFF-C42D4D86D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64A8D3-5E4F-9446-9B91-2DE4FED57B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EF698-E3FF-9A49-91A5-18422207C453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302D4F-97F3-374D-AED3-F6529C8F16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D4BC1-0200-8B4A-AD92-D125EFDDF3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01B31-CA94-0248-B3E7-CC2DF4B51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733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douglas.foraste@calfac.org" TargetMode="External"/><Relationship Id="rId2" Type="http://schemas.openxmlformats.org/officeDocument/2006/relationships/hyperlink" Target="mailto:cfabargainingideas@calfac.or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ACAE8-BBB5-E440-B83A-8BA75C2C9A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CFA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EB1D06-0AB0-7341-AAAF-D8D9D61BED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January 31, 2019</a:t>
            </a:r>
          </a:p>
        </p:txBody>
      </p:sp>
    </p:spTree>
    <p:extLst>
      <p:ext uri="{BB962C8B-B14F-4D97-AF65-F5344CB8AC3E}">
        <p14:creationId xmlns:p14="http://schemas.microsoft.com/office/powerpoint/2010/main" val="11197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527B2-EABD-FC4F-8AE0-39810330B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293408"/>
          </a:xfrm>
        </p:spPr>
        <p:txBody>
          <a:bodyPr>
            <a:normAutofit fontScale="90000"/>
          </a:bodyPr>
          <a:lstStyle/>
          <a:p>
            <a:r>
              <a:rPr lang="en-US" dirty="0"/>
              <a:t>Contract ideas for July 2020? Send suggestions to </a:t>
            </a:r>
            <a:r>
              <a:rPr lang="en-US" dirty="0">
                <a:hlinkClick r:id="rId2"/>
              </a:rPr>
              <a:t>cfabargainingideas@calfac.org</a:t>
            </a:r>
            <a:r>
              <a:rPr lang="en-US" dirty="0"/>
              <a:t> or </a:t>
            </a:r>
            <a:r>
              <a:rPr lang="en-US" dirty="0">
                <a:hlinkClick r:id="rId3"/>
              </a:rPr>
              <a:t>douglas.foraste@calfac.org</a:t>
            </a:r>
            <a:r>
              <a:rPr lang="en-US" dirty="0"/>
              <a:t> (I will pass them on).</a:t>
            </a:r>
            <a:br>
              <a:rPr lang="en-US" dirty="0"/>
            </a:br>
            <a:r>
              <a:rPr lang="en-US" dirty="0"/>
              <a:t>Try to be concise and to the point (unlike me).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3C7309-190F-FB48-BBBC-89CAAB30C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27867"/>
            <a:ext cx="10515600" cy="3349096"/>
          </a:xfrm>
        </p:spPr>
        <p:txBody>
          <a:bodyPr/>
          <a:lstStyle/>
          <a:p>
            <a:r>
              <a:rPr lang="en-US" dirty="0"/>
              <a:t>Salary &amp; Benefits </a:t>
            </a:r>
          </a:p>
          <a:p>
            <a:r>
              <a:rPr lang="en-US" dirty="0"/>
              <a:t>Workload </a:t>
            </a:r>
          </a:p>
          <a:p>
            <a:r>
              <a:rPr lang="en-US" dirty="0"/>
              <a:t>Lecturer issues</a:t>
            </a:r>
          </a:p>
          <a:p>
            <a:r>
              <a:rPr lang="en-US" dirty="0"/>
              <a:t>Social justice</a:t>
            </a:r>
          </a:p>
          <a:p>
            <a:r>
              <a:rPr lang="en-US" dirty="0"/>
              <a:t>Coaches/Librarians/Counselors</a:t>
            </a:r>
          </a:p>
        </p:txBody>
      </p:sp>
    </p:spTree>
    <p:extLst>
      <p:ext uri="{BB962C8B-B14F-4D97-AF65-F5344CB8AC3E}">
        <p14:creationId xmlns:p14="http://schemas.microsoft.com/office/powerpoint/2010/main" val="3887196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C3EB4-D757-7148-9B1D-2F526F6D1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Salary</a:t>
            </a:r>
            <a:r>
              <a:rPr lang="en-US" b="1" i="1" dirty="0"/>
              <a:t> </a:t>
            </a:r>
            <a:r>
              <a:rPr lang="en-US" i="1" dirty="0"/>
              <a:t>(including all compensation, salary and pension/benefits)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8FF12B-DBE2-CC4F-AB0A-728A7C662C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What salary issues are most important on our campus (GSIs, SSIs, compression/ inversion, raising the floor for lowest paid, post-promotion salary increases for full profs, chair fractions/stipends, etc.)</a:t>
            </a:r>
          </a:p>
          <a:p>
            <a:pPr lvl="0"/>
            <a:r>
              <a:rPr lang="en-US" dirty="0"/>
              <a:t>What are faculty on our campus most concerned about with respect to benefits and pension?</a:t>
            </a:r>
          </a:p>
          <a:p>
            <a:pPr marL="0" lv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829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30443-ED75-2846-B42C-134548C70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68475"/>
          </a:xfrm>
        </p:spPr>
        <p:txBody>
          <a:bodyPr>
            <a:normAutofit/>
          </a:bodyPr>
          <a:lstStyle/>
          <a:p>
            <a:r>
              <a:rPr lang="en-US" b="1" dirty="0"/>
              <a:t>Workload </a:t>
            </a:r>
            <a:r>
              <a:rPr lang="en-US" i="1" dirty="0"/>
              <a:t>(e.g., class size, service demands, advising load, RTP requirements, etc.)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980F3-72E2-8F44-BAF6-EC471D51A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89199"/>
            <a:ext cx="10515600" cy="3687763"/>
          </a:xfrm>
        </p:spPr>
        <p:txBody>
          <a:bodyPr/>
          <a:lstStyle/>
          <a:p>
            <a:pPr lvl="0"/>
            <a:r>
              <a:rPr lang="en-US" dirty="0"/>
              <a:t>In what areas has workload increased on our campus over the last five years?</a:t>
            </a:r>
          </a:p>
          <a:p>
            <a:pPr lvl="0"/>
            <a:r>
              <a:rPr lang="en-US" dirty="0"/>
              <a:t>Is it possible to have an equitable division of labor among tenure-line faculty and lecturers?</a:t>
            </a:r>
          </a:p>
          <a:p>
            <a:r>
              <a:rPr lang="en-US" dirty="0"/>
              <a:t>Is the greater problem too many classes or too many students?</a:t>
            </a:r>
          </a:p>
          <a:p>
            <a:pPr lvl="0"/>
            <a:r>
              <a:rPr lang="en-US" dirty="0"/>
              <a:t>What are some possible solutions to compensate for those workload issues? </a:t>
            </a:r>
          </a:p>
        </p:txBody>
      </p:sp>
    </p:spTree>
    <p:extLst>
      <p:ext uri="{BB962C8B-B14F-4D97-AF65-F5344CB8AC3E}">
        <p14:creationId xmlns:p14="http://schemas.microsoft.com/office/powerpoint/2010/main" val="2806338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AA918-F586-DA40-95FD-F37730C14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85333"/>
            <a:ext cx="10515600" cy="1202267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Quality of life </a:t>
            </a:r>
            <a:r>
              <a:rPr lang="en-US" i="1" dirty="0"/>
              <a:t>(e.g., parental leave, child care, FERP, professional support &amp; development, etc.)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CC1DB5-4DEB-2448-8A82-8BF22F9C2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78667"/>
            <a:ext cx="10515600" cy="3298296"/>
          </a:xfrm>
        </p:spPr>
        <p:txBody>
          <a:bodyPr/>
          <a:lstStyle/>
          <a:p>
            <a:pPr lvl="0"/>
            <a:r>
              <a:rPr lang="en-US" dirty="0"/>
              <a:t>What are some provisions that would improve the quality of life for faculty on our campus?</a:t>
            </a:r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dirty="0"/>
              <a:t>How could the CFA chapter get faculty organized around of these quality of life issues?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605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489A5-360F-9E45-BA66-DC24C311C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Lecturer issues </a:t>
            </a:r>
            <a:r>
              <a:rPr lang="en-US" i="1" dirty="0"/>
              <a:t>(e.g., preference for work, range elevation, evaluation, rights, etc.)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998BE0-DD7E-1A4D-9EA8-B771CEC3F9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What are the most critical issues that lecturers face on our campus right now?</a:t>
            </a:r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dirty="0"/>
              <a:t>What provisions would be helpful in rectifying those issues?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What do you think we should do about tenure density problems?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306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D6DEC-EEDE-6B4E-9EE6-BBFF0C17F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3940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Anti-Racism &amp; Social Justice </a:t>
            </a:r>
            <a:r>
              <a:rPr lang="en-US" i="1" dirty="0"/>
              <a:t>(e.g., discrimination/harassment, public safety on campus, etc.)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ED5C8D-464D-2E4A-8635-F15B8A84E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9733"/>
            <a:ext cx="10515600" cy="4216400"/>
          </a:xfrm>
        </p:spPr>
        <p:txBody>
          <a:bodyPr/>
          <a:lstStyle/>
          <a:p>
            <a:pPr lvl="0"/>
            <a:r>
              <a:rPr lang="en-US" dirty="0"/>
              <a:t>What are some specific challenges faced by faculty of color that have come up on our campus?</a:t>
            </a:r>
          </a:p>
          <a:p>
            <a:pPr lvl="0"/>
            <a:r>
              <a:rPr lang="en-US" dirty="0"/>
              <a:t>What are the barriers to women’s success on this campus?</a:t>
            </a:r>
          </a:p>
          <a:p>
            <a:pPr lvl="0"/>
            <a:r>
              <a:rPr lang="en-US" dirty="0"/>
              <a:t>Does our campus support LGBTQI faculty adequately?</a:t>
            </a:r>
          </a:p>
          <a:p>
            <a:pPr lvl="0"/>
            <a:r>
              <a:rPr lang="en-US" dirty="0"/>
              <a:t>Is there a problem with anti-Semitic and racist student groups that we can address in the contract?</a:t>
            </a:r>
          </a:p>
          <a:p>
            <a:pPr lvl="0"/>
            <a:r>
              <a:rPr lang="en-US" dirty="0"/>
              <a:t>Is there something we can do about hiring more faculty to match the ethnic composition of our students?</a:t>
            </a:r>
          </a:p>
          <a:p>
            <a:r>
              <a:rPr lang="en-US" dirty="0"/>
              <a:t>Can you think of possible solutions to those issues?</a:t>
            </a:r>
          </a:p>
          <a:p>
            <a:pPr marL="0" lv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926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FDA54-831E-3348-B352-6A68074E6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Counselors/Librarians/Coaches Issues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4F6190-6E06-D34D-BC19-41E1BEE8B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0133"/>
            <a:ext cx="10515600" cy="4686830"/>
          </a:xfrm>
        </p:spPr>
        <p:txBody>
          <a:bodyPr/>
          <a:lstStyle/>
          <a:p>
            <a:pPr lvl="0"/>
            <a:r>
              <a:rPr lang="en-US" dirty="0"/>
              <a:t>What are some specific challenges faced by faculty in these classifications that have come up on our campus?</a:t>
            </a:r>
          </a:p>
          <a:p>
            <a:pPr lvl="0"/>
            <a:r>
              <a:rPr lang="en-US" dirty="0"/>
              <a:t>Is mental health of our students a major issue?</a:t>
            </a:r>
          </a:p>
          <a:p>
            <a:r>
              <a:rPr lang="en-US" dirty="0"/>
              <a:t>What particular needs do library faculty have and how can the contract support them?</a:t>
            </a:r>
          </a:p>
          <a:p>
            <a:r>
              <a:rPr lang="en-US" dirty="0"/>
              <a:t>What unique problems do coaches have?</a:t>
            </a:r>
          </a:p>
          <a:p>
            <a:pPr lvl="0"/>
            <a:r>
              <a:rPr lang="en-US" dirty="0"/>
              <a:t>Can you think of possible solutions to those issues?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014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433</Words>
  <Application>Microsoft Office PowerPoint</Application>
  <PresentationFormat>Widescreen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CFA</vt:lpstr>
      <vt:lpstr>Contract ideas for July 2020? Send suggestions to cfabargainingideas@calfac.org or douglas.foraste@calfac.org (I will pass them on). Try to be concise and to the point (unlike me).</vt:lpstr>
      <vt:lpstr>Salary (including all compensation, salary and pension/benefits)</vt:lpstr>
      <vt:lpstr>Workload (e.g., class size, service demands, advising load, RTP requirements, etc.)</vt:lpstr>
      <vt:lpstr>Quality of life (e.g., parental leave, child care, FERP, professional support &amp; development, etc.)</vt:lpstr>
      <vt:lpstr>Lecturer issues (e.g., preference for work, range elevation, evaluation, rights, etc.)</vt:lpstr>
      <vt:lpstr>Anti-Racism &amp; Social Justice (e.g., discrimination/harassment, public safety on campus, etc.)  </vt:lpstr>
      <vt:lpstr> Counselors/Librarians/Coaches Issues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CFA</dc:title>
  <dc:creator>Douglas Foraste</dc:creator>
  <cp:lastModifiedBy>Ann Kinsey</cp:lastModifiedBy>
  <cp:revision>4</cp:revision>
  <dcterms:created xsi:type="dcterms:W3CDTF">2019-01-31T20:37:55Z</dcterms:created>
  <dcterms:modified xsi:type="dcterms:W3CDTF">2019-01-31T21:21:49Z</dcterms:modified>
</cp:coreProperties>
</file>