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5833"/>
  </p:normalViewPr>
  <p:slideViewPr>
    <p:cSldViewPr snapToGrid="0" snapToObjects="1">
      <p:cViewPr varScale="1">
        <p:scale>
          <a:sx n="82" d="100"/>
          <a:sy n="82" d="100"/>
        </p:scale>
        <p:origin x="61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8/26/2020</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8/26/2020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8/26/2020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8/26/2020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8/26/2020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8/26/2020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8/26/2020</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tenor.com/view/the-intern-robert-de-niro-ben-zack-pearlman-davis-gif-5386551" TargetMode="External"/><Relationship Id="rId5" Type="http://schemas.openxmlformats.org/officeDocument/2006/relationships/image" Target="../media/image17.gif"/><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s://www.lakeshorelearning.com/products/music/musical-instruments/rhythm-stick-activity-kit/p/JC13/"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www.slideshare.net/themusicase/p1-29255403" TargetMode="External"/><Relationship Id="rId5" Type="http://schemas.openxmlformats.org/officeDocument/2006/relationships/image" Target="../media/image19.jp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hyperlink" Target="https://twitter.com/onepeloton/status/1177191133736292352" TargetMode="External"/><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hyperlink" Target="https://www.pinterest.com/pin/482237072591082226/" TargetMode="External"/><Relationship Id="rId4" Type="http://schemas.openxmlformats.org/officeDocument/2006/relationships/image" Target="../media/image21.g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metrosource.com/peloton-master-instructor-cody-rigsby/" TargetMode="External"/><Relationship Id="rId5" Type="http://schemas.openxmlformats.org/officeDocument/2006/relationships/image" Target="../media/image8.jp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hyperlink" Target="https://www.classicfm.com/composers/bernstein-l/guides/leonard-bernstein-quotes/" TargetMode="External"/><Relationship Id="rId3" Type="http://schemas.openxmlformats.org/officeDocument/2006/relationships/slideLayout" Target="../slideLayouts/slideLayout2.xml"/><Relationship Id="rId7" Type="http://schemas.openxmlformats.org/officeDocument/2006/relationships/hyperlink" Target="https://yaledailynews.com/blog/2016/10/11/exercise-decreases-disability-in-older-adults-study-finds/"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hyperlink" Target="https://gifer.com/en/7Ean" TargetMode="External"/><Relationship Id="rId3" Type="http://schemas.openxmlformats.org/officeDocument/2006/relationships/slideLayout" Target="../slideLayouts/slideLayout2.xml"/><Relationship Id="rId7" Type="http://schemas.openxmlformats.org/officeDocument/2006/relationships/image" Target="../media/image13.jp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2.png"/><Relationship Id="rId5" Type="http://schemas.openxmlformats.org/officeDocument/2006/relationships/image" Target="../media/image11.gif"/><Relationship Id="rId10" Type="http://schemas.openxmlformats.org/officeDocument/2006/relationships/hyperlink" Target="https://images.app.goo.gl/his4VJi5gzzrrE5y5" TargetMode="External"/><Relationship Id="rId4" Type="http://schemas.openxmlformats.org/officeDocument/2006/relationships/image" Target="../media/image7.png"/><Relationship Id="rId9" Type="http://schemas.openxmlformats.org/officeDocument/2006/relationships/hyperlink" Target="https://www.boredpanda.com/senior-citizen-ageing-stereotypes-age-of-happiness-vladimir-yakovlev/?utm_source=google&amp;utm_medium=organic&amp;utm_campaign=organic"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hyperlink" Target="https://www.pngitem.com/middle/mwTiwb_spotify-logo-small-spotify-logo-transparent-hd-png/" TargetMode="External"/><Relationship Id="rId4" Type="http://schemas.openxmlformats.org/officeDocument/2006/relationships/hyperlink" Target="https://www.fusingmarketing.com/music-landing/apple-music-logo-1/"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tenor.com/view/sheldon-cooper-why-gif-7590449" TargetMode="External"/><Relationship Id="rId5" Type="http://schemas.openxmlformats.org/officeDocument/2006/relationships/image" Target="../media/image16.gif"/><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705D5-0C93-8541-B3D1-7A95FDCCF419}"/>
              </a:ext>
            </a:extLst>
          </p:cNvPr>
          <p:cNvSpPr>
            <a:spLocks noGrp="1"/>
          </p:cNvSpPr>
          <p:nvPr>
            <p:ph type="ctrTitle"/>
          </p:nvPr>
        </p:nvSpPr>
        <p:spPr/>
        <p:txBody>
          <a:bodyPr/>
          <a:lstStyle/>
          <a:p>
            <a:r>
              <a:rPr lang="en-US" sz="4000" dirty="0"/>
              <a:t>Tutti: Music &amp; Physical Activity Curriculum for Older Adults</a:t>
            </a:r>
          </a:p>
        </p:txBody>
      </p:sp>
      <p:sp>
        <p:nvSpPr>
          <p:cNvPr id="3" name="Subtitle 2">
            <a:extLst>
              <a:ext uri="{FF2B5EF4-FFF2-40B4-BE49-F238E27FC236}">
                <a16:creationId xmlns:a16="http://schemas.microsoft.com/office/drawing/2014/main" id="{821684AF-4227-F744-8C9F-60CBB0D0244D}"/>
              </a:ext>
            </a:extLst>
          </p:cNvPr>
          <p:cNvSpPr>
            <a:spLocks noGrp="1"/>
          </p:cNvSpPr>
          <p:nvPr>
            <p:ph type="subTitle" idx="1"/>
          </p:nvPr>
        </p:nvSpPr>
        <p:spPr>
          <a:xfrm>
            <a:off x="2692398" y="3657596"/>
            <a:ext cx="6815669" cy="1680213"/>
          </a:xfrm>
        </p:spPr>
        <p:txBody>
          <a:bodyPr>
            <a:normAutofit lnSpcReduction="10000"/>
          </a:bodyPr>
          <a:lstStyle/>
          <a:p>
            <a:r>
              <a:rPr lang="en-US" dirty="0"/>
              <a:t>Kelsey Uyeda, B.A., M.S.G.</a:t>
            </a:r>
          </a:p>
          <a:p>
            <a:r>
              <a:rPr lang="en-US" dirty="0"/>
              <a:t>Department of Gerontology</a:t>
            </a:r>
          </a:p>
          <a:p>
            <a:r>
              <a:rPr lang="en-US" dirty="0"/>
              <a:t>Department of Family and Consumer Sciences</a:t>
            </a:r>
          </a:p>
          <a:p>
            <a:r>
              <a:rPr lang="en-US" dirty="0"/>
              <a:t>California State University, Long Beach</a:t>
            </a:r>
          </a:p>
        </p:txBody>
      </p:sp>
    </p:spTree>
    <p:extLst>
      <p:ext uri="{BB962C8B-B14F-4D97-AF65-F5344CB8AC3E}">
        <p14:creationId xmlns:p14="http://schemas.microsoft.com/office/powerpoint/2010/main" val="3645632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619BD-2339-8843-82FC-9A83E08B653F}"/>
              </a:ext>
            </a:extLst>
          </p:cNvPr>
          <p:cNvSpPr>
            <a:spLocks noGrp="1"/>
          </p:cNvSpPr>
          <p:nvPr>
            <p:ph type="title"/>
          </p:nvPr>
        </p:nvSpPr>
        <p:spPr/>
        <p:txBody>
          <a:bodyPr/>
          <a:lstStyle/>
          <a:p>
            <a:r>
              <a:rPr lang="en-US" dirty="0"/>
              <a:t>Chapter 3: Methods/Social Context</a:t>
            </a:r>
          </a:p>
        </p:txBody>
      </p:sp>
      <p:sp>
        <p:nvSpPr>
          <p:cNvPr id="3" name="Content Placeholder 2">
            <a:extLst>
              <a:ext uri="{FF2B5EF4-FFF2-40B4-BE49-F238E27FC236}">
                <a16:creationId xmlns:a16="http://schemas.microsoft.com/office/drawing/2014/main" id="{D774811C-5437-4541-B2B0-EDA384CDC673}"/>
              </a:ext>
            </a:extLst>
          </p:cNvPr>
          <p:cNvSpPr>
            <a:spLocks noGrp="1"/>
          </p:cNvSpPr>
          <p:nvPr>
            <p:ph idx="1"/>
          </p:nvPr>
        </p:nvSpPr>
        <p:spPr>
          <a:xfrm>
            <a:off x="1123951" y="2568362"/>
            <a:ext cx="5311139" cy="3683848"/>
          </a:xfrm>
        </p:spPr>
        <p:txBody>
          <a:bodyPr>
            <a:normAutofit fontScale="77500" lnSpcReduction="20000"/>
          </a:bodyPr>
          <a:lstStyle/>
          <a:p>
            <a:r>
              <a:rPr lang="en-US" dirty="0">
                <a:solidFill>
                  <a:schemeClr val="tx1"/>
                </a:solidFill>
                <a:cs typeface="Arial" panose="020B0604020202020204" pitchFamily="34" charset="0"/>
              </a:rPr>
              <a:t>Facilitator is determined by environment setting (e.g. activities coordinator at residential care facility)</a:t>
            </a:r>
          </a:p>
          <a:p>
            <a:r>
              <a:rPr lang="en-US" dirty="0">
                <a:solidFill>
                  <a:schemeClr val="tx1"/>
                </a:solidFill>
                <a:cs typeface="Arial" panose="020B0604020202020204" pitchFamily="34" charset="0"/>
              </a:rPr>
              <a:t>Encourage participation from residents &amp; residents’ family members, neighbors, friends</a:t>
            </a:r>
          </a:p>
          <a:p>
            <a:r>
              <a:rPr lang="en-US" dirty="0">
                <a:solidFill>
                  <a:schemeClr val="tx1"/>
                </a:solidFill>
                <a:cs typeface="Arial" panose="020B0604020202020204" pitchFamily="34" charset="0"/>
              </a:rPr>
              <a:t>Conducted in an indoor environment (e.g., activity room): does not disturb others but is visually and auditorily within range of non-participants to encourage participation</a:t>
            </a:r>
          </a:p>
          <a:p>
            <a:r>
              <a:rPr lang="en-US" dirty="0">
                <a:solidFill>
                  <a:schemeClr val="tx1"/>
                </a:solidFill>
                <a:cs typeface="Arial" panose="020B0604020202020204" pitchFamily="34" charset="0"/>
              </a:rPr>
              <a:t>Utilize social media to promote activity (e.g., Instagram)</a:t>
            </a:r>
          </a:p>
          <a:p>
            <a:r>
              <a:rPr lang="en-US" dirty="0">
                <a:solidFill>
                  <a:schemeClr val="tx1"/>
                </a:solidFill>
                <a:cs typeface="Arial" panose="020B0604020202020204" pitchFamily="34" charset="0"/>
              </a:rPr>
              <a:t>Post colorful flyers in common social areas (e.g., dining room)</a:t>
            </a:r>
          </a:p>
        </p:txBody>
      </p:sp>
      <p:pic>
        <p:nvPicPr>
          <p:cNvPr id="4" name="Slide 10" descr="Slide 10">
            <a:hlinkClick r:id="" action="ppaction://media"/>
            <a:extLst>
              <a:ext uri="{FF2B5EF4-FFF2-40B4-BE49-F238E27FC236}">
                <a16:creationId xmlns:a16="http://schemas.microsoft.com/office/drawing/2014/main" id="{3A8B7422-1907-7A4D-990F-8AB50C939B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83797" y="1227665"/>
            <a:ext cx="812800" cy="812800"/>
          </a:xfrm>
          <a:prstGeom prst="rect">
            <a:avLst/>
          </a:prstGeom>
        </p:spPr>
      </p:pic>
      <p:pic>
        <p:nvPicPr>
          <p:cNvPr id="5" name="Picture 4" descr="A group of people sitting at a table using a computer&#10;&#10;Description automatically generated">
            <a:extLst>
              <a:ext uri="{FF2B5EF4-FFF2-40B4-BE49-F238E27FC236}">
                <a16:creationId xmlns:a16="http://schemas.microsoft.com/office/drawing/2014/main" id="{0F9588B7-ECF7-C749-87EC-F56E2D4AE4AD}"/>
              </a:ext>
            </a:extLst>
          </p:cNvPr>
          <p:cNvPicPr>
            <a:picLocks noChangeAspect="1"/>
          </p:cNvPicPr>
          <p:nvPr/>
        </p:nvPicPr>
        <p:blipFill>
          <a:blip r:embed="rId5"/>
          <a:stretch>
            <a:fillRect/>
          </a:stretch>
        </p:blipFill>
        <p:spPr>
          <a:xfrm>
            <a:off x="6737614" y="2874781"/>
            <a:ext cx="4523699" cy="2543445"/>
          </a:xfrm>
          <a:prstGeom prst="rect">
            <a:avLst/>
          </a:prstGeom>
        </p:spPr>
      </p:pic>
      <p:sp>
        <p:nvSpPr>
          <p:cNvPr id="6" name="TextBox 5">
            <a:extLst>
              <a:ext uri="{FF2B5EF4-FFF2-40B4-BE49-F238E27FC236}">
                <a16:creationId xmlns:a16="http://schemas.microsoft.com/office/drawing/2014/main" id="{8579B12F-74A7-AD43-B1C5-7804A06D84FC}"/>
              </a:ext>
            </a:extLst>
          </p:cNvPr>
          <p:cNvSpPr txBox="1"/>
          <p:nvPr/>
        </p:nvSpPr>
        <p:spPr>
          <a:xfrm>
            <a:off x="9246870" y="5464816"/>
            <a:ext cx="2285999" cy="369332"/>
          </a:xfrm>
          <a:prstGeom prst="rect">
            <a:avLst/>
          </a:prstGeom>
          <a:noFill/>
        </p:spPr>
        <p:txBody>
          <a:bodyPr wrap="square" rtlCol="0">
            <a:spAutoFit/>
          </a:bodyPr>
          <a:lstStyle/>
          <a:p>
            <a:r>
              <a:rPr lang="en-US" dirty="0">
                <a:hlinkClick r:id="rId6"/>
              </a:rPr>
              <a:t>gif from </a:t>
            </a:r>
            <a:r>
              <a:rPr lang="en-US" dirty="0" err="1">
                <a:hlinkClick r:id="rId6"/>
              </a:rPr>
              <a:t>tenor.com</a:t>
            </a:r>
            <a:endParaRPr lang="en-US" dirty="0"/>
          </a:p>
        </p:txBody>
      </p:sp>
    </p:spTree>
    <p:extLst>
      <p:ext uri="{BB962C8B-B14F-4D97-AF65-F5344CB8AC3E}">
        <p14:creationId xmlns:p14="http://schemas.microsoft.com/office/powerpoint/2010/main" val="2138012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FD93D-9422-684B-BA30-E39D9C6E8B1D}"/>
              </a:ext>
            </a:extLst>
          </p:cNvPr>
          <p:cNvSpPr>
            <a:spLocks noGrp="1"/>
          </p:cNvSpPr>
          <p:nvPr>
            <p:ph type="title"/>
          </p:nvPr>
        </p:nvSpPr>
        <p:spPr/>
        <p:txBody>
          <a:bodyPr/>
          <a:lstStyle/>
          <a:p>
            <a:r>
              <a:rPr lang="en-US" dirty="0"/>
              <a:t>Chapter 3: Curriculum Development</a:t>
            </a:r>
          </a:p>
        </p:txBody>
      </p:sp>
      <p:sp>
        <p:nvSpPr>
          <p:cNvPr id="3" name="Content Placeholder 2">
            <a:extLst>
              <a:ext uri="{FF2B5EF4-FFF2-40B4-BE49-F238E27FC236}">
                <a16:creationId xmlns:a16="http://schemas.microsoft.com/office/drawing/2014/main" id="{B775FA18-F62C-CC4E-AE05-056D93BD4EA5}"/>
              </a:ext>
            </a:extLst>
          </p:cNvPr>
          <p:cNvSpPr>
            <a:spLocks noGrp="1"/>
          </p:cNvSpPr>
          <p:nvPr>
            <p:ph idx="1"/>
          </p:nvPr>
        </p:nvSpPr>
        <p:spPr>
          <a:xfrm>
            <a:off x="1295401" y="2556932"/>
            <a:ext cx="9601196" cy="3729568"/>
          </a:xfrm>
        </p:spPr>
        <p:txBody>
          <a:bodyPr>
            <a:noAutofit/>
          </a:bodyPr>
          <a:lstStyle/>
          <a:p>
            <a:r>
              <a:rPr lang="en-US" sz="1600" dirty="0"/>
              <a:t>Original curriculum; never developed, acquired, modified; no evaluation on success rate</a:t>
            </a:r>
          </a:p>
          <a:p>
            <a:r>
              <a:rPr lang="en-US" sz="1600" dirty="0"/>
              <a:t>6 priorities:</a:t>
            </a:r>
          </a:p>
          <a:p>
            <a:pPr lvl="1"/>
            <a:r>
              <a:rPr lang="en-US" sz="1600" dirty="0"/>
              <a:t>Priority 1: founded in contemporary research to justify the benefits of physical activity for older adults’ physical and social wellbeing, the psychology of music and the significance of combining music and physical activity </a:t>
            </a:r>
          </a:p>
          <a:p>
            <a:pPr lvl="1"/>
            <a:r>
              <a:rPr lang="en-US" sz="1600" dirty="0"/>
              <a:t>Priority 2: develop physical activity component of curriculum consisting of 10 subsections</a:t>
            </a:r>
          </a:p>
          <a:p>
            <a:pPr lvl="1"/>
            <a:r>
              <a:rPr lang="en-US" sz="1600" dirty="0"/>
              <a:t>Priority 3: develop music component of curriculum consisting of 6 subsections</a:t>
            </a:r>
          </a:p>
          <a:p>
            <a:pPr lvl="1"/>
            <a:r>
              <a:rPr lang="en-US" sz="1600" dirty="0"/>
              <a:t>Priority 4: develop index section consisting of 2 subsections</a:t>
            </a:r>
          </a:p>
          <a:p>
            <a:pPr lvl="1"/>
            <a:r>
              <a:rPr lang="en-US" sz="1600" dirty="0"/>
              <a:t>Priority 5: present curriculum to panel of experts in gerontology and activities coordinators</a:t>
            </a:r>
          </a:p>
          <a:p>
            <a:pPr lvl="1"/>
            <a:r>
              <a:rPr lang="en-US" sz="1600" dirty="0"/>
              <a:t>Priority 6: develop final version to be distributed to adult day care, residential care facilities, memory care units and family members</a:t>
            </a:r>
          </a:p>
        </p:txBody>
      </p:sp>
    </p:spTree>
    <p:extLst>
      <p:ext uri="{BB962C8B-B14F-4D97-AF65-F5344CB8AC3E}">
        <p14:creationId xmlns:p14="http://schemas.microsoft.com/office/powerpoint/2010/main" val="6988093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4C2BB-6193-FF42-A078-614FE70AAE9A}"/>
              </a:ext>
            </a:extLst>
          </p:cNvPr>
          <p:cNvSpPr>
            <a:spLocks noGrp="1"/>
          </p:cNvSpPr>
          <p:nvPr>
            <p:ph type="title"/>
          </p:nvPr>
        </p:nvSpPr>
        <p:spPr/>
        <p:txBody>
          <a:bodyPr/>
          <a:lstStyle/>
          <a:p>
            <a:r>
              <a:rPr lang="en-US" dirty="0"/>
              <a:t>Chapter 3: Curriculum Structure</a:t>
            </a:r>
          </a:p>
        </p:txBody>
      </p:sp>
      <p:sp>
        <p:nvSpPr>
          <p:cNvPr id="3" name="Content Placeholder 2">
            <a:extLst>
              <a:ext uri="{FF2B5EF4-FFF2-40B4-BE49-F238E27FC236}">
                <a16:creationId xmlns:a16="http://schemas.microsoft.com/office/drawing/2014/main" id="{6919A02D-1863-954F-B836-D893DD880A2F}"/>
              </a:ext>
            </a:extLst>
          </p:cNvPr>
          <p:cNvSpPr>
            <a:spLocks noGrp="1"/>
          </p:cNvSpPr>
          <p:nvPr>
            <p:ph idx="1"/>
          </p:nvPr>
        </p:nvSpPr>
        <p:spPr>
          <a:xfrm>
            <a:off x="1295402" y="2417364"/>
            <a:ext cx="5185409" cy="3603838"/>
          </a:xfrm>
        </p:spPr>
        <p:txBody>
          <a:bodyPr>
            <a:noAutofit/>
          </a:bodyPr>
          <a:lstStyle/>
          <a:p>
            <a:pPr>
              <a:lnSpc>
                <a:spcPct val="100000"/>
              </a:lnSpc>
            </a:pPr>
            <a:r>
              <a:rPr lang="en-US" sz="2000" dirty="0"/>
              <a:t>Provides stepping blocks to create the activity from beginning to end</a:t>
            </a:r>
          </a:p>
          <a:p>
            <a:pPr>
              <a:lnSpc>
                <a:spcPct val="100000"/>
              </a:lnSpc>
            </a:pPr>
            <a:r>
              <a:rPr lang="en-US" sz="2000" dirty="0"/>
              <a:t>Physical Activity section: 10 subsections</a:t>
            </a:r>
          </a:p>
          <a:p>
            <a:pPr>
              <a:lnSpc>
                <a:spcPct val="100000"/>
              </a:lnSpc>
            </a:pPr>
            <a:r>
              <a:rPr lang="en-US" sz="2000" dirty="0"/>
              <a:t>Music section: 6 subsections</a:t>
            </a:r>
          </a:p>
          <a:p>
            <a:pPr>
              <a:lnSpc>
                <a:spcPct val="100000"/>
              </a:lnSpc>
            </a:pPr>
            <a:r>
              <a:rPr lang="en-US" sz="2000" dirty="0"/>
              <a:t>Index section: 2 subsections</a:t>
            </a:r>
          </a:p>
          <a:p>
            <a:pPr>
              <a:lnSpc>
                <a:spcPct val="100000"/>
              </a:lnSpc>
            </a:pPr>
            <a:r>
              <a:rPr lang="en-US" sz="2000" dirty="0"/>
              <a:t>Facilitator encouraged to interact with participants during the activity, explore unfamiliar music genres &amp; artists, avoid redundancy with movement patterns and music playlists</a:t>
            </a:r>
          </a:p>
        </p:txBody>
      </p:sp>
      <p:sp>
        <p:nvSpPr>
          <p:cNvPr id="4" name="TextBox 3">
            <a:extLst>
              <a:ext uri="{FF2B5EF4-FFF2-40B4-BE49-F238E27FC236}">
                <a16:creationId xmlns:a16="http://schemas.microsoft.com/office/drawing/2014/main" id="{AC37E8F8-C6DE-8042-A4E2-3925059BA608}"/>
              </a:ext>
            </a:extLst>
          </p:cNvPr>
          <p:cNvSpPr txBox="1"/>
          <p:nvPr/>
        </p:nvSpPr>
        <p:spPr>
          <a:xfrm>
            <a:off x="8107092" y="5791438"/>
            <a:ext cx="3098116" cy="369332"/>
          </a:xfrm>
          <a:prstGeom prst="rect">
            <a:avLst/>
          </a:prstGeom>
          <a:noFill/>
        </p:spPr>
        <p:txBody>
          <a:bodyPr wrap="square" rtlCol="0">
            <a:spAutoFit/>
          </a:bodyPr>
          <a:lstStyle/>
          <a:p>
            <a:r>
              <a:rPr lang="en-US" dirty="0">
                <a:hlinkClick r:id="rId2"/>
              </a:rPr>
              <a:t>Photo via Lakeshore Learning</a:t>
            </a:r>
            <a:endParaRPr lang="en-US" dirty="0"/>
          </a:p>
        </p:txBody>
      </p:sp>
      <p:pic>
        <p:nvPicPr>
          <p:cNvPr id="6" name="Picture 5">
            <a:extLst>
              <a:ext uri="{FF2B5EF4-FFF2-40B4-BE49-F238E27FC236}">
                <a16:creationId xmlns:a16="http://schemas.microsoft.com/office/drawing/2014/main" id="{0A11F32B-6DB4-2847-9B12-988BE5E21D37}"/>
              </a:ext>
            </a:extLst>
          </p:cNvPr>
          <p:cNvPicPr>
            <a:picLocks noChangeAspect="1"/>
          </p:cNvPicPr>
          <p:nvPr/>
        </p:nvPicPr>
        <p:blipFill>
          <a:blip r:embed="rId3"/>
          <a:stretch>
            <a:fillRect/>
          </a:stretch>
        </p:blipFill>
        <p:spPr>
          <a:xfrm>
            <a:off x="6743699" y="2616848"/>
            <a:ext cx="4152899" cy="3114674"/>
          </a:xfrm>
          <a:prstGeom prst="rect">
            <a:avLst/>
          </a:prstGeom>
        </p:spPr>
      </p:pic>
    </p:spTree>
    <p:extLst>
      <p:ext uri="{BB962C8B-B14F-4D97-AF65-F5344CB8AC3E}">
        <p14:creationId xmlns:p14="http://schemas.microsoft.com/office/powerpoint/2010/main" val="33886917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7F05F-8870-414C-88A0-029E76486906}"/>
              </a:ext>
            </a:extLst>
          </p:cNvPr>
          <p:cNvSpPr>
            <a:spLocks noGrp="1"/>
          </p:cNvSpPr>
          <p:nvPr>
            <p:ph type="title"/>
          </p:nvPr>
        </p:nvSpPr>
        <p:spPr/>
        <p:txBody>
          <a:bodyPr/>
          <a:lstStyle/>
          <a:p>
            <a:r>
              <a:rPr lang="en-US" dirty="0"/>
              <a:t>Chapter 3: Role of the Project Developer</a:t>
            </a:r>
          </a:p>
        </p:txBody>
      </p:sp>
      <p:sp>
        <p:nvSpPr>
          <p:cNvPr id="3" name="Content Placeholder 2">
            <a:extLst>
              <a:ext uri="{FF2B5EF4-FFF2-40B4-BE49-F238E27FC236}">
                <a16:creationId xmlns:a16="http://schemas.microsoft.com/office/drawing/2014/main" id="{5EC68DB7-F444-8844-B4DF-D181C8426E9F}"/>
              </a:ext>
            </a:extLst>
          </p:cNvPr>
          <p:cNvSpPr>
            <a:spLocks noGrp="1"/>
          </p:cNvSpPr>
          <p:nvPr>
            <p:ph idx="1"/>
          </p:nvPr>
        </p:nvSpPr>
        <p:spPr>
          <a:xfrm>
            <a:off x="1295400" y="2556932"/>
            <a:ext cx="9917429" cy="3569548"/>
          </a:xfrm>
        </p:spPr>
        <p:txBody>
          <a:bodyPr numCol="2">
            <a:noAutofit/>
          </a:bodyPr>
          <a:lstStyle/>
          <a:p>
            <a:r>
              <a:rPr lang="en-US" sz="1200" dirty="0"/>
              <a:t>UCLA ’14 / Herb Alpert School of Music &amp; Graduate School of Education</a:t>
            </a:r>
          </a:p>
          <a:p>
            <a:pPr lvl="1"/>
            <a:r>
              <a:rPr lang="en-US" sz="1200" dirty="0"/>
              <a:t>Bachelor of Arts Music (tenor trombone)</a:t>
            </a:r>
          </a:p>
          <a:p>
            <a:pPr lvl="1"/>
            <a:r>
              <a:rPr lang="en-US" sz="1200" dirty="0"/>
              <a:t>Single Subject Teaching Credential K—12: Music</a:t>
            </a:r>
          </a:p>
          <a:p>
            <a:r>
              <a:rPr lang="en-US" sz="1200" dirty="0"/>
              <a:t>CSULB ‘20 / Department of Family &amp; Consumer Sciences</a:t>
            </a:r>
          </a:p>
          <a:p>
            <a:pPr lvl="1"/>
            <a:r>
              <a:rPr lang="en-US" sz="1200" dirty="0"/>
              <a:t>Masters of Science Gerontology</a:t>
            </a:r>
          </a:p>
          <a:p>
            <a:r>
              <a:rPr lang="en-US" sz="1200" dirty="0"/>
              <a:t>Pacific Symphony</a:t>
            </a:r>
          </a:p>
          <a:p>
            <a:pPr lvl="1"/>
            <a:r>
              <a:rPr lang="en-US" sz="1200" dirty="0"/>
              <a:t>Musical Carnival Coordinator</a:t>
            </a:r>
          </a:p>
          <a:p>
            <a:pPr lvl="1"/>
            <a:r>
              <a:rPr lang="en-US" sz="1200" dirty="0"/>
              <a:t>Youth Orchestra &amp; Youth Quartet Manager</a:t>
            </a:r>
          </a:p>
          <a:p>
            <a:r>
              <a:rPr lang="en-US" sz="1200" dirty="0"/>
              <a:t>Irvine Unified School District</a:t>
            </a:r>
          </a:p>
          <a:p>
            <a:pPr lvl="1"/>
            <a:r>
              <a:rPr lang="en-US" sz="1200" dirty="0"/>
              <a:t>Grades 4—6 (strings &amp; winds)</a:t>
            </a:r>
          </a:p>
          <a:p>
            <a:pPr lvl="1"/>
            <a:r>
              <a:rPr lang="en-US" sz="1200" dirty="0"/>
              <a:t>Grades 9—12 (concert orchestra, string orchestra, wind ensemble, symphonic band, marching band, jazz band)</a:t>
            </a:r>
          </a:p>
          <a:p>
            <a:r>
              <a:rPr lang="en-US" sz="1200" dirty="0"/>
              <a:t>Performance Venues:</a:t>
            </a:r>
          </a:p>
          <a:p>
            <a:pPr lvl="1"/>
            <a:r>
              <a:rPr lang="en-US" sz="1200" dirty="0"/>
              <a:t>Carnegie Hall (New York, NY)</a:t>
            </a:r>
          </a:p>
          <a:p>
            <a:pPr lvl="1"/>
            <a:r>
              <a:rPr lang="en-US" sz="1200" dirty="0"/>
              <a:t>Rose Bowl Stadium (Pasadena, CA)</a:t>
            </a:r>
          </a:p>
          <a:p>
            <a:pPr lvl="1"/>
            <a:r>
              <a:rPr lang="en-US" sz="1200" dirty="0"/>
              <a:t>Royce Hall (Los Angeles, CA)</a:t>
            </a:r>
          </a:p>
          <a:p>
            <a:pPr lvl="1"/>
            <a:r>
              <a:rPr lang="en-US" sz="1200" dirty="0"/>
              <a:t>Freud Playhouse (Los Angeles, CA)</a:t>
            </a:r>
          </a:p>
          <a:p>
            <a:pPr lvl="1"/>
            <a:r>
              <a:rPr lang="en-US" sz="1200" dirty="0"/>
              <a:t>Renee &amp; Henry Segerstrom Concert Hall (Costa Mesa, CA)</a:t>
            </a:r>
          </a:p>
          <a:p>
            <a:pPr lvl="1"/>
            <a:r>
              <a:rPr lang="en-US" sz="1200" dirty="0"/>
              <a:t>Disneyland (Anaheim, CA)</a:t>
            </a:r>
          </a:p>
        </p:txBody>
      </p:sp>
      <p:pic>
        <p:nvPicPr>
          <p:cNvPr id="4" name="Slide 13" descr="Slide 13">
            <a:hlinkClick r:id="" action="ppaction://media"/>
            <a:extLst>
              <a:ext uri="{FF2B5EF4-FFF2-40B4-BE49-F238E27FC236}">
                <a16:creationId xmlns:a16="http://schemas.microsoft.com/office/drawing/2014/main" id="{0E7DA2A6-2044-C044-A630-9861069CF3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50855" y="1227665"/>
            <a:ext cx="812800" cy="812800"/>
          </a:xfrm>
          <a:prstGeom prst="rect">
            <a:avLst/>
          </a:prstGeom>
        </p:spPr>
      </p:pic>
    </p:spTree>
    <p:extLst>
      <p:ext uri="{BB962C8B-B14F-4D97-AF65-F5344CB8AC3E}">
        <p14:creationId xmlns:p14="http://schemas.microsoft.com/office/powerpoint/2010/main" val="310679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707B8-C8EF-AC4D-9C2A-2926BB07A39F}"/>
              </a:ext>
            </a:extLst>
          </p:cNvPr>
          <p:cNvSpPr>
            <a:spLocks noGrp="1"/>
          </p:cNvSpPr>
          <p:nvPr>
            <p:ph type="title"/>
          </p:nvPr>
        </p:nvSpPr>
        <p:spPr/>
        <p:txBody>
          <a:bodyPr/>
          <a:lstStyle/>
          <a:p>
            <a:r>
              <a:rPr lang="en-US" dirty="0"/>
              <a:t>Chapter 4: Curriculum</a:t>
            </a:r>
          </a:p>
        </p:txBody>
      </p:sp>
      <p:sp>
        <p:nvSpPr>
          <p:cNvPr id="3" name="Content Placeholder 2">
            <a:extLst>
              <a:ext uri="{FF2B5EF4-FFF2-40B4-BE49-F238E27FC236}">
                <a16:creationId xmlns:a16="http://schemas.microsoft.com/office/drawing/2014/main" id="{B97A2EA4-4408-B342-A240-154364412155}"/>
              </a:ext>
            </a:extLst>
          </p:cNvPr>
          <p:cNvSpPr>
            <a:spLocks noGrp="1"/>
          </p:cNvSpPr>
          <p:nvPr>
            <p:ph idx="1"/>
          </p:nvPr>
        </p:nvSpPr>
        <p:spPr>
          <a:xfrm>
            <a:off x="1295401" y="2556932"/>
            <a:ext cx="9601196" cy="3546688"/>
          </a:xfrm>
        </p:spPr>
        <p:txBody>
          <a:bodyPr>
            <a:noAutofit/>
          </a:bodyPr>
          <a:lstStyle/>
          <a:p>
            <a:r>
              <a:rPr lang="en-US" sz="1800" dirty="0"/>
              <a:t>Divided into three main sections with several subsections</a:t>
            </a:r>
          </a:p>
          <a:p>
            <a:pPr lvl="1"/>
            <a:r>
              <a:rPr lang="en-US" sz="1800" dirty="0"/>
              <a:t>Includes acknowledgements, an introduction and information about the developer</a:t>
            </a:r>
          </a:p>
          <a:p>
            <a:r>
              <a:rPr lang="en-US" sz="1800" dirty="0"/>
              <a:t>Section One: physical activity component of the activity with ten subsections to guide the facilitator on how to administer the physical activity component of the activity</a:t>
            </a:r>
          </a:p>
          <a:p>
            <a:r>
              <a:rPr lang="en-US" sz="1800" dirty="0"/>
              <a:t>Section Two: music component of the activity with six subsections to guide the facilitator on how to combine and structure the music with the physical activity</a:t>
            </a:r>
          </a:p>
          <a:p>
            <a:r>
              <a:rPr lang="en-US" sz="1800" dirty="0"/>
              <a:t>Section Three: index with two subsections to provide additional information and guidance for the facilitator</a:t>
            </a:r>
          </a:p>
          <a:p>
            <a:r>
              <a:rPr lang="en-US" sz="1800" dirty="0">
                <a:solidFill>
                  <a:srgbClr val="FF0000"/>
                </a:solidFill>
              </a:rPr>
              <a:t>For more information about “Tutti: Music and Physical Activity Curriculum for Older Adults,” contact the developer directly at </a:t>
            </a:r>
            <a:r>
              <a:rPr lang="en-US" sz="1800" dirty="0" err="1">
                <a:solidFill>
                  <a:srgbClr val="FF0000"/>
                </a:solidFill>
              </a:rPr>
              <a:t>kauyeda.msg@gmail.com</a:t>
            </a:r>
            <a:endParaRPr lang="en-US" sz="1800" dirty="0"/>
          </a:p>
        </p:txBody>
      </p:sp>
      <p:pic>
        <p:nvPicPr>
          <p:cNvPr id="4" name="Slide 14" descr="Slide 14">
            <a:hlinkClick r:id="" action="ppaction://media"/>
            <a:extLst>
              <a:ext uri="{FF2B5EF4-FFF2-40B4-BE49-F238E27FC236}">
                <a16:creationId xmlns:a16="http://schemas.microsoft.com/office/drawing/2014/main" id="{F5773DBA-4958-664C-A83C-4E55CEAE17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9970" y="1227665"/>
            <a:ext cx="812800" cy="812800"/>
          </a:xfrm>
          <a:prstGeom prst="rect">
            <a:avLst/>
          </a:prstGeom>
        </p:spPr>
      </p:pic>
    </p:spTree>
    <p:extLst>
      <p:ext uri="{BB962C8B-B14F-4D97-AF65-F5344CB8AC3E}">
        <p14:creationId xmlns:p14="http://schemas.microsoft.com/office/powerpoint/2010/main" val="334267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8C12F-B5B6-9044-B12B-E65B9DF1D184}"/>
              </a:ext>
            </a:extLst>
          </p:cNvPr>
          <p:cNvSpPr>
            <a:spLocks noGrp="1"/>
          </p:cNvSpPr>
          <p:nvPr>
            <p:ph type="title"/>
          </p:nvPr>
        </p:nvSpPr>
        <p:spPr/>
        <p:txBody>
          <a:bodyPr>
            <a:normAutofit fontScale="90000"/>
          </a:bodyPr>
          <a:lstStyle/>
          <a:p>
            <a:r>
              <a:rPr lang="en-US" dirty="0"/>
              <a:t>Chapter 4: Expert Panel Feedback Results and Revisions</a:t>
            </a:r>
          </a:p>
        </p:txBody>
      </p:sp>
      <p:sp>
        <p:nvSpPr>
          <p:cNvPr id="3" name="Content Placeholder 2">
            <a:extLst>
              <a:ext uri="{FF2B5EF4-FFF2-40B4-BE49-F238E27FC236}">
                <a16:creationId xmlns:a16="http://schemas.microsoft.com/office/drawing/2014/main" id="{F5CD4395-F5A2-354F-8BCD-EBC901652298}"/>
              </a:ext>
            </a:extLst>
          </p:cNvPr>
          <p:cNvSpPr>
            <a:spLocks noGrp="1"/>
          </p:cNvSpPr>
          <p:nvPr>
            <p:ph idx="1"/>
          </p:nvPr>
        </p:nvSpPr>
        <p:spPr>
          <a:xfrm>
            <a:off x="1295401" y="2556932"/>
            <a:ext cx="5699759" cy="3638128"/>
          </a:xfrm>
        </p:spPr>
        <p:txBody>
          <a:bodyPr>
            <a:noAutofit/>
          </a:bodyPr>
          <a:lstStyle/>
          <a:p>
            <a:r>
              <a:rPr lang="en-US" sz="1500" dirty="0"/>
              <a:t>1 gerontologist &amp; 2 program specialists from residential care facilities</a:t>
            </a:r>
          </a:p>
          <a:p>
            <a:pPr lvl="1"/>
            <a:r>
              <a:rPr lang="en-US" sz="1500" dirty="0"/>
              <a:t>No music trained background</a:t>
            </a:r>
          </a:p>
          <a:p>
            <a:r>
              <a:rPr lang="en-US" sz="1500" dirty="0"/>
              <a:t>Likert Scale (scale 1 to 10; 1 = 10% &amp; 10 = 100%) for each subsection (clarity of information, clarity of directions, photo clarity, presentation, organization)</a:t>
            </a:r>
          </a:p>
          <a:p>
            <a:r>
              <a:rPr lang="en-US" sz="1500" dirty="0"/>
              <a:t>Closed ended questions: Yes or No</a:t>
            </a:r>
          </a:p>
          <a:p>
            <a:r>
              <a:rPr lang="en-US" sz="1500" dirty="0"/>
              <a:t>Open ended questions: follow up to closed ended questions</a:t>
            </a:r>
          </a:p>
          <a:p>
            <a:r>
              <a:rPr lang="en-US" sz="1500" dirty="0"/>
              <a:t>1 panelist provided comments &amp; suggestions per Likert Scale rating</a:t>
            </a:r>
          </a:p>
          <a:p>
            <a:r>
              <a:rPr lang="en-US" sz="1500" dirty="0"/>
              <a:t>Overall: agreed to recommend curriculum; 1 panelist stated confusion with music subsections</a:t>
            </a:r>
          </a:p>
          <a:p>
            <a:r>
              <a:rPr lang="en-US" sz="1500" dirty="0"/>
              <a:t>Revisions based on panelists’ comments &amp; suggestions</a:t>
            </a:r>
          </a:p>
        </p:txBody>
      </p:sp>
      <p:pic>
        <p:nvPicPr>
          <p:cNvPr id="4" name="Slide 15" descr="Slide 15">
            <a:hlinkClick r:id="" action="ppaction://media"/>
            <a:extLst>
              <a:ext uri="{FF2B5EF4-FFF2-40B4-BE49-F238E27FC236}">
                <a16:creationId xmlns:a16="http://schemas.microsoft.com/office/drawing/2014/main" id="{67B24364-A930-294D-8FE2-17D3DFE6D8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31574" y="1473199"/>
            <a:ext cx="812800" cy="812800"/>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BE618C2C-82E3-DA4E-A858-B91E93134449}"/>
              </a:ext>
            </a:extLst>
          </p:cNvPr>
          <p:cNvPicPr>
            <a:picLocks noChangeAspect="1"/>
          </p:cNvPicPr>
          <p:nvPr/>
        </p:nvPicPr>
        <p:blipFill rotWithShape="1">
          <a:blip r:embed="rId5"/>
          <a:srcRect b="11785"/>
          <a:stretch/>
        </p:blipFill>
        <p:spPr>
          <a:xfrm>
            <a:off x="7276880" y="2606200"/>
            <a:ext cx="3892023" cy="2919017"/>
          </a:xfrm>
          <a:prstGeom prst="rect">
            <a:avLst/>
          </a:prstGeom>
        </p:spPr>
      </p:pic>
      <p:sp>
        <p:nvSpPr>
          <p:cNvPr id="6" name="TextBox 5">
            <a:extLst>
              <a:ext uri="{FF2B5EF4-FFF2-40B4-BE49-F238E27FC236}">
                <a16:creationId xmlns:a16="http://schemas.microsoft.com/office/drawing/2014/main" id="{AD88C2E1-7410-C249-A80E-D23327F92397}"/>
              </a:ext>
            </a:extLst>
          </p:cNvPr>
          <p:cNvSpPr txBox="1"/>
          <p:nvPr/>
        </p:nvSpPr>
        <p:spPr>
          <a:xfrm>
            <a:off x="7640844" y="5610285"/>
            <a:ext cx="3630929" cy="584775"/>
          </a:xfrm>
          <a:prstGeom prst="rect">
            <a:avLst/>
          </a:prstGeom>
          <a:noFill/>
        </p:spPr>
        <p:txBody>
          <a:bodyPr wrap="square" rtlCol="0">
            <a:spAutoFit/>
          </a:bodyPr>
          <a:lstStyle/>
          <a:p>
            <a:r>
              <a:rPr lang="en-US" sz="1600" dirty="0">
                <a:hlinkClick r:id="rId6"/>
              </a:rPr>
              <a:t>Using Music in Online Videos &amp; Media: Music Copyright Law Basics</a:t>
            </a:r>
            <a:endParaRPr lang="en-US" sz="1600" dirty="0"/>
          </a:p>
        </p:txBody>
      </p:sp>
    </p:spTree>
    <p:extLst>
      <p:ext uri="{BB962C8B-B14F-4D97-AF65-F5344CB8AC3E}">
        <p14:creationId xmlns:p14="http://schemas.microsoft.com/office/powerpoint/2010/main" val="381976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1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D888C-CB7B-1340-A24A-C217239BF3FB}"/>
              </a:ext>
            </a:extLst>
          </p:cNvPr>
          <p:cNvSpPr>
            <a:spLocks noGrp="1"/>
          </p:cNvSpPr>
          <p:nvPr>
            <p:ph type="title"/>
          </p:nvPr>
        </p:nvSpPr>
        <p:spPr/>
        <p:txBody>
          <a:bodyPr/>
          <a:lstStyle/>
          <a:p>
            <a:r>
              <a:rPr lang="en-US" dirty="0"/>
              <a:t>Chapter 5: Evaluation of Project</a:t>
            </a:r>
          </a:p>
        </p:txBody>
      </p:sp>
      <p:sp>
        <p:nvSpPr>
          <p:cNvPr id="3" name="Content Placeholder 2">
            <a:extLst>
              <a:ext uri="{FF2B5EF4-FFF2-40B4-BE49-F238E27FC236}">
                <a16:creationId xmlns:a16="http://schemas.microsoft.com/office/drawing/2014/main" id="{C7D7B0A3-83D6-7D47-84F2-E06F039FDD32}"/>
              </a:ext>
            </a:extLst>
          </p:cNvPr>
          <p:cNvSpPr>
            <a:spLocks noGrp="1"/>
          </p:cNvSpPr>
          <p:nvPr>
            <p:ph idx="1"/>
          </p:nvPr>
        </p:nvSpPr>
        <p:spPr>
          <a:xfrm>
            <a:off x="1295402" y="2504544"/>
            <a:ext cx="6149340" cy="3749040"/>
          </a:xfrm>
        </p:spPr>
        <p:txBody>
          <a:bodyPr>
            <a:normAutofit lnSpcReduction="10000"/>
          </a:bodyPr>
          <a:lstStyle/>
          <a:p>
            <a:pPr>
              <a:lnSpc>
                <a:spcPct val="100000"/>
              </a:lnSpc>
            </a:pPr>
            <a:r>
              <a:rPr lang="en-US" sz="1600" dirty="0">
                <a:solidFill>
                  <a:schemeClr val="tx1"/>
                </a:solidFill>
              </a:rPr>
              <a:t>Curriculum addresses the following: </a:t>
            </a:r>
          </a:p>
          <a:p>
            <a:pPr lvl="1">
              <a:lnSpc>
                <a:spcPct val="100000"/>
              </a:lnSpc>
            </a:pPr>
            <a:r>
              <a:rPr lang="en-US" sz="1600" dirty="0">
                <a:solidFill>
                  <a:schemeClr val="tx1"/>
                </a:solidFill>
              </a:rPr>
              <a:t>Benefits of physical activity on physical well-being for older adults</a:t>
            </a:r>
          </a:p>
          <a:p>
            <a:pPr lvl="1">
              <a:lnSpc>
                <a:spcPct val="100000"/>
              </a:lnSpc>
            </a:pPr>
            <a:r>
              <a:rPr lang="en-US" sz="1600" dirty="0">
                <a:solidFill>
                  <a:schemeClr val="tx1"/>
                </a:solidFill>
              </a:rPr>
              <a:t>Benefits of music on physical well-being</a:t>
            </a:r>
          </a:p>
          <a:p>
            <a:pPr lvl="1">
              <a:lnSpc>
                <a:spcPct val="100000"/>
              </a:lnSpc>
            </a:pPr>
            <a:r>
              <a:rPr lang="en-US" sz="1600" dirty="0">
                <a:solidFill>
                  <a:schemeClr val="tx1"/>
                </a:solidFill>
              </a:rPr>
              <a:t>Benefits of physical activity and music on cognition and social well-being</a:t>
            </a:r>
          </a:p>
          <a:p>
            <a:pPr>
              <a:lnSpc>
                <a:spcPct val="100000"/>
              </a:lnSpc>
            </a:pPr>
            <a:r>
              <a:rPr lang="en-US" sz="1600" dirty="0">
                <a:solidFill>
                  <a:schemeClr val="tx1"/>
                </a:solidFill>
              </a:rPr>
              <a:t>Curriculum is adaptable to multiple environments</a:t>
            </a:r>
          </a:p>
          <a:p>
            <a:pPr lvl="1">
              <a:lnSpc>
                <a:spcPct val="100000"/>
              </a:lnSpc>
            </a:pPr>
            <a:r>
              <a:rPr lang="en-US" sz="1600" dirty="0">
                <a:solidFill>
                  <a:schemeClr val="tx1"/>
                </a:solidFill>
              </a:rPr>
              <a:t>Group or individual settings</a:t>
            </a:r>
          </a:p>
          <a:p>
            <a:pPr lvl="1">
              <a:lnSpc>
                <a:spcPct val="100000"/>
              </a:lnSpc>
            </a:pPr>
            <a:r>
              <a:rPr lang="en-US" sz="1600" dirty="0">
                <a:solidFill>
                  <a:schemeClr val="tx1"/>
                </a:solidFill>
              </a:rPr>
              <a:t>Residential care facility, adult day care, memory care units, aging in place, virtual</a:t>
            </a:r>
          </a:p>
          <a:p>
            <a:pPr>
              <a:lnSpc>
                <a:spcPct val="100000"/>
              </a:lnSpc>
            </a:pPr>
            <a:r>
              <a:rPr lang="en-US" sz="1600" dirty="0">
                <a:solidFill>
                  <a:schemeClr val="tx1"/>
                </a:solidFill>
              </a:rPr>
              <a:t>Encourages multigenerational setting: older adults + older adults’ family members, neighbors and friends</a:t>
            </a:r>
          </a:p>
          <a:p>
            <a:pPr>
              <a:lnSpc>
                <a:spcPct val="100000"/>
              </a:lnSpc>
            </a:pPr>
            <a:r>
              <a:rPr lang="en-US" sz="1600" dirty="0">
                <a:solidFill>
                  <a:schemeClr val="tx1"/>
                </a:solidFill>
              </a:rPr>
              <a:t>Founded in contemporary research</a:t>
            </a:r>
          </a:p>
        </p:txBody>
      </p:sp>
      <p:pic>
        <p:nvPicPr>
          <p:cNvPr id="5" name="Picture 4">
            <a:extLst>
              <a:ext uri="{FF2B5EF4-FFF2-40B4-BE49-F238E27FC236}">
                <a16:creationId xmlns:a16="http://schemas.microsoft.com/office/drawing/2014/main" id="{1709A122-439D-9842-BCF1-47E0821D93AD}"/>
              </a:ext>
            </a:extLst>
          </p:cNvPr>
          <p:cNvPicPr>
            <a:picLocks noChangeAspect="1"/>
          </p:cNvPicPr>
          <p:nvPr/>
        </p:nvPicPr>
        <p:blipFill>
          <a:blip r:embed="rId2"/>
          <a:stretch>
            <a:fillRect/>
          </a:stretch>
        </p:blipFill>
        <p:spPr>
          <a:xfrm>
            <a:off x="7981186" y="2556932"/>
            <a:ext cx="2915412" cy="3644265"/>
          </a:xfrm>
          <a:prstGeom prst="rect">
            <a:avLst/>
          </a:prstGeom>
        </p:spPr>
      </p:pic>
      <p:sp>
        <p:nvSpPr>
          <p:cNvPr id="4" name="TextBox 3">
            <a:extLst>
              <a:ext uri="{FF2B5EF4-FFF2-40B4-BE49-F238E27FC236}">
                <a16:creationId xmlns:a16="http://schemas.microsoft.com/office/drawing/2014/main" id="{CAB1B3E9-4D77-7C40-B220-0EEDA6C60F7E}"/>
              </a:ext>
            </a:extLst>
          </p:cNvPr>
          <p:cNvSpPr txBox="1"/>
          <p:nvPr/>
        </p:nvSpPr>
        <p:spPr>
          <a:xfrm>
            <a:off x="6220966" y="5875868"/>
            <a:ext cx="1760220" cy="369332"/>
          </a:xfrm>
          <a:prstGeom prst="rect">
            <a:avLst/>
          </a:prstGeom>
          <a:noFill/>
        </p:spPr>
        <p:txBody>
          <a:bodyPr wrap="square" rtlCol="0">
            <a:spAutoFit/>
          </a:bodyPr>
          <a:lstStyle/>
          <a:p>
            <a:r>
              <a:rPr lang="en-US" dirty="0">
                <a:hlinkClick r:id="rId3"/>
              </a:rPr>
              <a:t>Photo via Twitter</a:t>
            </a:r>
            <a:endParaRPr lang="en-US" dirty="0"/>
          </a:p>
        </p:txBody>
      </p:sp>
    </p:spTree>
    <p:extLst>
      <p:ext uri="{BB962C8B-B14F-4D97-AF65-F5344CB8AC3E}">
        <p14:creationId xmlns:p14="http://schemas.microsoft.com/office/powerpoint/2010/main" val="35428110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21335-11FE-7845-9939-FD586DB6FF4B}"/>
              </a:ext>
            </a:extLst>
          </p:cNvPr>
          <p:cNvSpPr>
            <a:spLocks noGrp="1"/>
          </p:cNvSpPr>
          <p:nvPr>
            <p:ph type="title"/>
          </p:nvPr>
        </p:nvSpPr>
        <p:spPr/>
        <p:txBody>
          <a:bodyPr/>
          <a:lstStyle/>
          <a:p>
            <a:r>
              <a:rPr lang="en-US" dirty="0"/>
              <a:t>Chapter 5: Recommendations</a:t>
            </a:r>
          </a:p>
        </p:txBody>
      </p:sp>
      <p:sp>
        <p:nvSpPr>
          <p:cNvPr id="3" name="Content Placeholder 2">
            <a:extLst>
              <a:ext uri="{FF2B5EF4-FFF2-40B4-BE49-F238E27FC236}">
                <a16:creationId xmlns:a16="http://schemas.microsoft.com/office/drawing/2014/main" id="{B4150A94-812D-C84B-9BBE-5E082789C8B7}"/>
              </a:ext>
            </a:extLst>
          </p:cNvPr>
          <p:cNvSpPr>
            <a:spLocks noGrp="1"/>
          </p:cNvSpPr>
          <p:nvPr>
            <p:ph idx="1"/>
          </p:nvPr>
        </p:nvSpPr>
        <p:spPr>
          <a:xfrm>
            <a:off x="1295401" y="2556932"/>
            <a:ext cx="9601196" cy="3683848"/>
          </a:xfrm>
        </p:spPr>
        <p:txBody>
          <a:bodyPr>
            <a:noAutofit/>
          </a:bodyPr>
          <a:lstStyle/>
          <a:p>
            <a:pPr>
              <a:lnSpc>
                <a:spcPct val="100000"/>
              </a:lnSpc>
            </a:pPr>
            <a:r>
              <a:rPr lang="en-US" sz="1900" dirty="0"/>
              <a:t>Previously informally conducted by project developer at an adult day center</a:t>
            </a:r>
          </a:p>
          <a:p>
            <a:pPr lvl="1">
              <a:lnSpc>
                <a:spcPct val="100000"/>
              </a:lnSpc>
            </a:pPr>
            <a:r>
              <a:rPr lang="en-US" sz="1900" dirty="0"/>
              <a:t>No formal evaluation; face validity only</a:t>
            </a:r>
          </a:p>
          <a:p>
            <a:pPr>
              <a:lnSpc>
                <a:spcPct val="100000"/>
              </a:lnSpc>
            </a:pPr>
            <a:r>
              <a:rPr lang="en-US" sz="1900" dirty="0"/>
              <a:t>Future research</a:t>
            </a:r>
          </a:p>
          <a:p>
            <a:pPr lvl="1">
              <a:lnSpc>
                <a:spcPct val="100000"/>
              </a:lnSpc>
            </a:pPr>
            <a:r>
              <a:rPr lang="en-US" sz="1900" dirty="0"/>
              <a:t>Formally evaluate the curriculum in adult day care or residential care facility</a:t>
            </a:r>
          </a:p>
          <a:p>
            <a:pPr lvl="1">
              <a:lnSpc>
                <a:spcPct val="100000"/>
              </a:lnSpc>
            </a:pPr>
            <a:r>
              <a:rPr lang="en-US" sz="1900" dirty="0"/>
              <a:t>Test retest reliability &amp; construct validity</a:t>
            </a:r>
          </a:p>
          <a:p>
            <a:pPr lvl="1">
              <a:lnSpc>
                <a:spcPct val="100000"/>
              </a:lnSpc>
            </a:pPr>
            <a:r>
              <a:rPr lang="en-US" sz="1900" dirty="0"/>
              <a:t>Pre- &amp; post-test of Terrible Delightful Scale</a:t>
            </a:r>
          </a:p>
          <a:p>
            <a:pPr>
              <a:lnSpc>
                <a:spcPct val="100000"/>
              </a:lnSpc>
            </a:pPr>
            <a:r>
              <a:rPr lang="en-US" sz="1900" dirty="0"/>
              <a:t>Create virtual version for Zoom, Skype or Google Hangouts during COVID-19</a:t>
            </a:r>
          </a:p>
          <a:p>
            <a:pPr>
              <a:lnSpc>
                <a:spcPct val="100000"/>
              </a:lnSpc>
            </a:pPr>
            <a:r>
              <a:rPr lang="en-US" sz="1900" dirty="0"/>
              <a:t>Write grant proposal to receive grant money to pay music licensing fees to legally record &amp; upload online</a:t>
            </a:r>
          </a:p>
        </p:txBody>
      </p:sp>
    </p:spTree>
    <p:extLst>
      <p:ext uri="{BB962C8B-B14F-4D97-AF65-F5344CB8AC3E}">
        <p14:creationId xmlns:p14="http://schemas.microsoft.com/office/powerpoint/2010/main" val="23846393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C64F4-3E5E-3141-8318-1EBC06166114}"/>
              </a:ext>
            </a:extLst>
          </p:cNvPr>
          <p:cNvSpPr>
            <a:spLocks noGrp="1"/>
          </p:cNvSpPr>
          <p:nvPr>
            <p:ph type="title"/>
          </p:nvPr>
        </p:nvSpPr>
        <p:spPr/>
        <p:txBody>
          <a:bodyPr/>
          <a:lstStyle/>
          <a:p>
            <a:r>
              <a:rPr lang="en-US" dirty="0"/>
              <a:t>Thank you! </a:t>
            </a:r>
            <a:r>
              <a:rPr lang="en-US" dirty="0">
                <a:sym typeface="Wingdings" pitchFamily="2" charset="2"/>
              </a:rPr>
              <a:t></a:t>
            </a:r>
            <a:endParaRPr lang="en-US" dirty="0"/>
          </a:p>
        </p:txBody>
      </p:sp>
      <p:sp>
        <p:nvSpPr>
          <p:cNvPr id="3" name="Content Placeholder 2">
            <a:extLst>
              <a:ext uri="{FF2B5EF4-FFF2-40B4-BE49-F238E27FC236}">
                <a16:creationId xmlns:a16="http://schemas.microsoft.com/office/drawing/2014/main" id="{6A1B6546-1649-5446-89E0-B109BF68ACE0}"/>
              </a:ext>
            </a:extLst>
          </p:cNvPr>
          <p:cNvSpPr>
            <a:spLocks noGrp="1"/>
          </p:cNvSpPr>
          <p:nvPr>
            <p:ph idx="1"/>
          </p:nvPr>
        </p:nvSpPr>
        <p:spPr>
          <a:xfrm>
            <a:off x="1295401" y="2556932"/>
            <a:ext cx="9601196" cy="1058333"/>
          </a:xfrm>
        </p:spPr>
        <p:txBody>
          <a:bodyPr>
            <a:normAutofit/>
          </a:bodyPr>
          <a:lstStyle/>
          <a:p>
            <a:pPr marL="0" indent="0">
              <a:buNone/>
            </a:pPr>
            <a:r>
              <a:rPr lang="en-US" sz="2000" dirty="0"/>
              <a:t>Special thank you to my committee members: Dr. Maria </a:t>
            </a:r>
            <a:r>
              <a:rPr lang="en-US" sz="2000" dirty="0" err="1"/>
              <a:t>Claver</a:t>
            </a:r>
            <a:r>
              <a:rPr lang="en-US" sz="2000" dirty="0"/>
              <a:t>, Miriam Henan &amp; John Fay.  Special thank you to my expert panel.  Extra special thank you to my fire family for always inspiring me to slay the game!</a:t>
            </a:r>
          </a:p>
        </p:txBody>
      </p:sp>
      <p:pic>
        <p:nvPicPr>
          <p:cNvPr id="4" name="Content Placeholder 4">
            <a:extLst>
              <a:ext uri="{FF2B5EF4-FFF2-40B4-BE49-F238E27FC236}">
                <a16:creationId xmlns:a16="http://schemas.microsoft.com/office/drawing/2014/main" id="{EDF4007C-0D60-624E-ACA0-D997B5299FF8}"/>
              </a:ext>
            </a:extLst>
          </p:cNvPr>
          <p:cNvPicPr>
            <a:picLocks noChangeAspect="1"/>
          </p:cNvPicPr>
          <p:nvPr/>
        </p:nvPicPr>
        <p:blipFill>
          <a:blip r:embed="rId4"/>
          <a:stretch>
            <a:fillRect/>
          </a:stretch>
        </p:blipFill>
        <p:spPr>
          <a:xfrm>
            <a:off x="3163387" y="3615265"/>
            <a:ext cx="5865223" cy="2463394"/>
          </a:xfrm>
          <a:prstGeom prst="rect">
            <a:avLst/>
          </a:prstGeom>
        </p:spPr>
      </p:pic>
      <p:sp>
        <p:nvSpPr>
          <p:cNvPr id="5" name="TextBox 4">
            <a:extLst>
              <a:ext uri="{FF2B5EF4-FFF2-40B4-BE49-F238E27FC236}">
                <a16:creationId xmlns:a16="http://schemas.microsoft.com/office/drawing/2014/main" id="{641015EE-62BF-3442-ADCC-68BC010A6EB0}"/>
              </a:ext>
            </a:extLst>
          </p:cNvPr>
          <p:cNvSpPr txBox="1"/>
          <p:nvPr/>
        </p:nvSpPr>
        <p:spPr>
          <a:xfrm>
            <a:off x="9734550" y="5888146"/>
            <a:ext cx="2038132" cy="369332"/>
          </a:xfrm>
          <a:prstGeom prst="rect">
            <a:avLst/>
          </a:prstGeom>
          <a:noFill/>
        </p:spPr>
        <p:txBody>
          <a:bodyPr wrap="square" rtlCol="0">
            <a:spAutoFit/>
          </a:bodyPr>
          <a:lstStyle/>
          <a:p>
            <a:r>
              <a:rPr lang="en-US" dirty="0">
                <a:hlinkClick r:id="rId5"/>
              </a:rPr>
              <a:t>gif from Pinterest</a:t>
            </a:r>
            <a:endParaRPr lang="en-US" dirty="0"/>
          </a:p>
        </p:txBody>
      </p:sp>
      <p:pic>
        <p:nvPicPr>
          <p:cNvPr id="6" name="Slide 18" descr="Slide 18">
            <a:hlinkClick r:id="" action="ppaction://media"/>
            <a:extLst>
              <a:ext uri="{FF2B5EF4-FFF2-40B4-BE49-F238E27FC236}">
                <a16:creationId xmlns:a16="http://schemas.microsoft.com/office/drawing/2014/main" id="{EDCACCB1-E3DF-844B-A907-22DDB3E816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87063" y="1227665"/>
            <a:ext cx="812800" cy="812800"/>
          </a:xfrm>
          <a:prstGeom prst="rect">
            <a:avLst/>
          </a:prstGeom>
        </p:spPr>
      </p:pic>
    </p:spTree>
    <p:extLst>
      <p:ext uri="{BB962C8B-B14F-4D97-AF65-F5344CB8AC3E}">
        <p14:creationId xmlns:p14="http://schemas.microsoft.com/office/powerpoint/2010/main" val="3219336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9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269E7-AA43-6043-9841-2C3711A5CD6C}"/>
              </a:ext>
            </a:extLst>
          </p:cNvPr>
          <p:cNvSpPr>
            <a:spLocks noGrp="1"/>
          </p:cNvSpPr>
          <p:nvPr>
            <p:ph type="title"/>
          </p:nvPr>
        </p:nvSpPr>
        <p:spPr/>
        <p:txBody>
          <a:bodyPr>
            <a:normAutofit/>
          </a:bodyPr>
          <a:lstStyle/>
          <a:p>
            <a:r>
              <a:rPr lang="en-US" sz="5400" b="1" dirty="0">
                <a:cs typeface="Arial" panose="020B0604020202020204" pitchFamily="34" charset="0"/>
              </a:rPr>
              <a:t>Inspiration</a:t>
            </a:r>
            <a:endParaRPr lang="en-US" sz="5400" dirty="0"/>
          </a:p>
        </p:txBody>
      </p:sp>
      <p:sp>
        <p:nvSpPr>
          <p:cNvPr id="3" name="Content Placeholder 2">
            <a:extLst>
              <a:ext uri="{FF2B5EF4-FFF2-40B4-BE49-F238E27FC236}">
                <a16:creationId xmlns:a16="http://schemas.microsoft.com/office/drawing/2014/main" id="{28C65BF0-01C7-134A-99EB-59138EC6FB74}"/>
              </a:ext>
            </a:extLst>
          </p:cNvPr>
          <p:cNvSpPr>
            <a:spLocks noGrp="1"/>
          </p:cNvSpPr>
          <p:nvPr>
            <p:ph idx="1"/>
          </p:nvPr>
        </p:nvSpPr>
        <p:spPr>
          <a:xfrm>
            <a:off x="873652" y="2476922"/>
            <a:ext cx="6315819" cy="3763858"/>
          </a:xfrm>
        </p:spPr>
        <p:txBody>
          <a:bodyPr>
            <a:noAutofit/>
          </a:bodyPr>
          <a:lstStyle/>
          <a:p>
            <a:pPr>
              <a:lnSpc>
                <a:spcPct val="100000"/>
              </a:lnSpc>
            </a:pPr>
            <a:r>
              <a:rPr lang="en-US" sz="1200" dirty="0">
                <a:cs typeface="Arial" panose="020B0604020202020204" pitchFamily="34" charset="0"/>
              </a:rPr>
              <a:t>Peloton</a:t>
            </a:r>
          </a:p>
          <a:p>
            <a:pPr>
              <a:lnSpc>
                <a:spcPct val="100000"/>
              </a:lnSpc>
            </a:pPr>
            <a:r>
              <a:rPr lang="en-US" sz="1200" dirty="0">
                <a:cs typeface="Arial" panose="020B0604020202020204" pitchFamily="34" charset="0"/>
              </a:rPr>
              <a:t>Synthesis of exercise, music &amp; comradery</a:t>
            </a:r>
          </a:p>
          <a:p>
            <a:pPr>
              <a:lnSpc>
                <a:spcPct val="100000"/>
              </a:lnSpc>
            </a:pPr>
            <a:r>
              <a:rPr lang="en-US" sz="1200" dirty="0">
                <a:cs typeface="Arial" panose="020B0604020202020204" pitchFamily="34" charset="0"/>
              </a:rPr>
              <a:t>Intervals &amp; climbs pair with musical structure (excludes Tabata &amp; HIIT classes)</a:t>
            </a:r>
          </a:p>
          <a:p>
            <a:pPr lvl="1">
              <a:lnSpc>
                <a:spcPct val="100000"/>
              </a:lnSpc>
            </a:pPr>
            <a:r>
              <a:rPr lang="en-US" sz="1200" dirty="0">
                <a:cs typeface="Arial" panose="020B0604020202020204" pitchFamily="34" charset="0"/>
              </a:rPr>
              <a:t>e.g. push cadence (RPM: 100—120) during chorus (20 seconds); recover during verse (30 seconds)</a:t>
            </a:r>
          </a:p>
          <a:p>
            <a:pPr>
              <a:lnSpc>
                <a:spcPct val="100000"/>
              </a:lnSpc>
            </a:pPr>
            <a:r>
              <a:rPr lang="en-US" sz="1200" dirty="0">
                <a:cs typeface="Arial" panose="020B0604020202020204" pitchFamily="34" charset="0"/>
              </a:rPr>
              <a:t>Research concludes the effectiveness of group exercise</a:t>
            </a:r>
          </a:p>
          <a:p>
            <a:pPr lvl="1">
              <a:lnSpc>
                <a:spcPct val="100000"/>
              </a:lnSpc>
            </a:pPr>
            <a:r>
              <a:rPr lang="en-US" sz="1200" dirty="0">
                <a:cs typeface="Arial" panose="020B0604020202020204" pitchFamily="34" charset="0"/>
              </a:rPr>
              <a:t>Healthy competition</a:t>
            </a:r>
          </a:p>
          <a:p>
            <a:pPr lvl="1">
              <a:lnSpc>
                <a:spcPct val="100000"/>
              </a:lnSpc>
            </a:pPr>
            <a:r>
              <a:rPr lang="en-US" sz="1200" dirty="0">
                <a:cs typeface="Arial" panose="020B0604020202020204" pitchFamily="34" charset="0"/>
              </a:rPr>
              <a:t>Solidify your bond</a:t>
            </a:r>
          </a:p>
          <a:p>
            <a:pPr lvl="1">
              <a:lnSpc>
                <a:spcPct val="100000"/>
              </a:lnSpc>
            </a:pPr>
            <a:r>
              <a:rPr lang="en-US" sz="1200" dirty="0">
                <a:cs typeface="Arial" panose="020B0604020202020204" pitchFamily="34" charset="0"/>
              </a:rPr>
              <a:t>Greater accountability</a:t>
            </a:r>
          </a:p>
          <a:p>
            <a:pPr lvl="1">
              <a:lnSpc>
                <a:spcPct val="100000"/>
              </a:lnSpc>
            </a:pPr>
            <a:r>
              <a:rPr lang="en-US" sz="1200" dirty="0">
                <a:cs typeface="Arial" panose="020B0604020202020204" pitchFamily="34" charset="0"/>
              </a:rPr>
              <a:t>Improved communication</a:t>
            </a:r>
          </a:p>
          <a:p>
            <a:pPr lvl="1">
              <a:lnSpc>
                <a:spcPct val="100000"/>
              </a:lnSpc>
            </a:pPr>
            <a:r>
              <a:rPr lang="en-US" sz="1200" dirty="0">
                <a:cs typeface="Arial" panose="020B0604020202020204" pitchFamily="34" charset="0"/>
              </a:rPr>
              <a:t>Boost your endorphins</a:t>
            </a:r>
          </a:p>
          <a:p>
            <a:pPr lvl="1">
              <a:lnSpc>
                <a:spcPct val="100000"/>
              </a:lnSpc>
            </a:pPr>
            <a:r>
              <a:rPr lang="en-US" sz="1200" dirty="0">
                <a:cs typeface="Arial" panose="020B0604020202020204" pitchFamily="34" charset="0"/>
              </a:rPr>
              <a:t>JAMA Internal Medicine (</a:t>
            </a:r>
            <a:r>
              <a:rPr lang="en-US" sz="1200" i="1" dirty="0">
                <a:cs typeface="Arial" panose="020B0604020202020204" pitchFamily="34" charset="0"/>
              </a:rPr>
              <a:t>The Influence of Partner’s Behavior on Health Behavior Change: The English Longitudinal Study of Ageing</a:t>
            </a:r>
            <a:r>
              <a:rPr lang="en-US" sz="1200" dirty="0">
                <a:cs typeface="Arial" panose="020B0604020202020204" pitchFamily="34" charset="0"/>
              </a:rPr>
              <a:t> by Sarah E. Jackson, Andrew Steptoe &amp; Jane Wardle; March 2015)</a:t>
            </a:r>
          </a:p>
        </p:txBody>
      </p:sp>
      <p:pic>
        <p:nvPicPr>
          <p:cNvPr id="4" name="Slide 2" descr="Slide 2">
            <a:hlinkClick r:id="" action="ppaction://media"/>
            <a:extLst>
              <a:ext uri="{FF2B5EF4-FFF2-40B4-BE49-F238E27FC236}">
                <a16:creationId xmlns:a16="http://schemas.microsoft.com/office/drawing/2014/main" id="{B82EC938-8FC5-3041-9FDF-5ACE0BD233C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79188" y="1227665"/>
            <a:ext cx="812800" cy="812800"/>
          </a:xfrm>
          <a:prstGeom prst="rect">
            <a:avLst/>
          </a:prstGeom>
        </p:spPr>
      </p:pic>
      <p:pic>
        <p:nvPicPr>
          <p:cNvPr id="7" name="Picture 6">
            <a:extLst>
              <a:ext uri="{FF2B5EF4-FFF2-40B4-BE49-F238E27FC236}">
                <a16:creationId xmlns:a16="http://schemas.microsoft.com/office/drawing/2014/main" id="{6FEE9C97-FBFD-FA4E-AA69-8D807B7411CE}"/>
              </a:ext>
            </a:extLst>
          </p:cNvPr>
          <p:cNvPicPr>
            <a:picLocks noChangeAspect="1"/>
          </p:cNvPicPr>
          <p:nvPr/>
        </p:nvPicPr>
        <p:blipFill>
          <a:blip r:embed="rId5"/>
          <a:stretch>
            <a:fillRect/>
          </a:stretch>
        </p:blipFill>
        <p:spPr>
          <a:xfrm>
            <a:off x="7299378" y="3081231"/>
            <a:ext cx="4018970" cy="2418080"/>
          </a:xfrm>
          <a:prstGeom prst="rect">
            <a:avLst/>
          </a:prstGeom>
        </p:spPr>
      </p:pic>
      <p:sp>
        <p:nvSpPr>
          <p:cNvPr id="8" name="TextBox 7">
            <a:extLst>
              <a:ext uri="{FF2B5EF4-FFF2-40B4-BE49-F238E27FC236}">
                <a16:creationId xmlns:a16="http://schemas.microsoft.com/office/drawing/2014/main" id="{D3A1FE18-9B55-3E4B-BDCF-24281285F681}"/>
              </a:ext>
            </a:extLst>
          </p:cNvPr>
          <p:cNvSpPr txBox="1"/>
          <p:nvPr/>
        </p:nvSpPr>
        <p:spPr>
          <a:xfrm>
            <a:off x="8555396" y="5630335"/>
            <a:ext cx="1506933" cy="369332"/>
          </a:xfrm>
          <a:prstGeom prst="rect">
            <a:avLst/>
          </a:prstGeom>
          <a:noFill/>
        </p:spPr>
        <p:txBody>
          <a:bodyPr wrap="square" rtlCol="0">
            <a:spAutoFit/>
          </a:bodyPr>
          <a:lstStyle/>
          <a:p>
            <a:r>
              <a:rPr lang="en-US" dirty="0">
                <a:cs typeface="Arial" panose="020B0604020202020204" pitchFamily="34" charset="0"/>
                <a:hlinkClick r:id="rId6"/>
              </a:rPr>
              <a:t>Peloton photo</a:t>
            </a:r>
            <a:endParaRPr lang="en-US" dirty="0">
              <a:cs typeface="Arial" panose="020B0604020202020204" pitchFamily="34" charset="0"/>
            </a:endParaRPr>
          </a:p>
        </p:txBody>
      </p:sp>
    </p:spTree>
    <p:extLst>
      <p:ext uri="{BB962C8B-B14F-4D97-AF65-F5344CB8AC3E}">
        <p14:creationId xmlns:p14="http://schemas.microsoft.com/office/powerpoint/2010/main" val="42106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2E484-BE74-4848-AAC6-C1A0593C65E7}"/>
              </a:ext>
            </a:extLst>
          </p:cNvPr>
          <p:cNvSpPr>
            <a:spLocks noGrp="1"/>
          </p:cNvSpPr>
          <p:nvPr>
            <p:ph type="title"/>
          </p:nvPr>
        </p:nvSpPr>
        <p:spPr/>
        <p:txBody>
          <a:bodyPr/>
          <a:lstStyle/>
          <a:p>
            <a:r>
              <a:rPr lang="en-US" dirty="0"/>
              <a:t>Chapter 1: Introduction</a:t>
            </a:r>
          </a:p>
        </p:txBody>
      </p:sp>
      <p:pic>
        <p:nvPicPr>
          <p:cNvPr id="4" name="Slide 3" descr="Slide 3">
            <a:hlinkClick r:id="" action="ppaction://media"/>
            <a:extLst>
              <a:ext uri="{FF2B5EF4-FFF2-40B4-BE49-F238E27FC236}">
                <a16:creationId xmlns:a16="http://schemas.microsoft.com/office/drawing/2014/main" id="{0F9E1B02-88BC-474E-88B7-42CF285AAA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86459" y="1227665"/>
            <a:ext cx="812800" cy="812800"/>
          </a:xfrm>
          <a:prstGeom prst="rect">
            <a:avLst/>
          </a:prstGeom>
        </p:spPr>
      </p:pic>
      <p:pic>
        <p:nvPicPr>
          <p:cNvPr id="5" name="Content Placeholder 7">
            <a:extLst>
              <a:ext uri="{FF2B5EF4-FFF2-40B4-BE49-F238E27FC236}">
                <a16:creationId xmlns:a16="http://schemas.microsoft.com/office/drawing/2014/main" id="{78F50ED8-2457-5A4E-ABE2-359FAB33A6FD}"/>
              </a:ext>
            </a:extLst>
          </p:cNvPr>
          <p:cNvPicPr>
            <a:picLocks noGrp="1" noChangeAspect="1"/>
          </p:cNvPicPr>
          <p:nvPr>
            <p:ph idx="1"/>
          </p:nvPr>
        </p:nvPicPr>
        <p:blipFill>
          <a:blip r:embed="rId5"/>
          <a:stretch>
            <a:fillRect/>
          </a:stretch>
        </p:blipFill>
        <p:spPr>
          <a:xfrm>
            <a:off x="1295402" y="2488418"/>
            <a:ext cx="4030978" cy="3455124"/>
          </a:xfrm>
        </p:spPr>
      </p:pic>
      <p:pic>
        <p:nvPicPr>
          <p:cNvPr id="6" name="Picture 5" descr="A person holding a microphone&#10;&#10;Description automatically generated">
            <a:extLst>
              <a:ext uri="{FF2B5EF4-FFF2-40B4-BE49-F238E27FC236}">
                <a16:creationId xmlns:a16="http://schemas.microsoft.com/office/drawing/2014/main" id="{5770C053-4F5D-F942-8F59-7B0A3ABF7D9D}"/>
              </a:ext>
            </a:extLst>
          </p:cNvPr>
          <p:cNvPicPr>
            <a:picLocks noChangeAspect="1"/>
          </p:cNvPicPr>
          <p:nvPr/>
        </p:nvPicPr>
        <p:blipFill>
          <a:blip r:embed="rId6"/>
          <a:stretch>
            <a:fillRect/>
          </a:stretch>
        </p:blipFill>
        <p:spPr>
          <a:xfrm>
            <a:off x="5655307" y="2488418"/>
            <a:ext cx="5241291" cy="3457023"/>
          </a:xfrm>
          <a:prstGeom prst="rect">
            <a:avLst/>
          </a:prstGeom>
        </p:spPr>
      </p:pic>
      <p:sp>
        <p:nvSpPr>
          <p:cNvPr id="7" name="TextBox 6">
            <a:extLst>
              <a:ext uri="{FF2B5EF4-FFF2-40B4-BE49-F238E27FC236}">
                <a16:creationId xmlns:a16="http://schemas.microsoft.com/office/drawing/2014/main" id="{0F1A9F24-D0DF-5E41-8FAE-DB4BCAEFCF13}"/>
              </a:ext>
            </a:extLst>
          </p:cNvPr>
          <p:cNvSpPr txBox="1"/>
          <p:nvPr/>
        </p:nvSpPr>
        <p:spPr>
          <a:xfrm>
            <a:off x="4269739" y="5961295"/>
            <a:ext cx="3652521" cy="369332"/>
          </a:xfrm>
          <a:prstGeom prst="rect">
            <a:avLst/>
          </a:prstGeom>
          <a:noFill/>
        </p:spPr>
        <p:txBody>
          <a:bodyPr wrap="square" rtlCol="0">
            <a:spAutoFit/>
          </a:bodyPr>
          <a:lstStyle/>
          <a:p>
            <a:r>
              <a:rPr lang="en-US" dirty="0">
                <a:hlinkClick r:id="rId7"/>
              </a:rPr>
              <a:t>Yale Daily News</a:t>
            </a:r>
            <a:r>
              <a:rPr lang="en-US" dirty="0"/>
              <a:t>  </a:t>
            </a:r>
            <a:r>
              <a:rPr lang="en-US" dirty="0">
                <a:hlinkClick r:id="rId8"/>
              </a:rPr>
              <a:t>Classic fM radio</a:t>
            </a:r>
            <a:endParaRPr lang="en-US" dirty="0"/>
          </a:p>
        </p:txBody>
      </p:sp>
    </p:spTree>
    <p:extLst>
      <p:ext uri="{BB962C8B-B14F-4D97-AF65-F5344CB8AC3E}">
        <p14:creationId xmlns:p14="http://schemas.microsoft.com/office/powerpoint/2010/main" val="402889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A7D2A-BA18-6147-B393-F18E43EABFDF}"/>
              </a:ext>
            </a:extLst>
          </p:cNvPr>
          <p:cNvSpPr>
            <a:spLocks noGrp="1"/>
          </p:cNvSpPr>
          <p:nvPr>
            <p:ph type="title"/>
          </p:nvPr>
        </p:nvSpPr>
        <p:spPr/>
        <p:txBody>
          <a:bodyPr/>
          <a:lstStyle/>
          <a:p>
            <a:r>
              <a:rPr lang="en-US" dirty="0"/>
              <a:t>Chapter 1: Statement of the Problem</a:t>
            </a:r>
          </a:p>
        </p:txBody>
      </p:sp>
      <p:pic>
        <p:nvPicPr>
          <p:cNvPr id="4" name="Slide 4" descr="Slide 4">
            <a:hlinkClick r:id="" action="ppaction://media"/>
            <a:extLst>
              <a:ext uri="{FF2B5EF4-FFF2-40B4-BE49-F238E27FC236}">
                <a16:creationId xmlns:a16="http://schemas.microsoft.com/office/drawing/2014/main" id="{E502F042-D9C0-F444-B3D9-35F45251B7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8106" y="1227665"/>
            <a:ext cx="812800" cy="812800"/>
          </a:xfrm>
          <a:prstGeom prst="rect">
            <a:avLst/>
          </a:prstGeom>
        </p:spPr>
      </p:pic>
      <p:sp>
        <p:nvSpPr>
          <p:cNvPr id="5" name="Content Placeholder 4">
            <a:extLst>
              <a:ext uri="{FF2B5EF4-FFF2-40B4-BE49-F238E27FC236}">
                <a16:creationId xmlns:a16="http://schemas.microsoft.com/office/drawing/2014/main" id="{D9022611-AEC7-7B4B-876A-4F7FE05564AA}"/>
              </a:ext>
            </a:extLst>
          </p:cNvPr>
          <p:cNvSpPr txBox="1">
            <a:spLocks/>
          </p:cNvSpPr>
          <p:nvPr/>
        </p:nvSpPr>
        <p:spPr>
          <a:xfrm>
            <a:off x="7956139" y="5003556"/>
            <a:ext cx="3011469" cy="651194"/>
          </a:xfrm>
          <a:prstGeom prst="rect">
            <a:avLst/>
          </a:prstGeom>
        </p:spPr>
        <p:txBody>
          <a:bodyPr vert="horz" lIns="91440" tIns="45720" rIns="91440" bIns="45720" rtlCol="0" anchor="t">
            <a:normAutofit fontScale="70000" lnSpcReduction="2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buFont typeface="Arial"/>
              <a:buNone/>
            </a:pPr>
            <a:r>
              <a:rPr lang="en-US" dirty="0">
                <a:cs typeface="Arial" panose="020B0604020202020204" pitchFamily="34" charset="0"/>
              </a:rPr>
              <a:t>Limited literature on music + physical activity for older adults</a:t>
            </a:r>
          </a:p>
        </p:txBody>
      </p:sp>
      <p:pic>
        <p:nvPicPr>
          <p:cNvPr id="6" name="Picture 5">
            <a:extLst>
              <a:ext uri="{FF2B5EF4-FFF2-40B4-BE49-F238E27FC236}">
                <a16:creationId xmlns:a16="http://schemas.microsoft.com/office/drawing/2014/main" id="{980DB468-86E0-1B47-A1B1-7EE77FB79B95}"/>
              </a:ext>
            </a:extLst>
          </p:cNvPr>
          <p:cNvPicPr>
            <a:picLocks noChangeAspect="1"/>
          </p:cNvPicPr>
          <p:nvPr/>
        </p:nvPicPr>
        <p:blipFill>
          <a:blip r:embed="rId5"/>
          <a:stretch>
            <a:fillRect/>
          </a:stretch>
        </p:blipFill>
        <p:spPr>
          <a:xfrm>
            <a:off x="7638195" y="2912155"/>
            <a:ext cx="3647359" cy="1852858"/>
          </a:xfrm>
          <a:prstGeom prst="rect">
            <a:avLst/>
          </a:prstGeom>
        </p:spPr>
      </p:pic>
      <p:sp>
        <p:nvSpPr>
          <p:cNvPr id="7" name="Content Placeholder 4">
            <a:extLst>
              <a:ext uri="{FF2B5EF4-FFF2-40B4-BE49-F238E27FC236}">
                <a16:creationId xmlns:a16="http://schemas.microsoft.com/office/drawing/2014/main" id="{C3ACFFD7-DA4D-AF4F-B8BC-790A4AF9E380}"/>
              </a:ext>
            </a:extLst>
          </p:cNvPr>
          <p:cNvSpPr txBox="1">
            <a:spLocks/>
          </p:cNvSpPr>
          <p:nvPr/>
        </p:nvSpPr>
        <p:spPr>
          <a:xfrm>
            <a:off x="4810496" y="5442054"/>
            <a:ext cx="2750493" cy="55132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Font typeface="Arial" panose="020B0604020202020204" pitchFamily="34" charset="0"/>
              <a:buNone/>
            </a:pPr>
            <a:r>
              <a:rPr lang="en-US" dirty="0">
                <a:cs typeface="Arial" panose="020B0604020202020204" pitchFamily="34" charset="0"/>
              </a:rPr>
              <a:t>Literature on music for older adults</a:t>
            </a:r>
          </a:p>
        </p:txBody>
      </p:sp>
      <p:sp>
        <p:nvSpPr>
          <p:cNvPr id="8" name="Content Placeholder 4">
            <a:extLst>
              <a:ext uri="{FF2B5EF4-FFF2-40B4-BE49-F238E27FC236}">
                <a16:creationId xmlns:a16="http://schemas.microsoft.com/office/drawing/2014/main" id="{35216EAE-E7E1-234F-A4D5-831CF7A34D37}"/>
              </a:ext>
            </a:extLst>
          </p:cNvPr>
          <p:cNvSpPr txBox="1">
            <a:spLocks/>
          </p:cNvSpPr>
          <p:nvPr/>
        </p:nvSpPr>
        <p:spPr>
          <a:xfrm>
            <a:off x="1702097" y="5324540"/>
            <a:ext cx="2750493" cy="55132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Font typeface="Arial" panose="020B0604020202020204" pitchFamily="34" charset="0"/>
              <a:buNone/>
            </a:pPr>
            <a:r>
              <a:rPr lang="en-US" dirty="0">
                <a:cs typeface="Arial" panose="020B0604020202020204" pitchFamily="34" charset="0"/>
              </a:rPr>
              <a:t>Literature on physical activity for older adults</a:t>
            </a:r>
          </a:p>
        </p:txBody>
      </p:sp>
      <p:pic>
        <p:nvPicPr>
          <p:cNvPr id="9" name="Picture 8">
            <a:extLst>
              <a:ext uri="{FF2B5EF4-FFF2-40B4-BE49-F238E27FC236}">
                <a16:creationId xmlns:a16="http://schemas.microsoft.com/office/drawing/2014/main" id="{F60E988B-D8E8-4143-B024-BC12C4E8BF1F}"/>
              </a:ext>
            </a:extLst>
          </p:cNvPr>
          <p:cNvPicPr>
            <a:picLocks noChangeAspect="1"/>
          </p:cNvPicPr>
          <p:nvPr/>
        </p:nvPicPr>
        <p:blipFill>
          <a:blip r:embed="rId6"/>
          <a:stretch>
            <a:fillRect/>
          </a:stretch>
        </p:blipFill>
        <p:spPr>
          <a:xfrm>
            <a:off x="1224392" y="2685986"/>
            <a:ext cx="3287408" cy="2474393"/>
          </a:xfrm>
          <a:prstGeom prst="rect">
            <a:avLst/>
          </a:prstGeom>
        </p:spPr>
      </p:pic>
      <p:pic>
        <p:nvPicPr>
          <p:cNvPr id="10" name="Picture 9">
            <a:extLst>
              <a:ext uri="{FF2B5EF4-FFF2-40B4-BE49-F238E27FC236}">
                <a16:creationId xmlns:a16="http://schemas.microsoft.com/office/drawing/2014/main" id="{18C121BC-F3C5-7C49-8108-908279467FFE}"/>
              </a:ext>
            </a:extLst>
          </p:cNvPr>
          <p:cNvPicPr>
            <a:picLocks noChangeAspect="1"/>
          </p:cNvPicPr>
          <p:nvPr/>
        </p:nvPicPr>
        <p:blipFill>
          <a:blip r:embed="rId7"/>
          <a:stretch>
            <a:fillRect/>
          </a:stretch>
        </p:blipFill>
        <p:spPr>
          <a:xfrm>
            <a:off x="4774416" y="2685986"/>
            <a:ext cx="2643167" cy="2643167"/>
          </a:xfrm>
          <a:prstGeom prst="rect">
            <a:avLst/>
          </a:prstGeom>
        </p:spPr>
      </p:pic>
      <p:sp>
        <p:nvSpPr>
          <p:cNvPr id="11" name="TextBox 10">
            <a:extLst>
              <a:ext uri="{FF2B5EF4-FFF2-40B4-BE49-F238E27FC236}">
                <a16:creationId xmlns:a16="http://schemas.microsoft.com/office/drawing/2014/main" id="{80F9C000-6F51-8048-A440-486E84E0A89C}"/>
              </a:ext>
            </a:extLst>
          </p:cNvPr>
          <p:cNvSpPr txBox="1"/>
          <p:nvPr/>
        </p:nvSpPr>
        <p:spPr>
          <a:xfrm>
            <a:off x="9150086" y="5552702"/>
            <a:ext cx="3041914" cy="646331"/>
          </a:xfrm>
          <a:prstGeom prst="rect">
            <a:avLst/>
          </a:prstGeom>
          <a:noFill/>
        </p:spPr>
        <p:txBody>
          <a:bodyPr wrap="square" rtlCol="0">
            <a:spAutoFit/>
          </a:bodyPr>
          <a:lstStyle/>
          <a:p>
            <a:r>
              <a:rPr lang="en-US" sz="1200" dirty="0">
                <a:cs typeface="Arial" panose="020B0604020202020204" pitchFamily="34" charset="0"/>
                <a:hlinkClick r:id="rId8"/>
              </a:rPr>
              <a:t>Golden Girls gif</a:t>
            </a:r>
            <a:endParaRPr lang="en-US" sz="1200" dirty="0">
              <a:cs typeface="Arial" panose="020B0604020202020204" pitchFamily="34" charset="0"/>
            </a:endParaRPr>
          </a:p>
          <a:p>
            <a:r>
              <a:rPr lang="en-US" sz="1200" dirty="0">
                <a:cs typeface="Arial" panose="020B0604020202020204" pitchFamily="34" charset="0"/>
                <a:hlinkClick r:id="rId9"/>
              </a:rPr>
              <a:t>Older Adult DJ</a:t>
            </a:r>
            <a:endParaRPr lang="en-US" sz="1200" dirty="0">
              <a:cs typeface="Arial" panose="020B0604020202020204" pitchFamily="34" charset="0"/>
            </a:endParaRPr>
          </a:p>
          <a:p>
            <a:r>
              <a:rPr lang="en-US" sz="1200" dirty="0">
                <a:cs typeface="Arial" panose="020B0604020202020204" pitchFamily="34" charset="0"/>
                <a:hlinkClick r:id="rId10"/>
              </a:rPr>
              <a:t>Dua Lipa “Physical” music video gif</a:t>
            </a:r>
            <a:endParaRPr lang="en-US" sz="1200" dirty="0">
              <a:cs typeface="Arial" panose="020B0604020202020204" pitchFamily="34" charset="0"/>
            </a:endParaRPr>
          </a:p>
        </p:txBody>
      </p:sp>
    </p:spTree>
    <p:extLst>
      <p:ext uri="{BB962C8B-B14F-4D97-AF65-F5344CB8AC3E}">
        <p14:creationId xmlns:p14="http://schemas.microsoft.com/office/powerpoint/2010/main" val="170593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2CAED-C878-A94A-98CE-939D0B7B1E54}"/>
              </a:ext>
            </a:extLst>
          </p:cNvPr>
          <p:cNvSpPr>
            <a:spLocks noGrp="1"/>
          </p:cNvSpPr>
          <p:nvPr>
            <p:ph type="title"/>
          </p:nvPr>
        </p:nvSpPr>
        <p:spPr/>
        <p:txBody>
          <a:bodyPr/>
          <a:lstStyle/>
          <a:p>
            <a:r>
              <a:rPr lang="en-US" dirty="0"/>
              <a:t>Chapter 1: Purpose Statement</a:t>
            </a:r>
          </a:p>
        </p:txBody>
      </p:sp>
      <p:sp>
        <p:nvSpPr>
          <p:cNvPr id="3" name="Content Placeholder 2">
            <a:extLst>
              <a:ext uri="{FF2B5EF4-FFF2-40B4-BE49-F238E27FC236}">
                <a16:creationId xmlns:a16="http://schemas.microsoft.com/office/drawing/2014/main" id="{2C09D25E-72FA-EB40-A7B1-33D652377134}"/>
              </a:ext>
            </a:extLst>
          </p:cNvPr>
          <p:cNvSpPr>
            <a:spLocks noGrp="1"/>
          </p:cNvSpPr>
          <p:nvPr>
            <p:ph idx="1"/>
          </p:nvPr>
        </p:nvSpPr>
        <p:spPr/>
        <p:txBody>
          <a:bodyPr>
            <a:normAutofit/>
          </a:bodyPr>
          <a:lstStyle/>
          <a:p>
            <a:pPr marL="0" indent="0">
              <a:buNone/>
            </a:pPr>
            <a:r>
              <a:rPr lang="en-US" sz="2000" dirty="0">
                <a:cs typeface="Arial" panose="020B0604020202020204" pitchFamily="34" charset="0"/>
              </a:rPr>
              <a:t>The purpose of this project was to create a music and physical activity curriculum for older adults (age 65 years and older) to participate in a group setting at an adult day care (social model), residential care facility for the elderly (assisted living and board and care), memory care unit, or an individual setting in an aging-in-place environment.  The physical activity intensity is low to moderate and requires older adults to follow basic movement patterns with rhythm sticks to follow the musical structure (e.g., verse, chorus, verse, chorus, bridge) and elements (e.g., tempo) of the songs led by a facilitator (activities coordinator, family member, caregiver, virtual instructor).  The music ranges in genres (e.g., pop, hip hop/rap, EDM, R&amp;B/soul, rock, country) but will exclude classical, opera and jazz genres due to the inconsistent musical structure and elements.</a:t>
            </a:r>
          </a:p>
        </p:txBody>
      </p:sp>
    </p:spTree>
    <p:extLst>
      <p:ext uri="{BB962C8B-B14F-4D97-AF65-F5344CB8AC3E}">
        <p14:creationId xmlns:p14="http://schemas.microsoft.com/office/powerpoint/2010/main" val="2865883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92990-4BB9-1C46-B358-48452DDC6424}"/>
              </a:ext>
            </a:extLst>
          </p:cNvPr>
          <p:cNvSpPr>
            <a:spLocks noGrp="1"/>
          </p:cNvSpPr>
          <p:nvPr>
            <p:ph type="title"/>
          </p:nvPr>
        </p:nvSpPr>
        <p:spPr/>
        <p:txBody>
          <a:bodyPr/>
          <a:lstStyle/>
          <a:p>
            <a:r>
              <a:rPr lang="en-US" dirty="0"/>
              <a:t>Chapter 1: Objectives</a:t>
            </a:r>
          </a:p>
        </p:txBody>
      </p:sp>
      <p:sp>
        <p:nvSpPr>
          <p:cNvPr id="3" name="Content Placeholder 2">
            <a:extLst>
              <a:ext uri="{FF2B5EF4-FFF2-40B4-BE49-F238E27FC236}">
                <a16:creationId xmlns:a16="http://schemas.microsoft.com/office/drawing/2014/main" id="{175063A7-50D0-F745-A9BE-258F00D308FF}"/>
              </a:ext>
            </a:extLst>
          </p:cNvPr>
          <p:cNvSpPr>
            <a:spLocks noGrp="1"/>
          </p:cNvSpPr>
          <p:nvPr>
            <p:ph idx="1"/>
          </p:nvPr>
        </p:nvSpPr>
        <p:spPr/>
        <p:txBody>
          <a:bodyPr>
            <a:normAutofit/>
          </a:bodyPr>
          <a:lstStyle/>
          <a:p>
            <a:r>
              <a:rPr lang="en-US" sz="2000" dirty="0">
                <a:cs typeface="Arial" panose="020B0604020202020204" pitchFamily="34" charset="0"/>
              </a:rPr>
              <a:t>Objective 1: Review peer-reviewed literature pertaining to older adults’ physical health, cognitive health, social benefits, psychology of music and music and physical activity.</a:t>
            </a:r>
          </a:p>
          <a:p>
            <a:r>
              <a:rPr lang="en-US" sz="2000" dirty="0">
                <a:cs typeface="Arial" panose="020B0604020202020204" pitchFamily="34" charset="0"/>
              </a:rPr>
              <a:t>Objective 2: Review popular media sources pertaining to physical activity, psychology of music and music and older adults.</a:t>
            </a:r>
          </a:p>
          <a:p>
            <a:r>
              <a:rPr lang="en-US" sz="2000" dirty="0">
                <a:cs typeface="Arial" panose="020B0604020202020204" pitchFamily="34" charset="0"/>
              </a:rPr>
              <a:t>Objective 3: Create music paired physical activity curriculum for family members, caregivers and facility staff to conduct in a facility or aging-in-place environment.</a:t>
            </a:r>
          </a:p>
          <a:p>
            <a:r>
              <a:rPr lang="en-US" sz="2000" dirty="0">
                <a:cs typeface="Arial" panose="020B0604020202020204" pitchFamily="34" charset="0"/>
              </a:rPr>
              <a:t>Objective 4: Present the music-physical activity program to a panel of experts for feedback.</a:t>
            </a:r>
          </a:p>
        </p:txBody>
      </p:sp>
    </p:spTree>
    <p:extLst>
      <p:ext uri="{BB962C8B-B14F-4D97-AF65-F5344CB8AC3E}">
        <p14:creationId xmlns:p14="http://schemas.microsoft.com/office/powerpoint/2010/main" val="18149572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722CA-49F0-1C47-B41A-2AB452E5C1EE}"/>
              </a:ext>
            </a:extLst>
          </p:cNvPr>
          <p:cNvSpPr>
            <a:spLocks noGrp="1"/>
          </p:cNvSpPr>
          <p:nvPr>
            <p:ph type="title"/>
          </p:nvPr>
        </p:nvSpPr>
        <p:spPr/>
        <p:txBody>
          <a:bodyPr/>
          <a:lstStyle/>
          <a:p>
            <a:r>
              <a:rPr lang="en-US" dirty="0">
                <a:cs typeface="Arial" panose="020B0604020202020204" pitchFamily="34" charset="0"/>
              </a:rPr>
              <a:t>Chapter 1: Delimitations</a:t>
            </a:r>
            <a:endParaRPr lang="en-US" dirty="0"/>
          </a:p>
        </p:txBody>
      </p:sp>
      <p:sp>
        <p:nvSpPr>
          <p:cNvPr id="3" name="Content Placeholder 2">
            <a:extLst>
              <a:ext uri="{FF2B5EF4-FFF2-40B4-BE49-F238E27FC236}">
                <a16:creationId xmlns:a16="http://schemas.microsoft.com/office/drawing/2014/main" id="{2E78FD37-801F-B64D-990E-B5B7FBA89F9E}"/>
              </a:ext>
            </a:extLst>
          </p:cNvPr>
          <p:cNvSpPr>
            <a:spLocks noGrp="1"/>
          </p:cNvSpPr>
          <p:nvPr>
            <p:ph idx="1"/>
          </p:nvPr>
        </p:nvSpPr>
        <p:spPr>
          <a:xfrm>
            <a:off x="1295401" y="2556932"/>
            <a:ext cx="9601196" cy="3466678"/>
          </a:xfrm>
        </p:spPr>
        <p:txBody>
          <a:bodyPr>
            <a:noAutofit/>
          </a:bodyPr>
          <a:lstStyle/>
          <a:p>
            <a:r>
              <a:rPr lang="en-US" sz="1900" dirty="0">
                <a:cs typeface="Arial" panose="020B0604020202020204" pitchFamily="34" charset="0"/>
              </a:rPr>
              <a:t>Universally appropriate for older adults who attend a group setting at an adult day care, a residential care facility, or memory care unit (with or without a formal caregiver) or an individual setting (living with a family member or alone)</a:t>
            </a:r>
          </a:p>
          <a:p>
            <a:r>
              <a:rPr lang="en-US" sz="1900" dirty="0">
                <a:cs typeface="Arial" panose="020B0604020202020204" pitchFamily="34" charset="0"/>
              </a:rPr>
              <a:t>Setting: in-person group, online group via Zoom/Skype/Google Hangouts, individual e-book</a:t>
            </a:r>
          </a:p>
          <a:p>
            <a:r>
              <a:rPr lang="en-US" sz="1900" dirty="0">
                <a:cs typeface="Arial" panose="020B0604020202020204" pitchFamily="34" charset="0"/>
              </a:rPr>
              <a:t>No to moderate cognitive impairment (Alzheimer’s disease and other dementia): diagnosed by a neurologist</a:t>
            </a:r>
          </a:p>
          <a:p>
            <a:r>
              <a:rPr lang="en-US" sz="1900" dirty="0">
                <a:cs typeface="Arial" panose="020B0604020202020204" pitchFamily="34" charset="0"/>
              </a:rPr>
              <a:t>May not have vision and hearing deficits, no mobility limitations in shoulders, arms, wrists, hands; verified by a medical professional</a:t>
            </a:r>
          </a:p>
          <a:p>
            <a:r>
              <a:rPr lang="en-US" sz="1900" dirty="0">
                <a:cs typeface="Arial" panose="020B0604020202020204" pitchFamily="34" charset="0"/>
              </a:rPr>
              <a:t>Not appropriate for older adults with physical limitations and/or diagnosed with severe mental health</a:t>
            </a:r>
          </a:p>
        </p:txBody>
      </p:sp>
    </p:spTree>
    <p:extLst>
      <p:ext uri="{BB962C8B-B14F-4D97-AF65-F5344CB8AC3E}">
        <p14:creationId xmlns:p14="http://schemas.microsoft.com/office/powerpoint/2010/main" val="3928996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D7057-B8F5-D642-9C26-3E3895AC79E1}"/>
              </a:ext>
            </a:extLst>
          </p:cNvPr>
          <p:cNvSpPr>
            <a:spLocks noGrp="1"/>
          </p:cNvSpPr>
          <p:nvPr>
            <p:ph type="title"/>
          </p:nvPr>
        </p:nvSpPr>
        <p:spPr/>
        <p:txBody>
          <a:bodyPr/>
          <a:lstStyle/>
          <a:p>
            <a:r>
              <a:rPr lang="en-US" dirty="0"/>
              <a:t>Chapter 1: Assumptions</a:t>
            </a:r>
          </a:p>
        </p:txBody>
      </p:sp>
      <p:sp>
        <p:nvSpPr>
          <p:cNvPr id="3" name="Content Placeholder 2">
            <a:extLst>
              <a:ext uri="{FF2B5EF4-FFF2-40B4-BE49-F238E27FC236}">
                <a16:creationId xmlns:a16="http://schemas.microsoft.com/office/drawing/2014/main" id="{0CD233A2-F694-C748-9632-0367D5739513}"/>
              </a:ext>
            </a:extLst>
          </p:cNvPr>
          <p:cNvSpPr>
            <a:spLocks noGrp="1"/>
          </p:cNvSpPr>
          <p:nvPr>
            <p:ph idx="1"/>
          </p:nvPr>
        </p:nvSpPr>
        <p:spPr>
          <a:xfrm>
            <a:off x="1295401" y="2556932"/>
            <a:ext cx="4800599" cy="3489538"/>
          </a:xfrm>
        </p:spPr>
        <p:txBody>
          <a:bodyPr>
            <a:noAutofit/>
          </a:bodyPr>
          <a:lstStyle/>
          <a:p>
            <a:pPr>
              <a:lnSpc>
                <a:spcPct val="100000"/>
              </a:lnSpc>
            </a:pPr>
            <a:r>
              <a:rPr lang="en-US" sz="2000" dirty="0">
                <a:cs typeface="Arial" panose="020B0604020202020204" pitchFamily="34" charset="0"/>
              </a:rPr>
              <a:t>Determine song’s tempo (</a:t>
            </a:r>
            <a:r>
              <a:rPr lang="en-US" sz="2000" i="1" dirty="0">
                <a:cs typeface="Arial" panose="020B0604020202020204" pitchFamily="34" charset="0"/>
              </a:rPr>
              <a:t>a tempo</a:t>
            </a:r>
            <a:r>
              <a:rPr lang="en-US" sz="2000" dirty="0">
                <a:cs typeface="Arial" panose="020B0604020202020204" pitchFamily="34" charset="0"/>
              </a:rPr>
              <a:t>, half-beat, double beat)</a:t>
            </a:r>
          </a:p>
          <a:p>
            <a:pPr>
              <a:lnSpc>
                <a:spcPct val="100000"/>
              </a:lnSpc>
            </a:pPr>
            <a:r>
              <a:rPr lang="en-US" sz="2000" dirty="0">
                <a:cs typeface="Arial" panose="020B0604020202020204" pitchFamily="34" charset="0"/>
              </a:rPr>
              <a:t>Use popular music platforms to create music playlist (Apple Music &amp; Spotify)</a:t>
            </a:r>
          </a:p>
          <a:p>
            <a:pPr>
              <a:lnSpc>
                <a:spcPct val="100000"/>
              </a:lnSpc>
            </a:pPr>
            <a:r>
              <a:rPr lang="en-US" sz="2000" dirty="0">
                <a:cs typeface="Arial" panose="020B0604020202020204" pitchFamily="34" charset="0"/>
              </a:rPr>
              <a:t>Pair or connect sound system via auxiliary cable or Bluetooth to a smartphone, tablet or laptop</a:t>
            </a:r>
          </a:p>
          <a:p>
            <a:pPr>
              <a:lnSpc>
                <a:spcPct val="100000"/>
              </a:lnSpc>
            </a:pPr>
            <a:r>
              <a:rPr lang="en-US" sz="2000" dirty="0">
                <a:cs typeface="Arial" panose="020B0604020202020204" pitchFamily="34" charset="0"/>
              </a:rPr>
              <a:t>Older adults capable of mirroring all movement patterns and tempos with rhythm sticks</a:t>
            </a:r>
          </a:p>
        </p:txBody>
      </p:sp>
      <p:pic>
        <p:nvPicPr>
          <p:cNvPr id="4" name="Picture 3" descr="A picture containing food, shirt, drawing&#10;&#10;Description automatically generated">
            <a:extLst>
              <a:ext uri="{FF2B5EF4-FFF2-40B4-BE49-F238E27FC236}">
                <a16:creationId xmlns:a16="http://schemas.microsoft.com/office/drawing/2014/main" id="{0DEE12A4-84F9-7A4D-8051-FFF52BE4C470}"/>
              </a:ext>
            </a:extLst>
          </p:cNvPr>
          <p:cNvPicPr>
            <a:picLocks noChangeAspect="1"/>
          </p:cNvPicPr>
          <p:nvPr/>
        </p:nvPicPr>
        <p:blipFill rotWithShape="1">
          <a:blip r:embed="rId2"/>
          <a:srcRect l="14030" t="5996" r="13722" b="5996"/>
          <a:stretch/>
        </p:blipFill>
        <p:spPr>
          <a:xfrm>
            <a:off x="6204611" y="2541202"/>
            <a:ext cx="2438396" cy="2005580"/>
          </a:xfrm>
          <a:prstGeom prst="rect">
            <a:avLst/>
          </a:prstGeom>
        </p:spPr>
      </p:pic>
      <p:pic>
        <p:nvPicPr>
          <p:cNvPr id="5" name="Picture 4" descr="A close up of a logo&#10;&#10;Description automatically generated">
            <a:extLst>
              <a:ext uri="{FF2B5EF4-FFF2-40B4-BE49-F238E27FC236}">
                <a16:creationId xmlns:a16="http://schemas.microsoft.com/office/drawing/2014/main" id="{3FDE23DF-052D-9340-8345-55D9E09D3CBF}"/>
              </a:ext>
            </a:extLst>
          </p:cNvPr>
          <p:cNvPicPr>
            <a:picLocks noChangeAspect="1"/>
          </p:cNvPicPr>
          <p:nvPr/>
        </p:nvPicPr>
        <p:blipFill>
          <a:blip r:embed="rId3"/>
          <a:stretch>
            <a:fillRect/>
          </a:stretch>
        </p:blipFill>
        <p:spPr>
          <a:xfrm>
            <a:off x="8420910" y="4040890"/>
            <a:ext cx="3208924" cy="2005580"/>
          </a:xfrm>
          <a:prstGeom prst="rect">
            <a:avLst/>
          </a:prstGeom>
        </p:spPr>
      </p:pic>
      <p:sp>
        <p:nvSpPr>
          <p:cNvPr id="6" name="TextBox 5">
            <a:extLst>
              <a:ext uri="{FF2B5EF4-FFF2-40B4-BE49-F238E27FC236}">
                <a16:creationId xmlns:a16="http://schemas.microsoft.com/office/drawing/2014/main" id="{0F32C765-E9A1-244D-93C7-DD3E1211F797}"/>
              </a:ext>
            </a:extLst>
          </p:cNvPr>
          <p:cNvSpPr txBox="1"/>
          <p:nvPr/>
        </p:nvSpPr>
        <p:spPr>
          <a:xfrm>
            <a:off x="6593303" y="5400139"/>
            <a:ext cx="2049704" cy="646331"/>
          </a:xfrm>
          <a:prstGeom prst="rect">
            <a:avLst/>
          </a:prstGeom>
          <a:noFill/>
        </p:spPr>
        <p:txBody>
          <a:bodyPr wrap="square" rtlCol="0">
            <a:spAutoFit/>
          </a:bodyPr>
          <a:lstStyle/>
          <a:p>
            <a:r>
              <a:rPr lang="en-US" dirty="0">
                <a:cs typeface="Arial" panose="020B0604020202020204" pitchFamily="34" charset="0"/>
                <a:hlinkClick r:id="rId4"/>
              </a:rPr>
              <a:t>Apple music logo</a:t>
            </a:r>
            <a:endParaRPr lang="en-US" dirty="0">
              <a:cs typeface="Arial" panose="020B0604020202020204" pitchFamily="34" charset="0"/>
            </a:endParaRPr>
          </a:p>
          <a:p>
            <a:r>
              <a:rPr lang="en-US" dirty="0">
                <a:cs typeface="Arial" panose="020B0604020202020204" pitchFamily="34" charset="0"/>
                <a:hlinkClick r:id="rId5"/>
              </a:rPr>
              <a:t>Spotify logo</a:t>
            </a:r>
            <a:endParaRPr lang="en-US" dirty="0">
              <a:cs typeface="Arial" panose="020B0604020202020204" pitchFamily="34" charset="0"/>
            </a:endParaRPr>
          </a:p>
        </p:txBody>
      </p:sp>
    </p:spTree>
    <p:extLst>
      <p:ext uri="{BB962C8B-B14F-4D97-AF65-F5344CB8AC3E}">
        <p14:creationId xmlns:p14="http://schemas.microsoft.com/office/powerpoint/2010/main" val="3040452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CE812-98B1-4A45-9DE3-477083A76E31}"/>
              </a:ext>
            </a:extLst>
          </p:cNvPr>
          <p:cNvSpPr>
            <a:spLocks noGrp="1"/>
          </p:cNvSpPr>
          <p:nvPr>
            <p:ph type="title"/>
          </p:nvPr>
        </p:nvSpPr>
        <p:spPr/>
        <p:txBody>
          <a:bodyPr/>
          <a:lstStyle/>
          <a:p>
            <a:r>
              <a:rPr lang="en-US" dirty="0"/>
              <a:t>Chapter 2: Review of Literature</a:t>
            </a:r>
          </a:p>
        </p:txBody>
      </p:sp>
      <p:sp>
        <p:nvSpPr>
          <p:cNvPr id="3" name="Content Placeholder 2">
            <a:extLst>
              <a:ext uri="{FF2B5EF4-FFF2-40B4-BE49-F238E27FC236}">
                <a16:creationId xmlns:a16="http://schemas.microsoft.com/office/drawing/2014/main" id="{3EEB581E-61E9-9F49-B9CF-31E3BC9C58F9}"/>
              </a:ext>
            </a:extLst>
          </p:cNvPr>
          <p:cNvSpPr>
            <a:spLocks noGrp="1"/>
          </p:cNvSpPr>
          <p:nvPr>
            <p:ph idx="1"/>
          </p:nvPr>
        </p:nvSpPr>
        <p:spPr>
          <a:xfrm>
            <a:off x="1017271" y="2556932"/>
            <a:ext cx="5331470" cy="3626698"/>
          </a:xfrm>
        </p:spPr>
        <p:txBody>
          <a:bodyPr>
            <a:noAutofit/>
          </a:bodyPr>
          <a:lstStyle/>
          <a:p>
            <a:r>
              <a:rPr lang="en-US" sz="1600" dirty="0">
                <a:cs typeface="Arial" panose="020B0604020202020204" pitchFamily="34" charset="0"/>
              </a:rPr>
              <a:t>Older Adult Physical Well-being</a:t>
            </a:r>
          </a:p>
          <a:p>
            <a:pPr lvl="1"/>
            <a:r>
              <a:rPr lang="en-US" sz="1600" dirty="0">
                <a:cs typeface="Arial" panose="020B0604020202020204" pitchFamily="34" charset="0"/>
              </a:rPr>
              <a:t>Benefit of Physical Activity on Physical Well-being</a:t>
            </a:r>
          </a:p>
          <a:p>
            <a:pPr lvl="1"/>
            <a:r>
              <a:rPr lang="en-US" sz="1600" dirty="0">
                <a:cs typeface="Arial" panose="020B0604020202020204" pitchFamily="34" charset="0"/>
              </a:rPr>
              <a:t>Benefit of Music on Physical Well-being</a:t>
            </a:r>
          </a:p>
          <a:p>
            <a:pPr lvl="1"/>
            <a:r>
              <a:rPr lang="en-US" sz="1600" dirty="0">
                <a:cs typeface="Arial" panose="020B0604020202020204" pitchFamily="34" charset="0"/>
              </a:rPr>
              <a:t>Benefit of Physical Activity and Music for Physical Well-being</a:t>
            </a:r>
          </a:p>
          <a:p>
            <a:r>
              <a:rPr lang="en-US" sz="1600" dirty="0">
                <a:cs typeface="Arial" panose="020B0604020202020204" pitchFamily="34" charset="0"/>
              </a:rPr>
              <a:t>Older Adult Cognitive and Social Well-being</a:t>
            </a:r>
          </a:p>
          <a:p>
            <a:pPr lvl="1"/>
            <a:r>
              <a:rPr lang="en-US" sz="1600" dirty="0">
                <a:cs typeface="Arial" panose="020B0604020202020204" pitchFamily="34" charset="0"/>
              </a:rPr>
              <a:t>Benefit of Physical Activity on Cognition and Social Well-being</a:t>
            </a:r>
          </a:p>
          <a:p>
            <a:pPr lvl="1"/>
            <a:r>
              <a:rPr lang="en-US" sz="1600" dirty="0">
                <a:cs typeface="Arial" panose="020B0604020202020204" pitchFamily="34" charset="0"/>
              </a:rPr>
              <a:t>Benefit of Music on Cognitive and Social Well-being</a:t>
            </a:r>
          </a:p>
          <a:p>
            <a:pPr lvl="1"/>
            <a:r>
              <a:rPr lang="en-US" sz="1600" dirty="0">
                <a:cs typeface="Arial" panose="020B0604020202020204" pitchFamily="34" charset="0"/>
              </a:rPr>
              <a:t>Benefit of Group Physical Activity to Cognitive and Social Well-being</a:t>
            </a:r>
          </a:p>
        </p:txBody>
      </p:sp>
      <p:pic>
        <p:nvPicPr>
          <p:cNvPr id="4" name="Slide 9" descr="Slide 9">
            <a:hlinkClick r:id="" action="ppaction://media"/>
            <a:extLst>
              <a:ext uri="{FF2B5EF4-FFF2-40B4-BE49-F238E27FC236}">
                <a16:creationId xmlns:a16="http://schemas.microsoft.com/office/drawing/2014/main" id="{90F33015-F978-9446-87EE-5C67152B67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37090" y="1227665"/>
            <a:ext cx="812800" cy="812800"/>
          </a:xfrm>
          <a:prstGeom prst="rect">
            <a:avLst/>
          </a:prstGeom>
        </p:spPr>
      </p:pic>
      <p:pic>
        <p:nvPicPr>
          <p:cNvPr id="5" name="Picture 4">
            <a:extLst>
              <a:ext uri="{FF2B5EF4-FFF2-40B4-BE49-F238E27FC236}">
                <a16:creationId xmlns:a16="http://schemas.microsoft.com/office/drawing/2014/main" id="{C5F0D8E1-FBD2-E44F-82A3-7CDA48E57E09}"/>
              </a:ext>
            </a:extLst>
          </p:cNvPr>
          <p:cNvPicPr>
            <a:picLocks noChangeAspect="1"/>
          </p:cNvPicPr>
          <p:nvPr/>
        </p:nvPicPr>
        <p:blipFill>
          <a:blip r:embed="rId5"/>
          <a:stretch>
            <a:fillRect/>
          </a:stretch>
        </p:blipFill>
        <p:spPr>
          <a:xfrm>
            <a:off x="6861984" y="2969761"/>
            <a:ext cx="4312745" cy="2407516"/>
          </a:xfrm>
          <a:prstGeom prst="rect">
            <a:avLst/>
          </a:prstGeom>
        </p:spPr>
      </p:pic>
      <p:sp>
        <p:nvSpPr>
          <p:cNvPr id="6" name="TextBox 5">
            <a:extLst>
              <a:ext uri="{FF2B5EF4-FFF2-40B4-BE49-F238E27FC236}">
                <a16:creationId xmlns:a16="http://schemas.microsoft.com/office/drawing/2014/main" id="{9405F195-E856-9240-9022-F97424DFE86B}"/>
              </a:ext>
            </a:extLst>
          </p:cNvPr>
          <p:cNvSpPr txBox="1"/>
          <p:nvPr/>
        </p:nvSpPr>
        <p:spPr>
          <a:xfrm>
            <a:off x="9235440" y="5377277"/>
            <a:ext cx="2125980" cy="369332"/>
          </a:xfrm>
          <a:prstGeom prst="rect">
            <a:avLst/>
          </a:prstGeom>
          <a:noFill/>
        </p:spPr>
        <p:txBody>
          <a:bodyPr wrap="square" rtlCol="0">
            <a:spAutoFit/>
          </a:bodyPr>
          <a:lstStyle/>
          <a:p>
            <a:r>
              <a:rPr lang="en-US" dirty="0">
                <a:hlinkClick r:id="rId6"/>
              </a:rPr>
              <a:t>gif from </a:t>
            </a:r>
            <a:r>
              <a:rPr lang="en-US" dirty="0" err="1">
                <a:hlinkClick r:id="rId6"/>
              </a:rPr>
              <a:t>tenor.com</a:t>
            </a:r>
            <a:endParaRPr lang="en-US" dirty="0"/>
          </a:p>
        </p:txBody>
      </p:sp>
    </p:spTree>
    <p:extLst>
      <p:ext uri="{BB962C8B-B14F-4D97-AF65-F5344CB8AC3E}">
        <p14:creationId xmlns:p14="http://schemas.microsoft.com/office/powerpoint/2010/main" val="220660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28</TotalTime>
  <Words>1635</Words>
  <Application>Microsoft Office PowerPoint</Application>
  <PresentationFormat>Widescreen</PresentationFormat>
  <Paragraphs>139</Paragraphs>
  <Slides>18</Slides>
  <Notes>0</Notes>
  <HiddenSlides>0</HiddenSlides>
  <MMClips>9</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Arial</vt:lpstr>
      <vt:lpstr>Garamond</vt:lpstr>
      <vt:lpstr>Organic</vt:lpstr>
      <vt:lpstr>Tutti: Music &amp; Physical Activity Curriculum for Older Adults</vt:lpstr>
      <vt:lpstr>Inspiration</vt:lpstr>
      <vt:lpstr>Chapter 1: Introduction</vt:lpstr>
      <vt:lpstr>Chapter 1: Statement of the Problem</vt:lpstr>
      <vt:lpstr>Chapter 1: Purpose Statement</vt:lpstr>
      <vt:lpstr>Chapter 1: Objectives</vt:lpstr>
      <vt:lpstr>Chapter 1: Delimitations</vt:lpstr>
      <vt:lpstr>Chapter 1: Assumptions</vt:lpstr>
      <vt:lpstr>Chapter 2: Review of Literature</vt:lpstr>
      <vt:lpstr>Chapter 3: Methods/Social Context</vt:lpstr>
      <vt:lpstr>Chapter 3: Curriculum Development</vt:lpstr>
      <vt:lpstr>Chapter 3: Curriculum Structure</vt:lpstr>
      <vt:lpstr>Chapter 3: Role of the Project Developer</vt:lpstr>
      <vt:lpstr>Chapter 4: Curriculum</vt:lpstr>
      <vt:lpstr>Chapter 4: Expert Panel Feedback Results and Revisions</vt:lpstr>
      <vt:lpstr>Chapter 5: Evaluation of Project</vt:lpstr>
      <vt:lpstr>Chapter 5: Recommendations</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Tutti: Music &amp; Physical Activity Curriculum for Older Adults</dc:title>
  <dc:creator>Kelsey Uyeda</dc:creator>
  <cp:lastModifiedBy>Maria Claver</cp:lastModifiedBy>
  <cp:revision>46</cp:revision>
  <dcterms:created xsi:type="dcterms:W3CDTF">2020-08-26T23:38:45Z</dcterms:created>
  <dcterms:modified xsi:type="dcterms:W3CDTF">2020-08-27T00:26:15Z</dcterms:modified>
</cp:coreProperties>
</file>