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7.xml" ContentType="application/vnd.openxmlformats-officedocument.presentationml.notesSlide+xml"/>
  <Override PartName="/ppt/charts/chart2.xml" ContentType="application/vnd.openxmlformats-officedocument.drawingml.chart+xml"/>
  <Override PartName="/ppt/notesSlides/notesSlide8.xml" ContentType="application/vnd.openxmlformats-officedocument.presentationml.notesSlide+xml"/>
  <Override PartName="/ppt/charts/chart3.xml" ContentType="application/vnd.openxmlformats-officedocument.drawingml.chart+xml"/>
  <Override PartName="/ppt/notesSlides/notesSlide9.xml" ContentType="application/vnd.openxmlformats-officedocument.presentationml.notesSlide+xml"/>
  <Override PartName="/ppt/charts/chart4.xml" ContentType="application/vnd.openxmlformats-officedocument.drawingml.chart+xml"/>
  <Override PartName="/ppt/drawings/drawing2.xml" ContentType="application/vnd.openxmlformats-officedocument.drawingml.chartshapes+xml"/>
  <Override PartName="/ppt/charts/chart5.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6" r:id="rId1"/>
  </p:sldMasterIdLst>
  <p:notesMasterIdLst>
    <p:notesMasterId r:id="rId37"/>
  </p:notesMasterIdLst>
  <p:sldIdLst>
    <p:sldId id="286" r:id="rId2"/>
    <p:sldId id="347" r:id="rId3"/>
    <p:sldId id="348" r:id="rId4"/>
    <p:sldId id="292" r:id="rId5"/>
    <p:sldId id="288" r:id="rId6"/>
    <p:sldId id="350" r:id="rId7"/>
    <p:sldId id="293" r:id="rId8"/>
    <p:sldId id="358" r:id="rId9"/>
    <p:sldId id="336" r:id="rId10"/>
    <p:sldId id="337" r:id="rId11"/>
    <p:sldId id="329" r:id="rId12"/>
    <p:sldId id="294" r:id="rId13"/>
    <p:sldId id="361" r:id="rId14"/>
    <p:sldId id="331" r:id="rId15"/>
    <p:sldId id="332" r:id="rId16"/>
    <p:sldId id="351" r:id="rId17"/>
    <p:sldId id="349" r:id="rId18"/>
    <p:sldId id="355" r:id="rId19"/>
    <p:sldId id="295" r:id="rId20"/>
    <p:sldId id="356" r:id="rId21"/>
    <p:sldId id="354" r:id="rId22"/>
    <p:sldId id="302" r:id="rId23"/>
    <p:sldId id="360" r:id="rId24"/>
    <p:sldId id="334" r:id="rId25"/>
    <p:sldId id="357" r:id="rId26"/>
    <p:sldId id="342" r:id="rId27"/>
    <p:sldId id="345" r:id="rId28"/>
    <p:sldId id="343" r:id="rId29"/>
    <p:sldId id="346" r:id="rId30"/>
    <p:sldId id="359" r:id="rId31"/>
    <p:sldId id="335" r:id="rId32"/>
    <p:sldId id="330" r:id="rId33"/>
    <p:sldId id="339" r:id="rId34"/>
    <p:sldId id="340" r:id="rId35"/>
    <p:sldId id="362" r:id="rId36"/>
  </p:sldIdLst>
  <p:sldSz cx="9144000" cy="5143500" type="screen16x9"/>
  <p:notesSz cx="7010400" cy="9296400"/>
  <p:defaultTextStyle>
    <a:defPPr>
      <a:defRPr lang="en-US"/>
    </a:defPPr>
    <a:lvl1pPr marL="0" algn="l" defTabSz="356616" rtl="0" eaLnBrk="1" latinLnBrk="0" hangingPunct="1">
      <a:defRPr sz="1400" kern="1200">
        <a:solidFill>
          <a:schemeClr val="tx1"/>
        </a:solidFill>
        <a:latin typeface="+mn-lt"/>
        <a:ea typeface="+mn-ea"/>
        <a:cs typeface="+mn-cs"/>
      </a:defRPr>
    </a:lvl1pPr>
    <a:lvl2pPr marL="356616" algn="l" defTabSz="356616" rtl="0" eaLnBrk="1" latinLnBrk="0" hangingPunct="1">
      <a:defRPr sz="1400" kern="1200">
        <a:solidFill>
          <a:schemeClr val="tx1"/>
        </a:solidFill>
        <a:latin typeface="+mn-lt"/>
        <a:ea typeface="+mn-ea"/>
        <a:cs typeface="+mn-cs"/>
      </a:defRPr>
    </a:lvl2pPr>
    <a:lvl3pPr marL="713232" algn="l" defTabSz="356616" rtl="0" eaLnBrk="1" latinLnBrk="0" hangingPunct="1">
      <a:defRPr sz="1400" kern="1200">
        <a:solidFill>
          <a:schemeClr val="tx1"/>
        </a:solidFill>
        <a:latin typeface="+mn-lt"/>
        <a:ea typeface="+mn-ea"/>
        <a:cs typeface="+mn-cs"/>
      </a:defRPr>
    </a:lvl3pPr>
    <a:lvl4pPr marL="1069848" algn="l" defTabSz="356616" rtl="0" eaLnBrk="1" latinLnBrk="0" hangingPunct="1">
      <a:defRPr sz="1400" kern="1200">
        <a:solidFill>
          <a:schemeClr val="tx1"/>
        </a:solidFill>
        <a:latin typeface="+mn-lt"/>
        <a:ea typeface="+mn-ea"/>
        <a:cs typeface="+mn-cs"/>
      </a:defRPr>
    </a:lvl4pPr>
    <a:lvl5pPr marL="1426464" algn="l" defTabSz="356616" rtl="0" eaLnBrk="1" latinLnBrk="0" hangingPunct="1">
      <a:defRPr sz="1400" kern="1200">
        <a:solidFill>
          <a:schemeClr val="tx1"/>
        </a:solidFill>
        <a:latin typeface="+mn-lt"/>
        <a:ea typeface="+mn-ea"/>
        <a:cs typeface="+mn-cs"/>
      </a:defRPr>
    </a:lvl5pPr>
    <a:lvl6pPr marL="1783080" algn="l" defTabSz="356616" rtl="0" eaLnBrk="1" latinLnBrk="0" hangingPunct="1">
      <a:defRPr sz="1400" kern="1200">
        <a:solidFill>
          <a:schemeClr val="tx1"/>
        </a:solidFill>
        <a:latin typeface="+mn-lt"/>
        <a:ea typeface="+mn-ea"/>
        <a:cs typeface="+mn-cs"/>
      </a:defRPr>
    </a:lvl6pPr>
    <a:lvl7pPr marL="2139696" algn="l" defTabSz="356616" rtl="0" eaLnBrk="1" latinLnBrk="0" hangingPunct="1">
      <a:defRPr sz="1400" kern="1200">
        <a:solidFill>
          <a:schemeClr val="tx1"/>
        </a:solidFill>
        <a:latin typeface="+mn-lt"/>
        <a:ea typeface="+mn-ea"/>
        <a:cs typeface="+mn-cs"/>
      </a:defRPr>
    </a:lvl7pPr>
    <a:lvl8pPr marL="2496312" algn="l" defTabSz="356616" rtl="0" eaLnBrk="1" latinLnBrk="0" hangingPunct="1">
      <a:defRPr sz="1400" kern="1200">
        <a:solidFill>
          <a:schemeClr val="tx1"/>
        </a:solidFill>
        <a:latin typeface="+mn-lt"/>
        <a:ea typeface="+mn-ea"/>
        <a:cs typeface="+mn-cs"/>
      </a:defRPr>
    </a:lvl8pPr>
    <a:lvl9pPr marL="2852928" algn="l" defTabSz="356616" rtl="0" eaLnBrk="1" latinLnBrk="0" hangingPunct="1">
      <a:defRPr sz="14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pos="3840" userDrawn="1">
          <p15:clr>
            <a:srgbClr val="A4A3A4"/>
          </p15:clr>
        </p15:guide>
        <p15:guide id="2" orient="horz"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A200"/>
    <a:srgbClr val="5C3C00"/>
    <a:srgbClr val="25190F"/>
    <a:srgbClr val="915E00"/>
    <a:srgbClr val="453D2C"/>
    <a:srgbClr val="1D9995"/>
    <a:srgbClr val="E99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78" autoAdjust="0"/>
    <p:restoredTop sz="77391" autoAdjust="0"/>
  </p:normalViewPr>
  <p:slideViewPr>
    <p:cSldViewPr snapToGrid="0">
      <p:cViewPr>
        <p:scale>
          <a:sx n="112" d="100"/>
          <a:sy n="112" d="100"/>
        </p:scale>
        <p:origin x="-768" y="-240"/>
      </p:cViewPr>
      <p:guideLst>
        <p:guide orient="horz" pos="1620"/>
        <p:guide pos="2904"/>
      </p:guideLst>
    </p:cSldViewPr>
  </p:slideViewPr>
  <p:outlineViewPr>
    <p:cViewPr>
      <p:scale>
        <a:sx n="33" d="100"/>
        <a:sy n="33" d="100"/>
      </p:scale>
      <p:origin x="0" y="20208"/>
    </p:cViewPr>
  </p:outlineViewPr>
  <p:notesTextViewPr>
    <p:cViewPr>
      <p:scale>
        <a:sx n="1" d="1"/>
        <a:sy n="1" d="1"/>
      </p:scale>
      <p:origin x="0" y="0"/>
    </p:cViewPr>
  </p:notesTextViewPr>
  <p:sorterViewPr>
    <p:cViewPr>
      <p:scale>
        <a:sx n="128" d="100"/>
        <a:sy n="128" d="100"/>
      </p:scale>
      <p:origin x="0" y="5704"/>
    </p:cViewPr>
  </p:sorterViewPr>
  <p:gridSpacing cx="182880" cy="18288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printerSettings" Target="printerSettings/printerSettings1.bin"/><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package" Target="../embeddings/Microsoft_Excel_Sheet1.xlsx"/><Relationship Id="rId3"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Sheet4.xlsx"/><Relationship Id="rId2" Type="http://schemas.openxmlformats.org/officeDocument/2006/relationships/chartUserShapes" Target="../drawings/drawing2.xm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0929525371828526"/>
          <c:y val="0.0288859130534867"/>
          <c:w val="0.877880796150506"/>
          <c:h val="0.827372197725287"/>
        </c:manualLayout>
      </c:layout>
      <c:barChart>
        <c:barDir val="col"/>
        <c:grouping val="clustered"/>
        <c:varyColors val="0"/>
        <c:ser>
          <c:idx val="0"/>
          <c:order val="0"/>
          <c:tx>
            <c:strRef>
              <c:f>Sheet1!$A$2</c:f>
              <c:strCache>
                <c:ptCount val="1"/>
                <c:pt idx="0">
                  <c:v>White</c:v>
                </c:pt>
              </c:strCache>
            </c:strRef>
          </c:tx>
          <c:spPr>
            <a:solidFill>
              <a:schemeClr val="accent5">
                <a:lumMod val="60000"/>
                <a:lumOff val="40000"/>
              </a:schemeClr>
            </a:solidFill>
          </c:spPr>
          <c:invertIfNegative val="0"/>
          <c:dPt>
            <c:idx val="0"/>
            <c:invertIfNegative val="0"/>
            <c:bubble3D val="0"/>
            <c:spPr>
              <a:solidFill>
                <a:schemeClr val="accent4"/>
              </a:solidFill>
            </c:spPr>
          </c:dPt>
          <c:dPt>
            <c:idx val="1"/>
            <c:invertIfNegative val="0"/>
            <c:bubble3D val="0"/>
            <c:spPr>
              <a:solidFill>
                <a:schemeClr val="accent2"/>
              </a:solidFill>
            </c:spPr>
          </c:dPt>
          <c:dPt>
            <c:idx val="2"/>
            <c:invertIfNegative val="0"/>
            <c:bubble3D val="0"/>
            <c:spPr>
              <a:solidFill>
                <a:srgbClr val="FFD457"/>
              </a:solidFill>
            </c:spPr>
          </c:dPt>
          <c:dPt>
            <c:idx val="3"/>
            <c:invertIfNegative val="0"/>
            <c:bubble3D val="0"/>
            <c:spPr>
              <a:solidFill>
                <a:srgbClr val="F6E8AD"/>
              </a:solidFill>
            </c:spPr>
          </c:dPt>
          <c:dPt>
            <c:idx val="4"/>
            <c:invertIfNegative val="0"/>
            <c:bubble3D val="0"/>
            <c:spPr>
              <a:solidFill>
                <a:schemeClr val="accent1"/>
              </a:solidFill>
            </c:spPr>
          </c:dPt>
          <c:dLbls>
            <c:numFmt formatCode="00&quot;%&quot;" sourceLinked="0"/>
            <c:spPr>
              <a:noFill/>
              <a:ln>
                <a:noFill/>
              </a:ln>
              <a:effectLst/>
            </c:spPr>
            <c:txPr>
              <a:bodyPr/>
              <a:lstStyle/>
              <a:p>
                <a:pPr>
                  <a:defRPr b="1">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White</c:v>
                </c:pt>
                <c:pt idx="1">
                  <c:v>Black </c:v>
                </c:pt>
                <c:pt idx="2">
                  <c:v>Latino</c:v>
                </c:pt>
                <c:pt idx="3">
                  <c:v>Asian</c:v>
                </c:pt>
                <c:pt idx="4">
                  <c:v>American Indian</c:v>
                </c:pt>
              </c:strCache>
            </c:strRef>
          </c:cat>
          <c:val>
            <c:numRef>
              <c:f>Sheet1!$B$2:$B$6</c:f>
              <c:numCache>
                <c:formatCode>General</c:formatCode>
                <c:ptCount val="5"/>
                <c:pt idx="0">
                  <c:v>62.5</c:v>
                </c:pt>
                <c:pt idx="1">
                  <c:v>40.2</c:v>
                </c:pt>
                <c:pt idx="2">
                  <c:v>51.9</c:v>
                </c:pt>
                <c:pt idx="3">
                  <c:v>70.6</c:v>
                </c:pt>
                <c:pt idx="4">
                  <c:v>40.2</c:v>
                </c:pt>
              </c:numCache>
            </c:numRef>
          </c:val>
        </c:ser>
        <c:ser>
          <c:idx val="1"/>
          <c:order val="1"/>
          <c:tx>
            <c:strRef>
              <c:f>Sheet1!$A$3</c:f>
              <c:strCache>
                <c:ptCount val="1"/>
                <c:pt idx="0">
                  <c:v>Black </c:v>
                </c:pt>
              </c:strCache>
            </c:strRef>
          </c:tx>
          <c:invertIfNegative val="0"/>
          <c:cat>
            <c:strRef>
              <c:f>Sheet1!$A$2:$A$6</c:f>
              <c:strCache>
                <c:ptCount val="5"/>
                <c:pt idx="0">
                  <c:v>White</c:v>
                </c:pt>
                <c:pt idx="1">
                  <c:v>Black </c:v>
                </c:pt>
                <c:pt idx="2">
                  <c:v>Latino</c:v>
                </c:pt>
                <c:pt idx="3">
                  <c:v>Asian</c:v>
                </c:pt>
                <c:pt idx="4">
                  <c:v>American Indian</c:v>
                </c:pt>
              </c:strCache>
            </c:strRef>
          </c:cat>
          <c:val>
            <c:numRef>
              <c:f>Sheet1!$C$2:$C$6</c:f>
              <c:numCache>
                <c:formatCode>General</c:formatCode>
                <c:ptCount val="5"/>
              </c:numCache>
            </c:numRef>
          </c:val>
        </c:ser>
        <c:ser>
          <c:idx val="2"/>
          <c:order val="2"/>
          <c:tx>
            <c:strRef>
              <c:f>Sheet1!$A$4</c:f>
              <c:strCache>
                <c:ptCount val="1"/>
                <c:pt idx="0">
                  <c:v>Latino</c:v>
                </c:pt>
              </c:strCache>
            </c:strRef>
          </c:tx>
          <c:invertIfNegative val="0"/>
          <c:cat>
            <c:strRef>
              <c:f>Sheet1!$A$2:$A$6</c:f>
              <c:strCache>
                <c:ptCount val="5"/>
                <c:pt idx="0">
                  <c:v>White</c:v>
                </c:pt>
                <c:pt idx="1">
                  <c:v>Black </c:v>
                </c:pt>
                <c:pt idx="2">
                  <c:v>Latino</c:v>
                </c:pt>
                <c:pt idx="3">
                  <c:v>Asian</c:v>
                </c:pt>
                <c:pt idx="4">
                  <c:v>American Indian</c:v>
                </c:pt>
              </c:strCache>
            </c:strRef>
          </c:cat>
          <c:val>
            <c:numRef>
              <c:f>Sheet1!$D$2:$D$6</c:f>
              <c:numCache>
                <c:formatCode>General</c:formatCode>
                <c:ptCount val="5"/>
              </c:numCache>
            </c:numRef>
          </c:val>
        </c:ser>
        <c:ser>
          <c:idx val="3"/>
          <c:order val="3"/>
          <c:tx>
            <c:strRef>
              <c:f>Sheet1!$A$5</c:f>
              <c:strCache>
                <c:ptCount val="1"/>
                <c:pt idx="0">
                  <c:v>Asian</c:v>
                </c:pt>
              </c:strCache>
            </c:strRef>
          </c:tx>
          <c:invertIfNegative val="0"/>
          <c:cat>
            <c:strRef>
              <c:f>Sheet1!$A$2:$A$6</c:f>
              <c:strCache>
                <c:ptCount val="5"/>
                <c:pt idx="0">
                  <c:v>White</c:v>
                </c:pt>
                <c:pt idx="1">
                  <c:v>Black </c:v>
                </c:pt>
                <c:pt idx="2">
                  <c:v>Latino</c:v>
                </c:pt>
                <c:pt idx="3">
                  <c:v>Asian</c:v>
                </c:pt>
                <c:pt idx="4">
                  <c:v>American Indian</c:v>
                </c:pt>
              </c:strCache>
            </c:strRef>
          </c:cat>
          <c:val>
            <c:numRef>
              <c:f>Sheet1!$E$2:$E$6</c:f>
              <c:numCache>
                <c:formatCode>General</c:formatCode>
                <c:ptCount val="5"/>
              </c:numCache>
            </c:numRef>
          </c:val>
        </c:ser>
        <c:ser>
          <c:idx val="4"/>
          <c:order val="4"/>
          <c:tx>
            <c:strRef>
              <c:f>Sheet1!$A$6</c:f>
              <c:strCache>
                <c:ptCount val="1"/>
                <c:pt idx="0">
                  <c:v>American Indian</c:v>
                </c:pt>
              </c:strCache>
            </c:strRef>
          </c:tx>
          <c:invertIfNegative val="0"/>
          <c:cat>
            <c:strRef>
              <c:f>Sheet1!$A$2:$A$6</c:f>
              <c:strCache>
                <c:ptCount val="5"/>
                <c:pt idx="0">
                  <c:v>White</c:v>
                </c:pt>
                <c:pt idx="1">
                  <c:v>Black </c:v>
                </c:pt>
                <c:pt idx="2">
                  <c:v>Latino</c:v>
                </c:pt>
                <c:pt idx="3">
                  <c:v>Asian</c:v>
                </c:pt>
                <c:pt idx="4">
                  <c:v>American Indian</c:v>
                </c:pt>
              </c:strCache>
            </c:strRef>
          </c:cat>
          <c:val>
            <c:numRef>
              <c:f>Sheet1!$F$2:$F$6</c:f>
              <c:numCache>
                <c:formatCode>General</c:formatCode>
                <c:ptCount val="5"/>
              </c:numCache>
            </c:numRef>
          </c:val>
        </c:ser>
        <c:dLbls>
          <c:showLegendKey val="0"/>
          <c:showVal val="0"/>
          <c:showCatName val="0"/>
          <c:showSerName val="0"/>
          <c:showPercent val="0"/>
          <c:showBubbleSize val="0"/>
        </c:dLbls>
        <c:gapWidth val="208"/>
        <c:overlap val="100"/>
        <c:axId val="1833618840"/>
        <c:axId val="1833802936"/>
      </c:barChart>
      <c:catAx>
        <c:axId val="1833618840"/>
        <c:scaling>
          <c:orientation val="minMax"/>
        </c:scaling>
        <c:delete val="0"/>
        <c:axPos val="b"/>
        <c:numFmt formatCode="General" sourceLinked="0"/>
        <c:majorTickMark val="none"/>
        <c:minorTickMark val="none"/>
        <c:tickLblPos val="nextTo"/>
        <c:crossAx val="1833802936"/>
        <c:crosses val="autoZero"/>
        <c:auto val="1"/>
        <c:lblAlgn val="ctr"/>
        <c:lblOffset val="100"/>
        <c:tickLblSkip val="1"/>
        <c:noMultiLvlLbl val="0"/>
      </c:catAx>
      <c:valAx>
        <c:axId val="1833802936"/>
        <c:scaling>
          <c:orientation val="minMax"/>
        </c:scaling>
        <c:delete val="0"/>
        <c:axPos val="l"/>
        <c:title>
          <c:tx>
            <c:rich>
              <a:bodyPr rot="-5400000" vert="horz"/>
              <a:lstStyle/>
              <a:p>
                <a:pPr>
                  <a:defRPr/>
                </a:pPr>
                <a:r>
                  <a:rPr lang="en-US" dirty="0" smtClean="0"/>
                  <a:t>Graduation Rates (%)</a:t>
                </a:r>
                <a:endParaRPr lang="en-US" dirty="0"/>
              </a:p>
            </c:rich>
          </c:tx>
          <c:layout/>
          <c:overlay val="0"/>
        </c:title>
        <c:numFmt formatCode="General" sourceLinked="1"/>
        <c:majorTickMark val="out"/>
        <c:minorTickMark val="none"/>
        <c:tickLblPos val="nextTo"/>
        <c:crossAx val="1833618840"/>
        <c:crosses val="autoZero"/>
        <c:crossBetween val="between"/>
      </c:valAx>
    </c:plotArea>
    <c:plotVisOnly val="1"/>
    <c:dispBlanksAs val="gap"/>
    <c:showDLblsOverMax val="0"/>
  </c:chart>
  <c:txPr>
    <a:bodyPr/>
    <a:lstStyle/>
    <a:p>
      <a:pPr>
        <a:defRPr sz="1800"/>
      </a:pPr>
      <a:endParaRPr lang="en-US"/>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lineChart>
        <c:grouping val="standard"/>
        <c:varyColors val="0"/>
        <c:ser>
          <c:idx val="0"/>
          <c:order val="0"/>
          <c:tx>
            <c:strRef>
              <c:f>Sheet1!$B$1</c:f>
              <c:strCache>
                <c:ptCount val="1"/>
                <c:pt idx="0">
                  <c:v>CSULB</c:v>
                </c:pt>
              </c:strCache>
            </c:strRef>
          </c:tx>
          <c:spPr>
            <a:ln w="63500">
              <a:solidFill>
                <a:srgbClr val="FFFF00"/>
              </a:solidFill>
            </a:ln>
          </c:spPr>
          <c:marker>
            <c:symbol val="none"/>
          </c:marker>
          <c:cat>
            <c:strRef>
              <c:f>Sheet1!$A$2:$A$9</c:f>
              <c:strCache>
                <c:ptCount val="8"/>
                <c:pt idx="0">
                  <c:v>F00</c:v>
                </c:pt>
                <c:pt idx="1">
                  <c:v>F01</c:v>
                </c:pt>
                <c:pt idx="2">
                  <c:v>F02</c:v>
                </c:pt>
                <c:pt idx="3">
                  <c:v>F03</c:v>
                </c:pt>
                <c:pt idx="4">
                  <c:v>F04</c:v>
                </c:pt>
                <c:pt idx="5">
                  <c:v>F05</c:v>
                </c:pt>
                <c:pt idx="6">
                  <c:v>F06</c:v>
                </c:pt>
                <c:pt idx="7">
                  <c:v>F07</c:v>
                </c:pt>
              </c:strCache>
            </c:strRef>
          </c:cat>
          <c:val>
            <c:numRef>
              <c:f>Sheet1!$B$2:$B$9</c:f>
              <c:numCache>
                <c:formatCode>General</c:formatCode>
                <c:ptCount val="8"/>
                <c:pt idx="0">
                  <c:v>47.8</c:v>
                </c:pt>
                <c:pt idx="1">
                  <c:v>46.8</c:v>
                </c:pt>
                <c:pt idx="2">
                  <c:v>55.4</c:v>
                </c:pt>
                <c:pt idx="3">
                  <c:v>54.4</c:v>
                </c:pt>
                <c:pt idx="4">
                  <c:v>54.0</c:v>
                </c:pt>
                <c:pt idx="5">
                  <c:v>54.0</c:v>
                </c:pt>
                <c:pt idx="6">
                  <c:v>56.9</c:v>
                </c:pt>
                <c:pt idx="7">
                  <c:v>60.3</c:v>
                </c:pt>
              </c:numCache>
            </c:numRef>
          </c:val>
          <c:smooth val="0"/>
        </c:ser>
        <c:ser>
          <c:idx val="1"/>
          <c:order val="1"/>
          <c:tx>
            <c:strRef>
              <c:f>Sheet1!$C$1</c:f>
              <c:strCache>
                <c:ptCount val="1"/>
                <c:pt idx="0">
                  <c:v>SDSU</c:v>
                </c:pt>
              </c:strCache>
            </c:strRef>
          </c:tx>
          <c:spPr>
            <a:ln>
              <a:solidFill>
                <a:srgbClr val="0000FF"/>
              </a:solidFill>
            </a:ln>
          </c:spPr>
          <c:marker>
            <c:symbol val="none"/>
          </c:marker>
          <c:cat>
            <c:strRef>
              <c:f>Sheet1!$A$2:$A$9</c:f>
              <c:strCache>
                <c:ptCount val="8"/>
                <c:pt idx="0">
                  <c:v>F00</c:v>
                </c:pt>
                <c:pt idx="1">
                  <c:v>F01</c:v>
                </c:pt>
                <c:pt idx="2">
                  <c:v>F02</c:v>
                </c:pt>
                <c:pt idx="3">
                  <c:v>F03</c:v>
                </c:pt>
                <c:pt idx="4">
                  <c:v>F04</c:v>
                </c:pt>
                <c:pt idx="5">
                  <c:v>F05</c:v>
                </c:pt>
                <c:pt idx="6">
                  <c:v>F06</c:v>
                </c:pt>
                <c:pt idx="7">
                  <c:v>F07</c:v>
                </c:pt>
              </c:strCache>
            </c:strRef>
          </c:cat>
          <c:val>
            <c:numRef>
              <c:f>Sheet1!$C$2:$C$9</c:f>
              <c:numCache>
                <c:formatCode>General</c:formatCode>
                <c:ptCount val="8"/>
                <c:pt idx="0">
                  <c:v>58.3</c:v>
                </c:pt>
                <c:pt idx="1">
                  <c:v>56.4</c:v>
                </c:pt>
                <c:pt idx="2">
                  <c:v>61.3</c:v>
                </c:pt>
                <c:pt idx="3">
                  <c:v>66.3</c:v>
                </c:pt>
                <c:pt idx="4">
                  <c:v>66.2</c:v>
                </c:pt>
                <c:pt idx="5">
                  <c:v>65.6</c:v>
                </c:pt>
                <c:pt idx="6">
                  <c:v>66.0</c:v>
                </c:pt>
                <c:pt idx="7">
                  <c:v>66.2</c:v>
                </c:pt>
              </c:numCache>
            </c:numRef>
          </c:val>
          <c:smooth val="0"/>
        </c:ser>
        <c:ser>
          <c:idx val="2"/>
          <c:order val="2"/>
          <c:tx>
            <c:strRef>
              <c:f>Sheet1!$D$1</c:f>
              <c:strCache>
                <c:ptCount val="1"/>
                <c:pt idx="0">
                  <c:v>SLO</c:v>
                </c:pt>
              </c:strCache>
            </c:strRef>
          </c:tx>
          <c:spPr>
            <a:ln>
              <a:solidFill>
                <a:srgbClr val="008000"/>
              </a:solidFill>
            </a:ln>
          </c:spPr>
          <c:marker>
            <c:symbol val="none"/>
          </c:marker>
          <c:cat>
            <c:strRef>
              <c:f>Sheet1!$A$2:$A$9</c:f>
              <c:strCache>
                <c:ptCount val="8"/>
                <c:pt idx="0">
                  <c:v>F00</c:v>
                </c:pt>
                <c:pt idx="1">
                  <c:v>F01</c:v>
                </c:pt>
                <c:pt idx="2">
                  <c:v>F02</c:v>
                </c:pt>
                <c:pt idx="3">
                  <c:v>F03</c:v>
                </c:pt>
                <c:pt idx="4">
                  <c:v>F04</c:v>
                </c:pt>
                <c:pt idx="5">
                  <c:v>F05</c:v>
                </c:pt>
                <c:pt idx="6">
                  <c:v>F06</c:v>
                </c:pt>
                <c:pt idx="7">
                  <c:v>F07</c:v>
                </c:pt>
              </c:strCache>
            </c:strRef>
          </c:cat>
          <c:val>
            <c:numRef>
              <c:f>Sheet1!$D$2:$D$9</c:f>
              <c:numCache>
                <c:formatCode>General</c:formatCode>
                <c:ptCount val="8"/>
                <c:pt idx="0">
                  <c:v>67.0</c:v>
                </c:pt>
                <c:pt idx="1">
                  <c:v>66.1</c:v>
                </c:pt>
                <c:pt idx="2">
                  <c:v>69.4</c:v>
                </c:pt>
                <c:pt idx="3">
                  <c:v>71.7</c:v>
                </c:pt>
                <c:pt idx="4">
                  <c:v>72.9</c:v>
                </c:pt>
                <c:pt idx="5">
                  <c:v>74.6</c:v>
                </c:pt>
                <c:pt idx="6">
                  <c:v>72.2</c:v>
                </c:pt>
                <c:pt idx="7">
                  <c:v>69.7</c:v>
                </c:pt>
              </c:numCache>
            </c:numRef>
          </c:val>
          <c:smooth val="0"/>
        </c:ser>
        <c:ser>
          <c:idx val="3"/>
          <c:order val="3"/>
          <c:tx>
            <c:strRef>
              <c:f>Sheet1!$E$1</c:f>
              <c:strCache>
                <c:ptCount val="1"/>
                <c:pt idx="0">
                  <c:v>CSUF</c:v>
                </c:pt>
              </c:strCache>
            </c:strRef>
          </c:tx>
          <c:spPr>
            <a:ln>
              <a:solidFill>
                <a:srgbClr val="FF6600"/>
              </a:solidFill>
            </a:ln>
          </c:spPr>
          <c:marker>
            <c:symbol val="none"/>
          </c:marker>
          <c:cat>
            <c:strRef>
              <c:f>Sheet1!$A$2:$A$9</c:f>
              <c:strCache>
                <c:ptCount val="8"/>
                <c:pt idx="0">
                  <c:v>F00</c:v>
                </c:pt>
                <c:pt idx="1">
                  <c:v>F01</c:v>
                </c:pt>
                <c:pt idx="2">
                  <c:v>F02</c:v>
                </c:pt>
                <c:pt idx="3">
                  <c:v>F03</c:v>
                </c:pt>
                <c:pt idx="4">
                  <c:v>F04</c:v>
                </c:pt>
                <c:pt idx="5">
                  <c:v>F05</c:v>
                </c:pt>
                <c:pt idx="6">
                  <c:v>F06</c:v>
                </c:pt>
                <c:pt idx="7">
                  <c:v>F07</c:v>
                </c:pt>
              </c:strCache>
            </c:strRef>
          </c:cat>
          <c:val>
            <c:numRef>
              <c:f>Sheet1!$E$2:$E$9</c:f>
              <c:numCache>
                <c:formatCode>General</c:formatCode>
                <c:ptCount val="8"/>
                <c:pt idx="0">
                  <c:v>49.1</c:v>
                </c:pt>
                <c:pt idx="1">
                  <c:v>49.9</c:v>
                </c:pt>
                <c:pt idx="2">
                  <c:v>49.0</c:v>
                </c:pt>
                <c:pt idx="3">
                  <c:v>51.6</c:v>
                </c:pt>
                <c:pt idx="4">
                  <c:v>51.4</c:v>
                </c:pt>
                <c:pt idx="5">
                  <c:v>50.1</c:v>
                </c:pt>
                <c:pt idx="6">
                  <c:v>51.2</c:v>
                </c:pt>
                <c:pt idx="7">
                  <c:v>53.5</c:v>
                </c:pt>
              </c:numCache>
            </c:numRef>
          </c:val>
          <c:smooth val="0"/>
        </c:ser>
        <c:ser>
          <c:idx val="4"/>
          <c:order val="4"/>
          <c:tx>
            <c:strRef>
              <c:f>Sheet1!$F$1</c:f>
              <c:strCache>
                <c:ptCount val="1"/>
                <c:pt idx="0">
                  <c:v>CSUN</c:v>
                </c:pt>
              </c:strCache>
            </c:strRef>
          </c:tx>
          <c:spPr>
            <a:ln>
              <a:solidFill>
                <a:srgbClr val="660066"/>
              </a:solidFill>
            </a:ln>
          </c:spPr>
          <c:marker>
            <c:symbol val="none"/>
          </c:marker>
          <c:cat>
            <c:strRef>
              <c:f>Sheet1!$A$2:$A$9</c:f>
              <c:strCache>
                <c:ptCount val="8"/>
                <c:pt idx="0">
                  <c:v>F00</c:v>
                </c:pt>
                <c:pt idx="1">
                  <c:v>F01</c:v>
                </c:pt>
                <c:pt idx="2">
                  <c:v>F02</c:v>
                </c:pt>
                <c:pt idx="3">
                  <c:v>F03</c:v>
                </c:pt>
                <c:pt idx="4">
                  <c:v>F04</c:v>
                </c:pt>
                <c:pt idx="5">
                  <c:v>F05</c:v>
                </c:pt>
                <c:pt idx="6">
                  <c:v>F06</c:v>
                </c:pt>
                <c:pt idx="7">
                  <c:v>F07</c:v>
                </c:pt>
              </c:strCache>
            </c:strRef>
          </c:cat>
          <c:val>
            <c:numRef>
              <c:f>Sheet1!$F$2:$F$9</c:f>
              <c:numCache>
                <c:formatCode>General</c:formatCode>
                <c:ptCount val="8"/>
                <c:pt idx="0">
                  <c:v>40.0</c:v>
                </c:pt>
                <c:pt idx="1">
                  <c:v>40.5</c:v>
                </c:pt>
                <c:pt idx="2">
                  <c:v>41.1</c:v>
                </c:pt>
                <c:pt idx="3">
                  <c:v>43.7</c:v>
                </c:pt>
                <c:pt idx="4">
                  <c:v>47.9</c:v>
                </c:pt>
                <c:pt idx="5">
                  <c:v>46.1</c:v>
                </c:pt>
                <c:pt idx="6">
                  <c:v>48.0</c:v>
                </c:pt>
                <c:pt idx="7">
                  <c:v>45.8</c:v>
                </c:pt>
              </c:numCache>
            </c:numRef>
          </c:val>
          <c:smooth val="0"/>
        </c:ser>
        <c:ser>
          <c:idx val="5"/>
          <c:order val="5"/>
          <c:tx>
            <c:strRef>
              <c:f>Sheet1!$G$1</c:f>
              <c:strCache>
                <c:ptCount val="1"/>
                <c:pt idx="0">
                  <c:v>CSU</c:v>
                </c:pt>
              </c:strCache>
            </c:strRef>
          </c:tx>
          <c:spPr>
            <a:ln>
              <a:solidFill>
                <a:srgbClr val="FF0000"/>
              </a:solidFill>
            </a:ln>
          </c:spPr>
          <c:marker>
            <c:symbol val="none"/>
          </c:marker>
          <c:cat>
            <c:strRef>
              <c:f>Sheet1!$A$2:$A$9</c:f>
              <c:strCache>
                <c:ptCount val="8"/>
                <c:pt idx="0">
                  <c:v>F00</c:v>
                </c:pt>
                <c:pt idx="1">
                  <c:v>F01</c:v>
                </c:pt>
                <c:pt idx="2">
                  <c:v>F02</c:v>
                </c:pt>
                <c:pt idx="3">
                  <c:v>F03</c:v>
                </c:pt>
                <c:pt idx="4">
                  <c:v>F04</c:v>
                </c:pt>
                <c:pt idx="5">
                  <c:v>F05</c:v>
                </c:pt>
                <c:pt idx="6">
                  <c:v>F06</c:v>
                </c:pt>
                <c:pt idx="7">
                  <c:v>F07</c:v>
                </c:pt>
              </c:strCache>
            </c:strRef>
          </c:cat>
          <c:val>
            <c:numRef>
              <c:f>Sheet1!$G$2:$G$9</c:f>
              <c:numCache>
                <c:formatCode>General</c:formatCode>
                <c:ptCount val="8"/>
                <c:pt idx="0">
                  <c:v>47.8</c:v>
                </c:pt>
                <c:pt idx="1">
                  <c:v>47.4</c:v>
                </c:pt>
                <c:pt idx="2">
                  <c:v>48.9</c:v>
                </c:pt>
                <c:pt idx="3">
                  <c:v>51.3</c:v>
                </c:pt>
                <c:pt idx="4">
                  <c:v>52.4</c:v>
                </c:pt>
                <c:pt idx="5">
                  <c:v>51.3</c:v>
                </c:pt>
                <c:pt idx="6">
                  <c:v>51.4</c:v>
                </c:pt>
                <c:pt idx="7">
                  <c:v>51.8</c:v>
                </c:pt>
              </c:numCache>
            </c:numRef>
          </c:val>
          <c:smooth val="0"/>
        </c:ser>
        <c:dLbls>
          <c:showLegendKey val="0"/>
          <c:showVal val="0"/>
          <c:showCatName val="0"/>
          <c:showSerName val="0"/>
          <c:showPercent val="0"/>
          <c:showBubbleSize val="0"/>
        </c:dLbls>
        <c:marker val="1"/>
        <c:smooth val="0"/>
        <c:axId val="1834053288"/>
        <c:axId val="1835922488"/>
      </c:lineChart>
      <c:catAx>
        <c:axId val="1834053288"/>
        <c:scaling>
          <c:orientation val="minMax"/>
        </c:scaling>
        <c:delete val="0"/>
        <c:axPos val="b"/>
        <c:majorTickMark val="out"/>
        <c:minorTickMark val="none"/>
        <c:tickLblPos val="nextTo"/>
        <c:crossAx val="1835922488"/>
        <c:crosses val="autoZero"/>
        <c:auto val="1"/>
        <c:lblAlgn val="ctr"/>
        <c:lblOffset val="100"/>
        <c:noMultiLvlLbl val="0"/>
      </c:catAx>
      <c:valAx>
        <c:axId val="1835922488"/>
        <c:scaling>
          <c:orientation val="minMax"/>
          <c:min val="30.0"/>
        </c:scaling>
        <c:delete val="0"/>
        <c:axPos val="l"/>
        <c:majorGridlines/>
        <c:numFmt formatCode="General" sourceLinked="1"/>
        <c:majorTickMark val="out"/>
        <c:minorTickMark val="none"/>
        <c:tickLblPos val="nextTo"/>
        <c:crossAx val="1834053288"/>
        <c:crosses val="autoZero"/>
        <c:crossBetween val="between"/>
        <c:majorUnit val="5.0"/>
      </c:valAx>
    </c:plotArea>
    <c:legend>
      <c:legendPos val="r"/>
      <c:legendEntry>
        <c:idx val="0"/>
        <c:txPr>
          <a:bodyPr/>
          <a:lstStyle/>
          <a:p>
            <a:pPr>
              <a:defRPr>
                <a:solidFill>
                  <a:srgbClr val="FFFF00"/>
                </a:solidFill>
              </a:defRPr>
            </a:pPr>
            <a:endParaRPr lang="en-US"/>
          </a:p>
        </c:txPr>
      </c:legendEntry>
      <c:legendEntry>
        <c:idx val="1"/>
        <c:txPr>
          <a:bodyPr/>
          <a:lstStyle/>
          <a:p>
            <a:pPr>
              <a:defRPr>
                <a:solidFill>
                  <a:srgbClr val="0000FF"/>
                </a:solidFill>
              </a:defRPr>
            </a:pPr>
            <a:endParaRPr lang="en-US"/>
          </a:p>
        </c:txPr>
      </c:legendEntry>
      <c:legendEntry>
        <c:idx val="2"/>
        <c:txPr>
          <a:bodyPr/>
          <a:lstStyle/>
          <a:p>
            <a:pPr>
              <a:defRPr>
                <a:solidFill>
                  <a:srgbClr val="008000"/>
                </a:solidFill>
              </a:defRPr>
            </a:pPr>
            <a:endParaRPr lang="en-US"/>
          </a:p>
        </c:txPr>
      </c:legendEntry>
      <c:legendEntry>
        <c:idx val="3"/>
        <c:txPr>
          <a:bodyPr/>
          <a:lstStyle/>
          <a:p>
            <a:pPr>
              <a:defRPr>
                <a:solidFill>
                  <a:srgbClr val="FF6600"/>
                </a:solidFill>
              </a:defRPr>
            </a:pPr>
            <a:endParaRPr lang="en-US"/>
          </a:p>
        </c:txPr>
      </c:legendEntry>
      <c:legendEntry>
        <c:idx val="4"/>
        <c:txPr>
          <a:bodyPr/>
          <a:lstStyle/>
          <a:p>
            <a:pPr>
              <a:defRPr>
                <a:solidFill>
                  <a:srgbClr val="660066"/>
                </a:solidFill>
              </a:defRPr>
            </a:pPr>
            <a:endParaRPr lang="en-US"/>
          </a:p>
        </c:txPr>
      </c:legendEntry>
      <c:legendEntry>
        <c:idx val="5"/>
        <c:txPr>
          <a:bodyPr/>
          <a:lstStyle/>
          <a:p>
            <a:pPr>
              <a:defRPr>
                <a:solidFill>
                  <a:srgbClr val="FF0000"/>
                </a:solidFill>
              </a:defRPr>
            </a:pPr>
            <a:endParaRPr lang="en-US"/>
          </a:p>
        </c:txPr>
      </c:legendEntry>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lineChart>
        <c:grouping val="standard"/>
        <c:varyColors val="0"/>
        <c:ser>
          <c:idx val="3"/>
          <c:order val="0"/>
          <c:tx>
            <c:strRef>
              <c:f>Sheet1!$E$1</c:f>
              <c:strCache>
                <c:ptCount val="1"/>
                <c:pt idx="0">
                  <c:v>CAUC</c:v>
                </c:pt>
              </c:strCache>
            </c:strRef>
          </c:tx>
          <c:spPr>
            <a:ln>
              <a:solidFill>
                <a:srgbClr val="0000FF"/>
              </a:solidFill>
            </a:ln>
          </c:spPr>
          <c:marker>
            <c:symbol val="none"/>
          </c:marker>
          <c:cat>
            <c:strRef>
              <c:f>Sheet1!$A$2:$A$14</c:f>
              <c:strCache>
                <c:ptCount val="13"/>
                <c:pt idx="0">
                  <c:v>F95</c:v>
                </c:pt>
                <c:pt idx="1">
                  <c:v>F96</c:v>
                </c:pt>
                <c:pt idx="2">
                  <c:v>F97</c:v>
                </c:pt>
                <c:pt idx="3">
                  <c:v>F98</c:v>
                </c:pt>
                <c:pt idx="4">
                  <c:v>F99</c:v>
                </c:pt>
                <c:pt idx="5">
                  <c:v>F00</c:v>
                </c:pt>
                <c:pt idx="6">
                  <c:v>F01</c:v>
                </c:pt>
                <c:pt idx="7">
                  <c:v>F02</c:v>
                </c:pt>
                <c:pt idx="8">
                  <c:v>F03</c:v>
                </c:pt>
                <c:pt idx="9">
                  <c:v>F04</c:v>
                </c:pt>
                <c:pt idx="10">
                  <c:v>F05</c:v>
                </c:pt>
                <c:pt idx="11">
                  <c:v>F06</c:v>
                </c:pt>
                <c:pt idx="12">
                  <c:v>F07</c:v>
                </c:pt>
              </c:strCache>
            </c:strRef>
          </c:cat>
          <c:val>
            <c:numRef>
              <c:f>Sheet1!$E$2:$E$14</c:f>
              <c:numCache>
                <c:formatCode>General</c:formatCode>
                <c:ptCount val="13"/>
                <c:pt idx="0">
                  <c:v>39.45</c:v>
                </c:pt>
                <c:pt idx="1">
                  <c:v>47.61</c:v>
                </c:pt>
                <c:pt idx="2">
                  <c:v>47.46</c:v>
                </c:pt>
                <c:pt idx="3">
                  <c:v>52.68</c:v>
                </c:pt>
                <c:pt idx="4">
                  <c:v>50.27</c:v>
                </c:pt>
                <c:pt idx="5">
                  <c:v>53.26</c:v>
                </c:pt>
                <c:pt idx="6">
                  <c:v>49.31</c:v>
                </c:pt>
                <c:pt idx="7">
                  <c:v>59.18</c:v>
                </c:pt>
                <c:pt idx="8">
                  <c:v>59.14</c:v>
                </c:pt>
                <c:pt idx="9">
                  <c:v>60.66</c:v>
                </c:pt>
                <c:pt idx="10">
                  <c:v>58.35</c:v>
                </c:pt>
                <c:pt idx="11">
                  <c:v>60.71</c:v>
                </c:pt>
                <c:pt idx="12">
                  <c:v>69.27</c:v>
                </c:pt>
              </c:numCache>
            </c:numRef>
          </c:val>
          <c:smooth val="0"/>
        </c:ser>
        <c:ser>
          <c:idx val="4"/>
          <c:order val="1"/>
          <c:tx>
            <c:strRef>
              <c:f>Sheet1!$F$1</c:f>
              <c:strCache>
                <c:ptCount val="1"/>
                <c:pt idx="0">
                  <c:v>A/PI</c:v>
                </c:pt>
              </c:strCache>
            </c:strRef>
          </c:tx>
          <c:spPr>
            <a:ln>
              <a:solidFill>
                <a:srgbClr val="660066"/>
              </a:solidFill>
            </a:ln>
          </c:spPr>
          <c:marker>
            <c:symbol val="none"/>
          </c:marker>
          <c:cat>
            <c:strRef>
              <c:f>Sheet1!$A$2:$A$14</c:f>
              <c:strCache>
                <c:ptCount val="13"/>
                <c:pt idx="0">
                  <c:v>F95</c:v>
                </c:pt>
                <c:pt idx="1">
                  <c:v>F96</c:v>
                </c:pt>
                <c:pt idx="2">
                  <c:v>F97</c:v>
                </c:pt>
                <c:pt idx="3">
                  <c:v>F98</c:v>
                </c:pt>
                <c:pt idx="4">
                  <c:v>F99</c:v>
                </c:pt>
                <c:pt idx="5">
                  <c:v>F00</c:v>
                </c:pt>
                <c:pt idx="6">
                  <c:v>F01</c:v>
                </c:pt>
                <c:pt idx="7">
                  <c:v>F02</c:v>
                </c:pt>
                <c:pt idx="8">
                  <c:v>F03</c:v>
                </c:pt>
                <c:pt idx="9">
                  <c:v>F04</c:v>
                </c:pt>
                <c:pt idx="10">
                  <c:v>F05</c:v>
                </c:pt>
                <c:pt idx="11">
                  <c:v>F06</c:v>
                </c:pt>
                <c:pt idx="12">
                  <c:v>F07</c:v>
                </c:pt>
              </c:strCache>
            </c:strRef>
          </c:cat>
          <c:val>
            <c:numRef>
              <c:f>Sheet1!$F$2:$F$14</c:f>
              <c:numCache>
                <c:formatCode>General</c:formatCode>
                <c:ptCount val="13"/>
                <c:pt idx="0">
                  <c:v>35.24</c:v>
                </c:pt>
                <c:pt idx="1">
                  <c:v>38.79</c:v>
                </c:pt>
                <c:pt idx="2">
                  <c:v>41.13</c:v>
                </c:pt>
                <c:pt idx="3">
                  <c:v>41.75</c:v>
                </c:pt>
                <c:pt idx="4">
                  <c:v>44.99</c:v>
                </c:pt>
                <c:pt idx="5">
                  <c:v>46.65</c:v>
                </c:pt>
                <c:pt idx="6">
                  <c:v>47.73</c:v>
                </c:pt>
                <c:pt idx="7">
                  <c:v>52.9</c:v>
                </c:pt>
                <c:pt idx="8">
                  <c:v>54.9</c:v>
                </c:pt>
                <c:pt idx="9">
                  <c:v>52.78</c:v>
                </c:pt>
                <c:pt idx="10">
                  <c:v>55.47</c:v>
                </c:pt>
                <c:pt idx="11">
                  <c:v>59.75</c:v>
                </c:pt>
                <c:pt idx="12">
                  <c:v>61.4</c:v>
                </c:pt>
              </c:numCache>
            </c:numRef>
          </c:val>
          <c:smooth val="0"/>
        </c:ser>
        <c:ser>
          <c:idx val="0"/>
          <c:order val="2"/>
          <c:tx>
            <c:strRef>
              <c:f>Sheet1!$B$1</c:f>
              <c:strCache>
                <c:ptCount val="1"/>
                <c:pt idx="0">
                  <c:v>AGG</c:v>
                </c:pt>
              </c:strCache>
            </c:strRef>
          </c:tx>
          <c:spPr>
            <a:ln w="63500">
              <a:solidFill>
                <a:srgbClr val="FFFF00"/>
              </a:solidFill>
            </a:ln>
          </c:spPr>
          <c:marker>
            <c:symbol val="none"/>
          </c:marker>
          <c:cat>
            <c:strRef>
              <c:f>Sheet1!$A$2:$A$14</c:f>
              <c:strCache>
                <c:ptCount val="13"/>
                <c:pt idx="0">
                  <c:v>F95</c:v>
                </c:pt>
                <c:pt idx="1">
                  <c:v>F96</c:v>
                </c:pt>
                <c:pt idx="2">
                  <c:v>F97</c:v>
                </c:pt>
                <c:pt idx="3">
                  <c:v>F98</c:v>
                </c:pt>
                <c:pt idx="4">
                  <c:v>F99</c:v>
                </c:pt>
                <c:pt idx="5">
                  <c:v>F00</c:v>
                </c:pt>
                <c:pt idx="6">
                  <c:v>F01</c:v>
                </c:pt>
                <c:pt idx="7">
                  <c:v>F02</c:v>
                </c:pt>
                <c:pt idx="8">
                  <c:v>F03</c:v>
                </c:pt>
                <c:pt idx="9">
                  <c:v>F04</c:v>
                </c:pt>
                <c:pt idx="10">
                  <c:v>F05</c:v>
                </c:pt>
                <c:pt idx="11">
                  <c:v>F06</c:v>
                </c:pt>
                <c:pt idx="12">
                  <c:v>F07</c:v>
                </c:pt>
              </c:strCache>
            </c:strRef>
          </c:cat>
          <c:val>
            <c:numRef>
              <c:f>Sheet1!$B$2:$B$14</c:f>
              <c:numCache>
                <c:formatCode>General</c:formatCode>
                <c:ptCount val="13"/>
                <c:pt idx="0">
                  <c:v>32.4</c:v>
                </c:pt>
                <c:pt idx="1">
                  <c:v>38.43</c:v>
                </c:pt>
                <c:pt idx="2">
                  <c:v>41.24</c:v>
                </c:pt>
                <c:pt idx="3">
                  <c:v>45.79</c:v>
                </c:pt>
                <c:pt idx="4">
                  <c:v>45.16</c:v>
                </c:pt>
                <c:pt idx="5">
                  <c:v>46.79</c:v>
                </c:pt>
                <c:pt idx="6">
                  <c:v>45.8</c:v>
                </c:pt>
                <c:pt idx="7">
                  <c:v>54.34</c:v>
                </c:pt>
                <c:pt idx="8">
                  <c:v>53.53</c:v>
                </c:pt>
                <c:pt idx="9">
                  <c:v>53.2</c:v>
                </c:pt>
                <c:pt idx="10">
                  <c:v>53.34</c:v>
                </c:pt>
                <c:pt idx="11">
                  <c:v>56.62</c:v>
                </c:pt>
                <c:pt idx="12">
                  <c:v>59.95</c:v>
                </c:pt>
              </c:numCache>
            </c:numRef>
          </c:val>
          <c:smooth val="0"/>
        </c:ser>
        <c:ser>
          <c:idx val="2"/>
          <c:order val="3"/>
          <c:tx>
            <c:strRef>
              <c:f>Sheet1!$D$1</c:f>
              <c:strCache>
                <c:ptCount val="1"/>
                <c:pt idx="0">
                  <c:v>LAT</c:v>
                </c:pt>
              </c:strCache>
            </c:strRef>
          </c:tx>
          <c:spPr>
            <a:ln>
              <a:solidFill>
                <a:srgbClr val="FF0000"/>
              </a:solidFill>
            </a:ln>
          </c:spPr>
          <c:marker>
            <c:symbol val="none"/>
          </c:marker>
          <c:cat>
            <c:strRef>
              <c:f>Sheet1!$A$2:$A$14</c:f>
              <c:strCache>
                <c:ptCount val="13"/>
                <c:pt idx="0">
                  <c:v>F95</c:v>
                </c:pt>
                <c:pt idx="1">
                  <c:v>F96</c:v>
                </c:pt>
                <c:pt idx="2">
                  <c:v>F97</c:v>
                </c:pt>
                <c:pt idx="3">
                  <c:v>F98</c:v>
                </c:pt>
                <c:pt idx="4">
                  <c:v>F99</c:v>
                </c:pt>
                <c:pt idx="5">
                  <c:v>F00</c:v>
                </c:pt>
                <c:pt idx="6">
                  <c:v>F01</c:v>
                </c:pt>
                <c:pt idx="7">
                  <c:v>F02</c:v>
                </c:pt>
                <c:pt idx="8">
                  <c:v>F03</c:v>
                </c:pt>
                <c:pt idx="9">
                  <c:v>F04</c:v>
                </c:pt>
                <c:pt idx="10">
                  <c:v>F05</c:v>
                </c:pt>
                <c:pt idx="11">
                  <c:v>F06</c:v>
                </c:pt>
                <c:pt idx="12">
                  <c:v>F07</c:v>
                </c:pt>
              </c:strCache>
            </c:strRef>
          </c:cat>
          <c:val>
            <c:numRef>
              <c:f>Sheet1!$D$2:$D$14</c:f>
              <c:numCache>
                <c:formatCode>General</c:formatCode>
                <c:ptCount val="13"/>
                <c:pt idx="0">
                  <c:v>27.32</c:v>
                </c:pt>
                <c:pt idx="1">
                  <c:v>32.13</c:v>
                </c:pt>
                <c:pt idx="2">
                  <c:v>38.02</c:v>
                </c:pt>
                <c:pt idx="3">
                  <c:v>42.46</c:v>
                </c:pt>
                <c:pt idx="4">
                  <c:v>42.74</c:v>
                </c:pt>
                <c:pt idx="5">
                  <c:v>40.86</c:v>
                </c:pt>
                <c:pt idx="6">
                  <c:v>39.1</c:v>
                </c:pt>
                <c:pt idx="7">
                  <c:v>46.12</c:v>
                </c:pt>
                <c:pt idx="8">
                  <c:v>46.27</c:v>
                </c:pt>
                <c:pt idx="9">
                  <c:v>44.55</c:v>
                </c:pt>
                <c:pt idx="10">
                  <c:v>48.38</c:v>
                </c:pt>
                <c:pt idx="11">
                  <c:v>51.06</c:v>
                </c:pt>
                <c:pt idx="12">
                  <c:v>52.16</c:v>
                </c:pt>
              </c:numCache>
            </c:numRef>
          </c:val>
          <c:smooth val="0"/>
        </c:ser>
        <c:ser>
          <c:idx val="1"/>
          <c:order val="4"/>
          <c:tx>
            <c:strRef>
              <c:f>Sheet1!$C$1</c:f>
              <c:strCache>
                <c:ptCount val="1"/>
                <c:pt idx="0">
                  <c:v>AFAM</c:v>
                </c:pt>
              </c:strCache>
            </c:strRef>
          </c:tx>
          <c:spPr>
            <a:ln>
              <a:solidFill>
                <a:srgbClr val="008000"/>
              </a:solidFill>
            </a:ln>
          </c:spPr>
          <c:marker>
            <c:symbol val="none"/>
          </c:marker>
          <c:cat>
            <c:strRef>
              <c:f>Sheet1!$A$2:$A$14</c:f>
              <c:strCache>
                <c:ptCount val="13"/>
                <c:pt idx="0">
                  <c:v>F95</c:v>
                </c:pt>
                <c:pt idx="1">
                  <c:v>F96</c:v>
                </c:pt>
                <c:pt idx="2">
                  <c:v>F97</c:v>
                </c:pt>
                <c:pt idx="3">
                  <c:v>F98</c:v>
                </c:pt>
                <c:pt idx="4">
                  <c:v>F99</c:v>
                </c:pt>
                <c:pt idx="5">
                  <c:v>F00</c:v>
                </c:pt>
                <c:pt idx="6">
                  <c:v>F01</c:v>
                </c:pt>
                <c:pt idx="7">
                  <c:v>F02</c:v>
                </c:pt>
                <c:pt idx="8">
                  <c:v>F03</c:v>
                </c:pt>
                <c:pt idx="9">
                  <c:v>F04</c:v>
                </c:pt>
                <c:pt idx="10">
                  <c:v>F05</c:v>
                </c:pt>
                <c:pt idx="11">
                  <c:v>F06</c:v>
                </c:pt>
                <c:pt idx="12">
                  <c:v>F07</c:v>
                </c:pt>
              </c:strCache>
            </c:strRef>
          </c:cat>
          <c:val>
            <c:numRef>
              <c:f>Sheet1!$C$2:$C$14</c:f>
              <c:numCache>
                <c:formatCode>General</c:formatCode>
                <c:ptCount val="13"/>
                <c:pt idx="0">
                  <c:v>24.32</c:v>
                </c:pt>
                <c:pt idx="1">
                  <c:v>26.85</c:v>
                </c:pt>
                <c:pt idx="2">
                  <c:v>25.74</c:v>
                </c:pt>
                <c:pt idx="3">
                  <c:v>37.72</c:v>
                </c:pt>
                <c:pt idx="4">
                  <c:v>29.91</c:v>
                </c:pt>
                <c:pt idx="5">
                  <c:v>38.13</c:v>
                </c:pt>
                <c:pt idx="6">
                  <c:v>39.64</c:v>
                </c:pt>
                <c:pt idx="7">
                  <c:v>51.25</c:v>
                </c:pt>
                <c:pt idx="8">
                  <c:v>45.59</c:v>
                </c:pt>
                <c:pt idx="9">
                  <c:v>51.5</c:v>
                </c:pt>
                <c:pt idx="10">
                  <c:v>44.48</c:v>
                </c:pt>
                <c:pt idx="11">
                  <c:v>50.59</c:v>
                </c:pt>
                <c:pt idx="12">
                  <c:v>48.97</c:v>
                </c:pt>
              </c:numCache>
            </c:numRef>
          </c:val>
          <c:smooth val="0"/>
        </c:ser>
        <c:ser>
          <c:idx val="5"/>
          <c:order val="5"/>
          <c:tx>
            <c:strRef>
              <c:f>Sheet1!$G$1</c:f>
              <c:strCache>
                <c:ptCount val="1"/>
                <c:pt idx="0">
                  <c:v>NATAM</c:v>
                </c:pt>
              </c:strCache>
            </c:strRef>
          </c:tx>
          <c:spPr>
            <a:ln>
              <a:solidFill>
                <a:schemeClr val="accent4"/>
              </a:solidFill>
            </a:ln>
          </c:spPr>
          <c:marker>
            <c:symbol val="none"/>
          </c:marker>
          <c:cat>
            <c:strRef>
              <c:f>Sheet1!$A$2:$A$14</c:f>
              <c:strCache>
                <c:ptCount val="13"/>
                <c:pt idx="0">
                  <c:v>F95</c:v>
                </c:pt>
                <c:pt idx="1">
                  <c:v>F96</c:v>
                </c:pt>
                <c:pt idx="2">
                  <c:v>F97</c:v>
                </c:pt>
                <c:pt idx="3">
                  <c:v>F98</c:v>
                </c:pt>
                <c:pt idx="4">
                  <c:v>F99</c:v>
                </c:pt>
                <c:pt idx="5">
                  <c:v>F00</c:v>
                </c:pt>
                <c:pt idx="6">
                  <c:v>F01</c:v>
                </c:pt>
                <c:pt idx="7">
                  <c:v>F02</c:v>
                </c:pt>
                <c:pt idx="8">
                  <c:v>F03</c:v>
                </c:pt>
                <c:pt idx="9">
                  <c:v>F04</c:v>
                </c:pt>
                <c:pt idx="10">
                  <c:v>F05</c:v>
                </c:pt>
                <c:pt idx="11">
                  <c:v>F06</c:v>
                </c:pt>
                <c:pt idx="12">
                  <c:v>F07</c:v>
                </c:pt>
              </c:strCache>
            </c:strRef>
          </c:cat>
          <c:val>
            <c:numRef>
              <c:f>Sheet1!$G$2:$G$14</c:f>
              <c:numCache>
                <c:formatCode>General</c:formatCode>
                <c:ptCount val="13"/>
                <c:pt idx="0">
                  <c:v>30.43</c:v>
                </c:pt>
                <c:pt idx="1">
                  <c:v>25.0</c:v>
                </c:pt>
                <c:pt idx="2">
                  <c:v>40.0</c:v>
                </c:pt>
                <c:pt idx="3">
                  <c:v>46.67</c:v>
                </c:pt>
                <c:pt idx="4">
                  <c:v>24.0</c:v>
                </c:pt>
                <c:pt idx="5">
                  <c:v>40.0</c:v>
                </c:pt>
                <c:pt idx="6">
                  <c:v>58.82</c:v>
                </c:pt>
                <c:pt idx="7">
                  <c:v>47.62</c:v>
                </c:pt>
                <c:pt idx="8">
                  <c:v>60.87</c:v>
                </c:pt>
                <c:pt idx="9">
                  <c:v>48.15</c:v>
                </c:pt>
                <c:pt idx="10">
                  <c:v>44.83</c:v>
                </c:pt>
                <c:pt idx="11">
                  <c:v>55.56</c:v>
                </c:pt>
                <c:pt idx="12">
                  <c:v>47.37</c:v>
                </c:pt>
              </c:numCache>
            </c:numRef>
          </c:val>
          <c:smooth val="0"/>
        </c:ser>
        <c:dLbls>
          <c:showLegendKey val="0"/>
          <c:showVal val="0"/>
          <c:showCatName val="0"/>
          <c:showSerName val="0"/>
          <c:showPercent val="0"/>
          <c:showBubbleSize val="0"/>
        </c:dLbls>
        <c:marker val="1"/>
        <c:smooth val="0"/>
        <c:axId val="1835759752"/>
        <c:axId val="1833834440"/>
      </c:lineChart>
      <c:catAx>
        <c:axId val="1835759752"/>
        <c:scaling>
          <c:orientation val="minMax"/>
        </c:scaling>
        <c:delete val="0"/>
        <c:axPos val="b"/>
        <c:majorTickMark val="out"/>
        <c:minorTickMark val="none"/>
        <c:tickLblPos val="nextTo"/>
        <c:crossAx val="1833834440"/>
        <c:crosses val="autoZero"/>
        <c:auto val="1"/>
        <c:lblAlgn val="ctr"/>
        <c:lblOffset val="100"/>
        <c:noMultiLvlLbl val="0"/>
      </c:catAx>
      <c:valAx>
        <c:axId val="1833834440"/>
        <c:scaling>
          <c:orientation val="minMax"/>
          <c:max val="70.0"/>
          <c:min val="20.0"/>
        </c:scaling>
        <c:delete val="0"/>
        <c:axPos val="l"/>
        <c:majorGridlines/>
        <c:numFmt formatCode="General" sourceLinked="1"/>
        <c:majorTickMark val="out"/>
        <c:minorTickMark val="none"/>
        <c:tickLblPos val="nextTo"/>
        <c:crossAx val="1835759752"/>
        <c:crosses val="autoZero"/>
        <c:crossBetween val="between"/>
      </c:valAx>
    </c:plotArea>
    <c:legend>
      <c:legendPos val="r"/>
      <c:legendEntry>
        <c:idx val="0"/>
        <c:txPr>
          <a:bodyPr/>
          <a:lstStyle/>
          <a:p>
            <a:pPr>
              <a:defRPr>
                <a:solidFill>
                  <a:srgbClr val="0000FF"/>
                </a:solidFill>
              </a:defRPr>
            </a:pPr>
            <a:endParaRPr lang="en-US"/>
          </a:p>
        </c:txPr>
      </c:legendEntry>
      <c:legendEntry>
        <c:idx val="1"/>
        <c:txPr>
          <a:bodyPr/>
          <a:lstStyle/>
          <a:p>
            <a:pPr>
              <a:defRPr>
                <a:solidFill>
                  <a:srgbClr val="660066"/>
                </a:solidFill>
              </a:defRPr>
            </a:pPr>
            <a:endParaRPr lang="en-US"/>
          </a:p>
        </c:txPr>
      </c:legendEntry>
      <c:legendEntry>
        <c:idx val="2"/>
        <c:txPr>
          <a:bodyPr/>
          <a:lstStyle/>
          <a:p>
            <a:pPr>
              <a:defRPr>
                <a:solidFill>
                  <a:srgbClr val="FFFF00"/>
                </a:solidFill>
              </a:defRPr>
            </a:pPr>
            <a:endParaRPr lang="en-US"/>
          </a:p>
        </c:txPr>
      </c:legendEntry>
      <c:legendEntry>
        <c:idx val="3"/>
        <c:txPr>
          <a:bodyPr/>
          <a:lstStyle/>
          <a:p>
            <a:pPr>
              <a:defRPr>
                <a:solidFill>
                  <a:srgbClr val="FF0000"/>
                </a:solidFill>
              </a:defRPr>
            </a:pPr>
            <a:endParaRPr lang="en-US"/>
          </a:p>
        </c:txPr>
      </c:legendEntry>
      <c:legendEntry>
        <c:idx val="4"/>
        <c:txPr>
          <a:bodyPr/>
          <a:lstStyle/>
          <a:p>
            <a:pPr>
              <a:defRPr>
                <a:solidFill>
                  <a:srgbClr val="008000"/>
                </a:solidFill>
              </a:defRPr>
            </a:pPr>
            <a:endParaRPr lang="en-US"/>
          </a:p>
        </c:txPr>
      </c:legendEntry>
      <c:legendEntry>
        <c:idx val="5"/>
        <c:txPr>
          <a:bodyPr/>
          <a:lstStyle/>
          <a:p>
            <a:pPr>
              <a:defRPr>
                <a:solidFill>
                  <a:schemeClr val="accent4"/>
                </a:solidFill>
              </a:defRPr>
            </a:pPr>
            <a:endParaRPr lang="en-US"/>
          </a:p>
        </c:txPr>
      </c:legendEntry>
      <c:layout/>
      <c:overlay val="0"/>
      <c:spPr>
        <a:ln>
          <a:solidFill>
            <a:srgbClr val="FF0000"/>
          </a:solidFill>
        </a:ln>
      </c:spPr>
    </c:legend>
    <c:plotVisOnly val="1"/>
    <c:dispBlanksAs val="zero"/>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0521471835251363"/>
          <c:y val="0.021301775147929"/>
          <c:w val="0.914654866859601"/>
          <c:h val="0.844198853841504"/>
        </c:manualLayout>
      </c:layout>
      <c:barChart>
        <c:barDir val="col"/>
        <c:grouping val="clustered"/>
        <c:varyColors val="0"/>
        <c:ser>
          <c:idx val="0"/>
          <c:order val="0"/>
          <c:tx>
            <c:strRef>
              <c:f>Sheet1!$B$1</c:f>
              <c:strCache>
                <c:ptCount val="1"/>
                <c:pt idx="0">
                  <c:v>Series 1</c:v>
                </c:pt>
              </c:strCache>
            </c:strRef>
          </c:tx>
          <c:spPr>
            <a:ln w="10795">
              <a:solidFill>
                <a:prstClr val="black"/>
              </a:solidFill>
            </a:ln>
          </c:spPr>
          <c:invertIfNegative val="0"/>
          <c:dPt>
            <c:idx val="4"/>
            <c:invertIfNegative val="0"/>
            <c:bubble3D val="0"/>
            <c:spPr>
              <a:solidFill>
                <a:srgbClr val="FF0000"/>
              </a:solidFill>
              <a:ln w="10795">
                <a:solidFill>
                  <a:prstClr val="black"/>
                </a:solidFill>
              </a:ln>
            </c:spPr>
          </c:dPt>
          <c:dPt>
            <c:idx val="23"/>
            <c:invertIfNegative val="0"/>
            <c:bubble3D val="0"/>
            <c:spPr>
              <a:solidFill>
                <a:srgbClr val="FFC000"/>
              </a:solidFill>
              <a:ln w="10795">
                <a:solidFill>
                  <a:prstClr val="black"/>
                </a:solidFill>
              </a:ln>
            </c:spPr>
          </c:dPt>
          <c:dPt>
            <c:idx val="24"/>
            <c:invertIfNegative val="0"/>
            <c:bubble3D val="0"/>
            <c:spPr>
              <a:solidFill>
                <a:schemeClr val="accent1"/>
              </a:solidFill>
              <a:ln w="10795">
                <a:solidFill>
                  <a:prstClr val="black"/>
                </a:solidFill>
              </a:ln>
            </c:spPr>
          </c:dPt>
          <c:dLbls>
            <c:dLbl>
              <c:idx val="24"/>
              <c:layout>
                <c:manualLayout>
                  <c:x val="-0.0122324159021407"/>
                  <c:y val="0.00937500000000014"/>
                </c:manualLayout>
              </c:layout>
              <c:tx>
                <c:rich>
                  <a:bodyPr/>
                  <a:lstStyle/>
                  <a:p>
                    <a:r>
                      <a:rPr lang="en-US" dirty="0" smtClean="0"/>
                      <a:t>11.7%</a:t>
                    </a:r>
                    <a:endParaRPr lang="en-US" dirty="0"/>
                  </a:p>
                </c:rich>
              </c:tx>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400"/>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Sheet1!$A$2:$A$52</c:f>
              <c:strCache>
                <c:ptCount val="51"/>
                <c:pt idx="0">
                  <c:v>Colorado</c:v>
                </c:pt>
                <c:pt idx="1">
                  <c:v>New Mexico</c:v>
                </c:pt>
                <c:pt idx="2">
                  <c:v>Connecticut</c:v>
                </c:pt>
                <c:pt idx="3">
                  <c:v>Alaska</c:v>
                </c:pt>
                <c:pt idx="4">
                  <c:v>California</c:v>
                </c:pt>
                <c:pt idx="5">
                  <c:v>Texas</c:v>
                </c:pt>
                <c:pt idx="6">
                  <c:v>Arizona</c:v>
                </c:pt>
                <c:pt idx="7">
                  <c:v>Rhode Island</c:v>
                </c:pt>
                <c:pt idx="8">
                  <c:v>New York</c:v>
                </c:pt>
                <c:pt idx="9">
                  <c:v>South Carolina</c:v>
                </c:pt>
                <c:pt idx="10">
                  <c:v>Nebraska</c:v>
                </c:pt>
                <c:pt idx="11">
                  <c:v>Utah</c:v>
                </c:pt>
                <c:pt idx="12">
                  <c:v>Montana</c:v>
                </c:pt>
                <c:pt idx="13">
                  <c:v>Hawaii</c:v>
                </c:pt>
                <c:pt idx="14">
                  <c:v>Kansas</c:v>
                </c:pt>
                <c:pt idx="15">
                  <c:v>South Dakota</c:v>
                </c:pt>
                <c:pt idx="16">
                  <c:v>Idaho</c:v>
                </c:pt>
                <c:pt idx="17">
                  <c:v>Illinois</c:v>
                </c:pt>
                <c:pt idx="18">
                  <c:v>Massachusetts</c:v>
                </c:pt>
                <c:pt idx="19">
                  <c:v>North Carolina</c:v>
                </c:pt>
                <c:pt idx="20">
                  <c:v>Maryland</c:v>
                </c:pt>
                <c:pt idx="21">
                  <c:v>Virginia</c:v>
                </c:pt>
                <c:pt idx="22">
                  <c:v>New Jersey</c:v>
                </c:pt>
                <c:pt idx="23">
                  <c:v>U.S.</c:v>
                </c:pt>
                <c:pt idx="24">
                  <c:v>Georgia</c:v>
                </c:pt>
                <c:pt idx="25">
                  <c:v>Wyoming</c:v>
                </c:pt>
                <c:pt idx="26">
                  <c:v>Mississippi</c:v>
                </c:pt>
                <c:pt idx="27">
                  <c:v>Louisiana</c:v>
                </c:pt>
                <c:pt idx="28">
                  <c:v>Wisconsin</c:v>
                </c:pt>
                <c:pt idx="29">
                  <c:v>Alabama</c:v>
                </c:pt>
                <c:pt idx="30">
                  <c:v>Nevada</c:v>
                </c:pt>
                <c:pt idx="31">
                  <c:v>Oregon</c:v>
                </c:pt>
                <c:pt idx="32">
                  <c:v>Minnesota</c:v>
                </c:pt>
                <c:pt idx="33">
                  <c:v>Pennsylvania</c:v>
                </c:pt>
                <c:pt idx="34">
                  <c:v>Florida</c:v>
                </c:pt>
                <c:pt idx="35">
                  <c:v>Oklahoma</c:v>
                </c:pt>
                <c:pt idx="36">
                  <c:v>Delaware</c:v>
                </c:pt>
                <c:pt idx="37">
                  <c:v>Arkansas</c:v>
                </c:pt>
                <c:pt idx="38">
                  <c:v>North Dakota</c:v>
                </c:pt>
                <c:pt idx="39">
                  <c:v>Iowa</c:v>
                </c:pt>
                <c:pt idx="40">
                  <c:v>Tennessee</c:v>
                </c:pt>
                <c:pt idx="41">
                  <c:v>Washington</c:v>
                </c:pt>
                <c:pt idx="42">
                  <c:v>Missouri</c:v>
                </c:pt>
                <c:pt idx="43">
                  <c:v>Michigan</c:v>
                </c:pt>
                <c:pt idx="44">
                  <c:v>Indiana</c:v>
                </c:pt>
                <c:pt idx="45">
                  <c:v>Ohio</c:v>
                </c:pt>
                <c:pt idx="46">
                  <c:v>Maine</c:v>
                </c:pt>
                <c:pt idx="47">
                  <c:v>Kentucky</c:v>
                </c:pt>
                <c:pt idx="48">
                  <c:v>Vermont</c:v>
                </c:pt>
                <c:pt idx="49">
                  <c:v>West Virginia</c:v>
                </c:pt>
                <c:pt idx="50">
                  <c:v>New Hampshire</c:v>
                </c:pt>
              </c:strCache>
            </c:strRef>
          </c:cat>
          <c:val>
            <c:numRef>
              <c:f>Sheet1!$B$2:$B$52</c:f>
              <c:numCache>
                <c:formatCode>0.0%</c:formatCode>
                <c:ptCount val="51"/>
                <c:pt idx="0">
                  <c:v>0.250716924105095</c:v>
                </c:pt>
                <c:pt idx="1">
                  <c:v>0.233759517712098</c:v>
                </c:pt>
                <c:pt idx="2">
                  <c:v>0.185455764412255</c:v>
                </c:pt>
                <c:pt idx="3">
                  <c:v>0.182732526412025</c:v>
                </c:pt>
                <c:pt idx="4">
                  <c:v>0.180349524494486</c:v>
                </c:pt>
                <c:pt idx="5">
                  <c:v>0.179699190133386</c:v>
                </c:pt>
                <c:pt idx="6">
                  <c:v>0.173914937991619</c:v>
                </c:pt>
                <c:pt idx="7">
                  <c:v>0.171545149372716</c:v>
                </c:pt>
                <c:pt idx="8">
                  <c:v>0.160134766586963</c:v>
                </c:pt>
                <c:pt idx="9">
                  <c:v>0.147630010440865</c:v>
                </c:pt>
                <c:pt idx="10">
                  <c:v>0.147133434057767</c:v>
                </c:pt>
                <c:pt idx="11">
                  <c:v>0.147013111314837</c:v>
                </c:pt>
                <c:pt idx="12">
                  <c:v>0.146369468927329</c:v>
                </c:pt>
                <c:pt idx="13">
                  <c:v>0.142540073773619</c:v>
                </c:pt>
                <c:pt idx="14">
                  <c:v>0.142162656482997</c:v>
                </c:pt>
                <c:pt idx="15">
                  <c:v>0.138508337367114</c:v>
                </c:pt>
                <c:pt idx="16">
                  <c:v>0.136610761115255</c:v>
                </c:pt>
                <c:pt idx="17">
                  <c:v>0.134256665682753</c:v>
                </c:pt>
                <c:pt idx="18">
                  <c:v>0.133598282515923</c:v>
                </c:pt>
                <c:pt idx="19">
                  <c:v>0.12979663384124</c:v>
                </c:pt>
                <c:pt idx="20">
                  <c:v>0.129161665216543</c:v>
                </c:pt>
                <c:pt idx="21">
                  <c:v>0.117708444413414</c:v>
                </c:pt>
                <c:pt idx="22">
                  <c:v>0.117139840016828</c:v>
                </c:pt>
                <c:pt idx="23">
                  <c:v>0.116628243818297</c:v>
                </c:pt>
                <c:pt idx="24">
                  <c:v>0.116094011436135</c:v>
                </c:pt>
                <c:pt idx="25">
                  <c:v>0.112748856930995</c:v>
                </c:pt>
                <c:pt idx="26">
                  <c:v>0.110986927940345</c:v>
                </c:pt>
                <c:pt idx="27">
                  <c:v>0.109970748774035</c:v>
                </c:pt>
                <c:pt idx="28">
                  <c:v>0.108453087333389</c:v>
                </c:pt>
                <c:pt idx="29">
                  <c:v>0.102871573746901</c:v>
                </c:pt>
                <c:pt idx="30">
                  <c:v>0.101783365383593</c:v>
                </c:pt>
                <c:pt idx="31">
                  <c:v>0.100840690923963</c:v>
                </c:pt>
                <c:pt idx="32">
                  <c:v>0.100367985120909</c:v>
                </c:pt>
                <c:pt idx="33">
                  <c:v>0.0873592678973461</c:v>
                </c:pt>
                <c:pt idx="34">
                  <c:v>0.0857206182251191</c:v>
                </c:pt>
                <c:pt idx="35">
                  <c:v>0.0848115304717561</c:v>
                </c:pt>
                <c:pt idx="36">
                  <c:v>0.0844724469563308</c:v>
                </c:pt>
                <c:pt idx="37">
                  <c:v>0.0800541043408348</c:v>
                </c:pt>
                <c:pt idx="38">
                  <c:v>0.0785971189389028</c:v>
                </c:pt>
                <c:pt idx="39">
                  <c:v>0.0772230893085545</c:v>
                </c:pt>
                <c:pt idx="40">
                  <c:v>0.0770663368634459</c:v>
                </c:pt>
                <c:pt idx="41">
                  <c:v>0.0720486158075834</c:v>
                </c:pt>
                <c:pt idx="42">
                  <c:v>0.0706461425823687</c:v>
                </c:pt>
                <c:pt idx="43">
                  <c:v>0.0649849048319877</c:v>
                </c:pt>
                <c:pt idx="44">
                  <c:v>0.0631980051497621</c:v>
                </c:pt>
                <c:pt idx="45">
                  <c:v>0.0565147545822836</c:v>
                </c:pt>
                <c:pt idx="46">
                  <c:v>0.0517991135007974</c:v>
                </c:pt>
                <c:pt idx="47">
                  <c:v>0.0299839589935955</c:v>
                </c:pt>
                <c:pt idx="48">
                  <c:v>0.0217964291654532</c:v>
                </c:pt>
                <c:pt idx="49">
                  <c:v>0.000386119920486086</c:v>
                </c:pt>
                <c:pt idx="50">
                  <c:v>-0.0213859082671313</c:v>
                </c:pt>
              </c:numCache>
            </c:numRef>
          </c:val>
        </c:ser>
        <c:dLbls>
          <c:showLegendKey val="0"/>
          <c:showVal val="0"/>
          <c:showCatName val="0"/>
          <c:showSerName val="0"/>
          <c:showPercent val="0"/>
          <c:showBubbleSize val="0"/>
        </c:dLbls>
        <c:gapWidth val="150"/>
        <c:axId val="1833500904"/>
        <c:axId val="-2052617544"/>
      </c:barChart>
      <c:catAx>
        <c:axId val="1833500904"/>
        <c:scaling>
          <c:orientation val="minMax"/>
        </c:scaling>
        <c:delete val="0"/>
        <c:axPos val="b"/>
        <c:numFmt formatCode="General" sourceLinked="0"/>
        <c:majorTickMark val="out"/>
        <c:minorTickMark val="none"/>
        <c:tickLblPos val="nextTo"/>
        <c:txPr>
          <a:bodyPr rot="-3600000"/>
          <a:lstStyle/>
          <a:p>
            <a:pPr>
              <a:defRPr sz="1100"/>
            </a:pPr>
            <a:endParaRPr lang="en-US"/>
          </a:p>
        </c:txPr>
        <c:crossAx val="-2052617544"/>
        <c:crosses val="autoZero"/>
        <c:auto val="1"/>
        <c:lblAlgn val="ctr"/>
        <c:lblOffset val="350"/>
        <c:tickLblSkip val="1"/>
        <c:noMultiLvlLbl val="0"/>
      </c:catAx>
      <c:valAx>
        <c:axId val="-2052617544"/>
        <c:scaling>
          <c:orientation val="minMax"/>
          <c:max val="0.3"/>
          <c:min val="-0.0499999999999999"/>
        </c:scaling>
        <c:delete val="0"/>
        <c:axPos val="l"/>
        <c:numFmt formatCode="0%" sourceLinked="0"/>
        <c:majorTickMark val="out"/>
        <c:minorTickMark val="none"/>
        <c:tickLblPos val="nextTo"/>
        <c:txPr>
          <a:bodyPr/>
          <a:lstStyle/>
          <a:p>
            <a:pPr>
              <a:defRPr sz="1200"/>
            </a:pPr>
            <a:endParaRPr lang="en-US"/>
          </a:p>
        </c:txPr>
        <c:crossAx val="1833500904"/>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lineChart>
        <c:grouping val="standard"/>
        <c:varyColors val="0"/>
        <c:ser>
          <c:idx val="0"/>
          <c:order val="0"/>
          <c:tx>
            <c:strRef>
              <c:f>Sheet1!$B$1</c:f>
              <c:strCache>
                <c:ptCount val="1"/>
                <c:pt idx="0">
                  <c:v>NURM</c:v>
                </c:pt>
              </c:strCache>
            </c:strRef>
          </c:tx>
          <c:spPr>
            <a:ln>
              <a:solidFill>
                <a:srgbClr val="008000"/>
              </a:solidFill>
            </a:ln>
          </c:spPr>
          <c:marker>
            <c:symbol val="none"/>
          </c:marker>
          <c:cat>
            <c:strRef>
              <c:f>Sheet1!$A$2:$A$7</c:f>
              <c:strCache>
                <c:ptCount val="6"/>
                <c:pt idx="0">
                  <c:v>F03</c:v>
                </c:pt>
                <c:pt idx="1">
                  <c:v>F04</c:v>
                </c:pt>
                <c:pt idx="2">
                  <c:v>F05</c:v>
                </c:pt>
                <c:pt idx="3">
                  <c:v>F06</c:v>
                </c:pt>
                <c:pt idx="4">
                  <c:v>F07</c:v>
                </c:pt>
                <c:pt idx="5">
                  <c:v>F08</c:v>
                </c:pt>
              </c:strCache>
            </c:strRef>
          </c:cat>
          <c:val>
            <c:numRef>
              <c:f>Sheet1!$B$2:$B$7</c:f>
              <c:numCache>
                <c:formatCode>General</c:formatCode>
                <c:ptCount val="6"/>
                <c:pt idx="0">
                  <c:v>57.58</c:v>
                </c:pt>
                <c:pt idx="1">
                  <c:v>57.23</c:v>
                </c:pt>
                <c:pt idx="2">
                  <c:v>57.11</c:v>
                </c:pt>
                <c:pt idx="3">
                  <c:v>60.27</c:v>
                </c:pt>
                <c:pt idx="4">
                  <c:v>65.46</c:v>
                </c:pt>
                <c:pt idx="5">
                  <c:v>69.98</c:v>
                </c:pt>
              </c:numCache>
            </c:numRef>
          </c:val>
          <c:smooth val="0"/>
        </c:ser>
        <c:ser>
          <c:idx val="1"/>
          <c:order val="1"/>
          <c:tx>
            <c:strRef>
              <c:f>Sheet1!$C$1</c:f>
              <c:strCache>
                <c:ptCount val="1"/>
                <c:pt idx="0">
                  <c:v>CSULB AGG</c:v>
                </c:pt>
              </c:strCache>
            </c:strRef>
          </c:tx>
          <c:spPr>
            <a:ln w="63500">
              <a:solidFill>
                <a:srgbClr val="FFFF00"/>
              </a:solidFill>
            </a:ln>
          </c:spPr>
          <c:marker>
            <c:symbol val="none"/>
          </c:marker>
          <c:cat>
            <c:strRef>
              <c:f>Sheet1!$A$2:$A$7</c:f>
              <c:strCache>
                <c:ptCount val="6"/>
                <c:pt idx="0">
                  <c:v>F03</c:v>
                </c:pt>
                <c:pt idx="1">
                  <c:v>F04</c:v>
                </c:pt>
                <c:pt idx="2">
                  <c:v>F05</c:v>
                </c:pt>
                <c:pt idx="3">
                  <c:v>F06</c:v>
                </c:pt>
                <c:pt idx="4">
                  <c:v>F07</c:v>
                </c:pt>
                <c:pt idx="5">
                  <c:v>F08</c:v>
                </c:pt>
              </c:strCache>
            </c:strRef>
          </c:cat>
          <c:val>
            <c:numRef>
              <c:f>Sheet1!$C$2:$C$7</c:f>
              <c:numCache>
                <c:formatCode>General</c:formatCode>
                <c:ptCount val="6"/>
                <c:pt idx="0">
                  <c:v>53.53</c:v>
                </c:pt>
                <c:pt idx="1">
                  <c:v>53.2</c:v>
                </c:pt>
                <c:pt idx="2">
                  <c:v>53.34</c:v>
                </c:pt>
                <c:pt idx="3">
                  <c:v>56.62</c:v>
                </c:pt>
                <c:pt idx="4">
                  <c:v>59.95</c:v>
                </c:pt>
                <c:pt idx="5">
                  <c:v>64.8</c:v>
                </c:pt>
              </c:numCache>
            </c:numRef>
          </c:val>
          <c:smooth val="0"/>
        </c:ser>
        <c:ser>
          <c:idx val="2"/>
          <c:order val="2"/>
          <c:tx>
            <c:strRef>
              <c:f>Sheet1!$D$1</c:f>
              <c:strCache>
                <c:ptCount val="1"/>
                <c:pt idx="0">
                  <c:v>URM</c:v>
                </c:pt>
              </c:strCache>
            </c:strRef>
          </c:tx>
          <c:spPr>
            <a:ln>
              <a:solidFill>
                <a:srgbClr val="0000FF"/>
              </a:solidFill>
            </a:ln>
          </c:spPr>
          <c:marker>
            <c:symbol val="none"/>
          </c:marker>
          <c:cat>
            <c:strRef>
              <c:f>Sheet1!$A$2:$A$7</c:f>
              <c:strCache>
                <c:ptCount val="6"/>
                <c:pt idx="0">
                  <c:v>F03</c:v>
                </c:pt>
                <c:pt idx="1">
                  <c:v>F04</c:v>
                </c:pt>
                <c:pt idx="2">
                  <c:v>F05</c:v>
                </c:pt>
                <c:pt idx="3">
                  <c:v>F06</c:v>
                </c:pt>
                <c:pt idx="4">
                  <c:v>F07</c:v>
                </c:pt>
                <c:pt idx="5">
                  <c:v>F08</c:v>
                </c:pt>
              </c:strCache>
            </c:strRef>
          </c:cat>
          <c:val>
            <c:numRef>
              <c:f>Sheet1!$D$2:$D$7</c:f>
              <c:numCache>
                <c:formatCode>General</c:formatCode>
                <c:ptCount val="6"/>
                <c:pt idx="0">
                  <c:v>46.41</c:v>
                </c:pt>
                <c:pt idx="1">
                  <c:v>45.92</c:v>
                </c:pt>
                <c:pt idx="2">
                  <c:v>47.6</c:v>
                </c:pt>
                <c:pt idx="3">
                  <c:v>51.09</c:v>
                </c:pt>
                <c:pt idx="4">
                  <c:v>51.53</c:v>
                </c:pt>
                <c:pt idx="5">
                  <c:v>57.8</c:v>
                </c:pt>
              </c:numCache>
            </c:numRef>
          </c:val>
          <c:smooth val="0"/>
        </c:ser>
        <c:dLbls>
          <c:showLegendKey val="0"/>
          <c:showVal val="0"/>
          <c:showCatName val="0"/>
          <c:showSerName val="0"/>
          <c:showPercent val="0"/>
          <c:showBubbleSize val="0"/>
        </c:dLbls>
        <c:marker val="1"/>
        <c:smooth val="0"/>
        <c:axId val="1833333128"/>
        <c:axId val="1833335976"/>
      </c:lineChart>
      <c:catAx>
        <c:axId val="1833333128"/>
        <c:scaling>
          <c:orientation val="minMax"/>
        </c:scaling>
        <c:delete val="0"/>
        <c:axPos val="b"/>
        <c:majorTickMark val="out"/>
        <c:minorTickMark val="none"/>
        <c:tickLblPos val="nextTo"/>
        <c:crossAx val="1833335976"/>
        <c:crosses val="autoZero"/>
        <c:auto val="1"/>
        <c:lblAlgn val="ctr"/>
        <c:lblOffset val="100"/>
        <c:noMultiLvlLbl val="0"/>
      </c:catAx>
      <c:valAx>
        <c:axId val="1833335976"/>
        <c:scaling>
          <c:orientation val="minMax"/>
          <c:min val="30.0"/>
        </c:scaling>
        <c:delete val="0"/>
        <c:axPos val="l"/>
        <c:majorGridlines/>
        <c:numFmt formatCode="General" sourceLinked="1"/>
        <c:majorTickMark val="out"/>
        <c:minorTickMark val="none"/>
        <c:tickLblPos val="nextTo"/>
        <c:crossAx val="1833333128"/>
        <c:crosses val="autoZero"/>
        <c:crossBetween val="between"/>
      </c:valAx>
    </c:plotArea>
    <c:legend>
      <c:legendPos val="r"/>
      <c:legendEntry>
        <c:idx val="0"/>
        <c:txPr>
          <a:bodyPr/>
          <a:lstStyle/>
          <a:p>
            <a:pPr>
              <a:defRPr>
                <a:solidFill>
                  <a:srgbClr val="008000"/>
                </a:solidFill>
              </a:defRPr>
            </a:pPr>
            <a:endParaRPr lang="en-US"/>
          </a:p>
        </c:txPr>
      </c:legendEntry>
      <c:legendEntry>
        <c:idx val="1"/>
        <c:txPr>
          <a:bodyPr/>
          <a:lstStyle/>
          <a:p>
            <a:pPr>
              <a:defRPr>
                <a:solidFill>
                  <a:srgbClr val="FFFF00"/>
                </a:solidFill>
              </a:defRPr>
            </a:pPr>
            <a:endParaRPr lang="en-US"/>
          </a:p>
        </c:txPr>
      </c:legendEntry>
      <c:legendEntry>
        <c:idx val="2"/>
        <c:txPr>
          <a:bodyPr/>
          <a:lstStyle/>
          <a:p>
            <a:pPr>
              <a:defRPr>
                <a:solidFill>
                  <a:srgbClr val="0000FF"/>
                </a:solidFill>
              </a:defRPr>
            </a:pPr>
            <a:endParaRPr lang="en-US"/>
          </a:p>
        </c:txPr>
      </c:legendEntry>
      <c:layout/>
      <c:overlay val="0"/>
    </c:legend>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0.74737</cdr:x>
      <cdr:y>0.14506</cdr:y>
    </cdr:from>
    <cdr:to>
      <cdr:x>0.97222</cdr:x>
      <cdr:y>0.26088</cdr:y>
    </cdr:to>
    <cdr:sp macro="" textlink="">
      <cdr:nvSpPr>
        <cdr:cNvPr id="2" name="TextBox 1"/>
        <cdr:cNvSpPr txBox="1"/>
      </cdr:nvSpPr>
      <cdr:spPr>
        <a:xfrm xmlns:a="http://schemas.openxmlformats.org/drawingml/2006/main">
          <a:off x="6833951" y="525560"/>
          <a:ext cx="2056029" cy="41962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800" b="1" dirty="0" smtClean="0"/>
            <a:t>Overall rate: 59%</a:t>
          </a:r>
          <a:endParaRPr lang="en-US" sz="1800" b="1" dirty="0"/>
        </a:p>
      </cdr:txBody>
    </cdr:sp>
  </cdr:relSizeAnchor>
  <cdr:relSizeAnchor xmlns:cdr="http://schemas.openxmlformats.org/drawingml/2006/chartDrawing">
    <cdr:from>
      <cdr:x>0.09254</cdr:x>
      <cdr:y>0.25211</cdr:y>
    </cdr:from>
    <cdr:to>
      <cdr:x>0.95921</cdr:x>
      <cdr:y>0.25211</cdr:y>
    </cdr:to>
    <cdr:cxnSp macro="">
      <cdr:nvCxnSpPr>
        <cdr:cNvPr id="3" name="Straight Connector 2"/>
        <cdr:cNvCxnSpPr/>
      </cdr:nvCxnSpPr>
      <cdr:spPr>
        <a:xfrm xmlns:a="http://schemas.openxmlformats.org/drawingml/2006/main">
          <a:off x="846186" y="913413"/>
          <a:ext cx="7924830" cy="0"/>
        </a:xfrm>
        <a:prstGeom xmlns:a="http://schemas.openxmlformats.org/drawingml/2006/main" prst="line">
          <a:avLst/>
        </a:prstGeom>
        <a:ln xmlns:a="http://schemas.openxmlformats.org/drawingml/2006/main" w="22225">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0.13374</cdr:x>
      <cdr:y>0</cdr:y>
    </cdr:from>
    <cdr:to>
      <cdr:x>0.13374</cdr:x>
      <cdr:y>0.23077</cdr:y>
    </cdr:to>
    <cdr:sp macro="" textlink="">
      <cdr:nvSpPr>
        <cdr:cNvPr id="2" name="Straight Arrow Connector 1"/>
        <cdr:cNvSpPr/>
      </cdr:nvSpPr>
      <cdr:spPr>
        <a:xfrm xmlns:a="http://schemas.openxmlformats.org/drawingml/2006/main">
          <a:off x="1192339" y="0"/>
          <a:ext cx="0" cy="990603"/>
        </a:xfrm>
        <a:prstGeom xmlns:a="http://schemas.openxmlformats.org/drawingml/2006/main" prst="straightConnector1">
          <a:avLst/>
        </a:prstGeom>
        <a:noFill xmlns:a="http://schemas.openxmlformats.org/drawingml/2006/main"/>
        <a:ln xmlns:a="http://schemas.openxmlformats.org/drawingml/2006/main" w="76200" cap="flat" cmpd="sng" algn="ctr">
          <a:solidFill>
            <a:srgbClr val="FF0000"/>
          </a:solidFill>
          <a:prstDash val="solid"/>
          <a:tailEnd type="arrow"/>
        </a:ln>
        <a:effectLst xmlns:a="http://schemas.openxmlformats.org/drawingml/2006/mai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6BC7678-0F6A-4E61-8438-2107CBCC6A0C}" type="datetimeFigureOut">
              <a:rPr lang="en-US" smtClean="0"/>
              <a:t>10/30/14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5FD3FF3-1A64-4C97-8D2F-A9D80D524A33}" type="slidenum">
              <a:rPr lang="en-US" smtClean="0"/>
              <a:t>‹#›</a:t>
            </a:fld>
            <a:endParaRPr lang="en-US"/>
          </a:p>
        </p:txBody>
      </p:sp>
    </p:spTree>
    <p:extLst>
      <p:ext uri="{BB962C8B-B14F-4D97-AF65-F5344CB8AC3E}">
        <p14:creationId xmlns:p14="http://schemas.microsoft.com/office/powerpoint/2010/main" val="1719256904"/>
      </p:ext>
    </p:extLst>
  </p:cSld>
  <p:clrMap bg1="lt1" tx1="dk1" bg2="lt2" tx2="dk2" accent1="accent1" accent2="accent2" accent3="accent3" accent4="accent4" accent5="accent5" accent6="accent6" hlink="hlink" folHlink="folHlink"/>
  <p:notesStyle>
    <a:lvl1pPr marL="0" algn="l" defTabSz="713232" rtl="0" eaLnBrk="1" latinLnBrk="0" hangingPunct="1">
      <a:defRPr sz="900" kern="1200">
        <a:solidFill>
          <a:schemeClr val="tx1"/>
        </a:solidFill>
        <a:latin typeface="+mn-lt"/>
        <a:ea typeface="+mn-ea"/>
        <a:cs typeface="+mn-cs"/>
      </a:defRPr>
    </a:lvl1pPr>
    <a:lvl2pPr marL="356616" algn="l" defTabSz="713232" rtl="0" eaLnBrk="1" latinLnBrk="0" hangingPunct="1">
      <a:defRPr sz="900" kern="1200">
        <a:solidFill>
          <a:schemeClr val="tx1"/>
        </a:solidFill>
        <a:latin typeface="+mn-lt"/>
        <a:ea typeface="+mn-ea"/>
        <a:cs typeface="+mn-cs"/>
      </a:defRPr>
    </a:lvl2pPr>
    <a:lvl3pPr marL="713232" algn="l" defTabSz="713232" rtl="0" eaLnBrk="1" latinLnBrk="0" hangingPunct="1">
      <a:defRPr sz="900" kern="1200">
        <a:solidFill>
          <a:schemeClr val="tx1"/>
        </a:solidFill>
        <a:latin typeface="+mn-lt"/>
        <a:ea typeface="+mn-ea"/>
        <a:cs typeface="+mn-cs"/>
      </a:defRPr>
    </a:lvl3pPr>
    <a:lvl4pPr marL="1069848" algn="l" defTabSz="713232" rtl="0" eaLnBrk="1" latinLnBrk="0" hangingPunct="1">
      <a:defRPr sz="900" kern="1200">
        <a:solidFill>
          <a:schemeClr val="tx1"/>
        </a:solidFill>
        <a:latin typeface="+mn-lt"/>
        <a:ea typeface="+mn-ea"/>
        <a:cs typeface="+mn-cs"/>
      </a:defRPr>
    </a:lvl4pPr>
    <a:lvl5pPr marL="1426464" algn="l" defTabSz="713232" rtl="0" eaLnBrk="1" latinLnBrk="0" hangingPunct="1">
      <a:defRPr sz="900" kern="1200">
        <a:solidFill>
          <a:schemeClr val="tx1"/>
        </a:solidFill>
        <a:latin typeface="+mn-lt"/>
        <a:ea typeface="+mn-ea"/>
        <a:cs typeface="+mn-cs"/>
      </a:defRPr>
    </a:lvl5pPr>
    <a:lvl6pPr marL="1783080" algn="l" defTabSz="713232" rtl="0" eaLnBrk="1" latinLnBrk="0" hangingPunct="1">
      <a:defRPr sz="900" kern="1200">
        <a:solidFill>
          <a:schemeClr val="tx1"/>
        </a:solidFill>
        <a:latin typeface="+mn-lt"/>
        <a:ea typeface="+mn-ea"/>
        <a:cs typeface="+mn-cs"/>
      </a:defRPr>
    </a:lvl6pPr>
    <a:lvl7pPr marL="2139696" algn="l" defTabSz="713232" rtl="0" eaLnBrk="1" latinLnBrk="0" hangingPunct="1">
      <a:defRPr sz="900" kern="1200">
        <a:solidFill>
          <a:schemeClr val="tx1"/>
        </a:solidFill>
        <a:latin typeface="+mn-lt"/>
        <a:ea typeface="+mn-ea"/>
        <a:cs typeface="+mn-cs"/>
      </a:defRPr>
    </a:lvl7pPr>
    <a:lvl8pPr marL="2496312" algn="l" defTabSz="713232" rtl="0" eaLnBrk="1" latinLnBrk="0" hangingPunct="1">
      <a:defRPr sz="900" kern="1200">
        <a:solidFill>
          <a:schemeClr val="tx1"/>
        </a:solidFill>
        <a:latin typeface="+mn-lt"/>
        <a:ea typeface="+mn-ea"/>
        <a:cs typeface="+mn-cs"/>
      </a:defRPr>
    </a:lvl8pPr>
    <a:lvl9pPr marL="2852928" algn="l" defTabSz="713232"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FD3FF3-1A64-4C97-8D2F-A9D80D524A33}" type="slidenum">
              <a:rPr lang="en-US" smtClean="0"/>
              <a:t>4</a:t>
            </a:fld>
            <a:endParaRPr lang="en-US"/>
          </a:p>
        </p:txBody>
      </p:sp>
    </p:spTree>
    <p:extLst>
      <p:ext uri="{BB962C8B-B14F-4D97-AF65-F5344CB8AC3E}">
        <p14:creationId xmlns:p14="http://schemas.microsoft.com/office/powerpoint/2010/main" val="3878562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 the next few slides, the absolute numbers are not important; focus on the trends.</a:t>
            </a:r>
            <a:r>
              <a:rPr lang="en-US" baseline="0" dirty="0" smtClean="0"/>
              <a:t>  Beginning in their third years, are student remaining in the major?</a:t>
            </a:r>
            <a:endParaRPr lang="en-US" dirty="0"/>
          </a:p>
        </p:txBody>
      </p:sp>
      <p:sp>
        <p:nvSpPr>
          <p:cNvPr id="4" name="Slide Number Placeholder 3"/>
          <p:cNvSpPr>
            <a:spLocks noGrp="1"/>
          </p:cNvSpPr>
          <p:nvPr>
            <p:ph type="sldNum" sz="quarter" idx="10"/>
          </p:nvPr>
        </p:nvSpPr>
        <p:spPr/>
        <p:txBody>
          <a:bodyPr/>
          <a:lstStyle/>
          <a:p>
            <a:fld id="{85FD3FF3-1A64-4C97-8D2F-A9D80D524A33}" type="slidenum">
              <a:rPr lang="en-US" smtClean="0"/>
              <a:t>19</a:t>
            </a:fld>
            <a:endParaRPr lang="en-US"/>
          </a:p>
        </p:txBody>
      </p:sp>
    </p:spTree>
    <p:extLst>
      <p:ext uri="{BB962C8B-B14F-4D97-AF65-F5344CB8AC3E}">
        <p14:creationId xmlns:p14="http://schemas.microsoft.com/office/powerpoint/2010/main" val="23704375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FD3FF3-1A64-4C97-8D2F-A9D80D524A33}" type="slidenum">
              <a:rPr lang="en-US" smtClean="0"/>
              <a:t>24</a:t>
            </a:fld>
            <a:endParaRPr lang="en-US"/>
          </a:p>
        </p:txBody>
      </p:sp>
    </p:spTree>
    <p:extLst>
      <p:ext uri="{BB962C8B-B14F-4D97-AF65-F5344CB8AC3E}">
        <p14:creationId xmlns:p14="http://schemas.microsoft.com/office/powerpoint/2010/main" val="22194806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Talk about Multiple identities.</a:t>
            </a:r>
            <a:endParaRPr lang="en-US" dirty="0"/>
          </a:p>
        </p:txBody>
      </p:sp>
      <p:sp>
        <p:nvSpPr>
          <p:cNvPr id="4" name="Slide Number Placeholder 3"/>
          <p:cNvSpPr>
            <a:spLocks noGrp="1"/>
          </p:cNvSpPr>
          <p:nvPr>
            <p:ph type="sldNum" sz="quarter" idx="10"/>
          </p:nvPr>
        </p:nvSpPr>
        <p:spPr/>
        <p:txBody>
          <a:bodyPr/>
          <a:lstStyle/>
          <a:p>
            <a:fld id="{85FD3FF3-1A64-4C97-8D2F-A9D80D524A33}" type="slidenum">
              <a:rPr lang="en-US" smtClean="0"/>
              <a:t>28</a:t>
            </a:fld>
            <a:endParaRPr lang="en-US"/>
          </a:p>
        </p:txBody>
      </p:sp>
    </p:spTree>
    <p:extLst>
      <p:ext uri="{BB962C8B-B14F-4D97-AF65-F5344CB8AC3E}">
        <p14:creationId xmlns:p14="http://schemas.microsoft.com/office/powerpoint/2010/main" val="12219736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FD3FF3-1A64-4C97-8D2F-A9D80D524A33}" type="slidenum">
              <a:rPr lang="en-US" smtClean="0"/>
              <a:t>33</a:t>
            </a:fld>
            <a:endParaRPr lang="en-US"/>
          </a:p>
        </p:txBody>
      </p:sp>
    </p:spTree>
    <p:extLst>
      <p:ext uri="{BB962C8B-B14F-4D97-AF65-F5344CB8AC3E}">
        <p14:creationId xmlns:p14="http://schemas.microsoft.com/office/powerpoint/2010/main" val="3863761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FD3FF3-1A64-4C97-8D2F-A9D80D524A33}" type="slidenum">
              <a:rPr lang="en-US" smtClean="0"/>
              <a:t>5</a:t>
            </a:fld>
            <a:endParaRPr lang="en-US"/>
          </a:p>
        </p:txBody>
      </p:sp>
    </p:spTree>
    <p:extLst>
      <p:ext uri="{BB962C8B-B14F-4D97-AF65-F5344CB8AC3E}">
        <p14:creationId xmlns:p14="http://schemas.microsoft.com/office/powerpoint/2010/main" val="7407709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Impact on siblings and communities.</a:t>
            </a:r>
            <a:endParaRPr lang="en-US" dirty="0"/>
          </a:p>
        </p:txBody>
      </p:sp>
      <p:sp>
        <p:nvSpPr>
          <p:cNvPr id="4" name="Slide Number Placeholder 3"/>
          <p:cNvSpPr>
            <a:spLocks noGrp="1"/>
          </p:cNvSpPr>
          <p:nvPr>
            <p:ph type="sldNum" sz="quarter" idx="10"/>
          </p:nvPr>
        </p:nvSpPr>
        <p:spPr/>
        <p:txBody>
          <a:bodyPr/>
          <a:lstStyle/>
          <a:p>
            <a:fld id="{85FD3FF3-1A64-4C97-8D2F-A9D80D524A33}" type="slidenum">
              <a:rPr lang="en-US" smtClean="0"/>
              <a:t>7</a:t>
            </a:fld>
            <a:endParaRPr lang="en-US"/>
          </a:p>
        </p:txBody>
      </p:sp>
    </p:spTree>
    <p:extLst>
      <p:ext uri="{BB962C8B-B14F-4D97-AF65-F5344CB8AC3E}">
        <p14:creationId xmlns:p14="http://schemas.microsoft.com/office/powerpoint/2010/main" val="11660598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FD3FF3-1A64-4C97-8D2F-A9D80D524A33}" type="slidenum">
              <a:rPr lang="en-US" smtClean="0"/>
              <a:t>9</a:t>
            </a:fld>
            <a:endParaRPr lang="en-US"/>
          </a:p>
        </p:txBody>
      </p:sp>
    </p:spTree>
    <p:extLst>
      <p:ext uri="{BB962C8B-B14F-4D97-AF65-F5344CB8AC3E}">
        <p14:creationId xmlns:p14="http://schemas.microsoft.com/office/powerpoint/2010/main" val="5909022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Explain how  IPEDS</a:t>
            </a:r>
            <a:r>
              <a:rPr lang="en-US" baseline="0" dirty="0" smtClean="0"/>
              <a:t> data reports graduation for Freshman cohorts that persist at the same university.  Transfers are not included (in or out).</a:t>
            </a:r>
          </a:p>
          <a:p>
            <a:endParaRPr lang="en-US" baseline="0" dirty="0" smtClean="0"/>
          </a:p>
          <a:p>
            <a:r>
              <a:rPr lang="en-US" baseline="0" dirty="0" smtClean="0"/>
              <a:t>Comment on the myth that they leave one institution and graduate at another.</a:t>
            </a:r>
            <a:endParaRPr lang="en-US" dirty="0"/>
          </a:p>
        </p:txBody>
      </p:sp>
      <p:sp>
        <p:nvSpPr>
          <p:cNvPr id="4" name="Slide Number Placeholder 3"/>
          <p:cNvSpPr>
            <a:spLocks noGrp="1"/>
          </p:cNvSpPr>
          <p:nvPr>
            <p:ph type="sldNum" sz="quarter" idx="10"/>
          </p:nvPr>
        </p:nvSpPr>
        <p:spPr/>
        <p:txBody>
          <a:bodyPr/>
          <a:lstStyle/>
          <a:p>
            <a:fld id="{85FD3FF3-1A64-4C97-8D2F-A9D80D524A33}" type="slidenum">
              <a:rPr lang="en-US" smtClean="0"/>
              <a:t>11</a:t>
            </a:fld>
            <a:endParaRPr lang="en-US"/>
          </a:p>
        </p:txBody>
      </p:sp>
    </p:spTree>
    <p:extLst>
      <p:ext uri="{BB962C8B-B14F-4D97-AF65-F5344CB8AC3E}">
        <p14:creationId xmlns:p14="http://schemas.microsoft.com/office/powerpoint/2010/main" val="21320771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Once we get young adults to college, what are the chances that they will graduate in six years?</a:t>
            </a:r>
          </a:p>
          <a:p>
            <a:endParaRPr lang="en-US" baseline="0" dirty="0" smtClean="0"/>
          </a:p>
          <a:p>
            <a:r>
              <a:rPr lang="en-US" baseline="0" dirty="0" smtClean="0"/>
              <a:t>Explain why we use 6 year graduation rates. For accountability purposes…</a:t>
            </a:r>
          </a:p>
          <a:p>
            <a:endParaRPr lang="en-US" baseline="0" dirty="0" smtClean="0"/>
          </a:p>
          <a:p>
            <a:r>
              <a:rPr lang="en-US" baseline="0" dirty="0" smtClean="0"/>
              <a:t>Explain the problem of using “Asian” as a descriptor; it may hide as much as it reveals.  Immigration status.</a:t>
            </a:r>
          </a:p>
          <a:p>
            <a:endParaRPr lang="en-US" baseline="0" dirty="0" smtClean="0"/>
          </a:p>
          <a:p>
            <a:r>
              <a:rPr lang="en-US" baseline="0" dirty="0" smtClean="0"/>
              <a:t>URMs vs. NURMs: CSU thing.</a:t>
            </a:r>
          </a:p>
        </p:txBody>
      </p:sp>
      <p:sp>
        <p:nvSpPr>
          <p:cNvPr id="4" name="Slide Number Placeholder 3"/>
          <p:cNvSpPr>
            <a:spLocks noGrp="1"/>
          </p:cNvSpPr>
          <p:nvPr>
            <p:ph type="sldNum" sz="quarter" idx="10"/>
          </p:nvPr>
        </p:nvSpPr>
        <p:spPr/>
        <p:txBody>
          <a:bodyPr/>
          <a:lstStyle/>
          <a:p>
            <a:fld id="{B11EA1CA-EE82-4C90-B377-A385590F99A2}" type="slidenum">
              <a:rPr lang="en-US" smtClean="0"/>
              <a:pPr/>
              <a:t>12</a:t>
            </a:fld>
            <a:endParaRPr lang="en-US" dirty="0"/>
          </a:p>
        </p:txBody>
      </p:sp>
    </p:spTree>
    <p:extLst>
      <p:ext uri="{BB962C8B-B14F-4D97-AF65-F5344CB8AC3E}">
        <p14:creationId xmlns:p14="http://schemas.microsoft.com/office/powerpoint/2010/main" val="16101832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CSULB is the 3</a:t>
            </a:r>
            <a:r>
              <a:rPr lang="en-US" baseline="30000" dirty="0" smtClean="0"/>
              <a:t>rd</a:t>
            </a:r>
            <a:r>
              <a:rPr lang="en-US" dirty="0" smtClean="0"/>
              <a:t> highest of the 23 campus </a:t>
            </a:r>
            <a:r>
              <a:rPr lang="en-US" smtClean="0"/>
              <a:t>CSU</a:t>
            </a:r>
            <a:r>
              <a:rPr lang="en-US" baseline="0" smtClean="0"/>
              <a:t> system.</a:t>
            </a:r>
            <a:endParaRPr lang="en-US"/>
          </a:p>
        </p:txBody>
      </p:sp>
      <p:sp>
        <p:nvSpPr>
          <p:cNvPr id="4" name="Slide Number Placeholder 3"/>
          <p:cNvSpPr>
            <a:spLocks noGrp="1"/>
          </p:cNvSpPr>
          <p:nvPr>
            <p:ph type="sldNum" sz="quarter" idx="10"/>
          </p:nvPr>
        </p:nvSpPr>
        <p:spPr/>
        <p:txBody>
          <a:bodyPr/>
          <a:lstStyle/>
          <a:p>
            <a:fld id="{85FD3FF3-1A64-4C97-8D2F-A9D80D524A33}" type="slidenum">
              <a:rPr lang="en-US" smtClean="0"/>
              <a:t>14</a:t>
            </a:fld>
            <a:endParaRPr lang="en-US"/>
          </a:p>
        </p:txBody>
      </p:sp>
    </p:spTree>
    <p:extLst>
      <p:ext uri="{BB962C8B-B14F-4D97-AF65-F5344CB8AC3E}">
        <p14:creationId xmlns:p14="http://schemas.microsoft.com/office/powerpoint/2010/main" val="19383696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Volatility of the AFAM and NATAM numbers is</a:t>
            </a:r>
            <a:r>
              <a:rPr lang="en-US" baseline="0" dirty="0" smtClean="0"/>
              <a:t> due to low numbers.</a:t>
            </a:r>
            <a:endParaRPr lang="en-US" dirty="0"/>
          </a:p>
        </p:txBody>
      </p:sp>
      <p:sp>
        <p:nvSpPr>
          <p:cNvPr id="4" name="Slide Number Placeholder 3"/>
          <p:cNvSpPr>
            <a:spLocks noGrp="1"/>
          </p:cNvSpPr>
          <p:nvPr>
            <p:ph type="sldNum" sz="quarter" idx="10"/>
          </p:nvPr>
        </p:nvSpPr>
        <p:spPr/>
        <p:txBody>
          <a:bodyPr/>
          <a:lstStyle/>
          <a:p>
            <a:fld id="{85FD3FF3-1A64-4C97-8D2F-A9D80D524A33}" type="slidenum">
              <a:rPr lang="en-US" smtClean="0"/>
              <a:t>15</a:t>
            </a:fld>
            <a:endParaRPr lang="en-US"/>
          </a:p>
        </p:txBody>
      </p:sp>
    </p:spTree>
    <p:extLst>
      <p:ext uri="{BB962C8B-B14F-4D97-AF65-F5344CB8AC3E}">
        <p14:creationId xmlns:p14="http://schemas.microsoft.com/office/powerpoint/2010/main" val="13239971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National Average is 11.7%; California’s is 18%.</a:t>
            </a:r>
            <a:endParaRPr lang="en-US" dirty="0"/>
          </a:p>
        </p:txBody>
      </p:sp>
      <p:sp>
        <p:nvSpPr>
          <p:cNvPr id="4" name="Slide Number Placeholder 3"/>
          <p:cNvSpPr>
            <a:spLocks noGrp="1"/>
          </p:cNvSpPr>
          <p:nvPr>
            <p:ph type="sldNum" sz="quarter" idx="10"/>
          </p:nvPr>
        </p:nvSpPr>
        <p:spPr/>
        <p:txBody>
          <a:bodyPr/>
          <a:lstStyle/>
          <a:p>
            <a:fld id="{85FD3FF3-1A64-4C97-8D2F-A9D80D524A33}" type="slidenum">
              <a:rPr lang="en-US" smtClean="0"/>
              <a:t>17</a:t>
            </a:fld>
            <a:endParaRPr lang="en-US"/>
          </a:p>
        </p:txBody>
      </p:sp>
    </p:spTree>
    <p:extLst>
      <p:ext uri="{BB962C8B-B14F-4D97-AF65-F5344CB8AC3E}">
        <p14:creationId xmlns:p14="http://schemas.microsoft.com/office/powerpoint/2010/main" val="35409272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Title 1"/>
          <p:cNvSpPr>
            <a:spLocks noGrp="1"/>
          </p:cNvSpPr>
          <p:nvPr>
            <p:ph type="ctrTitle"/>
          </p:nvPr>
        </p:nvSpPr>
        <p:spPr>
          <a:xfrm>
            <a:off x="0" y="2055987"/>
            <a:ext cx="9144000" cy="617363"/>
          </a:xfrm>
          <a:prstGeom prst="rect">
            <a:avLst/>
          </a:prstGeom>
        </p:spPr>
        <p:txBody>
          <a:bodyPr>
            <a:normAutofit/>
          </a:bodyPr>
          <a:lstStyle/>
          <a:p>
            <a:pPr algn="ctr"/>
            <a:r>
              <a:rPr lang="en-US" sz="4400" dirty="0">
                <a:latin typeface="Brandon Grotesque Bold"/>
                <a:cs typeface="Brandon Grotesque Bold"/>
              </a:rPr>
              <a:t>Duis Aute Irure Laboris</a:t>
            </a:r>
          </a:p>
        </p:txBody>
      </p:sp>
      <p:sp>
        <p:nvSpPr>
          <p:cNvPr id="5" name="Subtitle 2"/>
          <p:cNvSpPr>
            <a:spLocks noGrp="1"/>
          </p:cNvSpPr>
          <p:nvPr>
            <p:ph type="subTitle" idx="1"/>
          </p:nvPr>
        </p:nvSpPr>
        <p:spPr>
          <a:xfrm>
            <a:off x="0" y="3081669"/>
            <a:ext cx="9144000" cy="604562"/>
          </a:xfrm>
          <a:prstGeom prst="rect">
            <a:avLst/>
          </a:prstGeom>
        </p:spPr>
        <p:txBody>
          <a:bodyPr>
            <a:normAutofit/>
          </a:bodyPr>
          <a:lstStyle>
            <a:lvl1pPr marL="0" indent="0" algn="ctr">
              <a:buFontTx/>
              <a:buNone/>
              <a:defRPr/>
            </a:lvl1pPr>
          </a:lstStyle>
          <a:p>
            <a:pPr>
              <a:spcBef>
                <a:spcPts val="624"/>
              </a:spcBef>
            </a:pPr>
            <a:r>
              <a:rPr lang="en-US" sz="2800" spc="300" dirty="0">
                <a:solidFill>
                  <a:srgbClr val="453D2C"/>
                </a:solidFill>
                <a:latin typeface="Brandon Grotesque Light"/>
                <a:cs typeface="Brandon Grotesque Light"/>
              </a:rPr>
              <a:t>EXCEPTEUR</a:t>
            </a:r>
          </a:p>
        </p:txBody>
      </p:sp>
      <p:sp>
        <p:nvSpPr>
          <p:cNvPr id="6" name="Subtitle 2"/>
          <p:cNvSpPr txBox="1">
            <a:spLocks/>
          </p:cNvSpPr>
          <p:nvPr userDrawn="1"/>
        </p:nvSpPr>
        <p:spPr>
          <a:xfrm>
            <a:off x="0" y="1724438"/>
            <a:ext cx="9144000" cy="182880"/>
          </a:xfrm>
          <a:prstGeom prst="rect">
            <a:avLst/>
          </a:prstGeom>
          <a:ln>
            <a:noFill/>
          </a:ln>
        </p:spPr>
        <p:txBody>
          <a:bodyPr vert="horz" lIns="0" tIns="0" rIns="0" bIns="0" rtlCol="0">
            <a:normAutofit/>
          </a:bodyPr>
          <a:lstStyle>
            <a:lvl1pPr marL="0" indent="0" algn="ctr" defTabSz="713203" rtl="0" eaLnBrk="1" latinLnBrk="0" hangingPunct="1">
              <a:lnSpc>
                <a:spcPct val="90000"/>
              </a:lnSpc>
              <a:spcBef>
                <a:spcPts val="0"/>
              </a:spcBef>
              <a:buFontTx/>
              <a:buNone/>
              <a:defRPr sz="2500" kern="1200">
                <a:solidFill>
                  <a:schemeClr val="tx1">
                    <a:tint val="75000"/>
                  </a:schemeClr>
                </a:solidFill>
                <a:latin typeface="+mn-lt"/>
                <a:ea typeface="+mn-ea"/>
                <a:cs typeface="+mn-cs"/>
              </a:defRPr>
            </a:lvl1pPr>
            <a:lvl2pPr marL="356602" indent="0" algn="ctr" defTabSz="713203" rtl="0" eaLnBrk="1" latinLnBrk="0" hangingPunct="1">
              <a:lnSpc>
                <a:spcPct val="90000"/>
              </a:lnSpc>
              <a:spcBef>
                <a:spcPct val="20000"/>
              </a:spcBef>
              <a:buFontTx/>
              <a:buNone/>
              <a:defRPr sz="2200" kern="1200">
                <a:solidFill>
                  <a:schemeClr val="tx1">
                    <a:tint val="75000"/>
                  </a:schemeClr>
                </a:solidFill>
                <a:latin typeface="+mn-lt"/>
                <a:ea typeface="+mn-ea"/>
                <a:cs typeface="+mn-cs"/>
              </a:defRPr>
            </a:lvl2pPr>
            <a:lvl3pPr marL="713203" indent="0" algn="ctr" defTabSz="713203" rtl="0" eaLnBrk="1" latinLnBrk="0" hangingPunct="1">
              <a:lnSpc>
                <a:spcPct val="90000"/>
              </a:lnSpc>
              <a:spcBef>
                <a:spcPct val="20000"/>
              </a:spcBef>
              <a:buFontTx/>
              <a:buNone/>
              <a:defRPr sz="1900" kern="1200">
                <a:solidFill>
                  <a:schemeClr val="tx1">
                    <a:tint val="75000"/>
                  </a:schemeClr>
                </a:solidFill>
                <a:latin typeface="+mn-lt"/>
                <a:ea typeface="+mn-ea"/>
                <a:cs typeface="+mn-cs"/>
              </a:defRPr>
            </a:lvl3pPr>
            <a:lvl4pPr marL="1069805" indent="0" algn="ctr" defTabSz="713203" rtl="0" eaLnBrk="1" latinLnBrk="0" hangingPunct="1">
              <a:lnSpc>
                <a:spcPct val="90000"/>
              </a:lnSpc>
              <a:spcBef>
                <a:spcPct val="20000"/>
              </a:spcBef>
              <a:buFontTx/>
              <a:buNone/>
              <a:defRPr sz="1900" kern="1200">
                <a:solidFill>
                  <a:schemeClr val="tx1">
                    <a:tint val="75000"/>
                  </a:schemeClr>
                </a:solidFill>
                <a:latin typeface="+mn-lt"/>
                <a:ea typeface="+mn-ea"/>
                <a:cs typeface="+mn-cs"/>
              </a:defRPr>
            </a:lvl4pPr>
            <a:lvl5pPr marL="1426407" indent="0" algn="ctr" defTabSz="713203" rtl="0" eaLnBrk="1" latinLnBrk="0" hangingPunct="1">
              <a:lnSpc>
                <a:spcPct val="90000"/>
              </a:lnSpc>
              <a:spcBef>
                <a:spcPct val="20000"/>
              </a:spcBef>
              <a:buFontTx/>
              <a:buNone/>
              <a:defRPr sz="1900" kern="1200">
                <a:solidFill>
                  <a:schemeClr val="tx1">
                    <a:tint val="75000"/>
                  </a:schemeClr>
                </a:solidFill>
                <a:latin typeface="+mn-lt"/>
                <a:ea typeface="+mn-ea"/>
                <a:cs typeface="+mn-cs"/>
              </a:defRPr>
            </a:lvl5pPr>
            <a:lvl6pPr marL="1783009" indent="0" algn="ctr" defTabSz="713203"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6pPr>
            <a:lvl7pPr marL="2139610" indent="0" algn="ctr" defTabSz="713203"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7pPr>
            <a:lvl8pPr marL="2496212" indent="0" algn="ctr" defTabSz="713203"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8pPr>
            <a:lvl9pPr marL="2852814" indent="0" algn="ctr" defTabSz="713203"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9pPr>
          </a:lstStyle>
          <a:p>
            <a:pPr>
              <a:spcBef>
                <a:spcPts val="624"/>
              </a:spcBef>
            </a:pPr>
            <a:r>
              <a:rPr lang="en-US" sz="1200" b="1" spc="600" dirty="0">
                <a:solidFill>
                  <a:srgbClr val="453D2C"/>
                </a:solidFill>
                <a:latin typeface="Brandon Grotesque Bold"/>
                <a:cs typeface="Brandon Grotesque Bold"/>
              </a:rPr>
              <a:t>LOREM IPSUM DOLOR</a:t>
            </a:r>
          </a:p>
        </p:txBody>
      </p:sp>
    </p:spTree>
    <p:extLst>
      <p:ext uri="{BB962C8B-B14F-4D97-AF65-F5344CB8AC3E}">
        <p14:creationId xmlns:p14="http://schemas.microsoft.com/office/powerpoint/2010/main" val="2433764649"/>
      </p:ext>
    </p:extLst>
  </p:cSld>
  <p:clrMapOvr>
    <a:masterClrMapping/>
  </p:clrMapOvr>
  <p:transition xmlns:p14="http://schemas.microsoft.com/office/powerpoint/2010/mai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Subtitle 2"/>
          <p:cNvSpPr txBox="1">
            <a:spLocks/>
          </p:cNvSpPr>
          <p:nvPr userDrawn="1"/>
        </p:nvSpPr>
        <p:spPr>
          <a:xfrm>
            <a:off x="1050396" y="2058805"/>
            <a:ext cx="7043208" cy="2259195"/>
          </a:xfrm>
          <a:prstGeom prst="rect">
            <a:avLst/>
          </a:prstGeom>
        </p:spPr>
        <p:txBody>
          <a:bodyPr vert="horz" lIns="0" tIns="0" rIns="0" bIns="0" rtlCol="0">
            <a:noAutofit/>
          </a:bodyPr>
          <a:lstStyle>
            <a:lvl1pPr marL="0" indent="0" algn="l" defTabSz="713203" rtl="0" eaLnBrk="1" latinLnBrk="0" hangingPunct="1">
              <a:lnSpc>
                <a:spcPct val="90000"/>
              </a:lnSpc>
              <a:spcBef>
                <a:spcPts val="0"/>
              </a:spcBef>
              <a:buFontTx/>
              <a:buNone/>
              <a:defRPr sz="2500" kern="1200">
                <a:solidFill>
                  <a:srgbClr val="25190F"/>
                </a:solidFill>
                <a:latin typeface="+mn-lt"/>
                <a:ea typeface="+mn-ea"/>
                <a:cs typeface="+mn-cs"/>
              </a:defRPr>
            </a:lvl1pPr>
            <a:lvl2pPr marL="356602" indent="0" algn="ctr" defTabSz="713203" rtl="0" eaLnBrk="1" latinLnBrk="0" hangingPunct="1">
              <a:lnSpc>
                <a:spcPct val="90000"/>
              </a:lnSpc>
              <a:spcBef>
                <a:spcPct val="20000"/>
              </a:spcBef>
              <a:buFontTx/>
              <a:buNone/>
              <a:defRPr sz="2200" kern="1200">
                <a:solidFill>
                  <a:schemeClr val="tx1">
                    <a:tint val="75000"/>
                  </a:schemeClr>
                </a:solidFill>
                <a:latin typeface="+mn-lt"/>
                <a:ea typeface="+mn-ea"/>
                <a:cs typeface="+mn-cs"/>
              </a:defRPr>
            </a:lvl2pPr>
            <a:lvl3pPr marL="713203" indent="0" algn="ctr" defTabSz="713203" rtl="0" eaLnBrk="1" latinLnBrk="0" hangingPunct="1">
              <a:lnSpc>
                <a:spcPct val="90000"/>
              </a:lnSpc>
              <a:spcBef>
                <a:spcPct val="20000"/>
              </a:spcBef>
              <a:buFontTx/>
              <a:buNone/>
              <a:defRPr sz="1900" kern="1200">
                <a:solidFill>
                  <a:schemeClr val="tx1">
                    <a:tint val="75000"/>
                  </a:schemeClr>
                </a:solidFill>
                <a:latin typeface="+mn-lt"/>
                <a:ea typeface="+mn-ea"/>
                <a:cs typeface="+mn-cs"/>
              </a:defRPr>
            </a:lvl3pPr>
            <a:lvl4pPr marL="1069805" indent="0" algn="ctr" defTabSz="713203" rtl="0" eaLnBrk="1" latinLnBrk="0" hangingPunct="1">
              <a:lnSpc>
                <a:spcPct val="90000"/>
              </a:lnSpc>
              <a:spcBef>
                <a:spcPct val="20000"/>
              </a:spcBef>
              <a:buFontTx/>
              <a:buNone/>
              <a:defRPr sz="1900" kern="1200">
                <a:solidFill>
                  <a:schemeClr val="tx1">
                    <a:tint val="75000"/>
                  </a:schemeClr>
                </a:solidFill>
                <a:latin typeface="+mn-lt"/>
                <a:ea typeface="+mn-ea"/>
                <a:cs typeface="+mn-cs"/>
              </a:defRPr>
            </a:lvl4pPr>
            <a:lvl5pPr marL="1426407" indent="0" algn="ctr" defTabSz="713203" rtl="0" eaLnBrk="1" latinLnBrk="0" hangingPunct="1">
              <a:lnSpc>
                <a:spcPct val="90000"/>
              </a:lnSpc>
              <a:spcBef>
                <a:spcPct val="20000"/>
              </a:spcBef>
              <a:buFontTx/>
              <a:buNone/>
              <a:defRPr sz="1900" kern="1200">
                <a:solidFill>
                  <a:schemeClr val="tx1">
                    <a:tint val="75000"/>
                  </a:schemeClr>
                </a:solidFill>
                <a:latin typeface="+mn-lt"/>
                <a:ea typeface="+mn-ea"/>
                <a:cs typeface="+mn-cs"/>
              </a:defRPr>
            </a:lvl5pPr>
            <a:lvl6pPr marL="1783009" indent="0" algn="ctr" defTabSz="713203"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6pPr>
            <a:lvl7pPr marL="2139610" indent="0" algn="ctr" defTabSz="713203"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7pPr>
            <a:lvl8pPr marL="2496212" indent="0" algn="ctr" defTabSz="713203"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8pPr>
            <a:lvl9pPr marL="2852814" indent="0" algn="ctr" defTabSz="713203"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9pPr>
          </a:lstStyle>
          <a:p>
            <a:pPr marL="285750" indent="-285750">
              <a:lnSpc>
                <a:spcPct val="110000"/>
              </a:lnSpc>
              <a:buFont typeface="Arial"/>
              <a:buChar char="•"/>
            </a:pPr>
            <a:r>
              <a:rPr lang="en-US" sz="1800" smtClean="0"/>
              <a:t>Paragraph sample Lorem ipsum dolor </a:t>
            </a:r>
          </a:p>
          <a:p>
            <a:pPr marL="285750" indent="-285750">
              <a:lnSpc>
                <a:spcPct val="110000"/>
              </a:lnSpc>
              <a:buFont typeface="Arial"/>
              <a:buChar char="•"/>
            </a:pPr>
            <a:r>
              <a:rPr lang="en-US" sz="1800" smtClean="0"/>
              <a:t>Wexercitation ullamco laboris nisi ut aliquip ex ea commodo</a:t>
            </a:r>
          </a:p>
          <a:p>
            <a:pPr marL="285750" indent="-285750">
              <a:lnSpc>
                <a:spcPct val="110000"/>
              </a:lnSpc>
              <a:buFont typeface="Arial"/>
              <a:buChar char="•"/>
            </a:pPr>
            <a:r>
              <a:rPr lang="en-US" sz="1800" smtClean="0"/>
              <a:t>Duis aute irure dolor in </a:t>
            </a:r>
          </a:p>
          <a:p>
            <a:pPr marL="285750" lvl="0" indent="-285750">
              <a:lnSpc>
                <a:spcPct val="110000"/>
              </a:lnSpc>
              <a:buFont typeface="Arial"/>
              <a:buChar char="•"/>
            </a:pPr>
            <a:r>
              <a:rPr lang="en-US" sz="1800" smtClean="0">
                <a:solidFill>
                  <a:srgbClr val="25190F"/>
                </a:solidFill>
              </a:rPr>
              <a:t>Reprehenderit in voluptate velit esse cillum</a:t>
            </a:r>
          </a:p>
          <a:p>
            <a:pPr marL="285750" indent="-285750">
              <a:lnSpc>
                <a:spcPct val="110000"/>
              </a:lnSpc>
              <a:buFont typeface="Arial"/>
              <a:buChar char="•"/>
            </a:pPr>
            <a:r>
              <a:rPr lang="en-US" sz="1800" smtClean="0"/>
              <a:t>Fugiat nulla pariatur. Excepteur sint occaecat cupidatat non proident,</a:t>
            </a:r>
          </a:p>
          <a:p>
            <a:pPr marL="285750" indent="-285750">
              <a:lnSpc>
                <a:spcPct val="110000"/>
              </a:lnSpc>
              <a:buFont typeface="Arial"/>
              <a:buChar char="•"/>
            </a:pPr>
            <a:r>
              <a:rPr lang="en-US" sz="1800" smtClean="0"/>
              <a:t>Sculpa qui officia deserunt mollit anim id est laborum.</a:t>
            </a:r>
            <a:endParaRPr lang="en-US" sz="1800" dirty="0"/>
          </a:p>
        </p:txBody>
      </p:sp>
      <p:sp>
        <p:nvSpPr>
          <p:cNvPr id="7" name="Title 1"/>
          <p:cNvSpPr txBox="1">
            <a:spLocks/>
          </p:cNvSpPr>
          <p:nvPr userDrawn="1"/>
        </p:nvSpPr>
        <p:spPr>
          <a:xfrm>
            <a:off x="0" y="932037"/>
            <a:ext cx="9144000" cy="617363"/>
          </a:xfrm>
          <a:prstGeom prst="rect">
            <a:avLst/>
          </a:prstGeom>
        </p:spPr>
        <p:txBody>
          <a:bodyPr>
            <a:normAutofit fontScale="92500" lnSpcReduction="10000"/>
          </a:bodyPr>
          <a:lstStyle>
            <a:lvl1pPr algn="l" defTabSz="713203" rtl="0" eaLnBrk="1" latinLnBrk="0" hangingPunct="1">
              <a:lnSpc>
                <a:spcPct val="90000"/>
              </a:lnSpc>
              <a:spcBef>
                <a:spcPct val="0"/>
              </a:spcBef>
              <a:buNone/>
              <a:defRPr lang="en-US" sz="3200" b="0" kern="1200" cap="none" spc="0" dirty="0" smtClean="0">
                <a:ln>
                  <a:noFill/>
                </a:ln>
                <a:solidFill>
                  <a:srgbClr val="25190F"/>
                </a:solidFill>
                <a:effectLst/>
                <a:latin typeface="+mn-lt"/>
                <a:ea typeface="+mn-ea"/>
                <a:cs typeface="Arial" charset="0"/>
              </a:defRPr>
            </a:lvl1pPr>
          </a:lstStyle>
          <a:p>
            <a:pPr algn="ctr"/>
            <a:r>
              <a:rPr lang="en-US" sz="4400">
                <a:latin typeface="Brandon Grotesque Bold"/>
                <a:cs typeface="Brandon Grotesque Bold"/>
              </a:rPr>
              <a:t>Duis Aute Irure Laboris</a:t>
            </a:r>
          </a:p>
        </p:txBody>
      </p:sp>
    </p:spTree>
    <p:extLst>
      <p:ext uri="{BB962C8B-B14F-4D97-AF65-F5344CB8AC3E}">
        <p14:creationId xmlns:p14="http://schemas.microsoft.com/office/powerpoint/2010/main" val="2329231875"/>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946150" y="1670050"/>
            <a:ext cx="7147454" cy="291910"/>
          </a:xfrm>
          <a:prstGeom prst="rect">
            <a:avLst/>
          </a:prstGeom>
        </p:spPr>
        <p:txBody>
          <a:bodyPr>
            <a:noAutofit/>
          </a:bodyPr>
          <a:lstStyle>
            <a:lvl1pPr marL="0" indent="0" algn="l">
              <a:lnSpc>
                <a:spcPct val="90000"/>
              </a:lnSpc>
              <a:spcBef>
                <a:spcPts val="0"/>
              </a:spcBef>
              <a:buNone/>
              <a:defRPr sz="2000" spc="300">
                <a:solidFill>
                  <a:srgbClr val="25190F"/>
                </a:solidFill>
                <a:latin typeface="Brandon Grotesque Bold"/>
                <a:cs typeface="Brandon Grotesque Bold"/>
              </a:defRPr>
            </a:lvl1pPr>
            <a:lvl2pPr marL="356602" indent="0" algn="ctr">
              <a:buNone/>
              <a:defRPr>
                <a:solidFill>
                  <a:schemeClr val="tx1">
                    <a:tint val="75000"/>
                  </a:schemeClr>
                </a:solidFill>
              </a:defRPr>
            </a:lvl2pPr>
            <a:lvl3pPr marL="713203" indent="0" algn="ctr">
              <a:buNone/>
              <a:defRPr>
                <a:solidFill>
                  <a:schemeClr val="tx1">
                    <a:tint val="75000"/>
                  </a:schemeClr>
                </a:solidFill>
              </a:defRPr>
            </a:lvl3pPr>
            <a:lvl4pPr marL="1069805" indent="0" algn="ctr">
              <a:buNone/>
              <a:defRPr>
                <a:solidFill>
                  <a:schemeClr val="tx1">
                    <a:tint val="75000"/>
                  </a:schemeClr>
                </a:solidFill>
              </a:defRPr>
            </a:lvl4pPr>
            <a:lvl5pPr marL="1426407" indent="0" algn="ctr">
              <a:buNone/>
              <a:defRPr>
                <a:solidFill>
                  <a:schemeClr val="tx1">
                    <a:tint val="75000"/>
                  </a:schemeClr>
                </a:solidFill>
              </a:defRPr>
            </a:lvl5pPr>
            <a:lvl6pPr marL="1783009" indent="0" algn="ctr">
              <a:buNone/>
              <a:defRPr>
                <a:solidFill>
                  <a:schemeClr val="tx1">
                    <a:tint val="75000"/>
                  </a:schemeClr>
                </a:solidFill>
              </a:defRPr>
            </a:lvl6pPr>
            <a:lvl7pPr marL="2139610" indent="0" algn="ctr">
              <a:buNone/>
              <a:defRPr>
                <a:solidFill>
                  <a:schemeClr val="tx1">
                    <a:tint val="75000"/>
                  </a:schemeClr>
                </a:solidFill>
              </a:defRPr>
            </a:lvl7pPr>
            <a:lvl8pPr marL="2496212" indent="0" algn="ctr">
              <a:buNone/>
              <a:defRPr>
                <a:solidFill>
                  <a:schemeClr val="tx1">
                    <a:tint val="75000"/>
                  </a:schemeClr>
                </a:solidFill>
              </a:defRPr>
            </a:lvl8pPr>
            <a:lvl9pPr marL="2852814" indent="0" algn="ctr">
              <a:buNone/>
              <a:defRPr>
                <a:solidFill>
                  <a:schemeClr val="tx1">
                    <a:tint val="75000"/>
                  </a:schemeClr>
                </a:solidFill>
              </a:defRPr>
            </a:lvl9pPr>
          </a:lstStyle>
          <a:p>
            <a:r>
              <a:rPr lang="en-US" smtClean="0"/>
              <a:t>SUBTITLE</a:t>
            </a:r>
            <a:endParaRPr lang="en-US" dirty="0"/>
          </a:p>
        </p:txBody>
      </p:sp>
      <p:sp>
        <p:nvSpPr>
          <p:cNvPr id="5" name="Subtitle 2"/>
          <p:cNvSpPr txBox="1">
            <a:spLocks/>
          </p:cNvSpPr>
          <p:nvPr userDrawn="1"/>
        </p:nvSpPr>
        <p:spPr>
          <a:xfrm>
            <a:off x="1050396" y="2179455"/>
            <a:ext cx="7043208" cy="2259195"/>
          </a:xfrm>
          <a:prstGeom prst="rect">
            <a:avLst/>
          </a:prstGeom>
        </p:spPr>
        <p:txBody>
          <a:bodyPr vert="horz" lIns="0" tIns="0" rIns="0" bIns="0" rtlCol="0">
            <a:noAutofit/>
          </a:bodyPr>
          <a:lstStyle>
            <a:lvl1pPr marL="0" indent="0" algn="l" defTabSz="713203" rtl="0" eaLnBrk="1" latinLnBrk="0" hangingPunct="1">
              <a:lnSpc>
                <a:spcPct val="90000"/>
              </a:lnSpc>
              <a:spcBef>
                <a:spcPts val="0"/>
              </a:spcBef>
              <a:buFontTx/>
              <a:buNone/>
              <a:defRPr sz="2500" kern="1200">
                <a:solidFill>
                  <a:srgbClr val="25190F"/>
                </a:solidFill>
                <a:latin typeface="+mn-lt"/>
                <a:ea typeface="+mn-ea"/>
                <a:cs typeface="+mn-cs"/>
              </a:defRPr>
            </a:lvl1pPr>
            <a:lvl2pPr marL="356602" indent="0" algn="ctr" defTabSz="713203" rtl="0" eaLnBrk="1" latinLnBrk="0" hangingPunct="1">
              <a:lnSpc>
                <a:spcPct val="90000"/>
              </a:lnSpc>
              <a:spcBef>
                <a:spcPct val="20000"/>
              </a:spcBef>
              <a:buFontTx/>
              <a:buNone/>
              <a:defRPr sz="2200" kern="1200">
                <a:solidFill>
                  <a:schemeClr val="tx1">
                    <a:tint val="75000"/>
                  </a:schemeClr>
                </a:solidFill>
                <a:latin typeface="+mn-lt"/>
                <a:ea typeface="+mn-ea"/>
                <a:cs typeface="+mn-cs"/>
              </a:defRPr>
            </a:lvl2pPr>
            <a:lvl3pPr marL="713203" indent="0" algn="ctr" defTabSz="713203" rtl="0" eaLnBrk="1" latinLnBrk="0" hangingPunct="1">
              <a:lnSpc>
                <a:spcPct val="90000"/>
              </a:lnSpc>
              <a:spcBef>
                <a:spcPct val="20000"/>
              </a:spcBef>
              <a:buFontTx/>
              <a:buNone/>
              <a:defRPr sz="1900" kern="1200">
                <a:solidFill>
                  <a:schemeClr val="tx1">
                    <a:tint val="75000"/>
                  </a:schemeClr>
                </a:solidFill>
                <a:latin typeface="+mn-lt"/>
                <a:ea typeface="+mn-ea"/>
                <a:cs typeface="+mn-cs"/>
              </a:defRPr>
            </a:lvl3pPr>
            <a:lvl4pPr marL="1069805" indent="0" algn="ctr" defTabSz="713203" rtl="0" eaLnBrk="1" latinLnBrk="0" hangingPunct="1">
              <a:lnSpc>
                <a:spcPct val="90000"/>
              </a:lnSpc>
              <a:spcBef>
                <a:spcPct val="20000"/>
              </a:spcBef>
              <a:buFontTx/>
              <a:buNone/>
              <a:defRPr sz="1900" kern="1200">
                <a:solidFill>
                  <a:schemeClr val="tx1">
                    <a:tint val="75000"/>
                  </a:schemeClr>
                </a:solidFill>
                <a:latin typeface="+mn-lt"/>
                <a:ea typeface="+mn-ea"/>
                <a:cs typeface="+mn-cs"/>
              </a:defRPr>
            </a:lvl4pPr>
            <a:lvl5pPr marL="1426407" indent="0" algn="ctr" defTabSz="713203" rtl="0" eaLnBrk="1" latinLnBrk="0" hangingPunct="1">
              <a:lnSpc>
                <a:spcPct val="90000"/>
              </a:lnSpc>
              <a:spcBef>
                <a:spcPct val="20000"/>
              </a:spcBef>
              <a:buFontTx/>
              <a:buNone/>
              <a:defRPr sz="1900" kern="1200">
                <a:solidFill>
                  <a:schemeClr val="tx1">
                    <a:tint val="75000"/>
                  </a:schemeClr>
                </a:solidFill>
                <a:latin typeface="+mn-lt"/>
                <a:ea typeface="+mn-ea"/>
                <a:cs typeface="+mn-cs"/>
              </a:defRPr>
            </a:lvl5pPr>
            <a:lvl6pPr marL="1783009" indent="0" algn="ctr" defTabSz="713203"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6pPr>
            <a:lvl7pPr marL="2139610" indent="0" algn="ctr" defTabSz="713203"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7pPr>
            <a:lvl8pPr marL="2496212" indent="0" algn="ctr" defTabSz="713203"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8pPr>
            <a:lvl9pPr marL="2852814" indent="0" algn="ctr" defTabSz="713203"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9pPr>
          </a:lstStyle>
          <a:p>
            <a:pPr>
              <a:lnSpc>
                <a:spcPct val="110000"/>
              </a:lnSpc>
            </a:pPr>
            <a:r>
              <a:rPr lang="en-US" sz="1800" smtClean="0"/>
              <a:t>Paragraph sample Lorem ipsum dolor sit amet, consectetur adipisicing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lang="en-US" sz="1800" dirty="0"/>
          </a:p>
        </p:txBody>
      </p:sp>
      <p:sp>
        <p:nvSpPr>
          <p:cNvPr id="6" name="Title 1"/>
          <p:cNvSpPr txBox="1">
            <a:spLocks/>
          </p:cNvSpPr>
          <p:nvPr userDrawn="1"/>
        </p:nvSpPr>
        <p:spPr>
          <a:xfrm>
            <a:off x="0" y="932037"/>
            <a:ext cx="9144000" cy="617363"/>
          </a:xfrm>
          <a:prstGeom prst="rect">
            <a:avLst/>
          </a:prstGeom>
        </p:spPr>
        <p:txBody>
          <a:bodyPr>
            <a:normAutofit fontScale="92500" lnSpcReduction="10000"/>
          </a:bodyPr>
          <a:lstStyle>
            <a:lvl1pPr algn="l" defTabSz="713203" rtl="0" eaLnBrk="1" latinLnBrk="0" hangingPunct="1">
              <a:lnSpc>
                <a:spcPct val="90000"/>
              </a:lnSpc>
              <a:spcBef>
                <a:spcPct val="0"/>
              </a:spcBef>
              <a:buNone/>
              <a:defRPr lang="en-US" sz="3200" b="0" kern="1200" cap="none" spc="0" dirty="0" smtClean="0">
                <a:ln>
                  <a:noFill/>
                </a:ln>
                <a:solidFill>
                  <a:srgbClr val="25190F"/>
                </a:solidFill>
                <a:effectLst/>
                <a:latin typeface="+mn-lt"/>
                <a:ea typeface="+mn-ea"/>
                <a:cs typeface="Arial" charset="0"/>
              </a:defRPr>
            </a:lvl1pPr>
          </a:lstStyle>
          <a:p>
            <a:pPr algn="ctr"/>
            <a:r>
              <a:rPr lang="en-US" sz="4400">
                <a:latin typeface="Brandon Grotesque Bold"/>
                <a:cs typeface="Brandon Grotesque Bold"/>
              </a:rPr>
              <a:t>Duis Aute Irure Laboris</a:t>
            </a:r>
          </a:p>
        </p:txBody>
      </p:sp>
    </p:spTree>
    <p:extLst>
      <p:ext uri="{BB962C8B-B14F-4D97-AF65-F5344CB8AC3E}">
        <p14:creationId xmlns:p14="http://schemas.microsoft.com/office/powerpoint/2010/main" val="1753654367"/>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Subtitle 2"/>
          <p:cNvSpPr txBox="1">
            <a:spLocks/>
          </p:cNvSpPr>
          <p:nvPr userDrawn="1"/>
        </p:nvSpPr>
        <p:spPr>
          <a:xfrm>
            <a:off x="1050396" y="1950855"/>
            <a:ext cx="7043208" cy="2259195"/>
          </a:xfrm>
          <a:prstGeom prst="rect">
            <a:avLst/>
          </a:prstGeom>
        </p:spPr>
        <p:txBody>
          <a:bodyPr vert="horz" lIns="0" tIns="0" rIns="0" bIns="0" rtlCol="0">
            <a:noAutofit/>
          </a:bodyPr>
          <a:lstStyle>
            <a:lvl1pPr marL="0" indent="0" algn="l" defTabSz="713203" rtl="0" eaLnBrk="1" latinLnBrk="0" hangingPunct="1">
              <a:lnSpc>
                <a:spcPct val="90000"/>
              </a:lnSpc>
              <a:spcBef>
                <a:spcPts val="0"/>
              </a:spcBef>
              <a:buFontTx/>
              <a:buNone/>
              <a:defRPr sz="2500" kern="1200">
                <a:solidFill>
                  <a:srgbClr val="25190F"/>
                </a:solidFill>
                <a:latin typeface="+mn-lt"/>
                <a:ea typeface="+mn-ea"/>
                <a:cs typeface="+mn-cs"/>
              </a:defRPr>
            </a:lvl1pPr>
            <a:lvl2pPr marL="356602" indent="0" algn="ctr" defTabSz="713203" rtl="0" eaLnBrk="1" latinLnBrk="0" hangingPunct="1">
              <a:lnSpc>
                <a:spcPct val="90000"/>
              </a:lnSpc>
              <a:spcBef>
                <a:spcPct val="20000"/>
              </a:spcBef>
              <a:buFontTx/>
              <a:buNone/>
              <a:defRPr sz="2200" kern="1200">
                <a:solidFill>
                  <a:schemeClr val="tx1">
                    <a:tint val="75000"/>
                  </a:schemeClr>
                </a:solidFill>
                <a:latin typeface="+mn-lt"/>
                <a:ea typeface="+mn-ea"/>
                <a:cs typeface="+mn-cs"/>
              </a:defRPr>
            </a:lvl2pPr>
            <a:lvl3pPr marL="713203" indent="0" algn="ctr" defTabSz="713203" rtl="0" eaLnBrk="1" latinLnBrk="0" hangingPunct="1">
              <a:lnSpc>
                <a:spcPct val="90000"/>
              </a:lnSpc>
              <a:spcBef>
                <a:spcPct val="20000"/>
              </a:spcBef>
              <a:buFontTx/>
              <a:buNone/>
              <a:defRPr sz="1900" kern="1200">
                <a:solidFill>
                  <a:schemeClr val="tx1">
                    <a:tint val="75000"/>
                  </a:schemeClr>
                </a:solidFill>
                <a:latin typeface="+mn-lt"/>
                <a:ea typeface="+mn-ea"/>
                <a:cs typeface="+mn-cs"/>
              </a:defRPr>
            </a:lvl3pPr>
            <a:lvl4pPr marL="1069805" indent="0" algn="ctr" defTabSz="713203" rtl="0" eaLnBrk="1" latinLnBrk="0" hangingPunct="1">
              <a:lnSpc>
                <a:spcPct val="90000"/>
              </a:lnSpc>
              <a:spcBef>
                <a:spcPct val="20000"/>
              </a:spcBef>
              <a:buFontTx/>
              <a:buNone/>
              <a:defRPr sz="1900" kern="1200">
                <a:solidFill>
                  <a:schemeClr val="tx1">
                    <a:tint val="75000"/>
                  </a:schemeClr>
                </a:solidFill>
                <a:latin typeface="+mn-lt"/>
                <a:ea typeface="+mn-ea"/>
                <a:cs typeface="+mn-cs"/>
              </a:defRPr>
            </a:lvl4pPr>
            <a:lvl5pPr marL="1426407" indent="0" algn="ctr" defTabSz="713203" rtl="0" eaLnBrk="1" latinLnBrk="0" hangingPunct="1">
              <a:lnSpc>
                <a:spcPct val="90000"/>
              </a:lnSpc>
              <a:spcBef>
                <a:spcPct val="20000"/>
              </a:spcBef>
              <a:buFontTx/>
              <a:buNone/>
              <a:defRPr sz="1900" kern="1200">
                <a:solidFill>
                  <a:schemeClr val="tx1">
                    <a:tint val="75000"/>
                  </a:schemeClr>
                </a:solidFill>
                <a:latin typeface="+mn-lt"/>
                <a:ea typeface="+mn-ea"/>
                <a:cs typeface="+mn-cs"/>
              </a:defRPr>
            </a:lvl5pPr>
            <a:lvl6pPr marL="1783009" indent="0" algn="ctr" defTabSz="713203"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6pPr>
            <a:lvl7pPr marL="2139610" indent="0" algn="ctr" defTabSz="713203"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7pPr>
            <a:lvl8pPr marL="2496212" indent="0" algn="ctr" defTabSz="713203"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8pPr>
            <a:lvl9pPr marL="2852814" indent="0" algn="ctr" defTabSz="713203"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9pPr>
          </a:lstStyle>
          <a:p>
            <a:pPr marL="285750" indent="-285750" algn="l">
              <a:lnSpc>
                <a:spcPct val="110000"/>
              </a:lnSpc>
              <a:buFont typeface="Arial"/>
              <a:buChar char="•"/>
            </a:pPr>
            <a:r>
              <a:rPr lang="en-US" sz="2800" smtClean="0">
                <a:solidFill>
                  <a:srgbClr val="25190F"/>
                </a:solidFill>
              </a:rPr>
              <a:t>Paragraph sample</a:t>
            </a:r>
          </a:p>
          <a:p>
            <a:pPr marL="642352" lvl="1" indent="-285750" algn="l">
              <a:lnSpc>
                <a:spcPct val="110000"/>
              </a:lnSpc>
              <a:buFont typeface="Arial"/>
              <a:buChar char="•"/>
            </a:pPr>
            <a:r>
              <a:rPr lang="en-US" sz="2400" smtClean="0">
                <a:solidFill>
                  <a:srgbClr val="25190F"/>
                </a:solidFill>
              </a:rPr>
              <a:t>Wexercitation ullamco laboris</a:t>
            </a:r>
          </a:p>
          <a:p>
            <a:pPr marL="998953" lvl="2" indent="-285750" algn="l">
              <a:lnSpc>
                <a:spcPct val="110000"/>
              </a:lnSpc>
              <a:buFont typeface="Arial"/>
              <a:buChar char="•"/>
            </a:pPr>
            <a:r>
              <a:rPr lang="en-US" sz="2000" smtClean="0">
                <a:solidFill>
                  <a:srgbClr val="25190F"/>
                </a:solidFill>
              </a:rPr>
              <a:t>Sunisi ut aliquip ex ea commodo</a:t>
            </a:r>
          </a:p>
          <a:p>
            <a:pPr marL="1355555" lvl="3" indent="-285750" algn="l">
              <a:lnSpc>
                <a:spcPct val="110000"/>
              </a:lnSpc>
              <a:buFont typeface="Arial"/>
              <a:buChar char="•"/>
            </a:pPr>
            <a:r>
              <a:rPr lang="en-US" sz="1800" smtClean="0">
                <a:solidFill>
                  <a:srgbClr val="25190F"/>
                </a:solidFill>
              </a:rPr>
              <a:t>Duis aute irure </a:t>
            </a:r>
          </a:p>
          <a:p>
            <a:pPr marL="1712157" lvl="4" indent="-285750" algn="l">
              <a:lnSpc>
                <a:spcPct val="110000"/>
              </a:lnSpc>
              <a:buFont typeface="Arial"/>
              <a:buChar char="•"/>
            </a:pPr>
            <a:r>
              <a:rPr lang="en-US" sz="1600" smtClean="0">
                <a:solidFill>
                  <a:srgbClr val="25190F"/>
                </a:solidFill>
              </a:rPr>
              <a:t>Utmosth denvrety dolor </a:t>
            </a:r>
          </a:p>
          <a:p>
            <a:pPr marL="2068759" lvl="5" indent="-285750" algn="l">
              <a:lnSpc>
                <a:spcPct val="110000"/>
              </a:lnSpc>
              <a:buFont typeface="Arial"/>
              <a:buChar char="•"/>
            </a:pPr>
            <a:r>
              <a:rPr lang="en-US" sz="1400" smtClean="0">
                <a:solidFill>
                  <a:srgbClr val="25190F"/>
                </a:solidFill>
              </a:rPr>
              <a:t>Exterior in sumpl</a:t>
            </a:r>
            <a:r>
              <a:rPr lang="en-US" sz="1600" smtClean="0">
                <a:solidFill>
                  <a:srgbClr val="25190F"/>
                </a:solidFill>
              </a:rPr>
              <a:t>us</a:t>
            </a:r>
          </a:p>
        </p:txBody>
      </p:sp>
      <p:sp>
        <p:nvSpPr>
          <p:cNvPr id="6" name="Title 1"/>
          <p:cNvSpPr txBox="1">
            <a:spLocks/>
          </p:cNvSpPr>
          <p:nvPr userDrawn="1"/>
        </p:nvSpPr>
        <p:spPr>
          <a:xfrm>
            <a:off x="0" y="932037"/>
            <a:ext cx="9144000" cy="617363"/>
          </a:xfrm>
          <a:prstGeom prst="rect">
            <a:avLst/>
          </a:prstGeom>
        </p:spPr>
        <p:txBody>
          <a:bodyPr>
            <a:normAutofit fontScale="92500" lnSpcReduction="10000"/>
          </a:bodyPr>
          <a:lstStyle>
            <a:lvl1pPr algn="l" defTabSz="713203" rtl="0" eaLnBrk="1" latinLnBrk="0" hangingPunct="1">
              <a:lnSpc>
                <a:spcPct val="90000"/>
              </a:lnSpc>
              <a:spcBef>
                <a:spcPct val="0"/>
              </a:spcBef>
              <a:buNone/>
              <a:defRPr lang="en-US" sz="3200" b="0" kern="1200" cap="none" spc="0" dirty="0" smtClean="0">
                <a:ln>
                  <a:noFill/>
                </a:ln>
                <a:solidFill>
                  <a:srgbClr val="25190F"/>
                </a:solidFill>
                <a:effectLst/>
                <a:latin typeface="+mn-lt"/>
                <a:ea typeface="+mn-ea"/>
                <a:cs typeface="Arial" charset="0"/>
              </a:defRPr>
            </a:lvl1pPr>
          </a:lstStyle>
          <a:p>
            <a:pPr algn="ctr"/>
            <a:r>
              <a:rPr lang="en-US" sz="4400">
                <a:latin typeface="Brandon Grotesque Bold"/>
                <a:cs typeface="Brandon Grotesque Bold"/>
              </a:rPr>
              <a:t>Duis Aute Irure Laboris</a:t>
            </a:r>
          </a:p>
        </p:txBody>
      </p:sp>
    </p:spTree>
    <p:extLst>
      <p:ext uri="{BB962C8B-B14F-4D97-AF65-F5344CB8AC3E}">
        <p14:creationId xmlns:p14="http://schemas.microsoft.com/office/powerpoint/2010/main" val="4167137598"/>
      </p:ext>
    </p:extLst>
  </p:cSld>
  <p:clrMapOvr>
    <a:masterClrMapping/>
  </p:clrMapOvr>
  <p:transition xmlns:p14="http://schemas.microsoft.com/office/powerpoint/2010/mai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Subtitle 2"/>
          <p:cNvSpPr txBox="1">
            <a:spLocks/>
          </p:cNvSpPr>
          <p:nvPr userDrawn="1"/>
        </p:nvSpPr>
        <p:spPr>
          <a:xfrm>
            <a:off x="1050396" y="2457450"/>
            <a:ext cx="3273954" cy="1778000"/>
          </a:xfrm>
          <a:prstGeom prst="rect">
            <a:avLst/>
          </a:prstGeom>
        </p:spPr>
        <p:txBody>
          <a:bodyPr vert="horz" lIns="0" tIns="0" rIns="0" bIns="0" rtlCol="0">
            <a:noAutofit/>
          </a:bodyPr>
          <a:lstStyle>
            <a:lvl1pPr marL="0" indent="0" algn="l" defTabSz="713203" rtl="0" eaLnBrk="1" latinLnBrk="0" hangingPunct="1">
              <a:lnSpc>
                <a:spcPct val="90000"/>
              </a:lnSpc>
              <a:spcBef>
                <a:spcPts val="0"/>
              </a:spcBef>
              <a:buFontTx/>
              <a:buNone/>
              <a:defRPr sz="2500" kern="1200">
                <a:solidFill>
                  <a:srgbClr val="25190F"/>
                </a:solidFill>
                <a:latin typeface="+mn-lt"/>
                <a:ea typeface="+mn-ea"/>
                <a:cs typeface="+mn-cs"/>
              </a:defRPr>
            </a:lvl1pPr>
            <a:lvl2pPr marL="356602" indent="0" algn="ctr" defTabSz="713203" rtl="0" eaLnBrk="1" latinLnBrk="0" hangingPunct="1">
              <a:lnSpc>
                <a:spcPct val="90000"/>
              </a:lnSpc>
              <a:spcBef>
                <a:spcPct val="20000"/>
              </a:spcBef>
              <a:buFontTx/>
              <a:buNone/>
              <a:defRPr sz="2200" kern="1200">
                <a:solidFill>
                  <a:schemeClr val="tx1">
                    <a:tint val="75000"/>
                  </a:schemeClr>
                </a:solidFill>
                <a:latin typeface="+mn-lt"/>
                <a:ea typeface="+mn-ea"/>
                <a:cs typeface="+mn-cs"/>
              </a:defRPr>
            </a:lvl2pPr>
            <a:lvl3pPr marL="713203" indent="0" algn="ctr" defTabSz="713203" rtl="0" eaLnBrk="1" latinLnBrk="0" hangingPunct="1">
              <a:lnSpc>
                <a:spcPct val="90000"/>
              </a:lnSpc>
              <a:spcBef>
                <a:spcPct val="20000"/>
              </a:spcBef>
              <a:buFontTx/>
              <a:buNone/>
              <a:defRPr sz="1900" kern="1200">
                <a:solidFill>
                  <a:schemeClr val="tx1">
                    <a:tint val="75000"/>
                  </a:schemeClr>
                </a:solidFill>
                <a:latin typeface="+mn-lt"/>
                <a:ea typeface="+mn-ea"/>
                <a:cs typeface="+mn-cs"/>
              </a:defRPr>
            </a:lvl3pPr>
            <a:lvl4pPr marL="1069805" indent="0" algn="ctr" defTabSz="713203" rtl="0" eaLnBrk="1" latinLnBrk="0" hangingPunct="1">
              <a:lnSpc>
                <a:spcPct val="90000"/>
              </a:lnSpc>
              <a:spcBef>
                <a:spcPct val="20000"/>
              </a:spcBef>
              <a:buFontTx/>
              <a:buNone/>
              <a:defRPr sz="1900" kern="1200">
                <a:solidFill>
                  <a:schemeClr val="tx1">
                    <a:tint val="75000"/>
                  </a:schemeClr>
                </a:solidFill>
                <a:latin typeface="+mn-lt"/>
                <a:ea typeface="+mn-ea"/>
                <a:cs typeface="+mn-cs"/>
              </a:defRPr>
            </a:lvl4pPr>
            <a:lvl5pPr marL="1426407" indent="0" algn="ctr" defTabSz="713203" rtl="0" eaLnBrk="1" latinLnBrk="0" hangingPunct="1">
              <a:lnSpc>
                <a:spcPct val="90000"/>
              </a:lnSpc>
              <a:spcBef>
                <a:spcPct val="20000"/>
              </a:spcBef>
              <a:buFontTx/>
              <a:buNone/>
              <a:defRPr sz="1900" kern="1200">
                <a:solidFill>
                  <a:schemeClr val="tx1">
                    <a:tint val="75000"/>
                  </a:schemeClr>
                </a:solidFill>
                <a:latin typeface="+mn-lt"/>
                <a:ea typeface="+mn-ea"/>
                <a:cs typeface="+mn-cs"/>
              </a:defRPr>
            </a:lvl5pPr>
            <a:lvl6pPr marL="1783009" indent="0" algn="ctr" defTabSz="713203"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6pPr>
            <a:lvl7pPr marL="2139610" indent="0" algn="ctr" defTabSz="713203"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7pPr>
            <a:lvl8pPr marL="2496212" indent="0" algn="ctr" defTabSz="713203"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8pPr>
            <a:lvl9pPr marL="2852814" indent="0" algn="ctr" defTabSz="713203"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9pPr>
          </a:lstStyle>
          <a:p>
            <a:pPr marL="285750" indent="-285750" algn="l">
              <a:lnSpc>
                <a:spcPct val="110000"/>
              </a:lnSpc>
              <a:buFont typeface="Arial"/>
              <a:buChar char="•"/>
            </a:pPr>
            <a:r>
              <a:rPr lang="en-US" sz="1400" smtClean="0">
                <a:solidFill>
                  <a:srgbClr val="25190F"/>
                </a:solidFill>
              </a:rPr>
              <a:t>Paragraph sample</a:t>
            </a:r>
          </a:p>
          <a:p>
            <a:pPr marL="642352" lvl="1" indent="-285750" algn="l">
              <a:lnSpc>
                <a:spcPct val="110000"/>
              </a:lnSpc>
              <a:buFont typeface="Arial"/>
              <a:buChar char="•"/>
            </a:pPr>
            <a:r>
              <a:rPr lang="en-US" sz="1400" smtClean="0">
                <a:solidFill>
                  <a:srgbClr val="25190F"/>
                </a:solidFill>
              </a:rPr>
              <a:t>Wexercitation ullamco laboris</a:t>
            </a:r>
          </a:p>
          <a:p>
            <a:pPr marL="998953" lvl="2" indent="-285750" algn="l">
              <a:lnSpc>
                <a:spcPct val="110000"/>
              </a:lnSpc>
              <a:buFont typeface="Arial"/>
              <a:buChar char="•"/>
            </a:pPr>
            <a:r>
              <a:rPr lang="en-US" sz="1400" smtClean="0">
                <a:solidFill>
                  <a:srgbClr val="25190F"/>
                </a:solidFill>
              </a:rPr>
              <a:t>Sunisi ut aliquip ex ea </a:t>
            </a:r>
          </a:p>
          <a:p>
            <a:pPr marL="1355555" lvl="3" indent="-285750" algn="l">
              <a:lnSpc>
                <a:spcPct val="110000"/>
              </a:lnSpc>
              <a:buFont typeface="Arial"/>
              <a:buChar char="•"/>
            </a:pPr>
            <a:r>
              <a:rPr lang="en-US" sz="1400" smtClean="0">
                <a:solidFill>
                  <a:srgbClr val="25190F"/>
                </a:solidFill>
              </a:rPr>
              <a:t>Duis aute irure </a:t>
            </a:r>
          </a:p>
          <a:p>
            <a:pPr marL="1712157" lvl="4" indent="-285750" algn="l">
              <a:lnSpc>
                <a:spcPct val="110000"/>
              </a:lnSpc>
              <a:buFont typeface="Arial"/>
              <a:buChar char="•"/>
            </a:pPr>
            <a:r>
              <a:rPr lang="en-US" sz="1400" smtClean="0">
                <a:solidFill>
                  <a:srgbClr val="25190F"/>
                </a:solidFill>
              </a:rPr>
              <a:t>Utmosth denvrety</a:t>
            </a:r>
          </a:p>
        </p:txBody>
      </p:sp>
      <p:sp>
        <p:nvSpPr>
          <p:cNvPr id="7" name="Subtitle 2"/>
          <p:cNvSpPr>
            <a:spLocks noGrp="1"/>
          </p:cNvSpPr>
          <p:nvPr>
            <p:ph type="subTitle" idx="1" hasCustomPrompt="1"/>
          </p:nvPr>
        </p:nvSpPr>
        <p:spPr>
          <a:xfrm>
            <a:off x="1050396" y="1892300"/>
            <a:ext cx="3273954" cy="291910"/>
          </a:xfrm>
          <a:prstGeom prst="rect">
            <a:avLst/>
          </a:prstGeom>
        </p:spPr>
        <p:txBody>
          <a:bodyPr>
            <a:noAutofit/>
          </a:bodyPr>
          <a:lstStyle>
            <a:lvl1pPr marL="0" indent="0" algn="l">
              <a:lnSpc>
                <a:spcPct val="90000"/>
              </a:lnSpc>
              <a:spcBef>
                <a:spcPts val="0"/>
              </a:spcBef>
              <a:buNone/>
              <a:defRPr sz="2000" spc="300">
                <a:solidFill>
                  <a:srgbClr val="25190F"/>
                </a:solidFill>
                <a:latin typeface="Brandon Grotesque Bold"/>
                <a:cs typeface="Brandon Grotesque Bold"/>
              </a:defRPr>
            </a:lvl1pPr>
            <a:lvl2pPr marL="356602" indent="0" algn="ctr">
              <a:buNone/>
              <a:defRPr>
                <a:solidFill>
                  <a:schemeClr val="tx1">
                    <a:tint val="75000"/>
                  </a:schemeClr>
                </a:solidFill>
              </a:defRPr>
            </a:lvl2pPr>
            <a:lvl3pPr marL="713203" indent="0" algn="ctr">
              <a:buNone/>
              <a:defRPr>
                <a:solidFill>
                  <a:schemeClr val="tx1">
                    <a:tint val="75000"/>
                  </a:schemeClr>
                </a:solidFill>
              </a:defRPr>
            </a:lvl3pPr>
            <a:lvl4pPr marL="1069805" indent="0" algn="ctr">
              <a:buNone/>
              <a:defRPr>
                <a:solidFill>
                  <a:schemeClr val="tx1">
                    <a:tint val="75000"/>
                  </a:schemeClr>
                </a:solidFill>
              </a:defRPr>
            </a:lvl4pPr>
            <a:lvl5pPr marL="1426407" indent="0" algn="ctr">
              <a:buNone/>
              <a:defRPr>
                <a:solidFill>
                  <a:schemeClr val="tx1">
                    <a:tint val="75000"/>
                  </a:schemeClr>
                </a:solidFill>
              </a:defRPr>
            </a:lvl5pPr>
            <a:lvl6pPr marL="1783009" indent="0" algn="ctr">
              <a:buNone/>
              <a:defRPr>
                <a:solidFill>
                  <a:schemeClr val="tx1">
                    <a:tint val="75000"/>
                  </a:schemeClr>
                </a:solidFill>
              </a:defRPr>
            </a:lvl6pPr>
            <a:lvl7pPr marL="2139610" indent="0" algn="ctr">
              <a:buNone/>
              <a:defRPr>
                <a:solidFill>
                  <a:schemeClr val="tx1">
                    <a:tint val="75000"/>
                  </a:schemeClr>
                </a:solidFill>
              </a:defRPr>
            </a:lvl7pPr>
            <a:lvl8pPr marL="2496212" indent="0" algn="ctr">
              <a:buNone/>
              <a:defRPr>
                <a:solidFill>
                  <a:schemeClr val="tx1">
                    <a:tint val="75000"/>
                  </a:schemeClr>
                </a:solidFill>
              </a:defRPr>
            </a:lvl8pPr>
            <a:lvl9pPr marL="2852814" indent="0" algn="ctr">
              <a:buNone/>
              <a:defRPr>
                <a:solidFill>
                  <a:schemeClr val="tx1">
                    <a:tint val="75000"/>
                  </a:schemeClr>
                </a:solidFill>
              </a:defRPr>
            </a:lvl9pPr>
          </a:lstStyle>
          <a:p>
            <a:r>
              <a:rPr lang="en-US" smtClean="0"/>
              <a:t>SUBTITLE</a:t>
            </a:r>
            <a:endParaRPr lang="en-US" dirty="0"/>
          </a:p>
        </p:txBody>
      </p:sp>
      <p:sp>
        <p:nvSpPr>
          <p:cNvPr id="8" name="Subtitle 2"/>
          <p:cNvSpPr txBox="1">
            <a:spLocks/>
          </p:cNvSpPr>
          <p:nvPr userDrawn="1"/>
        </p:nvSpPr>
        <p:spPr>
          <a:xfrm>
            <a:off x="4917546" y="2457450"/>
            <a:ext cx="3273954" cy="1778000"/>
          </a:xfrm>
          <a:prstGeom prst="rect">
            <a:avLst/>
          </a:prstGeom>
        </p:spPr>
        <p:txBody>
          <a:bodyPr vert="horz" lIns="0" tIns="0" rIns="0" bIns="0" rtlCol="0">
            <a:noAutofit/>
          </a:bodyPr>
          <a:lstStyle>
            <a:lvl1pPr marL="0" indent="0" algn="l" defTabSz="713203" rtl="0" eaLnBrk="1" latinLnBrk="0" hangingPunct="1">
              <a:lnSpc>
                <a:spcPct val="90000"/>
              </a:lnSpc>
              <a:spcBef>
                <a:spcPts val="0"/>
              </a:spcBef>
              <a:buFontTx/>
              <a:buNone/>
              <a:defRPr sz="2500" kern="1200">
                <a:solidFill>
                  <a:srgbClr val="25190F"/>
                </a:solidFill>
                <a:latin typeface="+mn-lt"/>
                <a:ea typeface="+mn-ea"/>
                <a:cs typeface="+mn-cs"/>
              </a:defRPr>
            </a:lvl1pPr>
            <a:lvl2pPr marL="356602" indent="0" algn="ctr" defTabSz="713203" rtl="0" eaLnBrk="1" latinLnBrk="0" hangingPunct="1">
              <a:lnSpc>
                <a:spcPct val="90000"/>
              </a:lnSpc>
              <a:spcBef>
                <a:spcPct val="20000"/>
              </a:spcBef>
              <a:buFontTx/>
              <a:buNone/>
              <a:defRPr sz="2200" kern="1200">
                <a:solidFill>
                  <a:schemeClr val="tx1">
                    <a:tint val="75000"/>
                  </a:schemeClr>
                </a:solidFill>
                <a:latin typeface="+mn-lt"/>
                <a:ea typeface="+mn-ea"/>
                <a:cs typeface="+mn-cs"/>
              </a:defRPr>
            </a:lvl2pPr>
            <a:lvl3pPr marL="713203" indent="0" algn="ctr" defTabSz="713203" rtl="0" eaLnBrk="1" latinLnBrk="0" hangingPunct="1">
              <a:lnSpc>
                <a:spcPct val="90000"/>
              </a:lnSpc>
              <a:spcBef>
                <a:spcPct val="20000"/>
              </a:spcBef>
              <a:buFontTx/>
              <a:buNone/>
              <a:defRPr sz="1900" kern="1200">
                <a:solidFill>
                  <a:schemeClr val="tx1">
                    <a:tint val="75000"/>
                  </a:schemeClr>
                </a:solidFill>
                <a:latin typeface="+mn-lt"/>
                <a:ea typeface="+mn-ea"/>
                <a:cs typeface="+mn-cs"/>
              </a:defRPr>
            </a:lvl3pPr>
            <a:lvl4pPr marL="1069805" indent="0" algn="ctr" defTabSz="713203" rtl="0" eaLnBrk="1" latinLnBrk="0" hangingPunct="1">
              <a:lnSpc>
                <a:spcPct val="90000"/>
              </a:lnSpc>
              <a:spcBef>
                <a:spcPct val="20000"/>
              </a:spcBef>
              <a:buFontTx/>
              <a:buNone/>
              <a:defRPr sz="1900" kern="1200">
                <a:solidFill>
                  <a:schemeClr val="tx1">
                    <a:tint val="75000"/>
                  </a:schemeClr>
                </a:solidFill>
                <a:latin typeface="+mn-lt"/>
                <a:ea typeface="+mn-ea"/>
                <a:cs typeface="+mn-cs"/>
              </a:defRPr>
            </a:lvl4pPr>
            <a:lvl5pPr marL="1426407" indent="0" algn="ctr" defTabSz="713203" rtl="0" eaLnBrk="1" latinLnBrk="0" hangingPunct="1">
              <a:lnSpc>
                <a:spcPct val="90000"/>
              </a:lnSpc>
              <a:spcBef>
                <a:spcPct val="20000"/>
              </a:spcBef>
              <a:buFontTx/>
              <a:buNone/>
              <a:defRPr sz="1900" kern="1200">
                <a:solidFill>
                  <a:schemeClr val="tx1">
                    <a:tint val="75000"/>
                  </a:schemeClr>
                </a:solidFill>
                <a:latin typeface="+mn-lt"/>
                <a:ea typeface="+mn-ea"/>
                <a:cs typeface="+mn-cs"/>
              </a:defRPr>
            </a:lvl5pPr>
            <a:lvl6pPr marL="1783009" indent="0" algn="ctr" defTabSz="713203"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6pPr>
            <a:lvl7pPr marL="2139610" indent="0" algn="ctr" defTabSz="713203"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7pPr>
            <a:lvl8pPr marL="2496212" indent="0" algn="ctr" defTabSz="713203"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8pPr>
            <a:lvl9pPr marL="2852814" indent="0" algn="ctr" defTabSz="713203"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9pPr>
          </a:lstStyle>
          <a:p>
            <a:pPr marL="285750" indent="-285750" algn="l">
              <a:lnSpc>
                <a:spcPct val="110000"/>
              </a:lnSpc>
              <a:buFont typeface="Arial"/>
              <a:buChar char="•"/>
            </a:pPr>
            <a:r>
              <a:rPr lang="en-US" sz="1400" smtClean="0">
                <a:solidFill>
                  <a:srgbClr val="25190F"/>
                </a:solidFill>
              </a:rPr>
              <a:t>Paragraph sample</a:t>
            </a:r>
          </a:p>
          <a:p>
            <a:pPr marL="642352" lvl="1" indent="-285750" algn="l">
              <a:lnSpc>
                <a:spcPct val="110000"/>
              </a:lnSpc>
              <a:buFont typeface="Arial"/>
              <a:buChar char="•"/>
            </a:pPr>
            <a:r>
              <a:rPr lang="en-US" sz="1400" smtClean="0">
                <a:solidFill>
                  <a:srgbClr val="25190F"/>
                </a:solidFill>
              </a:rPr>
              <a:t>Wexercitation ullamco laboris</a:t>
            </a:r>
          </a:p>
          <a:p>
            <a:pPr marL="998953" lvl="2" indent="-285750" algn="l">
              <a:lnSpc>
                <a:spcPct val="110000"/>
              </a:lnSpc>
              <a:buFont typeface="Arial"/>
              <a:buChar char="•"/>
            </a:pPr>
            <a:r>
              <a:rPr lang="en-US" sz="1400" smtClean="0">
                <a:solidFill>
                  <a:srgbClr val="25190F"/>
                </a:solidFill>
              </a:rPr>
              <a:t>Sunisi ut aliquip ex ea </a:t>
            </a:r>
          </a:p>
          <a:p>
            <a:pPr marL="1355555" lvl="3" indent="-285750" algn="l">
              <a:lnSpc>
                <a:spcPct val="110000"/>
              </a:lnSpc>
              <a:buFont typeface="Arial"/>
              <a:buChar char="•"/>
            </a:pPr>
            <a:r>
              <a:rPr lang="en-US" sz="1400" smtClean="0">
                <a:solidFill>
                  <a:srgbClr val="25190F"/>
                </a:solidFill>
              </a:rPr>
              <a:t>Duis aute irure </a:t>
            </a:r>
          </a:p>
          <a:p>
            <a:pPr marL="1712157" lvl="4" indent="-285750" algn="l">
              <a:lnSpc>
                <a:spcPct val="110000"/>
              </a:lnSpc>
              <a:buFont typeface="Arial"/>
              <a:buChar char="•"/>
            </a:pPr>
            <a:r>
              <a:rPr lang="en-US" sz="1400" smtClean="0">
                <a:solidFill>
                  <a:srgbClr val="25190F"/>
                </a:solidFill>
              </a:rPr>
              <a:t>Utmosth denvrety</a:t>
            </a:r>
          </a:p>
        </p:txBody>
      </p:sp>
      <p:sp>
        <p:nvSpPr>
          <p:cNvPr id="9" name="Subtitle 2"/>
          <p:cNvSpPr txBox="1">
            <a:spLocks/>
          </p:cNvSpPr>
          <p:nvPr userDrawn="1"/>
        </p:nvSpPr>
        <p:spPr>
          <a:xfrm>
            <a:off x="4917546" y="1892300"/>
            <a:ext cx="3273954" cy="291910"/>
          </a:xfrm>
          <a:prstGeom prst="rect">
            <a:avLst/>
          </a:prstGeom>
        </p:spPr>
        <p:txBody>
          <a:bodyPr vert="horz" lIns="0" tIns="0" rIns="0" bIns="0" rtlCol="0">
            <a:noAutofit/>
          </a:bodyPr>
          <a:lstStyle>
            <a:lvl1pPr marL="0" indent="0" algn="l" defTabSz="713203" rtl="0" eaLnBrk="1" latinLnBrk="0" hangingPunct="1">
              <a:lnSpc>
                <a:spcPct val="90000"/>
              </a:lnSpc>
              <a:spcBef>
                <a:spcPts val="0"/>
              </a:spcBef>
              <a:buFontTx/>
              <a:buNone/>
              <a:defRPr sz="2000" kern="1200" spc="300">
                <a:solidFill>
                  <a:srgbClr val="25190F"/>
                </a:solidFill>
                <a:latin typeface="Brandon Grotesque Bold"/>
                <a:ea typeface="+mn-ea"/>
                <a:cs typeface="Brandon Grotesque Bold"/>
              </a:defRPr>
            </a:lvl1pPr>
            <a:lvl2pPr marL="356602" indent="0" algn="ctr" defTabSz="713203" rtl="0" eaLnBrk="1" latinLnBrk="0" hangingPunct="1">
              <a:lnSpc>
                <a:spcPct val="90000"/>
              </a:lnSpc>
              <a:spcBef>
                <a:spcPct val="20000"/>
              </a:spcBef>
              <a:buFontTx/>
              <a:buNone/>
              <a:defRPr sz="2200" kern="1200">
                <a:solidFill>
                  <a:schemeClr val="tx1">
                    <a:tint val="75000"/>
                  </a:schemeClr>
                </a:solidFill>
                <a:latin typeface="+mn-lt"/>
                <a:ea typeface="+mn-ea"/>
                <a:cs typeface="+mn-cs"/>
              </a:defRPr>
            </a:lvl2pPr>
            <a:lvl3pPr marL="713203" indent="0" algn="ctr" defTabSz="713203" rtl="0" eaLnBrk="1" latinLnBrk="0" hangingPunct="1">
              <a:lnSpc>
                <a:spcPct val="90000"/>
              </a:lnSpc>
              <a:spcBef>
                <a:spcPct val="20000"/>
              </a:spcBef>
              <a:buFontTx/>
              <a:buNone/>
              <a:defRPr sz="1900" kern="1200">
                <a:solidFill>
                  <a:schemeClr val="tx1">
                    <a:tint val="75000"/>
                  </a:schemeClr>
                </a:solidFill>
                <a:latin typeface="+mn-lt"/>
                <a:ea typeface="+mn-ea"/>
                <a:cs typeface="+mn-cs"/>
              </a:defRPr>
            </a:lvl3pPr>
            <a:lvl4pPr marL="1069805" indent="0" algn="ctr" defTabSz="713203" rtl="0" eaLnBrk="1" latinLnBrk="0" hangingPunct="1">
              <a:lnSpc>
                <a:spcPct val="90000"/>
              </a:lnSpc>
              <a:spcBef>
                <a:spcPct val="20000"/>
              </a:spcBef>
              <a:buFontTx/>
              <a:buNone/>
              <a:defRPr sz="1900" kern="1200">
                <a:solidFill>
                  <a:schemeClr val="tx1">
                    <a:tint val="75000"/>
                  </a:schemeClr>
                </a:solidFill>
                <a:latin typeface="+mn-lt"/>
                <a:ea typeface="+mn-ea"/>
                <a:cs typeface="+mn-cs"/>
              </a:defRPr>
            </a:lvl4pPr>
            <a:lvl5pPr marL="1426407" indent="0" algn="ctr" defTabSz="713203" rtl="0" eaLnBrk="1" latinLnBrk="0" hangingPunct="1">
              <a:lnSpc>
                <a:spcPct val="90000"/>
              </a:lnSpc>
              <a:spcBef>
                <a:spcPct val="20000"/>
              </a:spcBef>
              <a:buFontTx/>
              <a:buNone/>
              <a:defRPr sz="1900" kern="1200">
                <a:solidFill>
                  <a:schemeClr val="tx1">
                    <a:tint val="75000"/>
                  </a:schemeClr>
                </a:solidFill>
                <a:latin typeface="+mn-lt"/>
                <a:ea typeface="+mn-ea"/>
                <a:cs typeface="+mn-cs"/>
              </a:defRPr>
            </a:lvl5pPr>
            <a:lvl6pPr marL="1783009" indent="0" algn="ctr" defTabSz="713203"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6pPr>
            <a:lvl7pPr marL="2139610" indent="0" algn="ctr" defTabSz="713203"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7pPr>
            <a:lvl8pPr marL="2496212" indent="0" algn="ctr" defTabSz="713203"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8pPr>
            <a:lvl9pPr marL="2852814" indent="0" algn="ctr" defTabSz="713203"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9pPr>
          </a:lstStyle>
          <a:p>
            <a:r>
              <a:rPr lang="en-US" smtClean="0"/>
              <a:t>SUBTITLE</a:t>
            </a:r>
            <a:endParaRPr lang="en-US" dirty="0"/>
          </a:p>
        </p:txBody>
      </p:sp>
      <p:sp>
        <p:nvSpPr>
          <p:cNvPr id="10" name="Title 1"/>
          <p:cNvSpPr txBox="1">
            <a:spLocks/>
          </p:cNvSpPr>
          <p:nvPr userDrawn="1"/>
        </p:nvSpPr>
        <p:spPr>
          <a:xfrm>
            <a:off x="0" y="932037"/>
            <a:ext cx="9144000" cy="617363"/>
          </a:xfrm>
          <a:prstGeom prst="rect">
            <a:avLst/>
          </a:prstGeom>
        </p:spPr>
        <p:txBody>
          <a:bodyPr>
            <a:normAutofit fontScale="92500" lnSpcReduction="10000"/>
          </a:bodyPr>
          <a:lstStyle>
            <a:lvl1pPr algn="l" defTabSz="713203" rtl="0" eaLnBrk="1" latinLnBrk="0" hangingPunct="1">
              <a:lnSpc>
                <a:spcPct val="90000"/>
              </a:lnSpc>
              <a:spcBef>
                <a:spcPct val="0"/>
              </a:spcBef>
              <a:buNone/>
              <a:defRPr lang="en-US" sz="3200" b="0" kern="1200" cap="none" spc="0" dirty="0" smtClean="0">
                <a:ln>
                  <a:noFill/>
                </a:ln>
                <a:solidFill>
                  <a:srgbClr val="25190F"/>
                </a:solidFill>
                <a:effectLst/>
                <a:latin typeface="+mn-lt"/>
                <a:ea typeface="+mn-ea"/>
                <a:cs typeface="Arial" charset="0"/>
              </a:defRPr>
            </a:lvl1pPr>
          </a:lstStyle>
          <a:p>
            <a:pPr algn="ctr"/>
            <a:r>
              <a:rPr lang="en-US" sz="4400">
                <a:latin typeface="Brandon Grotesque Bold"/>
                <a:cs typeface="Brandon Grotesque Bold"/>
              </a:rPr>
              <a:t>Duis Aute Irure Laboris</a:t>
            </a:r>
          </a:p>
        </p:txBody>
      </p:sp>
    </p:spTree>
    <p:extLst>
      <p:ext uri="{BB962C8B-B14F-4D97-AF65-F5344CB8AC3E}">
        <p14:creationId xmlns:p14="http://schemas.microsoft.com/office/powerpoint/2010/main" val="3215667972"/>
      </p:ext>
    </p:extLst>
  </p:cSld>
  <p:clrMapOvr>
    <a:masterClrMapping/>
  </p:clrMapOvr>
  <p:transition xmlns:p14="http://schemas.microsoft.com/office/powerpoint/2010/mai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2118642"/>
      </p:ext>
    </p:extLst>
  </p:cSld>
  <p:clrMapOvr>
    <a:masterClrMapping/>
  </p:clrMapOvr>
  <p:transition xmlns:p14="http://schemas.microsoft.com/office/powerpoint/2010/mai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B9918B66-559C-3B43-A542-2B153DF957EA}" type="datetimeFigureOut">
              <a:rPr lang="en-US" smtClean="0"/>
              <a:t>10/30/14</a:t>
            </a:fld>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fld id="{BB21900B-FE7E-AD45-9433-1C2D418DAD46}" type="slidenum">
              <a:rPr lang="en-US" smtClean="0"/>
              <a:t>‹#›</a:t>
            </a:fld>
            <a:endParaRPr lang="en-US"/>
          </a:p>
        </p:txBody>
      </p:sp>
    </p:spTree>
    <p:extLst>
      <p:ext uri="{BB962C8B-B14F-4D97-AF65-F5344CB8AC3E}">
        <p14:creationId xmlns:p14="http://schemas.microsoft.com/office/powerpoint/2010/main" val="4103618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200151"/>
            <a:ext cx="8229600" cy="339447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B9918B66-559C-3B43-A542-2B153DF957EA}" type="datetimeFigureOut">
              <a:rPr lang="en-US" smtClean="0"/>
              <a:t>10/30/14</a:t>
            </a:fld>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fld id="{BB21900B-FE7E-AD45-9433-1C2D418DAD46}" type="slidenum">
              <a:rPr lang="en-US" smtClean="0"/>
              <a:t>‹#›</a:t>
            </a:fld>
            <a:endParaRPr lang="en-US"/>
          </a:p>
        </p:txBody>
      </p:sp>
    </p:spTree>
    <p:extLst>
      <p:ext uri="{BB962C8B-B14F-4D97-AF65-F5344CB8AC3E}">
        <p14:creationId xmlns:p14="http://schemas.microsoft.com/office/powerpoint/2010/main" val="5399626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image" Target="../media/image2.png"/><Relationship Id="rId12"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0"/>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5678268"/>
      </p:ext>
    </p:extLst>
  </p:cSld>
  <p:clrMap bg1="dk1" tx1="lt1" bg2="dk2" tx2="lt2" accent1="accent1" accent2="accent2" accent3="accent3" accent4="accent4" accent5="accent5" accent6="accent6" hlink="hlink" folHlink="folHlink"/>
  <p:sldLayoutIdLst>
    <p:sldLayoutId id="2147483695" r:id="rId1"/>
    <p:sldLayoutId id="2147483687" r:id="rId2"/>
    <p:sldLayoutId id="2147483688" r:id="rId3"/>
    <p:sldLayoutId id="2147483690" r:id="rId4"/>
    <p:sldLayoutId id="2147483691" r:id="rId5"/>
    <p:sldLayoutId id="2147483694" r:id="rId6"/>
    <p:sldLayoutId id="2147483696" r:id="rId7"/>
    <p:sldLayoutId id="2147483697" r:id="rId8"/>
  </p:sldLayoutIdLst>
  <p:transition xmlns:p14="http://schemas.microsoft.com/office/powerpoint/2010/main">
    <p:fade/>
  </p:transition>
  <p:timing>
    <p:tnLst>
      <p:par>
        <p:cTn xmlns:p14="http://schemas.microsoft.com/office/powerpoint/2010/main" id="1" dur="indefinite" restart="never" nodeType="tmRoot"/>
      </p:par>
    </p:tnLst>
  </p:timing>
  <p:txStyles>
    <p:titleStyle>
      <a:lvl1pPr algn="l" defTabSz="713203" rtl="0" eaLnBrk="1" latinLnBrk="0" hangingPunct="1">
        <a:lnSpc>
          <a:spcPct val="90000"/>
        </a:lnSpc>
        <a:spcBef>
          <a:spcPct val="0"/>
        </a:spcBef>
        <a:buNone/>
        <a:defRPr lang="en-US" sz="3200" b="0" kern="1200" cap="none" spc="0" dirty="0" smtClean="0">
          <a:ln>
            <a:noFill/>
          </a:ln>
          <a:solidFill>
            <a:srgbClr val="25190F"/>
          </a:solidFill>
          <a:effectLst/>
          <a:latin typeface="+mn-lt"/>
          <a:ea typeface="+mn-ea"/>
          <a:cs typeface="Arial" charset="0"/>
        </a:defRPr>
      </a:lvl1pPr>
    </p:titleStyle>
    <p:bodyStyle>
      <a:lvl1pPr marL="309563" indent="-309563" algn="l" defTabSz="713203" rtl="0" eaLnBrk="1" latinLnBrk="0" hangingPunct="1">
        <a:lnSpc>
          <a:spcPct val="90000"/>
        </a:lnSpc>
        <a:spcBef>
          <a:spcPct val="20000"/>
        </a:spcBef>
        <a:buFontTx/>
        <a:buBlip>
          <a:blip r:embed="rId11"/>
        </a:buBlip>
        <a:defRPr sz="2500" kern="1200">
          <a:solidFill>
            <a:srgbClr val="25190F"/>
          </a:solidFill>
          <a:latin typeface="+mn-lt"/>
          <a:ea typeface="+mn-ea"/>
          <a:cs typeface="+mn-cs"/>
        </a:defRPr>
      </a:lvl1pPr>
      <a:lvl2pPr marL="713232" indent="-309563" algn="l" defTabSz="713203" rtl="0" eaLnBrk="1" latinLnBrk="0" hangingPunct="1">
        <a:lnSpc>
          <a:spcPct val="90000"/>
        </a:lnSpc>
        <a:spcBef>
          <a:spcPct val="20000"/>
        </a:spcBef>
        <a:buFontTx/>
        <a:buBlip>
          <a:blip r:embed="rId12"/>
        </a:buBlip>
        <a:defRPr sz="2200" kern="1200">
          <a:solidFill>
            <a:srgbClr val="25190F"/>
          </a:solidFill>
          <a:latin typeface="+mn-lt"/>
          <a:ea typeface="+mn-ea"/>
          <a:cs typeface="+mn-cs"/>
        </a:defRPr>
      </a:lvl2pPr>
      <a:lvl3pPr marL="981933" indent="-268701" algn="l" defTabSz="713203" rtl="0" eaLnBrk="1" latinLnBrk="0" hangingPunct="1">
        <a:lnSpc>
          <a:spcPct val="90000"/>
        </a:lnSpc>
        <a:spcBef>
          <a:spcPct val="20000"/>
        </a:spcBef>
        <a:buFontTx/>
        <a:buBlip>
          <a:blip r:embed="rId12"/>
        </a:buBlip>
        <a:defRPr sz="1900" kern="1200">
          <a:solidFill>
            <a:srgbClr val="25190F"/>
          </a:solidFill>
          <a:latin typeface="+mn-lt"/>
          <a:ea typeface="+mn-ea"/>
          <a:cs typeface="+mn-cs"/>
        </a:defRPr>
      </a:lvl3pPr>
      <a:lvl4pPr marL="1251871" indent="-269939" algn="l" defTabSz="713203" rtl="0" eaLnBrk="1" latinLnBrk="0" hangingPunct="1">
        <a:lnSpc>
          <a:spcPct val="90000"/>
        </a:lnSpc>
        <a:spcBef>
          <a:spcPct val="20000"/>
        </a:spcBef>
        <a:buFontTx/>
        <a:buBlip>
          <a:blip r:embed="rId12"/>
        </a:buBlip>
        <a:defRPr sz="1900" kern="1200">
          <a:solidFill>
            <a:srgbClr val="25190F"/>
          </a:solidFill>
          <a:latin typeface="+mn-lt"/>
          <a:ea typeface="+mn-ea"/>
          <a:cs typeface="+mn-cs"/>
        </a:defRPr>
      </a:lvl4pPr>
      <a:lvl5pPr marL="1514380" indent="-262509" algn="l" defTabSz="713203" rtl="0" eaLnBrk="1" latinLnBrk="0" hangingPunct="1">
        <a:lnSpc>
          <a:spcPct val="90000"/>
        </a:lnSpc>
        <a:spcBef>
          <a:spcPct val="20000"/>
        </a:spcBef>
        <a:buFontTx/>
        <a:buBlip>
          <a:blip r:embed="rId12"/>
        </a:buBlip>
        <a:defRPr sz="1900" kern="1200">
          <a:solidFill>
            <a:srgbClr val="25190F"/>
          </a:solidFill>
          <a:latin typeface="+mn-lt"/>
          <a:ea typeface="+mn-ea"/>
          <a:cs typeface="+mn-cs"/>
        </a:defRPr>
      </a:lvl5pPr>
      <a:lvl6pPr marL="1961309" indent="-178301" algn="l" defTabSz="713203" rtl="0" eaLnBrk="1" latinLnBrk="0" hangingPunct="1">
        <a:spcBef>
          <a:spcPct val="20000"/>
        </a:spcBef>
        <a:buFont typeface="Arial" pitchFamily="34" charset="0"/>
        <a:buChar char="•"/>
        <a:defRPr sz="1600" kern="1200">
          <a:solidFill>
            <a:schemeClr val="tx1"/>
          </a:solidFill>
          <a:latin typeface="+mn-lt"/>
          <a:ea typeface="+mn-ea"/>
          <a:cs typeface="+mn-cs"/>
        </a:defRPr>
      </a:lvl6pPr>
      <a:lvl7pPr marL="2317911" indent="-178301" algn="l" defTabSz="713203"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2674513" indent="-178301" algn="l" defTabSz="713203"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031115" indent="-178301" algn="l" defTabSz="713203" rtl="0" eaLnBrk="1" latinLnBrk="0" hangingPunct="1">
        <a:spcBef>
          <a:spcPct val="20000"/>
        </a:spcBef>
        <a:buFont typeface="Arial" pitchFamily="34" charset="0"/>
        <a:buChar char="•"/>
        <a:defRPr sz="1600" kern="1200">
          <a:solidFill>
            <a:schemeClr val="tx1"/>
          </a:solidFill>
          <a:latin typeface="+mn-lt"/>
          <a:ea typeface="+mn-ea"/>
          <a:cs typeface="+mn-cs"/>
        </a:defRPr>
      </a:lvl9pPr>
    </p:bodyStyle>
    <p:otherStyle>
      <a:defPPr>
        <a:defRPr lang="en-US"/>
      </a:defPPr>
      <a:lvl1pPr marL="0" algn="l" defTabSz="713203" rtl="0" eaLnBrk="1" latinLnBrk="0" hangingPunct="1">
        <a:defRPr sz="1400" kern="1200">
          <a:solidFill>
            <a:schemeClr val="tx1"/>
          </a:solidFill>
          <a:latin typeface="+mn-lt"/>
          <a:ea typeface="+mn-ea"/>
          <a:cs typeface="+mn-cs"/>
        </a:defRPr>
      </a:lvl1pPr>
      <a:lvl2pPr marL="356602" algn="l" defTabSz="713203" rtl="0" eaLnBrk="1" latinLnBrk="0" hangingPunct="1">
        <a:defRPr sz="1400" kern="1200">
          <a:solidFill>
            <a:schemeClr val="tx1"/>
          </a:solidFill>
          <a:latin typeface="+mn-lt"/>
          <a:ea typeface="+mn-ea"/>
          <a:cs typeface="+mn-cs"/>
        </a:defRPr>
      </a:lvl2pPr>
      <a:lvl3pPr marL="713203" algn="l" defTabSz="713203" rtl="0" eaLnBrk="1" latinLnBrk="0" hangingPunct="1">
        <a:defRPr sz="1400" kern="1200">
          <a:solidFill>
            <a:schemeClr val="tx1"/>
          </a:solidFill>
          <a:latin typeface="+mn-lt"/>
          <a:ea typeface="+mn-ea"/>
          <a:cs typeface="+mn-cs"/>
        </a:defRPr>
      </a:lvl3pPr>
      <a:lvl4pPr marL="1069805" algn="l" defTabSz="713203" rtl="0" eaLnBrk="1" latinLnBrk="0" hangingPunct="1">
        <a:defRPr sz="1400" kern="1200">
          <a:solidFill>
            <a:schemeClr val="tx1"/>
          </a:solidFill>
          <a:latin typeface="+mn-lt"/>
          <a:ea typeface="+mn-ea"/>
          <a:cs typeface="+mn-cs"/>
        </a:defRPr>
      </a:lvl4pPr>
      <a:lvl5pPr marL="1426407" algn="l" defTabSz="713203" rtl="0" eaLnBrk="1" latinLnBrk="0" hangingPunct="1">
        <a:defRPr sz="1400" kern="1200">
          <a:solidFill>
            <a:schemeClr val="tx1"/>
          </a:solidFill>
          <a:latin typeface="+mn-lt"/>
          <a:ea typeface="+mn-ea"/>
          <a:cs typeface="+mn-cs"/>
        </a:defRPr>
      </a:lvl5pPr>
      <a:lvl6pPr marL="1783009" algn="l" defTabSz="713203" rtl="0" eaLnBrk="1" latinLnBrk="0" hangingPunct="1">
        <a:defRPr sz="1400" kern="1200">
          <a:solidFill>
            <a:schemeClr val="tx1"/>
          </a:solidFill>
          <a:latin typeface="+mn-lt"/>
          <a:ea typeface="+mn-ea"/>
          <a:cs typeface="+mn-cs"/>
        </a:defRPr>
      </a:lvl6pPr>
      <a:lvl7pPr marL="2139610" algn="l" defTabSz="713203" rtl="0" eaLnBrk="1" latinLnBrk="0" hangingPunct="1">
        <a:defRPr sz="1400" kern="1200">
          <a:solidFill>
            <a:schemeClr val="tx1"/>
          </a:solidFill>
          <a:latin typeface="+mn-lt"/>
          <a:ea typeface="+mn-ea"/>
          <a:cs typeface="+mn-cs"/>
        </a:defRPr>
      </a:lvl7pPr>
      <a:lvl8pPr marL="2496212" algn="l" defTabSz="713203" rtl="0" eaLnBrk="1" latinLnBrk="0" hangingPunct="1">
        <a:defRPr sz="1400" kern="1200">
          <a:solidFill>
            <a:schemeClr val="tx1"/>
          </a:solidFill>
          <a:latin typeface="+mn-lt"/>
          <a:ea typeface="+mn-ea"/>
          <a:cs typeface="+mn-cs"/>
        </a:defRPr>
      </a:lvl8pPr>
      <a:lvl9pPr marL="2852814" algn="l" defTabSz="713203"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5" Type="http://schemas.openxmlformats.org/officeDocument/2006/relationships/image" Target="../media/image8.png"/><Relationship Id="rId6" Type="http://schemas.openxmlformats.org/officeDocument/2006/relationships/image" Target="../media/image9.png"/><Relationship Id="rId7" Type="http://schemas.openxmlformats.org/officeDocument/2006/relationships/image" Target="../media/image10.png"/><Relationship Id="rId1" Type="http://schemas.openxmlformats.org/officeDocument/2006/relationships/slideLayout" Target="../slideLayouts/slideLayout6.xml"/><Relationship Id="rId2"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6.xml"/><Relationship Id="rId3" Type="http://schemas.openxmlformats.org/officeDocument/2006/relationships/chart" Target="../charts/char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hyperlink" Target="http://www.asd.calstate.edu/csrde/index.shtml%23ftf" TargetMode="External"/><Relationship Id="rId1" Type="http://schemas.openxmlformats.org/officeDocument/2006/relationships/slideLayout" Target="../slideLayouts/slideLayout8.xml"/><Relationship Id="rId2" Type="http://schemas.openxmlformats.org/officeDocument/2006/relationships/notesSlide" Target="../notesSlides/notesSlid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 Id="rId3" Type="http://schemas.openxmlformats.org/officeDocument/2006/relationships/chart" Target="../charts/char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9.xml"/><Relationship Id="rId3" Type="http://schemas.openxmlformats.org/officeDocument/2006/relationships/chart" Target="../charts/char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chart" Target="../charts/char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Closing the Graduation Gap</a:t>
            </a:r>
            <a:endParaRPr lang="en-US" dirty="0"/>
          </a:p>
        </p:txBody>
      </p:sp>
      <p:sp>
        <p:nvSpPr>
          <p:cNvPr id="3" name="Subtitle 2"/>
          <p:cNvSpPr>
            <a:spLocks noGrp="1"/>
          </p:cNvSpPr>
          <p:nvPr>
            <p:ph type="subTitle" idx="1"/>
          </p:nvPr>
        </p:nvSpPr>
        <p:spPr/>
        <p:txBody>
          <a:bodyPr/>
          <a:lstStyle/>
          <a:p>
            <a:r>
              <a:rPr lang="en-US" dirty="0" smtClean="0"/>
              <a:t>Academic Senate Retreat 2014</a:t>
            </a:r>
          </a:p>
          <a:p>
            <a:endParaRPr lang="en-US" dirty="0"/>
          </a:p>
        </p:txBody>
      </p:sp>
    </p:spTree>
    <p:extLst>
      <p:ext uri="{BB962C8B-B14F-4D97-AF65-F5344CB8AC3E}">
        <p14:creationId xmlns:p14="http://schemas.microsoft.com/office/powerpoint/2010/main" val="274427504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2633" y="397626"/>
            <a:ext cx="8812767" cy="523220"/>
          </a:xfrm>
          <a:prstGeom prst="rect">
            <a:avLst/>
          </a:prstGeom>
          <a:noFill/>
        </p:spPr>
        <p:txBody>
          <a:bodyPr wrap="square" rtlCol="0">
            <a:spAutoFit/>
          </a:bodyPr>
          <a:lstStyle/>
          <a:p>
            <a:pPr algn="ctr"/>
            <a:r>
              <a:rPr lang="en-US" sz="2800" dirty="0">
                <a:solidFill>
                  <a:prstClr val="black"/>
                </a:solidFill>
                <a:cs typeface="Times New Roman" pitchFamily="18" charset="0"/>
              </a:rPr>
              <a:t>Percent of U.S. </a:t>
            </a:r>
            <a:r>
              <a:rPr lang="en-US" sz="2800" dirty="0" smtClean="0">
                <a:solidFill>
                  <a:prstClr val="black"/>
                </a:solidFill>
                <a:cs typeface="Times New Roman" pitchFamily="18" charset="0"/>
              </a:rPr>
              <a:t>Adults </a:t>
            </a:r>
            <a:r>
              <a:rPr lang="en-US" sz="2800" dirty="0">
                <a:solidFill>
                  <a:prstClr val="black"/>
                </a:solidFill>
                <a:cs typeface="Times New Roman" pitchFamily="18" charset="0"/>
              </a:rPr>
              <a:t>with a </a:t>
            </a:r>
            <a:r>
              <a:rPr lang="en-US" sz="2800" dirty="0" smtClean="0">
                <a:solidFill>
                  <a:prstClr val="black"/>
                </a:solidFill>
                <a:cs typeface="Times New Roman" pitchFamily="18" charset="0"/>
              </a:rPr>
              <a:t>Bachelor’s Degree 2012 </a:t>
            </a:r>
            <a:endParaRPr lang="en-US" sz="2800" dirty="0">
              <a:solidFill>
                <a:prstClr val="black"/>
              </a:solidFill>
              <a:cs typeface="Times New Roman" pitchFamily="18" charset="0"/>
            </a:endParaRPr>
          </a:p>
        </p:txBody>
      </p:sp>
      <p:pic>
        <p:nvPicPr>
          <p:cNvPr id="3" name="Picture 2" descr="BA1920.png"/>
          <p:cNvPicPr>
            <a:picLocks noChangeAspect="1"/>
          </p:cNvPicPr>
          <p:nvPr/>
        </p:nvPicPr>
        <p:blipFill>
          <a:blip r:embed="rId2" cstate="print"/>
          <a:stretch>
            <a:fillRect/>
          </a:stretch>
        </p:blipFill>
        <p:spPr>
          <a:xfrm>
            <a:off x="609600" y="1028700"/>
            <a:ext cx="7573802" cy="4306824"/>
          </a:xfrm>
          <a:prstGeom prst="rect">
            <a:avLst/>
          </a:prstGeom>
        </p:spPr>
      </p:pic>
      <p:grpSp>
        <p:nvGrpSpPr>
          <p:cNvPr id="5" name="Group 22"/>
          <p:cNvGrpSpPr/>
          <p:nvPr/>
        </p:nvGrpSpPr>
        <p:grpSpPr>
          <a:xfrm>
            <a:off x="609600" y="1028700"/>
            <a:ext cx="7573802" cy="4306824"/>
            <a:chOff x="609600" y="1371600"/>
            <a:chExt cx="7573802" cy="5742432"/>
          </a:xfrm>
        </p:grpSpPr>
        <p:sp>
          <p:nvSpPr>
            <p:cNvPr id="24" name="Rectangle 23"/>
            <p:cNvSpPr/>
            <p:nvPr/>
          </p:nvSpPr>
          <p:spPr>
            <a:xfrm>
              <a:off x="4343400" y="6248400"/>
              <a:ext cx="6096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25" name="Picture 24" descr="BA1940.png"/>
            <p:cNvPicPr>
              <a:picLocks noChangeAspect="1"/>
            </p:cNvPicPr>
            <p:nvPr/>
          </p:nvPicPr>
          <p:blipFill>
            <a:blip r:embed="rId3" cstate="print"/>
            <a:stretch>
              <a:fillRect/>
            </a:stretch>
          </p:blipFill>
          <p:spPr>
            <a:xfrm>
              <a:off x="609600" y="1371600"/>
              <a:ext cx="7573802" cy="5742432"/>
            </a:xfrm>
            <a:prstGeom prst="rect">
              <a:avLst/>
            </a:prstGeom>
          </p:spPr>
        </p:pic>
      </p:grpSp>
      <p:pic>
        <p:nvPicPr>
          <p:cNvPr id="28" name="Picture 27" descr="BA1960.png"/>
          <p:cNvPicPr>
            <a:picLocks noChangeAspect="1"/>
          </p:cNvPicPr>
          <p:nvPr/>
        </p:nvPicPr>
        <p:blipFill>
          <a:blip r:embed="rId4" cstate="print"/>
          <a:stretch>
            <a:fillRect/>
          </a:stretch>
        </p:blipFill>
        <p:spPr>
          <a:xfrm>
            <a:off x="609600" y="1021065"/>
            <a:ext cx="7573802" cy="4306824"/>
          </a:xfrm>
          <a:prstGeom prst="rect">
            <a:avLst/>
          </a:prstGeom>
        </p:spPr>
      </p:pic>
      <p:pic>
        <p:nvPicPr>
          <p:cNvPr id="31" name="Picture 30" descr="BA1980.png"/>
          <p:cNvPicPr>
            <a:picLocks noChangeAspect="1"/>
          </p:cNvPicPr>
          <p:nvPr/>
        </p:nvPicPr>
        <p:blipFill>
          <a:blip r:embed="rId5" cstate="print"/>
          <a:stretch>
            <a:fillRect/>
          </a:stretch>
        </p:blipFill>
        <p:spPr>
          <a:xfrm>
            <a:off x="609600" y="1021065"/>
            <a:ext cx="7573802" cy="4306824"/>
          </a:xfrm>
          <a:prstGeom prst="rect">
            <a:avLst/>
          </a:prstGeom>
        </p:spPr>
      </p:pic>
      <p:pic>
        <p:nvPicPr>
          <p:cNvPr id="34" name="Picture 33" descr="BA2000.png"/>
          <p:cNvPicPr>
            <a:picLocks noChangeAspect="1"/>
          </p:cNvPicPr>
          <p:nvPr/>
        </p:nvPicPr>
        <p:blipFill>
          <a:blip r:embed="rId6" cstate="print"/>
          <a:stretch>
            <a:fillRect/>
          </a:stretch>
        </p:blipFill>
        <p:spPr>
          <a:xfrm>
            <a:off x="609600" y="1021065"/>
            <a:ext cx="7573802" cy="4306824"/>
          </a:xfrm>
          <a:prstGeom prst="rect">
            <a:avLst/>
          </a:prstGeom>
        </p:spPr>
      </p:pic>
      <p:pic>
        <p:nvPicPr>
          <p:cNvPr id="37" name="Picture 36" descr="BA2012.png"/>
          <p:cNvPicPr>
            <a:picLocks noChangeAspect="1"/>
          </p:cNvPicPr>
          <p:nvPr/>
        </p:nvPicPr>
        <p:blipFill>
          <a:blip r:embed="rId7" cstate="print"/>
          <a:stretch>
            <a:fillRect/>
          </a:stretch>
        </p:blipFill>
        <p:spPr>
          <a:xfrm>
            <a:off x="609600" y="1021065"/>
            <a:ext cx="7573802" cy="4306824"/>
          </a:xfrm>
          <a:prstGeom prst="rect">
            <a:avLst/>
          </a:prstGeom>
        </p:spPr>
      </p:pic>
      <p:sp>
        <p:nvSpPr>
          <p:cNvPr id="12" name="TextBox 11"/>
          <p:cNvSpPr txBox="1"/>
          <p:nvPr/>
        </p:nvSpPr>
        <p:spPr>
          <a:xfrm>
            <a:off x="0" y="4886966"/>
            <a:ext cx="6934200" cy="261610"/>
          </a:xfrm>
          <a:prstGeom prst="rect">
            <a:avLst/>
          </a:prstGeom>
          <a:noFill/>
        </p:spPr>
        <p:txBody>
          <a:bodyPr wrap="square" rtlCol="0">
            <a:spAutoFit/>
          </a:bodyPr>
          <a:lstStyle/>
          <a:p>
            <a:r>
              <a:rPr lang="en-US" sz="1100" dirty="0" err="1" smtClean="0">
                <a:latin typeface="+mj-lt"/>
              </a:rPr>
              <a:t>EdTrust</a:t>
            </a:r>
            <a:r>
              <a:rPr lang="en-US" sz="1100" dirty="0" smtClean="0">
                <a:latin typeface="+mj-lt"/>
              </a:rPr>
              <a:t>, 2014.</a:t>
            </a:r>
            <a:endParaRPr lang="en-US" sz="1100" dirty="0">
              <a:solidFill>
                <a:schemeClr val="accent4"/>
              </a:solidFill>
              <a:latin typeface="+mj-lt"/>
            </a:endParaRPr>
          </a:p>
        </p:txBody>
      </p:sp>
    </p:spTree>
    <p:extLst>
      <p:ext uri="{BB962C8B-B14F-4D97-AF65-F5344CB8AC3E}">
        <p14:creationId xmlns:p14="http://schemas.microsoft.com/office/powerpoint/2010/main" val="396830248"/>
      </p:ext>
    </p:extLst>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0453"/>
            <a:ext cx="8229600" cy="652775"/>
          </a:xfrm>
        </p:spPr>
        <p:txBody>
          <a:bodyPr/>
          <a:lstStyle/>
          <a:p>
            <a:pPr algn="ctr"/>
            <a:r>
              <a:rPr lang="en-US" dirty="0" smtClean="0"/>
              <a:t>Graduation Rates: National</a:t>
            </a:r>
            <a:endParaRPr lang="en-US" dirty="0"/>
          </a:p>
        </p:txBody>
      </p:sp>
      <p:sp>
        <p:nvSpPr>
          <p:cNvPr id="3" name="Content Placeholder 2"/>
          <p:cNvSpPr>
            <a:spLocks noGrp="1"/>
          </p:cNvSpPr>
          <p:nvPr>
            <p:ph idx="1"/>
          </p:nvPr>
        </p:nvSpPr>
        <p:spPr>
          <a:xfrm>
            <a:off x="457200" y="1200151"/>
            <a:ext cx="8557812" cy="3394472"/>
          </a:xfrm>
        </p:spPr>
        <p:txBody>
          <a:bodyPr/>
          <a:lstStyle/>
          <a:p>
            <a:pPr>
              <a:spcBef>
                <a:spcPts val="1200"/>
              </a:spcBef>
              <a:spcAft>
                <a:spcPts val="1200"/>
              </a:spcAft>
              <a:buFont typeface="Wingdings" pitchFamily="2" charset="2"/>
              <a:buChar char="§"/>
            </a:pPr>
            <a:r>
              <a:rPr lang="en-US" sz="2400" dirty="0"/>
              <a:t>Fewer than 4 in 10 (38%) entering full-time freshmen obtain a </a:t>
            </a:r>
            <a:r>
              <a:rPr lang="en-US" sz="2400" dirty="0" smtClean="0"/>
              <a:t>Bachelor’s degree </a:t>
            </a:r>
            <a:r>
              <a:rPr lang="en-US" sz="2400" dirty="0"/>
              <a:t>from the same institution within 4 years.</a:t>
            </a:r>
          </a:p>
          <a:p>
            <a:pPr>
              <a:spcBef>
                <a:spcPts val="1200"/>
              </a:spcBef>
              <a:spcAft>
                <a:spcPts val="1200"/>
              </a:spcAft>
              <a:buFont typeface="Wingdings" pitchFamily="2" charset="2"/>
              <a:buChar char="§"/>
            </a:pPr>
            <a:r>
              <a:rPr lang="en-US" sz="2400" dirty="0" smtClean="0"/>
              <a:t>Within </a:t>
            </a:r>
            <a:r>
              <a:rPr lang="en-US" sz="2400" dirty="0"/>
              <a:t>six years of entry, that proportion rises to just under 6 in 10 (</a:t>
            </a:r>
            <a:r>
              <a:rPr lang="en-US" sz="2400" dirty="0" smtClean="0"/>
              <a:t>59%</a:t>
            </a:r>
            <a:r>
              <a:rPr lang="en-US" sz="2400" dirty="0"/>
              <a:t>).</a:t>
            </a:r>
          </a:p>
          <a:p>
            <a:pPr>
              <a:spcBef>
                <a:spcPts val="1200"/>
              </a:spcBef>
              <a:spcAft>
                <a:spcPts val="1200"/>
              </a:spcAft>
              <a:buFont typeface="Wingdings" pitchFamily="2" charset="2"/>
              <a:buChar char="§"/>
            </a:pPr>
            <a:r>
              <a:rPr lang="en-US" sz="2400" dirty="0" smtClean="0"/>
              <a:t>National 6-Year </a:t>
            </a:r>
            <a:r>
              <a:rPr lang="en-US" sz="2400" dirty="0"/>
              <a:t>g</a:t>
            </a:r>
            <a:r>
              <a:rPr lang="en-US" sz="2400" dirty="0" smtClean="0"/>
              <a:t>raduation rates from </a:t>
            </a:r>
            <a:r>
              <a:rPr lang="en-US" sz="2400" dirty="0"/>
              <a:t>ANY </a:t>
            </a:r>
            <a:r>
              <a:rPr lang="en-US" sz="2400" dirty="0" smtClean="0"/>
              <a:t>institution are at approximately 67%.</a:t>
            </a:r>
            <a:endParaRPr lang="en-US" sz="2400" dirty="0"/>
          </a:p>
          <a:p>
            <a:pPr>
              <a:spcBef>
                <a:spcPts val="1200"/>
              </a:spcBef>
              <a:spcAft>
                <a:spcPts val="1200"/>
              </a:spcAft>
              <a:buFont typeface="Wingdings" pitchFamily="2" charset="2"/>
              <a:buChar char="§"/>
            </a:pPr>
            <a:endParaRPr lang="en-US" dirty="0"/>
          </a:p>
          <a:p>
            <a:endParaRPr lang="en-US" dirty="0"/>
          </a:p>
        </p:txBody>
      </p:sp>
      <p:sp>
        <p:nvSpPr>
          <p:cNvPr id="4" name="TextBox 3"/>
          <p:cNvSpPr txBox="1"/>
          <p:nvPr/>
        </p:nvSpPr>
        <p:spPr>
          <a:xfrm>
            <a:off x="166780" y="4438032"/>
            <a:ext cx="6234020" cy="600164"/>
          </a:xfrm>
          <a:prstGeom prst="rect">
            <a:avLst/>
          </a:prstGeom>
          <a:noFill/>
        </p:spPr>
        <p:txBody>
          <a:bodyPr wrap="square" rtlCol="0">
            <a:spAutoFit/>
          </a:bodyPr>
          <a:lstStyle/>
          <a:p>
            <a:pPr>
              <a:spcBef>
                <a:spcPct val="50000"/>
              </a:spcBef>
            </a:pPr>
            <a:r>
              <a:rPr lang="en-US" sz="1100" dirty="0" smtClean="0">
                <a:latin typeface="+mj-lt"/>
              </a:rPr>
              <a:t>Source: NCES </a:t>
            </a:r>
            <a:r>
              <a:rPr lang="en-US" sz="1100" dirty="0">
                <a:latin typeface="+mj-lt"/>
              </a:rPr>
              <a:t>(December </a:t>
            </a:r>
            <a:r>
              <a:rPr lang="en-US" sz="1100" dirty="0" smtClean="0">
                <a:latin typeface="+mj-lt"/>
              </a:rPr>
              <a:t>2013). </a:t>
            </a:r>
            <a:r>
              <a:rPr lang="en-US" sz="1100" dirty="0">
                <a:latin typeface="+mj-lt"/>
              </a:rPr>
              <a:t>Enrollment in Postsecondary Institutions, Fall 2012; Financial Statistics, Fiscal Year 2012; and Graduation Rates, Selected Cohorts, 2004-2009, First Look (Provisional Data) Table </a:t>
            </a:r>
            <a:r>
              <a:rPr lang="en-US" sz="1100" dirty="0" smtClean="0">
                <a:latin typeface="+mj-lt"/>
              </a:rPr>
              <a:t>4, via </a:t>
            </a:r>
            <a:r>
              <a:rPr lang="en-US" sz="1100" dirty="0" err="1" smtClean="0">
                <a:latin typeface="+mj-lt"/>
              </a:rPr>
              <a:t>EdTrust</a:t>
            </a:r>
            <a:r>
              <a:rPr lang="en-US" sz="1100" dirty="0" smtClean="0">
                <a:latin typeface="+mj-lt"/>
              </a:rPr>
              <a:t>.</a:t>
            </a:r>
            <a:endParaRPr lang="en-US" sz="1100" dirty="0">
              <a:solidFill>
                <a:schemeClr val="accent4"/>
              </a:solidFill>
              <a:latin typeface="+mj-lt"/>
            </a:endParaRPr>
          </a:p>
        </p:txBody>
      </p:sp>
    </p:spTree>
    <p:extLst>
      <p:ext uri="{BB962C8B-B14F-4D97-AF65-F5344CB8AC3E}">
        <p14:creationId xmlns:p14="http://schemas.microsoft.com/office/powerpoint/2010/main" val="291142436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97627"/>
            <a:ext cx="9144000" cy="654161"/>
          </a:xfrm>
        </p:spPr>
        <p:txBody>
          <a:bodyPr/>
          <a:lstStyle/>
          <a:p>
            <a:pPr algn="ctr"/>
            <a:r>
              <a:rPr lang="en-US" sz="3200" dirty="0" smtClean="0"/>
              <a:t>National 6 Year Grad Rates: 2006 Cohort</a:t>
            </a:r>
            <a:endParaRPr lang="en-US" sz="3200" dirty="0"/>
          </a:p>
        </p:txBody>
      </p:sp>
      <p:graphicFrame>
        <p:nvGraphicFramePr>
          <p:cNvPr id="12" name="Content Placeholder 3"/>
          <p:cNvGraphicFramePr>
            <a:graphicFrameLocks noGrp="1"/>
          </p:cNvGraphicFramePr>
          <p:nvPr>
            <p:ph idx="1"/>
            <p:extLst>
              <p:ext uri="{D42A27DB-BD31-4B8C-83A1-F6EECF244321}">
                <p14:modId xmlns:p14="http://schemas.microsoft.com/office/powerpoint/2010/main" val="545634256"/>
              </p:ext>
            </p:extLst>
          </p:nvPr>
        </p:nvGraphicFramePr>
        <p:xfrm>
          <a:off x="96253" y="1107207"/>
          <a:ext cx="9144000" cy="3623072"/>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0" y="4686301"/>
            <a:ext cx="7767652" cy="430887"/>
          </a:xfrm>
          <a:prstGeom prst="rect">
            <a:avLst/>
          </a:prstGeom>
          <a:noFill/>
        </p:spPr>
        <p:txBody>
          <a:bodyPr wrap="square" rtlCol="0">
            <a:spAutoFit/>
          </a:bodyPr>
          <a:lstStyle/>
          <a:p>
            <a:r>
              <a:rPr lang="en-US" sz="1100" dirty="0" smtClean="0">
                <a:latin typeface="+mj-lt"/>
              </a:rPr>
              <a:t>Source: NCES (December 2013). Enrollment in Postsecondary Institutions, Fall 2012; Financial Statistics, Fiscal Year 2012; and Graduation Rates, Selected Cohorts, 2004-2009, First Look (Provisional Data) Table 3, via </a:t>
            </a:r>
            <a:r>
              <a:rPr lang="en-US" sz="1100" dirty="0" err="1" smtClean="0">
                <a:latin typeface="+mj-lt"/>
              </a:rPr>
              <a:t>EdTrust</a:t>
            </a:r>
            <a:r>
              <a:rPr lang="en-US" sz="1100" dirty="0" smtClean="0">
                <a:latin typeface="+mj-lt"/>
              </a:rPr>
              <a:t>.</a:t>
            </a:r>
            <a:endParaRPr lang="en-US" sz="1100" dirty="0">
              <a:latin typeface="+mj-lt"/>
            </a:endParaRPr>
          </a:p>
        </p:txBody>
      </p:sp>
    </p:spTree>
    <p:extLst>
      <p:ext uri="{BB962C8B-B14F-4D97-AF65-F5344CB8AC3E}">
        <p14:creationId xmlns:p14="http://schemas.microsoft.com/office/powerpoint/2010/main" val="205847548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44303" y="1235914"/>
            <a:ext cx="8229600" cy="3063506"/>
          </a:xfrm>
          <a:prstGeom prst="rect">
            <a:avLst/>
          </a:prstGeom>
        </p:spPr>
        <p:txBody>
          <a:bodyPr/>
          <a:lstStyle/>
          <a:p>
            <a:pPr marL="0" indent="0" algn="ctr">
              <a:buNone/>
            </a:pPr>
            <a:r>
              <a:rPr lang="en-US" sz="6000" dirty="0" smtClean="0"/>
              <a:t>CSULB</a:t>
            </a:r>
            <a:endParaRPr lang="en-US" sz="6000" dirty="0"/>
          </a:p>
        </p:txBody>
      </p:sp>
    </p:spTree>
    <p:extLst>
      <p:ext uri="{BB962C8B-B14F-4D97-AF65-F5344CB8AC3E}">
        <p14:creationId xmlns:p14="http://schemas.microsoft.com/office/powerpoint/2010/main" val="2087517062"/>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0453"/>
            <a:ext cx="8229600" cy="652775"/>
          </a:xfrm>
        </p:spPr>
        <p:txBody>
          <a:bodyPr/>
          <a:lstStyle/>
          <a:p>
            <a:pPr algn="ctr"/>
            <a:r>
              <a:rPr lang="en-US" dirty="0" smtClean="0"/>
              <a:t>6 Year Grad Rates: CSULB vs. Other CSUs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02540062"/>
              </p:ext>
            </p:extLst>
          </p:nvPr>
        </p:nvGraphicFramePr>
        <p:xfrm>
          <a:off x="457200" y="1200150"/>
          <a:ext cx="8229600" cy="3394075"/>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rot="10800000" flipV="1">
            <a:off x="0" y="4512558"/>
            <a:ext cx="6858000" cy="523220"/>
          </a:xfrm>
          <a:prstGeom prst="rect">
            <a:avLst/>
          </a:prstGeom>
        </p:spPr>
        <p:txBody>
          <a:bodyPr wrap="square">
            <a:spAutoFit/>
          </a:bodyPr>
          <a:lstStyle/>
          <a:p>
            <a:r>
              <a:rPr lang="en-US" dirty="0"/>
              <a:t>CSU Chancellor’s Office Analytic </a:t>
            </a:r>
            <a:r>
              <a:rPr lang="en-US" dirty="0" smtClean="0"/>
              <a:t>Studies</a:t>
            </a:r>
            <a:endParaRPr lang="en-US" dirty="0"/>
          </a:p>
          <a:p>
            <a:r>
              <a:rPr lang="en-US" u="sng" dirty="0">
                <a:hlinkClick r:id="rId4"/>
              </a:rPr>
              <a:t>http://www.asd.calstate.edu/csrde/index.shtml#ftf</a:t>
            </a:r>
            <a:endParaRPr lang="en-US" dirty="0"/>
          </a:p>
        </p:txBody>
      </p:sp>
      <p:sp>
        <p:nvSpPr>
          <p:cNvPr id="7" name="TextBox 6"/>
          <p:cNvSpPr txBox="1"/>
          <p:nvPr/>
        </p:nvSpPr>
        <p:spPr>
          <a:xfrm>
            <a:off x="147416" y="4558143"/>
            <a:ext cx="3980212" cy="60258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54340349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0453"/>
            <a:ext cx="8229600" cy="652775"/>
          </a:xfrm>
        </p:spPr>
        <p:txBody>
          <a:bodyPr/>
          <a:lstStyle/>
          <a:p>
            <a:pPr algn="ctr"/>
            <a:r>
              <a:rPr lang="en-US" dirty="0" smtClean="0"/>
              <a:t>6 Year Grad Rates by Ethnicity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12290111"/>
              </p:ext>
            </p:extLst>
          </p:nvPr>
        </p:nvGraphicFramePr>
        <p:xfrm>
          <a:off x="457200" y="833734"/>
          <a:ext cx="8228157" cy="3722011"/>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p:cNvSpPr txBox="1"/>
          <p:nvPr/>
        </p:nvSpPr>
        <p:spPr>
          <a:xfrm>
            <a:off x="147416" y="4558143"/>
            <a:ext cx="3980212" cy="523220"/>
          </a:xfrm>
          <a:prstGeom prst="rect">
            <a:avLst/>
          </a:prstGeom>
          <a:noFill/>
        </p:spPr>
        <p:txBody>
          <a:bodyPr wrap="square" rtlCol="0">
            <a:spAutoFit/>
          </a:bodyPr>
          <a:lstStyle/>
          <a:p>
            <a:r>
              <a:rPr lang="en-US" dirty="0" smtClean="0"/>
              <a:t>CSULB, Office of Institutional Research and Assessment, Dashboard</a:t>
            </a:r>
            <a:endParaRPr lang="en-US" dirty="0"/>
          </a:p>
        </p:txBody>
      </p:sp>
    </p:spTree>
    <p:extLst>
      <p:ext uri="{BB962C8B-B14F-4D97-AF65-F5344CB8AC3E}">
        <p14:creationId xmlns:p14="http://schemas.microsoft.com/office/powerpoint/2010/main" val="233782461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96853"/>
            <a:ext cx="8229600" cy="666376"/>
          </a:xfrm>
        </p:spPr>
        <p:txBody>
          <a:bodyPr/>
          <a:lstStyle/>
          <a:p>
            <a:pPr algn="ctr"/>
            <a:r>
              <a:rPr lang="en-US" dirty="0" smtClean="0"/>
              <a:t>Closing the Graduation Gap</a:t>
            </a:r>
            <a:endParaRPr lang="en-US" dirty="0"/>
          </a:p>
        </p:txBody>
      </p:sp>
      <p:sp>
        <p:nvSpPr>
          <p:cNvPr id="3" name="Content Placeholder 2"/>
          <p:cNvSpPr>
            <a:spLocks noGrp="1"/>
          </p:cNvSpPr>
          <p:nvPr>
            <p:ph idx="1"/>
          </p:nvPr>
        </p:nvSpPr>
        <p:spPr>
          <a:xfrm>
            <a:off x="457200" y="1099850"/>
            <a:ext cx="8546472" cy="3494773"/>
          </a:xfrm>
        </p:spPr>
        <p:txBody>
          <a:bodyPr/>
          <a:lstStyle/>
          <a:p>
            <a:pPr marL="0" indent="0">
              <a:buNone/>
            </a:pPr>
            <a:r>
              <a:rPr lang="en-US" sz="2600" dirty="0" smtClean="0"/>
              <a:t>What does the phrase “Graduation Gap” mean?</a:t>
            </a:r>
          </a:p>
          <a:p>
            <a:pPr marL="0" indent="0">
              <a:buNone/>
            </a:pPr>
            <a:endParaRPr lang="en-US" sz="2600" dirty="0"/>
          </a:p>
          <a:p>
            <a:pPr marL="0" indent="0">
              <a:buNone/>
            </a:pPr>
            <a:r>
              <a:rPr lang="en-US" sz="2600" dirty="0" smtClean="0"/>
              <a:t>National and CSU data is categorized into two groups:</a:t>
            </a:r>
          </a:p>
          <a:p>
            <a:pPr marL="0" indent="0">
              <a:buNone/>
            </a:pPr>
            <a:endParaRPr lang="en-US" sz="2600" dirty="0"/>
          </a:p>
          <a:p>
            <a:pPr marL="0" indent="0">
              <a:buNone/>
            </a:pPr>
            <a:r>
              <a:rPr lang="en-US" sz="2600" dirty="0" smtClean="0"/>
              <a:t>Under Represented Minorities: African-American, Latino/a, Native American</a:t>
            </a:r>
          </a:p>
          <a:p>
            <a:pPr marL="0" indent="0">
              <a:buNone/>
            </a:pPr>
            <a:endParaRPr lang="en-US" sz="2600" dirty="0"/>
          </a:p>
          <a:p>
            <a:pPr marL="0" indent="0">
              <a:buNone/>
            </a:pPr>
            <a:r>
              <a:rPr lang="en-US" sz="2600" dirty="0" smtClean="0"/>
              <a:t>Non Under </a:t>
            </a:r>
            <a:r>
              <a:rPr lang="en-US" sz="2600" dirty="0"/>
              <a:t>R</a:t>
            </a:r>
            <a:r>
              <a:rPr lang="en-US" sz="2600" dirty="0" smtClean="0"/>
              <a:t>epresented Minorities: Caucasian, Asian/Pacific Islander</a:t>
            </a:r>
            <a:endParaRPr lang="en-US" sz="2600" dirty="0"/>
          </a:p>
        </p:txBody>
      </p:sp>
    </p:spTree>
    <p:extLst>
      <p:ext uri="{BB962C8B-B14F-4D97-AF65-F5344CB8AC3E}">
        <p14:creationId xmlns:p14="http://schemas.microsoft.com/office/powerpoint/2010/main" val="284624537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9529"/>
            <a:ext cx="8229600" cy="643699"/>
          </a:xfrm>
        </p:spPr>
        <p:txBody>
          <a:bodyPr/>
          <a:lstStyle/>
          <a:p>
            <a:pPr algn="ctr"/>
            <a:r>
              <a:rPr lang="en-US" dirty="0"/>
              <a:t>CA Graduation Gap in National Perspective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50250986"/>
              </p:ext>
            </p:extLst>
          </p:nvPr>
        </p:nvGraphicFramePr>
        <p:xfrm>
          <a:off x="457200" y="1200150"/>
          <a:ext cx="8229600" cy="339407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457200" y="4686300"/>
            <a:ext cx="6477000" cy="261610"/>
          </a:xfrm>
          <a:prstGeom prst="rect">
            <a:avLst/>
          </a:prstGeom>
          <a:noFill/>
        </p:spPr>
        <p:txBody>
          <a:bodyPr wrap="square" rtlCol="0">
            <a:spAutoFit/>
          </a:bodyPr>
          <a:lstStyle/>
          <a:p>
            <a:r>
              <a:rPr lang="en-US" sz="1100" dirty="0" smtClean="0">
                <a:latin typeface="Calibri" pitchFamily="34" charset="0"/>
              </a:rPr>
              <a:t>2008-2010 Three-Year American Community Survey (ACS) data from NCHEMS Information Center, via </a:t>
            </a:r>
            <a:r>
              <a:rPr lang="en-US" sz="1100" dirty="0" err="1" smtClean="0">
                <a:latin typeface="Calibri" pitchFamily="34" charset="0"/>
              </a:rPr>
              <a:t>EdTrust</a:t>
            </a:r>
            <a:r>
              <a:rPr lang="en-US" sz="1100" dirty="0" smtClean="0">
                <a:latin typeface="Calibri" pitchFamily="34" charset="0"/>
              </a:rPr>
              <a:t>.</a:t>
            </a:r>
          </a:p>
        </p:txBody>
      </p:sp>
    </p:spTree>
    <p:extLst>
      <p:ext uri="{BB962C8B-B14F-4D97-AF65-F5344CB8AC3E}">
        <p14:creationId xmlns:p14="http://schemas.microsoft.com/office/powerpoint/2010/main" val="418182842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8191"/>
            <a:ext cx="8229600" cy="655037"/>
          </a:xfrm>
        </p:spPr>
        <p:txBody>
          <a:bodyPr/>
          <a:lstStyle/>
          <a:p>
            <a:pPr algn="ctr"/>
            <a:r>
              <a:rPr lang="en-US" dirty="0" smtClean="0"/>
              <a:t>CSULB Graduation Gap</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70654078"/>
              </p:ext>
            </p:extLst>
          </p:nvPr>
        </p:nvGraphicFramePr>
        <p:xfrm>
          <a:off x="457200" y="1200150"/>
          <a:ext cx="8229600" cy="33940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5159097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2997"/>
            <a:ext cx="8229600" cy="360232"/>
          </a:xfrm>
        </p:spPr>
        <p:txBody>
          <a:bodyPr/>
          <a:lstStyle/>
          <a:p>
            <a:pPr algn="ctr"/>
            <a:r>
              <a:rPr lang="en-US" dirty="0" smtClean="0"/>
              <a:t>Retention is Key</a:t>
            </a:r>
            <a:br>
              <a:rPr lang="en-US" dirty="0" smtClean="0"/>
            </a:br>
            <a:endParaRPr lang="en-US" dirty="0"/>
          </a:p>
        </p:txBody>
      </p:sp>
      <p:sp>
        <p:nvSpPr>
          <p:cNvPr id="3" name="Content Placeholder 2"/>
          <p:cNvSpPr>
            <a:spLocks noGrp="1"/>
          </p:cNvSpPr>
          <p:nvPr>
            <p:ph idx="1"/>
          </p:nvPr>
        </p:nvSpPr>
        <p:spPr>
          <a:xfrm>
            <a:off x="90717" y="1712137"/>
            <a:ext cx="9053283" cy="2882485"/>
          </a:xfrm>
        </p:spPr>
        <p:txBody>
          <a:bodyPr/>
          <a:lstStyle/>
          <a:p>
            <a:pPr marL="0" indent="0">
              <a:buNone/>
            </a:pPr>
            <a:r>
              <a:rPr lang="en-US" sz="2800" dirty="0" smtClean="0"/>
              <a:t>The first two years are critical towards a student’s success.</a:t>
            </a:r>
            <a:endParaRPr lang="en-US" sz="2800" dirty="0"/>
          </a:p>
        </p:txBody>
      </p:sp>
    </p:spTree>
    <p:extLst>
      <p:ext uri="{BB962C8B-B14F-4D97-AF65-F5344CB8AC3E}">
        <p14:creationId xmlns:p14="http://schemas.microsoft.com/office/powerpoint/2010/main" val="412287410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642"/>
            <a:ext cx="8229600" cy="612288"/>
          </a:xfrm>
        </p:spPr>
        <p:txBody>
          <a:bodyPr/>
          <a:lstStyle/>
          <a:p>
            <a:pPr algn="ctr"/>
            <a:r>
              <a:rPr lang="en-US" dirty="0" smtClean="0"/>
              <a:t>Agenda</a:t>
            </a:r>
            <a:endParaRPr lang="en-US" dirty="0"/>
          </a:p>
        </p:txBody>
      </p:sp>
      <p:sp>
        <p:nvSpPr>
          <p:cNvPr id="3" name="Content Placeholder 2"/>
          <p:cNvSpPr>
            <a:spLocks noGrp="1"/>
          </p:cNvSpPr>
          <p:nvPr>
            <p:ph idx="1"/>
          </p:nvPr>
        </p:nvSpPr>
        <p:spPr>
          <a:xfrm>
            <a:off x="457200" y="1519381"/>
            <a:ext cx="8229600" cy="3075242"/>
          </a:xfrm>
        </p:spPr>
        <p:txBody>
          <a:bodyPr/>
          <a:lstStyle/>
          <a:p>
            <a:pPr marL="571500" indent="-571500">
              <a:buFont typeface="+mj-lt"/>
              <a:buAutoNum type="romanUcPeriod"/>
            </a:pPr>
            <a:r>
              <a:rPr lang="en-US" sz="2800" dirty="0" smtClean="0"/>
              <a:t>Welcome</a:t>
            </a:r>
          </a:p>
          <a:p>
            <a:pPr marL="571500" indent="-571500">
              <a:buFont typeface="+mj-lt"/>
              <a:buAutoNum type="romanUcPeriod"/>
            </a:pPr>
            <a:r>
              <a:rPr lang="en-US" sz="2800" dirty="0" smtClean="0"/>
              <a:t>President </a:t>
            </a:r>
            <a:r>
              <a:rPr lang="en-US" sz="2800" dirty="0" err="1" smtClean="0"/>
              <a:t>Conoley</a:t>
            </a:r>
            <a:endParaRPr lang="en-US" sz="2800" dirty="0" smtClean="0"/>
          </a:p>
          <a:p>
            <a:pPr marL="571500" indent="-571500">
              <a:buFont typeface="+mj-lt"/>
              <a:buAutoNum type="romanUcPeriod"/>
            </a:pPr>
            <a:r>
              <a:rPr lang="en-US" sz="2800" dirty="0" smtClean="0"/>
              <a:t>Setting the Context</a:t>
            </a:r>
          </a:p>
          <a:p>
            <a:pPr marL="571500" indent="-571500">
              <a:buFont typeface="+mj-lt"/>
              <a:buAutoNum type="romanUcPeriod"/>
            </a:pPr>
            <a:r>
              <a:rPr lang="en-US" sz="2800" dirty="0" smtClean="0"/>
              <a:t>Table Time</a:t>
            </a:r>
          </a:p>
          <a:p>
            <a:pPr marL="571500" indent="-571500">
              <a:buFont typeface="+mj-lt"/>
              <a:buAutoNum type="romanUcPeriod"/>
            </a:pPr>
            <a:r>
              <a:rPr lang="en-US" sz="2800" dirty="0" smtClean="0"/>
              <a:t>Reception</a:t>
            </a:r>
            <a:endParaRPr lang="en-US" sz="2800" dirty="0"/>
          </a:p>
        </p:txBody>
      </p:sp>
    </p:spTree>
    <p:extLst>
      <p:ext uri="{BB962C8B-B14F-4D97-AF65-F5344CB8AC3E}">
        <p14:creationId xmlns:p14="http://schemas.microsoft.com/office/powerpoint/2010/main" val="18343630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3626"/>
            <a:ext cx="8229600" cy="646304"/>
          </a:xfrm>
        </p:spPr>
        <p:txBody>
          <a:bodyPr/>
          <a:lstStyle/>
          <a:p>
            <a:pPr algn="ctr"/>
            <a:r>
              <a:rPr lang="en-US" dirty="0" smtClean="0"/>
              <a:t>Why is there a Graduation Gap?</a:t>
            </a:r>
            <a:endParaRPr lang="en-US" dirty="0"/>
          </a:p>
        </p:txBody>
      </p:sp>
      <p:sp>
        <p:nvSpPr>
          <p:cNvPr id="3" name="Content Placeholder 2"/>
          <p:cNvSpPr>
            <a:spLocks noGrp="1"/>
          </p:cNvSpPr>
          <p:nvPr>
            <p:ph idx="1"/>
          </p:nvPr>
        </p:nvSpPr>
        <p:spPr>
          <a:xfrm>
            <a:off x="457200" y="1360639"/>
            <a:ext cx="8229600" cy="3233984"/>
          </a:xfrm>
        </p:spPr>
        <p:txBody>
          <a:bodyPr/>
          <a:lstStyle/>
          <a:p>
            <a:pPr>
              <a:buFont typeface="Wingdings" charset="2"/>
              <a:buChar char="§"/>
            </a:pPr>
            <a:r>
              <a:rPr lang="en-US" sz="2800" dirty="0" smtClean="0"/>
              <a:t>The Usual Suspects</a:t>
            </a:r>
          </a:p>
          <a:p>
            <a:pPr lvl="1">
              <a:buFont typeface="Wingdings" charset="2"/>
              <a:buChar char="§"/>
            </a:pPr>
            <a:r>
              <a:rPr lang="en-US" sz="2800" dirty="0" smtClean="0"/>
              <a:t>College Readiness</a:t>
            </a:r>
          </a:p>
          <a:p>
            <a:pPr lvl="1">
              <a:buFont typeface="Wingdings" charset="2"/>
              <a:buChar char="§"/>
            </a:pPr>
            <a:r>
              <a:rPr lang="en-US" sz="2800" dirty="0" smtClean="0"/>
              <a:t>State Funding of Education</a:t>
            </a:r>
          </a:p>
          <a:p>
            <a:pPr>
              <a:buFont typeface="Wingdings" charset="2"/>
              <a:buChar char="§"/>
            </a:pPr>
            <a:endParaRPr lang="en-US" dirty="0"/>
          </a:p>
        </p:txBody>
      </p:sp>
    </p:spTree>
    <p:extLst>
      <p:ext uri="{BB962C8B-B14F-4D97-AF65-F5344CB8AC3E}">
        <p14:creationId xmlns:p14="http://schemas.microsoft.com/office/powerpoint/2010/main" val="396372877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7227"/>
            <a:ext cx="8229600" cy="3065577"/>
          </a:xfrm>
        </p:spPr>
        <p:txBody>
          <a:bodyPr>
            <a:normAutofit/>
          </a:bodyPr>
          <a:lstStyle/>
          <a:p>
            <a:pPr algn="ctr">
              <a:buNone/>
            </a:pPr>
            <a:r>
              <a:rPr lang="en-US" sz="3200" dirty="0" smtClean="0"/>
              <a:t>It is a </a:t>
            </a:r>
            <a:r>
              <a:rPr lang="en-US" sz="3200" dirty="0" smtClean="0">
                <a:solidFill>
                  <a:schemeClr val="bg1"/>
                </a:solidFill>
              </a:rPr>
              <a:t>fundamental assumption of this Retreat that what institutions do to help their students succeed matters.  </a:t>
            </a:r>
          </a:p>
          <a:p>
            <a:pPr algn="ctr">
              <a:buNone/>
            </a:pPr>
            <a:r>
              <a:rPr lang="en-US" sz="3200" dirty="0" smtClean="0">
                <a:solidFill>
                  <a:schemeClr val="bg1"/>
                </a:solidFill>
              </a:rPr>
              <a:t>A lot.</a:t>
            </a:r>
          </a:p>
          <a:p>
            <a:pPr algn="ctr">
              <a:buNone/>
            </a:pPr>
            <a:r>
              <a:rPr lang="en-US" sz="3200" dirty="0" smtClean="0">
                <a:solidFill>
                  <a:schemeClr val="bg1"/>
                </a:solidFill>
              </a:rPr>
              <a:t>Let’s focus on what we are doing well at CSULB, and what we can improve.</a:t>
            </a:r>
            <a:endParaRPr lang="en-US" sz="3200" dirty="0">
              <a:solidFill>
                <a:schemeClr val="bg1"/>
              </a:solidFill>
            </a:endParaRPr>
          </a:p>
        </p:txBody>
      </p:sp>
    </p:spTree>
    <p:extLst>
      <p:ext uri="{BB962C8B-B14F-4D97-AF65-F5344CB8AC3E}">
        <p14:creationId xmlns:p14="http://schemas.microsoft.com/office/powerpoint/2010/main" val="318340146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6304"/>
            <a:ext cx="8229600" cy="657642"/>
          </a:xfrm>
        </p:spPr>
        <p:txBody>
          <a:bodyPr/>
          <a:lstStyle/>
          <a:p>
            <a:pPr algn="ctr"/>
            <a:r>
              <a:rPr lang="en-US" dirty="0" smtClean="0"/>
              <a:t>Mission/Access</a:t>
            </a:r>
            <a:endParaRPr lang="en-US" dirty="0"/>
          </a:p>
        </p:txBody>
      </p:sp>
      <p:sp>
        <p:nvSpPr>
          <p:cNvPr id="3" name="Content Placeholder 2"/>
          <p:cNvSpPr>
            <a:spLocks noGrp="1"/>
          </p:cNvSpPr>
          <p:nvPr>
            <p:ph idx="1"/>
          </p:nvPr>
        </p:nvSpPr>
        <p:spPr>
          <a:xfrm>
            <a:off x="457200" y="1349301"/>
            <a:ext cx="8229600" cy="3245322"/>
          </a:xfrm>
        </p:spPr>
        <p:txBody>
          <a:bodyPr/>
          <a:lstStyle/>
          <a:p>
            <a:pPr>
              <a:buFont typeface="Wingdings" charset="2"/>
              <a:buChar char="§"/>
            </a:pPr>
            <a:r>
              <a:rPr lang="en-US" sz="2800" dirty="0" smtClean="0"/>
              <a:t>Beyond graduation rates</a:t>
            </a:r>
          </a:p>
          <a:p>
            <a:pPr marL="0" indent="0">
              <a:buNone/>
            </a:pPr>
            <a:endParaRPr lang="en-US" sz="1000" dirty="0" smtClean="0"/>
          </a:p>
          <a:p>
            <a:pPr>
              <a:buFont typeface="Wingdings" charset="2"/>
              <a:buChar char="§"/>
            </a:pPr>
            <a:r>
              <a:rPr lang="en-US" sz="2800" dirty="0" smtClean="0"/>
              <a:t>Mission of access</a:t>
            </a:r>
            <a:endParaRPr lang="en-US" sz="2800" dirty="0"/>
          </a:p>
        </p:txBody>
      </p:sp>
    </p:spTree>
    <p:extLst>
      <p:ext uri="{BB962C8B-B14F-4D97-AF65-F5344CB8AC3E}">
        <p14:creationId xmlns:p14="http://schemas.microsoft.com/office/powerpoint/2010/main" val="414999701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44303" y="1235914"/>
            <a:ext cx="8229600" cy="3063506"/>
          </a:xfrm>
          <a:prstGeom prst="rect">
            <a:avLst/>
          </a:prstGeom>
        </p:spPr>
        <p:txBody>
          <a:bodyPr/>
          <a:lstStyle/>
          <a:p>
            <a:pPr marL="0" indent="0" algn="ctr">
              <a:buNone/>
            </a:pPr>
            <a:r>
              <a:rPr lang="en-US" sz="6000" dirty="0" smtClean="0"/>
              <a:t>Best Practices</a:t>
            </a:r>
            <a:endParaRPr lang="en-US" sz="6000" dirty="0"/>
          </a:p>
        </p:txBody>
      </p:sp>
    </p:spTree>
    <p:extLst>
      <p:ext uri="{BB962C8B-B14F-4D97-AF65-F5344CB8AC3E}">
        <p14:creationId xmlns:p14="http://schemas.microsoft.com/office/powerpoint/2010/main" val="3825908921"/>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0159"/>
            <a:ext cx="8229600" cy="1201899"/>
          </a:xfrm>
        </p:spPr>
        <p:txBody>
          <a:bodyPr/>
          <a:lstStyle/>
          <a:p>
            <a:pPr algn="ctr"/>
            <a:r>
              <a:rPr lang="en-US" dirty="0" smtClean="0"/>
              <a:t>Closing the Graduation Gap: </a:t>
            </a:r>
            <a:br>
              <a:rPr lang="en-US" dirty="0" smtClean="0"/>
            </a:br>
            <a:r>
              <a:rPr lang="en-US" dirty="0" smtClean="0"/>
              <a:t>National Best Practices</a:t>
            </a:r>
            <a:endParaRPr lang="en-US" dirty="0"/>
          </a:p>
        </p:txBody>
      </p:sp>
      <p:sp>
        <p:nvSpPr>
          <p:cNvPr id="3" name="Content Placeholder 2"/>
          <p:cNvSpPr>
            <a:spLocks noGrp="1"/>
          </p:cNvSpPr>
          <p:nvPr>
            <p:ph idx="1"/>
          </p:nvPr>
        </p:nvSpPr>
        <p:spPr>
          <a:xfrm>
            <a:off x="457200" y="1508041"/>
            <a:ext cx="8686800" cy="3299551"/>
          </a:xfrm>
        </p:spPr>
        <p:txBody>
          <a:bodyPr/>
          <a:lstStyle/>
          <a:p>
            <a:pPr>
              <a:buFont typeface="Wingdings" charset="2"/>
              <a:buChar char="§"/>
            </a:pPr>
            <a:r>
              <a:rPr lang="en-US" sz="2800" dirty="0" smtClean="0"/>
              <a:t>Student </a:t>
            </a:r>
            <a:r>
              <a:rPr lang="en-US" sz="2800" dirty="0"/>
              <a:t>success is a campus-wide </a:t>
            </a:r>
            <a:r>
              <a:rPr lang="en-US" sz="2800" dirty="0" smtClean="0"/>
              <a:t>priority.</a:t>
            </a:r>
          </a:p>
          <a:p>
            <a:pPr>
              <a:buFont typeface="Wingdings" charset="2"/>
              <a:buChar char="§"/>
            </a:pPr>
            <a:endParaRPr lang="en-US" sz="1400" dirty="0"/>
          </a:p>
          <a:p>
            <a:pPr>
              <a:buFont typeface="Wingdings" charset="2"/>
              <a:buChar char="§"/>
            </a:pPr>
            <a:r>
              <a:rPr lang="en-US" sz="2800" dirty="0" smtClean="0"/>
              <a:t>Data-based decision making is a norm.</a:t>
            </a:r>
          </a:p>
          <a:p>
            <a:pPr>
              <a:buFont typeface="Wingdings" charset="2"/>
              <a:buChar char="§"/>
            </a:pPr>
            <a:endParaRPr lang="en-US" sz="1400" dirty="0"/>
          </a:p>
          <a:p>
            <a:pPr>
              <a:buFont typeface="Wingdings" charset="2"/>
              <a:buChar char="§"/>
            </a:pPr>
            <a:r>
              <a:rPr lang="en-US" sz="2800" dirty="0" smtClean="0"/>
              <a:t>Advising is a top priority with clear</a:t>
            </a:r>
            <a:r>
              <a:rPr lang="en-US" sz="2800" dirty="0"/>
              <a:t>, structured pathways to success. </a:t>
            </a:r>
            <a:endParaRPr lang="en-US" sz="2800" dirty="0" smtClean="0"/>
          </a:p>
          <a:p>
            <a:pPr>
              <a:buFont typeface="Wingdings" charset="2"/>
              <a:buChar char="§"/>
            </a:pPr>
            <a:endParaRPr lang="en-US" sz="1400" dirty="0" smtClean="0"/>
          </a:p>
          <a:p>
            <a:pPr>
              <a:buFont typeface="Wingdings" charset="2"/>
              <a:buChar char="§"/>
            </a:pPr>
            <a:r>
              <a:rPr lang="en-US" sz="2800" dirty="0"/>
              <a:t>Course redesign is supported, especially for Introductory and Developmental Classes</a:t>
            </a:r>
            <a:r>
              <a:rPr lang="en-US" sz="2800" dirty="0" smtClean="0"/>
              <a:t>.</a:t>
            </a:r>
            <a:endParaRPr lang="en-US" sz="2800" dirty="0"/>
          </a:p>
        </p:txBody>
      </p:sp>
    </p:spTree>
    <p:extLst>
      <p:ext uri="{BB962C8B-B14F-4D97-AF65-F5344CB8AC3E}">
        <p14:creationId xmlns:p14="http://schemas.microsoft.com/office/powerpoint/2010/main" val="61771096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0159"/>
            <a:ext cx="8229600" cy="1201899"/>
          </a:xfrm>
        </p:spPr>
        <p:txBody>
          <a:bodyPr/>
          <a:lstStyle/>
          <a:p>
            <a:pPr algn="ctr"/>
            <a:r>
              <a:rPr lang="en-US" dirty="0" smtClean="0"/>
              <a:t>Closing the Graduation Gap: </a:t>
            </a:r>
            <a:br>
              <a:rPr lang="en-US" dirty="0" smtClean="0"/>
            </a:br>
            <a:r>
              <a:rPr lang="en-US" dirty="0" smtClean="0"/>
              <a:t>National Best Practices</a:t>
            </a:r>
            <a:endParaRPr lang="en-US" dirty="0"/>
          </a:p>
        </p:txBody>
      </p:sp>
      <p:sp>
        <p:nvSpPr>
          <p:cNvPr id="3" name="Content Placeholder 2"/>
          <p:cNvSpPr>
            <a:spLocks noGrp="1"/>
          </p:cNvSpPr>
          <p:nvPr>
            <p:ph idx="1"/>
          </p:nvPr>
        </p:nvSpPr>
        <p:spPr>
          <a:xfrm>
            <a:off x="457200" y="1224575"/>
            <a:ext cx="8686800" cy="3583017"/>
          </a:xfrm>
        </p:spPr>
        <p:txBody>
          <a:bodyPr/>
          <a:lstStyle/>
          <a:p>
            <a:pPr>
              <a:buFont typeface="Wingdings" charset="2"/>
              <a:buChar char="§"/>
            </a:pPr>
            <a:r>
              <a:rPr lang="en-US" sz="2800" dirty="0" smtClean="0"/>
              <a:t>The most effective instructors are assigned to lower </a:t>
            </a:r>
            <a:r>
              <a:rPr lang="en-US" sz="2800" dirty="0"/>
              <a:t>division </a:t>
            </a:r>
            <a:r>
              <a:rPr lang="en-US" sz="2800" dirty="0" smtClean="0"/>
              <a:t>courses.</a:t>
            </a:r>
            <a:endParaRPr lang="en-US" sz="2800" dirty="0"/>
          </a:p>
          <a:p>
            <a:pPr>
              <a:buFont typeface="Wingdings" charset="2"/>
              <a:buChar char="§"/>
            </a:pPr>
            <a:endParaRPr lang="en-US" sz="1000" dirty="0"/>
          </a:p>
          <a:p>
            <a:pPr>
              <a:buFont typeface="Wingdings" charset="2"/>
              <a:buChar char="§"/>
            </a:pPr>
            <a:r>
              <a:rPr lang="en-US" sz="2800" dirty="0"/>
              <a:t>Professional </a:t>
            </a:r>
            <a:r>
              <a:rPr lang="en-US" sz="2800" dirty="0" smtClean="0"/>
              <a:t>development of faculty and staff is supported.</a:t>
            </a:r>
          </a:p>
          <a:p>
            <a:pPr>
              <a:buFont typeface="Wingdings" charset="2"/>
              <a:buChar char="§"/>
            </a:pPr>
            <a:endParaRPr lang="en-US" sz="1000" dirty="0"/>
          </a:p>
          <a:p>
            <a:pPr>
              <a:buFont typeface="Wingdings" charset="2"/>
              <a:buChar char="§"/>
            </a:pPr>
            <a:r>
              <a:rPr lang="en-US" sz="2800" dirty="0" smtClean="0"/>
              <a:t>The Campus recruits and retains diverse faculty and staff.</a:t>
            </a:r>
            <a:endParaRPr lang="en-US" sz="2800" dirty="0"/>
          </a:p>
          <a:p>
            <a:pPr>
              <a:buFont typeface="Wingdings" charset="2"/>
              <a:buChar char="§"/>
            </a:pPr>
            <a:endParaRPr lang="en-US" sz="1000" dirty="0"/>
          </a:p>
          <a:p>
            <a:pPr>
              <a:buFont typeface="Wingdings" charset="2"/>
              <a:buChar char="§"/>
            </a:pPr>
            <a:r>
              <a:rPr lang="en-US" sz="2800" dirty="0" smtClean="0"/>
              <a:t>Outreach is made to students who leave prior to graduation.</a:t>
            </a:r>
            <a:endParaRPr lang="en-US" sz="2800" dirty="0"/>
          </a:p>
          <a:p>
            <a:pPr>
              <a:buFont typeface="Wingdings" charset="2"/>
              <a:buChar char="§"/>
            </a:pPr>
            <a:endParaRPr lang="en-US" sz="2800" dirty="0"/>
          </a:p>
          <a:p>
            <a:pPr marL="0" indent="0">
              <a:buNone/>
            </a:pPr>
            <a:endParaRPr lang="en-US" dirty="0"/>
          </a:p>
        </p:txBody>
      </p:sp>
    </p:spTree>
    <p:extLst>
      <p:ext uri="{BB962C8B-B14F-4D97-AF65-F5344CB8AC3E}">
        <p14:creationId xmlns:p14="http://schemas.microsoft.com/office/powerpoint/2010/main" val="25445640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860" y="328820"/>
            <a:ext cx="8229600" cy="723069"/>
          </a:xfrm>
        </p:spPr>
        <p:txBody>
          <a:bodyPr/>
          <a:lstStyle/>
          <a:p>
            <a:pPr algn="ctr"/>
            <a:r>
              <a:rPr lang="en-US" dirty="0" smtClean="0"/>
              <a:t>Closing the Graduation Gap: </a:t>
            </a:r>
            <a:br>
              <a:rPr lang="en-US" dirty="0" smtClean="0"/>
            </a:br>
            <a:r>
              <a:rPr lang="en-US" dirty="0" smtClean="0"/>
              <a:t>Best Practices – In the Classroom</a:t>
            </a:r>
            <a:endParaRPr lang="en-US" dirty="0"/>
          </a:p>
        </p:txBody>
      </p:sp>
      <p:sp>
        <p:nvSpPr>
          <p:cNvPr id="3" name="Content Placeholder 2"/>
          <p:cNvSpPr>
            <a:spLocks noGrp="1"/>
          </p:cNvSpPr>
          <p:nvPr>
            <p:ph idx="1"/>
          </p:nvPr>
        </p:nvSpPr>
        <p:spPr>
          <a:xfrm>
            <a:off x="457200" y="1644106"/>
            <a:ext cx="8229600" cy="3401597"/>
          </a:xfrm>
        </p:spPr>
        <p:txBody>
          <a:bodyPr/>
          <a:lstStyle/>
          <a:p>
            <a:pPr>
              <a:buFont typeface="Wingdings" charset="2"/>
              <a:buChar char="§"/>
            </a:pPr>
            <a:r>
              <a:rPr lang="en-US" sz="2800" dirty="0" smtClean="0"/>
              <a:t>Faculty establish a sense of community in the classroom.</a:t>
            </a:r>
          </a:p>
          <a:p>
            <a:pPr>
              <a:buFont typeface="Wingdings" charset="2"/>
              <a:buChar char="§"/>
            </a:pPr>
            <a:endParaRPr lang="en-US" sz="1000" dirty="0" smtClean="0"/>
          </a:p>
          <a:p>
            <a:pPr>
              <a:buFont typeface="Wingdings" charset="2"/>
              <a:buChar char="§"/>
            </a:pPr>
            <a:r>
              <a:rPr lang="en-US" sz="2800" dirty="0" smtClean="0"/>
              <a:t>Faculty establish a sense of belonging in the class, major, discipline.</a:t>
            </a:r>
          </a:p>
          <a:p>
            <a:pPr>
              <a:buFont typeface="Wingdings" charset="2"/>
              <a:buChar char="§"/>
            </a:pPr>
            <a:endParaRPr lang="en-US" sz="1000" dirty="0" smtClean="0"/>
          </a:p>
          <a:p>
            <a:pPr>
              <a:buFont typeface="Wingdings" charset="2"/>
              <a:buChar char="§"/>
            </a:pPr>
            <a:r>
              <a:rPr lang="en-US" sz="2800" dirty="0" smtClean="0"/>
              <a:t>Students receive consistent support and validation from instructors, even when students struggle.</a:t>
            </a:r>
          </a:p>
        </p:txBody>
      </p:sp>
    </p:spTree>
    <p:extLst>
      <p:ext uri="{BB962C8B-B14F-4D97-AF65-F5344CB8AC3E}">
        <p14:creationId xmlns:p14="http://schemas.microsoft.com/office/powerpoint/2010/main" val="16175997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860" y="328820"/>
            <a:ext cx="8229600" cy="723069"/>
          </a:xfrm>
        </p:spPr>
        <p:txBody>
          <a:bodyPr/>
          <a:lstStyle/>
          <a:p>
            <a:pPr algn="ctr"/>
            <a:r>
              <a:rPr lang="en-US" dirty="0" smtClean="0"/>
              <a:t>Closing the Graduation Gap: </a:t>
            </a:r>
            <a:br>
              <a:rPr lang="en-US" dirty="0" smtClean="0"/>
            </a:br>
            <a:r>
              <a:rPr lang="en-US" dirty="0" smtClean="0"/>
              <a:t>Best Practices – In the Classroom</a:t>
            </a:r>
            <a:endParaRPr lang="en-US" dirty="0"/>
          </a:p>
        </p:txBody>
      </p:sp>
      <p:sp>
        <p:nvSpPr>
          <p:cNvPr id="3" name="Content Placeholder 2"/>
          <p:cNvSpPr>
            <a:spLocks noGrp="1"/>
          </p:cNvSpPr>
          <p:nvPr>
            <p:ph idx="1"/>
          </p:nvPr>
        </p:nvSpPr>
        <p:spPr>
          <a:xfrm>
            <a:off x="457200" y="1712137"/>
            <a:ext cx="8229600" cy="3140809"/>
          </a:xfrm>
        </p:spPr>
        <p:txBody>
          <a:bodyPr/>
          <a:lstStyle/>
          <a:p>
            <a:pPr>
              <a:buFont typeface="Wingdings" charset="2"/>
              <a:buChar char="§"/>
            </a:pPr>
            <a:r>
              <a:rPr lang="en-US" sz="2800" dirty="0" smtClean="0"/>
              <a:t>Faculty intentionally apply and connect coursework </a:t>
            </a:r>
            <a:r>
              <a:rPr lang="en-US" sz="2800" dirty="0"/>
              <a:t>to their </a:t>
            </a:r>
            <a:r>
              <a:rPr lang="en-US" sz="2800" dirty="0" smtClean="0"/>
              <a:t>students’ lives.</a:t>
            </a:r>
          </a:p>
          <a:p>
            <a:pPr>
              <a:buFont typeface="Wingdings" charset="2"/>
              <a:buChar char="§"/>
            </a:pPr>
            <a:endParaRPr lang="en-US" sz="1000" dirty="0"/>
          </a:p>
          <a:p>
            <a:pPr>
              <a:buFont typeface="Wingdings" charset="2"/>
              <a:buChar char="§"/>
            </a:pPr>
            <a:r>
              <a:rPr lang="en-US" sz="2800" dirty="0" smtClean="0"/>
              <a:t>Assignments emphasize experiential and project-based learning.</a:t>
            </a:r>
          </a:p>
          <a:p>
            <a:pPr>
              <a:buFont typeface="Wingdings" charset="2"/>
              <a:buChar char="§"/>
            </a:pPr>
            <a:endParaRPr lang="en-US" sz="1000" dirty="0"/>
          </a:p>
          <a:p>
            <a:pPr>
              <a:buFont typeface="Wingdings" charset="2"/>
              <a:buChar char="§"/>
            </a:pPr>
            <a:r>
              <a:rPr lang="en-US" sz="2800" dirty="0" smtClean="0"/>
              <a:t>The administration and faculty support and mentor student research.</a:t>
            </a:r>
          </a:p>
          <a:p>
            <a:pPr>
              <a:buFont typeface="Wingdings" charset="2"/>
              <a:buChar char="§"/>
            </a:pPr>
            <a:endParaRPr lang="en-US" sz="2800" dirty="0"/>
          </a:p>
        </p:txBody>
      </p:sp>
    </p:spTree>
    <p:extLst>
      <p:ext uri="{BB962C8B-B14F-4D97-AF65-F5344CB8AC3E}">
        <p14:creationId xmlns:p14="http://schemas.microsoft.com/office/powerpoint/2010/main" val="40173623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860" y="328820"/>
            <a:ext cx="8229600" cy="723069"/>
          </a:xfrm>
        </p:spPr>
        <p:txBody>
          <a:bodyPr/>
          <a:lstStyle/>
          <a:p>
            <a:pPr algn="ctr"/>
            <a:r>
              <a:rPr lang="en-US" dirty="0" smtClean="0"/>
              <a:t>Closing the Graduation Gap: </a:t>
            </a:r>
            <a:br>
              <a:rPr lang="en-US" dirty="0" smtClean="0"/>
            </a:br>
            <a:r>
              <a:rPr lang="en-US" dirty="0" smtClean="0"/>
              <a:t>Best Practices – Outside of the Classroom</a:t>
            </a:r>
            <a:endParaRPr lang="en-US" dirty="0"/>
          </a:p>
        </p:txBody>
      </p:sp>
      <p:sp>
        <p:nvSpPr>
          <p:cNvPr id="3" name="Content Placeholder 2"/>
          <p:cNvSpPr>
            <a:spLocks noGrp="1"/>
          </p:cNvSpPr>
          <p:nvPr>
            <p:ph idx="1"/>
          </p:nvPr>
        </p:nvSpPr>
        <p:spPr>
          <a:xfrm>
            <a:off x="457200" y="1655444"/>
            <a:ext cx="8229600" cy="2939178"/>
          </a:xfrm>
        </p:spPr>
        <p:txBody>
          <a:bodyPr/>
          <a:lstStyle/>
          <a:p>
            <a:pPr>
              <a:buFont typeface="Wingdings" charset="2"/>
              <a:buChar char="§"/>
            </a:pPr>
            <a:r>
              <a:rPr lang="en-US" sz="2800" dirty="0" smtClean="0"/>
              <a:t>The campus strives to create a sense of community for all students.</a:t>
            </a:r>
          </a:p>
          <a:p>
            <a:pPr>
              <a:buFont typeface="Wingdings" charset="2"/>
              <a:buChar char="§"/>
            </a:pPr>
            <a:endParaRPr lang="en-US" sz="1000" dirty="0"/>
          </a:p>
          <a:p>
            <a:pPr>
              <a:buFont typeface="Wingdings" charset="2"/>
              <a:buChar char="§"/>
            </a:pPr>
            <a:r>
              <a:rPr lang="en-US" sz="2800" dirty="0" smtClean="0"/>
              <a:t>Under Represented students are given access to frequent, high-quality interactions with faculty outside of the classroom. </a:t>
            </a:r>
          </a:p>
        </p:txBody>
      </p:sp>
    </p:spTree>
    <p:extLst>
      <p:ext uri="{BB962C8B-B14F-4D97-AF65-F5344CB8AC3E}">
        <p14:creationId xmlns:p14="http://schemas.microsoft.com/office/powerpoint/2010/main" val="18500358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860" y="328820"/>
            <a:ext cx="8229600" cy="723069"/>
          </a:xfrm>
        </p:spPr>
        <p:txBody>
          <a:bodyPr/>
          <a:lstStyle/>
          <a:p>
            <a:pPr algn="ctr"/>
            <a:r>
              <a:rPr lang="en-US" dirty="0" smtClean="0"/>
              <a:t>Closing the Graduation Gap: </a:t>
            </a:r>
            <a:br>
              <a:rPr lang="en-US" dirty="0" smtClean="0"/>
            </a:br>
            <a:r>
              <a:rPr lang="en-US" dirty="0" smtClean="0"/>
              <a:t>Best Practices – Outside of the Classroom</a:t>
            </a:r>
            <a:endParaRPr lang="en-US" dirty="0"/>
          </a:p>
        </p:txBody>
      </p:sp>
      <p:sp>
        <p:nvSpPr>
          <p:cNvPr id="3" name="Content Placeholder 2"/>
          <p:cNvSpPr>
            <a:spLocks noGrp="1"/>
          </p:cNvSpPr>
          <p:nvPr>
            <p:ph idx="1"/>
          </p:nvPr>
        </p:nvSpPr>
        <p:spPr>
          <a:xfrm>
            <a:off x="457200" y="1496703"/>
            <a:ext cx="8229600" cy="3356244"/>
          </a:xfrm>
        </p:spPr>
        <p:txBody>
          <a:bodyPr/>
          <a:lstStyle/>
          <a:p>
            <a:pPr>
              <a:buFont typeface="Wingdings" charset="2"/>
              <a:buChar char="§"/>
            </a:pPr>
            <a:r>
              <a:rPr lang="en-US" sz="2800" dirty="0"/>
              <a:t>S</a:t>
            </a:r>
            <a:r>
              <a:rPr lang="en-US" sz="2800" dirty="0" smtClean="0"/>
              <a:t>tudent services and organizations provide activities and experiences designed to strengthen ethnic identities.</a:t>
            </a:r>
          </a:p>
          <a:p>
            <a:pPr>
              <a:buFont typeface="Wingdings" charset="2"/>
              <a:buChar char="§"/>
            </a:pPr>
            <a:endParaRPr lang="en-US" sz="1000" dirty="0" smtClean="0"/>
          </a:p>
          <a:p>
            <a:pPr>
              <a:buFont typeface="Wingdings" charset="2"/>
              <a:buChar char="§"/>
            </a:pPr>
            <a:r>
              <a:rPr lang="en-US" sz="2800" dirty="0" smtClean="0"/>
              <a:t>The campus provides spaces and multi</a:t>
            </a:r>
            <a:r>
              <a:rPr lang="en-US" sz="2800" dirty="0"/>
              <a:t>-cultural </a:t>
            </a:r>
            <a:r>
              <a:rPr lang="en-US" sz="2800" dirty="0" smtClean="0"/>
              <a:t>programming that encourage student interaction.</a:t>
            </a:r>
            <a:endParaRPr lang="en-US" sz="2800" dirty="0"/>
          </a:p>
          <a:p>
            <a:pPr>
              <a:buFont typeface="Wingdings" charset="2"/>
              <a:buChar char="§"/>
            </a:pPr>
            <a:endParaRPr lang="en-US" sz="1000" dirty="0"/>
          </a:p>
          <a:p>
            <a:pPr>
              <a:buFont typeface="Wingdings" charset="2"/>
              <a:buChar char="§"/>
            </a:pPr>
            <a:r>
              <a:rPr lang="en-US" sz="2800" dirty="0" smtClean="0"/>
              <a:t>The campus makes available jobs on campus for students who must work.</a:t>
            </a:r>
          </a:p>
          <a:p>
            <a:pPr>
              <a:buFont typeface="Wingdings" charset="2"/>
              <a:buChar char="§"/>
            </a:pPr>
            <a:endParaRPr lang="en-US" sz="2800" dirty="0"/>
          </a:p>
        </p:txBody>
      </p:sp>
    </p:spTree>
    <p:extLst>
      <p:ext uri="{BB962C8B-B14F-4D97-AF65-F5344CB8AC3E}">
        <p14:creationId xmlns:p14="http://schemas.microsoft.com/office/powerpoint/2010/main" val="35471472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Closing the Graduation Gap</a:t>
            </a:r>
            <a:endParaRPr lang="en-US" dirty="0"/>
          </a:p>
        </p:txBody>
      </p:sp>
      <p:sp>
        <p:nvSpPr>
          <p:cNvPr id="3" name="Subtitle 2"/>
          <p:cNvSpPr>
            <a:spLocks noGrp="1"/>
          </p:cNvSpPr>
          <p:nvPr>
            <p:ph type="subTitle" idx="1"/>
          </p:nvPr>
        </p:nvSpPr>
        <p:spPr/>
        <p:txBody>
          <a:bodyPr/>
          <a:lstStyle/>
          <a:p>
            <a:r>
              <a:rPr lang="en-US" dirty="0" smtClean="0"/>
              <a:t>Academic Senate Retreat 2014</a:t>
            </a:r>
          </a:p>
          <a:p>
            <a:endParaRPr lang="en-US" dirty="0"/>
          </a:p>
        </p:txBody>
      </p:sp>
    </p:spTree>
    <p:extLst>
      <p:ext uri="{BB962C8B-B14F-4D97-AF65-F5344CB8AC3E}">
        <p14:creationId xmlns:p14="http://schemas.microsoft.com/office/powerpoint/2010/main" val="1795145184"/>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44303" y="1235914"/>
            <a:ext cx="8229600" cy="3063506"/>
          </a:xfrm>
          <a:prstGeom prst="rect">
            <a:avLst/>
          </a:prstGeom>
        </p:spPr>
        <p:txBody>
          <a:bodyPr/>
          <a:lstStyle/>
          <a:p>
            <a:pPr marL="0" indent="0" algn="ctr">
              <a:buNone/>
            </a:pPr>
            <a:r>
              <a:rPr lang="en-US" sz="6000" dirty="0" smtClean="0"/>
              <a:t>The Good News </a:t>
            </a:r>
          </a:p>
          <a:p>
            <a:pPr marL="0" indent="0" algn="ctr">
              <a:buNone/>
            </a:pPr>
            <a:r>
              <a:rPr lang="en-US" sz="6000" dirty="0"/>
              <a:t>a</a:t>
            </a:r>
            <a:r>
              <a:rPr lang="en-US" sz="6000" dirty="0" smtClean="0"/>
              <a:t>nd The Work</a:t>
            </a:r>
            <a:endParaRPr lang="en-US" sz="6000" dirty="0"/>
          </a:p>
        </p:txBody>
      </p:sp>
    </p:spTree>
    <p:extLst>
      <p:ext uri="{BB962C8B-B14F-4D97-AF65-F5344CB8AC3E}">
        <p14:creationId xmlns:p14="http://schemas.microsoft.com/office/powerpoint/2010/main" val="45038389"/>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21427"/>
            <a:ext cx="8229600" cy="2973195"/>
          </a:xfrm>
        </p:spPr>
        <p:txBody>
          <a:bodyPr/>
          <a:lstStyle/>
          <a:p>
            <a:pPr marL="0" indent="0" algn="ctr">
              <a:buNone/>
            </a:pPr>
            <a:r>
              <a:rPr lang="en-US" sz="7200" dirty="0" smtClean="0"/>
              <a:t>Table Time</a:t>
            </a:r>
            <a:endParaRPr lang="en-US" sz="7200" dirty="0"/>
          </a:p>
        </p:txBody>
      </p:sp>
    </p:spTree>
    <p:extLst>
      <p:ext uri="{BB962C8B-B14F-4D97-AF65-F5344CB8AC3E}">
        <p14:creationId xmlns:p14="http://schemas.microsoft.com/office/powerpoint/2010/main" val="3752833808"/>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0453"/>
            <a:ext cx="8229600" cy="652775"/>
          </a:xfrm>
        </p:spPr>
        <p:txBody>
          <a:bodyPr/>
          <a:lstStyle/>
          <a:p>
            <a:pPr algn="ctr"/>
            <a:r>
              <a:rPr lang="en-US" dirty="0"/>
              <a:t>Best Practices</a:t>
            </a:r>
          </a:p>
        </p:txBody>
      </p:sp>
      <p:sp>
        <p:nvSpPr>
          <p:cNvPr id="3" name="Content Placeholder 2"/>
          <p:cNvSpPr>
            <a:spLocks noGrp="1"/>
          </p:cNvSpPr>
          <p:nvPr>
            <p:ph idx="1"/>
          </p:nvPr>
        </p:nvSpPr>
        <p:spPr/>
        <p:txBody>
          <a:bodyPr/>
          <a:lstStyle/>
          <a:p>
            <a:pPr marL="514350" indent="-514350">
              <a:buFont typeface="+mj-lt"/>
              <a:buAutoNum type="arabicPeriod"/>
            </a:pPr>
            <a:r>
              <a:rPr lang="en-US" sz="2800" dirty="0" smtClean="0"/>
              <a:t>In </a:t>
            </a:r>
            <a:r>
              <a:rPr lang="en-US" sz="2800" dirty="0"/>
              <a:t>your experience as [student/faculty/staff/administrator], what </a:t>
            </a:r>
            <a:r>
              <a:rPr lang="en-US" sz="2800" dirty="0" smtClean="0"/>
              <a:t>are some </a:t>
            </a:r>
            <a:r>
              <a:rPr lang="en-US" sz="2800" dirty="0"/>
              <a:t>major factors that contribute to student success (however defined</a:t>
            </a:r>
            <a:r>
              <a:rPr lang="en-US" sz="2800" dirty="0" smtClean="0"/>
              <a:t>):</a:t>
            </a:r>
            <a:endParaRPr lang="en-US" sz="2800" dirty="0"/>
          </a:p>
          <a:p>
            <a:pPr lvl="3">
              <a:buFont typeface="Arial"/>
              <a:buChar char="•"/>
            </a:pPr>
            <a:endParaRPr lang="en-US" sz="1000" dirty="0" smtClean="0"/>
          </a:p>
          <a:p>
            <a:pPr lvl="3">
              <a:buFont typeface="Wingdings" charset="2"/>
              <a:buChar char="§"/>
            </a:pPr>
            <a:r>
              <a:rPr lang="en-US" sz="2800" dirty="0" smtClean="0"/>
              <a:t>In </a:t>
            </a:r>
            <a:r>
              <a:rPr lang="en-US" sz="2800" dirty="0"/>
              <a:t>the </a:t>
            </a:r>
            <a:r>
              <a:rPr lang="en-US" sz="2800" dirty="0" smtClean="0"/>
              <a:t>Classroom</a:t>
            </a:r>
          </a:p>
          <a:p>
            <a:pPr lvl="3">
              <a:buFont typeface="Wingdings" charset="2"/>
              <a:buChar char="§"/>
            </a:pPr>
            <a:endParaRPr lang="en-US" sz="1000" dirty="0"/>
          </a:p>
          <a:p>
            <a:pPr lvl="3">
              <a:buFont typeface="Wingdings" charset="2"/>
              <a:buChar char="§"/>
            </a:pPr>
            <a:r>
              <a:rPr lang="en-US" sz="2800" dirty="0"/>
              <a:t>Outside of the Classroom</a:t>
            </a:r>
          </a:p>
          <a:p>
            <a:pPr marL="713232" lvl="2" indent="0">
              <a:buNone/>
            </a:pPr>
            <a:endParaRPr lang="en-US" dirty="0"/>
          </a:p>
        </p:txBody>
      </p:sp>
    </p:spTree>
    <p:extLst>
      <p:ext uri="{BB962C8B-B14F-4D97-AF65-F5344CB8AC3E}">
        <p14:creationId xmlns:p14="http://schemas.microsoft.com/office/powerpoint/2010/main" val="851950980"/>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0453"/>
            <a:ext cx="8229600" cy="652775"/>
          </a:xfrm>
        </p:spPr>
        <p:txBody>
          <a:bodyPr/>
          <a:lstStyle/>
          <a:p>
            <a:pPr algn="ctr"/>
            <a:r>
              <a:rPr lang="en-US" dirty="0"/>
              <a:t>Best Practices</a:t>
            </a:r>
          </a:p>
        </p:txBody>
      </p:sp>
      <p:sp>
        <p:nvSpPr>
          <p:cNvPr id="3" name="Content Placeholder 2"/>
          <p:cNvSpPr>
            <a:spLocks noGrp="1"/>
          </p:cNvSpPr>
          <p:nvPr>
            <p:ph idx="1"/>
          </p:nvPr>
        </p:nvSpPr>
        <p:spPr/>
        <p:txBody>
          <a:bodyPr/>
          <a:lstStyle/>
          <a:p>
            <a:pPr marL="514350" indent="-514350">
              <a:buFont typeface="+mj-lt"/>
              <a:buAutoNum type="arabicPeriod" startAt="2"/>
            </a:pPr>
            <a:r>
              <a:rPr lang="en-US" sz="2800" dirty="0" smtClean="0"/>
              <a:t>In your experience as [student/faculty/staff/administrator], what are some </a:t>
            </a:r>
            <a:r>
              <a:rPr lang="en-US" sz="2800" dirty="0"/>
              <a:t>major factors that constitute obstacles/barriers to student </a:t>
            </a:r>
            <a:r>
              <a:rPr lang="en-US" sz="2800" dirty="0" smtClean="0"/>
              <a:t>success:</a:t>
            </a:r>
            <a:endParaRPr lang="en-US" sz="2800" dirty="0">
              <a:solidFill>
                <a:srgbClr val="008000"/>
              </a:solidFill>
            </a:endParaRPr>
          </a:p>
          <a:p>
            <a:pPr lvl="3">
              <a:buFont typeface="Wingdings" charset="2"/>
              <a:buChar char="§"/>
            </a:pPr>
            <a:endParaRPr lang="en-US" sz="1000" dirty="0" smtClean="0"/>
          </a:p>
          <a:p>
            <a:pPr lvl="3">
              <a:buFont typeface="Wingdings" charset="2"/>
              <a:buChar char="§"/>
            </a:pPr>
            <a:r>
              <a:rPr lang="en-US" sz="2800" dirty="0" smtClean="0"/>
              <a:t>In </a:t>
            </a:r>
            <a:r>
              <a:rPr lang="en-US" sz="2800" dirty="0"/>
              <a:t>the </a:t>
            </a:r>
            <a:r>
              <a:rPr lang="en-US" sz="2800" dirty="0" smtClean="0"/>
              <a:t>Classroom</a:t>
            </a:r>
          </a:p>
          <a:p>
            <a:pPr lvl="3">
              <a:buFont typeface="Wingdings" charset="2"/>
              <a:buChar char="§"/>
            </a:pPr>
            <a:endParaRPr lang="en-US" sz="1000" dirty="0"/>
          </a:p>
          <a:p>
            <a:pPr lvl="3">
              <a:buFont typeface="Wingdings" charset="2"/>
              <a:buChar char="§"/>
            </a:pPr>
            <a:r>
              <a:rPr lang="en-US" sz="2800" dirty="0"/>
              <a:t>Outside of the </a:t>
            </a:r>
            <a:r>
              <a:rPr lang="en-US" sz="2800" dirty="0" smtClean="0"/>
              <a:t>Classroom</a:t>
            </a:r>
            <a:endParaRPr lang="en-US" sz="2800" dirty="0"/>
          </a:p>
        </p:txBody>
      </p:sp>
    </p:spTree>
    <p:extLst>
      <p:ext uri="{BB962C8B-B14F-4D97-AF65-F5344CB8AC3E}">
        <p14:creationId xmlns:p14="http://schemas.microsoft.com/office/powerpoint/2010/main" val="4166457135"/>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8981"/>
            <a:ext cx="8229600" cy="725674"/>
          </a:xfrm>
        </p:spPr>
        <p:txBody>
          <a:bodyPr/>
          <a:lstStyle/>
          <a:p>
            <a:pPr algn="ctr"/>
            <a:r>
              <a:rPr lang="en-US" dirty="0"/>
              <a:t>Areas for Improvement</a:t>
            </a:r>
          </a:p>
        </p:txBody>
      </p:sp>
      <p:sp>
        <p:nvSpPr>
          <p:cNvPr id="3" name="Content Placeholder 2"/>
          <p:cNvSpPr>
            <a:spLocks noGrp="1"/>
          </p:cNvSpPr>
          <p:nvPr>
            <p:ph idx="1"/>
          </p:nvPr>
        </p:nvSpPr>
        <p:spPr/>
        <p:txBody>
          <a:bodyPr/>
          <a:lstStyle/>
          <a:p>
            <a:endParaRPr lang="en-US" sz="2800" dirty="0" smtClean="0"/>
          </a:p>
          <a:p>
            <a:pPr marL="0" indent="0">
              <a:buNone/>
            </a:pPr>
            <a:r>
              <a:rPr lang="en-US" sz="2800" dirty="0" smtClean="0"/>
              <a:t>3. What </a:t>
            </a:r>
            <a:r>
              <a:rPr lang="en-US" sz="2800" dirty="0"/>
              <a:t>can we do as an institution</a:t>
            </a:r>
            <a:r>
              <a:rPr lang="en-US" sz="2800" dirty="0" smtClean="0"/>
              <a:t>?</a:t>
            </a:r>
          </a:p>
          <a:p>
            <a:pPr>
              <a:buFont typeface="Wingdings" charset="2"/>
              <a:buChar char="§"/>
            </a:pPr>
            <a:endParaRPr lang="en-US" sz="2800" dirty="0" smtClean="0"/>
          </a:p>
          <a:p>
            <a:pPr marL="0" indent="0">
              <a:buNone/>
            </a:pPr>
            <a:endParaRPr lang="en-US" sz="2800" dirty="0"/>
          </a:p>
          <a:p>
            <a:pPr marL="0" indent="0">
              <a:buNone/>
            </a:pPr>
            <a:r>
              <a:rPr lang="en-US" sz="2800" dirty="0" smtClean="0"/>
              <a:t>4. What </a:t>
            </a:r>
            <a:r>
              <a:rPr lang="en-US" sz="2800" dirty="0"/>
              <a:t>can we do as individuals</a:t>
            </a:r>
            <a:r>
              <a:rPr lang="en-US" sz="2800" dirty="0" smtClean="0"/>
              <a:t>?</a:t>
            </a:r>
            <a:endParaRPr lang="en-US" sz="2800" dirty="0"/>
          </a:p>
        </p:txBody>
      </p:sp>
    </p:spTree>
    <p:extLst>
      <p:ext uri="{BB962C8B-B14F-4D97-AF65-F5344CB8AC3E}">
        <p14:creationId xmlns:p14="http://schemas.microsoft.com/office/powerpoint/2010/main" val="3093464828"/>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065833"/>
            <a:ext cx="8229600" cy="1099851"/>
          </a:xfrm>
        </p:spPr>
        <p:txBody>
          <a:bodyPr/>
          <a:lstStyle/>
          <a:p>
            <a:r>
              <a:rPr lang="en-US" sz="4800" dirty="0" smtClean="0"/>
              <a:t>Thoughts? Ideas? Responses?</a:t>
            </a:r>
            <a:endParaRPr lang="en-US" sz="4800" dirty="0"/>
          </a:p>
        </p:txBody>
      </p:sp>
      <p:sp>
        <p:nvSpPr>
          <p:cNvPr id="4" name="Content Placeholder 3"/>
          <p:cNvSpPr>
            <a:spLocks noGrp="1"/>
          </p:cNvSpPr>
          <p:nvPr>
            <p:ph idx="1"/>
          </p:nvPr>
        </p:nvSpPr>
        <p:spPr>
          <a:xfrm>
            <a:off x="457200" y="2698600"/>
            <a:ext cx="8229600" cy="907093"/>
          </a:xfrm>
        </p:spPr>
        <p:txBody>
          <a:bodyPr/>
          <a:lstStyle/>
          <a:p>
            <a:pPr marL="0" indent="0" algn="ctr">
              <a:buNone/>
            </a:pPr>
            <a:r>
              <a:rPr lang="en-US" dirty="0" err="1" smtClean="0"/>
              <a:t>Aracely.Montes@csulb.edu</a:t>
            </a:r>
            <a:endParaRPr lang="en-US" dirty="0"/>
          </a:p>
        </p:txBody>
      </p:sp>
    </p:spTree>
    <p:extLst>
      <p:ext uri="{BB962C8B-B14F-4D97-AF65-F5344CB8AC3E}">
        <p14:creationId xmlns:p14="http://schemas.microsoft.com/office/powerpoint/2010/main" val="1601116317"/>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8299"/>
            <a:ext cx="8229600" cy="694929"/>
          </a:xfrm>
        </p:spPr>
        <p:txBody>
          <a:bodyPr/>
          <a:lstStyle/>
          <a:p>
            <a:pPr algn="ctr"/>
            <a:r>
              <a:rPr lang="en-US" dirty="0" smtClean="0"/>
              <a:t>Recognition</a:t>
            </a:r>
            <a:endParaRPr lang="en-US" dirty="0"/>
          </a:p>
        </p:txBody>
      </p:sp>
      <p:sp>
        <p:nvSpPr>
          <p:cNvPr id="3" name="Content Placeholder 2"/>
          <p:cNvSpPr>
            <a:spLocks noGrp="1"/>
          </p:cNvSpPr>
          <p:nvPr>
            <p:ph idx="1"/>
          </p:nvPr>
        </p:nvSpPr>
        <p:spPr/>
        <p:txBody>
          <a:bodyPr numCol="2"/>
          <a:lstStyle/>
          <a:p>
            <a:pPr>
              <a:buFont typeface="Wingdings" charset="2"/>
              <a:buChar char="§"/>
            </a:pPr>
            <a:r>
              <a:rPr lang="en-US" dirty="0" smtClean="0"/>
              <a:t>Executive Committee</a:t>
            </a:r>
          </a:p>
          <a:p>
            <a:pPr marL="0" indent="0">
              <a:buNone/>
            </a:pPr>
            <a:endParaRPr lang="en-US" dirty="0" smtClean="0"/>
          </a:p>
          <a:p>
            <a:pPr>
              <a:buFont typeface="Wingdings" charset="2"/>
              <a:buChar char="§"/>
            </a:pPr>
            <a:r>
              <a:rPr lang="en-US" dirty="0" smtClean="0"/>
              <a:t>Guests: </a:t>
            </a:r>
            <a:endParaRPr lang="en-US" dirty="0"/>
          </a:p>
          <a:p>
            <a:pPr marL="403669" lvl="1" indent="0">
              <a:buNone/>
            </a:pPr>
            <a:r>
              <a:rPr lang="en-US" sz="2400" dirty="0"/>
              <a:t>Brandon </a:t>
            </a:r>
            <a:r>
              <a:rPr lang="en-US" sz="2400" dirty="0" smtClean="0"/>
              <a:t>Gamble</a:t>
            </a:r>
            <a:endParaRPr lang="en-US" sz="2400" dirty="0"/>
          </a:p>
          <a:p>
            <a:pPr marL="403669" lvl="1" indent="0">
              <a:buNone/>
            </a:pPr>
            <a:r>
              <a:rPr lang="en-US" sz="2400" dirty="0" smtClean="0"/>
              <a:t>Jeff Klaus </a:t>
            </a:r>
          </a:p>
          <a:p>
            <a:pPr marL="403669" lvl="1" indent="0">
              <a:buNone/>
            </a:pPr>
            <a:r>
              <a:rPr lang="en-US" sz="2400" dirty="0" smtClean="0"/>
              <a:t>Angela Locks </a:t>
            </a:r>
          </a:p>
          <a:p>
            <a:pPr marL="403669" lvl="1" indent="0">
              <a:buNone/>
            </a:pPr>
            <a:r>
              <a:rPr lang="en-US" sz="2400" dirty="0" smtClean="0"/>
              <a:t>Lynn Mahoney</a:t>
            </a:r>
          </a:p>
          <a:p>
            <a:pPr marL="403669" lvl="1" indent="0">
              <a:buNone/>
            </a:pPr>
            <a:r>
              <a:rPr lang="en-US" sz="2400" dirty="0" smtClean="0"/>
              <a:t>José Moreno</a:t>
            </a:r>
            <a:endParaRPr lang="en-US" sz="2400" dirty="0"/>
          </a:p>
          <a:p>
            <a:pPr marL="403669" lvl="1" indent="0">
              <a:buNone/>
            </a:pPr>
            <a:endParaRPr lang="en-US" sz="2400" dirty="0" smtClean="0"/>
          </a:p>
          <a:p>
            <a:pPr marL="403669" lvl="1" indent="0">
              <a:buNone/>
            </a:pPr>
            <a:endParaRPr lang="en-US" sz="2400" dirty="0"/>
          </a:p>
          <a:p>
            <a:pPr marL="403669" lvl="1" indent="0">
              <a:buNone/>
            </a:pPr>
            <a:endParaRPr lang="en-US" sz="2400" dirty="0" smtClean="0"/>
          </a:p>
          <a:p>
            <a:pPr marL="403669" lvl="1" indent="0">
              <a:buNone/>
            </a:pPr>
            <a:r>
              <a:rPr lang="en-US" sz="2400" dirty="0"/>
              <a:t>Anna Ortiz</a:t>
            </a:r>
          </a:p>
          <a:p>
            <a:pPr marL="403669" lvl="1" indent="0">
              <a:buNone/>
            </a:pPr>
            <a:r>
              <a:rPr lang="en-US" sz="2400" dirty="0" smtClean="0"/>
              <a:t>Manuel Pérez </a:t>
            </a:r>
          </a:p>
          <a:p>
            <a:pPr marL="403669" lvl="1" indent="0">
              <a:buNone/>
            </a:pPr>
            <a:r>
              <a:rPr lang="en-US" sz="2400" dirty="0" smtClean="0"/>
              <a:t>Maggie Pérez</a:t>
            </a:r>
            <a:r>
              <a:rPr lang="en-US" sz="2400" dirty="0"/>
              <a:t>-</a:t>
            </a:r>
            <a:r>
              <a:rPr lang="en-US" sz="2400" dirty="0" smtClean="0"/>
              <a:t>Muñoz</a:t>
            </a:r>
            <a:endParaRPr lang="en-US" sz="1600" dirty="0"/>
          </a:p>
          <a:p>
            <a:pPr marL="403669" lvl="1" indent="0">
              <a:buNone/>
            </a:pPr>
            <a:r>
              <a:rPr lang="en-US" sz="2400" dirty="0" smtClean="0"/>
              <a:t>Brett </a:t>
            </a:r>
            <a:r>
              <a:rPr lang="en-US" sz="2400" dirty="0" err="1" smtClean="0"/>
              <a:t>Waterfield</a:t>
            </a:r>
            <a:endParaRPr lang="en-US" sz="2400" dirty="0" smtClean="0"/>
          </a:p>
          <a:p>
            <a:pPr marL="403669" lvl="1" indent="0">
              <a:buNone/>
            </a:pPr>
            <a:r>
              <a:rPr lang="en-US" sz="2400" dirty="0" smtClean="0"/>
              <a:t>Teri </a:t>
            </a:r>
            <a:r>
              <a:rPr lang="en-US" sz="2400" dirty="0"/>
              <a:t>Yamada</a:t>
            </a:r>
            <a:endParaRPr lang="en-US" sz="1600" dirty="0"/>
          </a:p>
          <a:p>
            <a:endParaRPr lang="en-US" dirty="0"/>
          </a:p>
        </p:txBody>
      </p:sp>
    </p:spTree>
    <p:extLst>
      <p:ext uri="{BB962C8B-B14F-4D97-AF65-F5344CB8AC3E}">
        <p14:creationId xmlns:p14="http://schemas.microsoft.com/office/powerpoint/2010/main" val="217126186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9249"/>
            <a:ext cx="8229600" cy="713979"/>
          </a:xfrm>
        </p:spPr>
        <p:txBody>
          <a:bodyPr/>
          <a:lstStyle/>
          <a:p>
            <a:pPr algn="ctr"/>
            <a:r>
              <a:rPr lang="en-US" dirty="0" smtClean="0"/>
              <a:t>Setting the Context</a:t>
            </a:r>
            <a:endParaRPr lang="en-US" dirty="0"/>
          </a:p>
        </p:txBody>
      </p:sp>
      <p:sp>
        <p:nvSpPr>
          <p:cNvPr id="3" name="Content Placeholder 2"/>
          <p:cNvSpPr>
            <a:spLocks noGrp="1"/>
          </p:cNvSpPr>
          <p:nvPr>
            <p:ph idx="1"/>
          </p:nvPr>
        </p:nvSpPr>
        <p:spPr>
          <a:xfrm>
            <a:off x="457200" y="1200150"/>
            <a:ext cx="8229600" cy="3943349"/>
          </a:xfrm>
        </p:spPr>
        <p:txBody>
          <a:bodyPr>
            <a:noAutofit/>
          </a:bodyPr>
          <a:lstStyle/>
          <a:p>
            <a:pPr marL="514350" indent="-514350">
              <a:buFont typeface="+mj-lt"/>
              <a:buAutoNum type="romanUcPeriod"/>
            </a:pPr>
            <a:r>
              <a:rPr lang="en-US" sz="2800" dirty="0" smtClean="0"/>
              <a:t>The Graduation Gap</a:t>
            </a:r>
          </a:p>
          <a:p>
            <a:pPr marL="1015270" lvl="2" indent="-342900">
              <a:buFont typeface="Wingdings" charset="2"/>
              <a:buChar char="§"/>
            </a:pPr>
            <a:r>
              <a:rPr lang="en-US" sz="2400" dirty="0" smtClean="0"/>
              <a:t>National Picture</a:t>
            </a:r>
          </a:p>
          <a:p>
            <a:pPr marL="1015270" lvl="2" indent="-342900">
              <a:buFont typeface="Wingdings" charset="2"/>
              <a:buChar char="§"/>
            </a:pPr>
            <a:r>
              <a:rPr lang="en-US" sz="2400" dirty="0" smtClean="0">
                <a:solidFill>
                  <a:schemeClr val="bg1"/>
                </a:solidFill>
              </a:rPr>
              <a:t>CSULB</a:t>
            </a:r>
          </a:p>
          <a:p>
            <a:pPr marL="514350" indent="-514350">
              <a:buFont typeface="+mj-lt"/>
              <a:buAutoNum type="romanUcPeriod"/>
            </a:pPr>
            <a:r>
              <a:rPr lang="en-US" sz="2800" dirty="0" smtClean="0">
                <a:solidFill>
                  <a:schemeClr val="bg1"/>
                </a:solidFill>
              </a:rPr>
              <a:t>What We Do Matters</a:t>
            </a:r>
          </a:p>
          <a:p>
            <a:pPr marL="1015270" lvl="2" indent="-342900">
              <a:buFont typeface="Wingdings" charset="2"/>
              <a:buChar char="§"/>
            </a:pPr>
            <a:r>
              <a:rPr lang="en-US" sz="2400" dirty="0" smtClean="0">
                <a:solidFill>
                  <a:schemeClr val="bg1"/>
                </a:solidFill>
              </a:rPr>
              <a:t>As an Institution</a:t>
            </a:r>
          </a:p>
          <a:p>
            <a:pPr marL="1015270" lvl="2" indent="-342900">
              <a:buFont typeface="Wingdings" charset="2"/>
              <a:buChar char="§"/>
            </a:pPr>
            <a:r>
              <a:rPr lang="en-US" sz="2400" dirty="0" smtClean="0">
                <a:solidFill>
                  <a:schemeClr val="bg1"/>
                </a:solidFill>
              </a:rPr>
              <a:t>In the Classroom</a:t>
            </a:r>
          </a:p>
          <a:p>
            <a:pPr marL="1015270" lvl="2" indent="-342900">
              <a:buFont typeface="Wingdings" charset="2"/>
              <a:buChar char="§"/>
            </a:pPr>
            <a:r>
              <a:rPr lang="en-US" sz="2400" dirty="0" smtClean="0">
                <a:solidFill>
                  <a:schemeClr val="bg1"/>
                </a:solidFill>
              </a:rPr>
              <a:t>Outside of the Classroom</a:t>
            </a:r>
          </a:p>
          <a:p>
            <a:pPr marL="514350" indent="-514350">
              <a:buFont typeface="+mj-lt"/>
              <a:buAutoNum type="romanUcPeriod"/>
            </a:pPr>
            <a:r>
              <a:rPr lang="en-US" sz="2800" dirty="0" smtClean="0">
                <a:solidFill>
                  <a:schemeClr val="bg1"/>
                </a:solidFill>
              </a:rPr>
              <a:t>Table Time</a:t>
            </a:r>
          </a:p>
        </p:txBody>
      </p:sp>
    </p:spTree>
    <p:extLst>
      <p:ext uri="{BB962C8B-B14F-4D97-AF65-F5344CB8AC3E}">
        <p14:creationId xmlns:p14="http://schemas.microsoft.com/office/powerpoint/2010/main" val="284721158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3545"/>
            <a:ext cx="8229600" cy="609683"/>
          </a:xfrm>
        </p:spPr>
        <p:txBody>
          <a:bodyPr/>
          <a:lstStyle/>
          <a:p>
            <a:pPr algn="ctr"/>
            <a:r>
              <a:rPr lang="en-US" dirty="0" smtClean="0"/>
              <a:t>Our Task</a:t>
            </a:r>
            <a:endParaRPr lang="en-US" dirty="0"/>
          </a:p>
        </p:txBody>
      </p:sp>
      <p:sp>
        <p:nvSpPr>
          <p:cNvPr id="3" name="Content Placeholder 2"/>
          <p:cNvSpPr>
            <a:spLocks noGrp="1"/>
          </p:cNvSpPr>
          <p:nvPr>
            <p:ph idx="1"/>
          </p:nvPr>
        </p:nvSpPr>
        <p:spPr/>
        <p:txBody>
          <a:bodyPr/>
          <a:lstStyle/>
          <a:p>
            <a:pPr marL="0" indent="0">
              <a:buNone/>
            </a:pPr>
            <a:r>
              <a:rPr lang="en-US" sz="2800" dirty="0" smtClean="0"/>
              <a:t>Theme: Closing the Graduation Gap</a:t>
            </a:r>
          </a:p>
          <a:p>
            <a:pPr>
              <a:buFont typeface="Wingdings" charset="2"/>
              <a:buChar char="§"/>
            </a:pPr>
            <a:r>
              <a:rPr lang="en-US" sz="2800" dirty="0" smtClean="0"/>
              <a:t>Two Trends</a:t>
            </a:r>
          </a:p>
          <a:p>
            <a:pPr lvl="1">
              <a:buFont typeface="Wingdings" charset="2"/>
              <a:buChar char="§"/>
            </a:pPr>
            <a:r>
              <a:rPr lang="en-US" sz="2800" dirty="0" smtClean="0"/>
              <a:t>Graduation rates</a:t>
            </a:r>
          </a:p>
          <a:p>
            <a:pPr lvl="1">
              <a:buFont typeface="Wingdings" charset="2"/>
              <a:buChar char="§"/>
            </a:pPr>
            <a:r>
              <a:rPr lang="en-US" sz="2800" dirty="0" smtClean="0"/>
              <a:t>The Graduation Gap</a:t>
            </a:r>
          </a:p>
          <a:p>
            <a:pPr>
              <a:buFont typeface="Wingdings" charset="2"/>
              <a:buChar char="§"/>
            </a:pPr>
            <a:r>
              <a:rPr lang="en-US" sz="2800" dirty="0" smtClean="0"/>
              <a:t>Our Task</a:t>
            </a:r>
          </a:p>
          <a:p>
            <a:pPr lvl="1">
              <a:buFont typeface="Wingdings" charset="2"/>
              <a:buChar char="§"/>
            </a:pPr>
            <a:r>
              <a:rPr lang="en-US" sz="2800" dirty="0" smtClean="0"/>
              <a:t>How do we best serve all of our students to provide them the opportunity to succeed?</a:t>
            </a:r>
          </a:p>
        </p:txBody>
      </p:sp>
    </p:spTree>
    <p:extLst>
      <p:ext uri="{BB962C8B-B14F-4D97-AF65-F5344CB8AC3E}">
        <p14:creationId xmlns:p14="http://schemas.microsoft.com/office/powerpoint/2010/main" val="22827715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0453"/>
            <a:ext cx="8229600" cy="652775"/>
          </a:xfrm>
        </p:spPr>
        <p:txBody>
          <a:bodyPr/>
          <a:lstStyle/>
          <a:p>
            <a:pPr algn="ctr"/>
            <a:r>
              <a:rPr lang="en-US" dirty="0" smtClean="0"/>
              <a:t>Graduation Matters</a:t>
            </a:r>
            <a:endParaRPr lang="en-US" dirty="0"/>
          </a:p>
        </p:txBody>
      </p:sp>
      <p:sp>
        <p:nvSpPr>
          <p:cNvPr id="3" name="Content Placeholder 2"/>
          <p:cNvSpPr>
            <a:spLocks noGrp="1"/>
          </p:cNvSpPr>
          <p:nvPr>
            <p:ph idx="1"/>
          </p:nvPr>
        </p:nvSpPr>
        <p:spPr/>
        <p:txBody>
          <a:bodyPr/>
          <a:lstStyle/>
          <a:p>
            <a:pPr>
              <a:buFont typeface="Wingdings" charset="2"/>
              <a:buChar char="§"/>
            </a:pPr>
            <a:r>
              <a:rPr lang="en-US" dirty="0" smtClean="0"/>
              <a:t>Lifetime Earnings</a:t>
            </a:r>
          </a:p>
          <a:p>
            <a:pPr>
              <a:buFont typeface="Wingdings" charset="2"/>
              <a:buChar char="§"/>
            </a:pPr>
            <a:r>
              <a:rPr lang="en-US" dirty="0"/>
              <a:t>O</a:t>
            </a:r>
            <a:r>
              <a:rPr lang="en-US" dirty="0" smtClean="0"/>
              <a:t>ther financial “benefits”</a:t>
            </a:r>
          </a:p>
          <a:p>
            <a:pPr>
              <a:buFont typeface="Wingdings" charset="2"/>
              <a:buChar char="§"/>
            </a:pPr>
            <a:r>
              <a:rPr lang="en-US" dirty="0" smtClean="0"/>
              <a:t>Citizenship/Voting</a:t>
            </a:r>
          </a:p>
          <a:p>
            <a:pPr>
              <a:buFont typeface="Wingdings" charset="2"/>
              <a:buChar char="§"/>
            </a:pPr>
            <a:r>
              <a:rPr lang="en-US" dirty="0"/>
              <a:t>V</a:t>
            </a:r>
            <a:r>
              <a:rPr lang="en-US" dirty="0" smtClean="0"/>
              <a:t>olunteer</a:t>
            </a:r>
          </a:p>
          <a:p>
            <a:pPr>
              <a:buFont typeface="Wingdings" charset="2"/>
              <a:buChar char="§"/>
            </a:pPr>
            <a:r>
              <a:rPr lang="en-US" dirty="0" smtClean="0"/>
              <a:t>Better Physical and Mental Health</a:t>
            </a:r>
          </a:p>
          <a:p>
            <a:pPr>
              <a:buFont typeface="Wingdings" charset="2"/>
              <a:buChar char="§"/>
            </a:pPr>
            <a:r>
              <a:rPr lang="en-US" dirty="0" smtClean="0"/>
              <a:t>Sense of self</a:t>
            </a:r>
          </a:p>
          <a:p>
            <a:pPr>
              <a:buFont typeface="Wingdings" charset="2"/>
              <a:buChar char="§"/>
            </a:pPr>
            <a:r>
              <a:rPr lang="en-US" dirty="0" smtClean="0"/>
              <a:t>Impact on the Community</a:t>
            </a:r>
          </a:p>
          <a:p>
            <a:endParaRPr lang="en-US" dirty="0"/>
          </a:p>
        </p:txBody>
      </p:sp>
    </p:spTree>
    <p:extLst>
      <p:ext uri="{BB962C8B-B14F-4D97-AF65-F5344CB8AC3E}">
        <p14:creationId xmlns:p14="http://schemas.microsoft.com/office/powerpoint/2010/main" val="15932871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44303" y="1235914"/>
            <a:ext cx="8229600" cy="3063506"/>
          </a:xfrm>
          <a:prstGeom prst="rect">
            <a:avLst/>
          </a:prstGeom>
        </p:spPr>
        <p:txBody>
          <a:bodyPr/>
          <a:lstStyle/>
          <a:p>
            <a:pPr marL="0" indent="0" algn="ctr">
              <a:buNone/>
            </a:pPr>
            <a:r>
              <a:rPr lang="en-US" sz="6000" dirty="0" smtClean="0"/>
              <a:t>The National Picture</a:t>
            </a:r>
            <a:endParaRPr lang="en-US" sz="6000" dirty="0"/>
          </a:p>
        </p:txBody>
      </p:sp>
    </p:spTree>
    <p:extLst>
      <p:ext uri="{BB962C8B-B14F-4D97-AF65-F5344CB8AC3E}">
        <p14:creationId xmlns:p14="http://schemas.microsoft.com/office/powerpoint/2010/main" val="1152576535"/>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p:cNvSpPr txBox="1"/>
          <p:nvPr/>
        </p:nvSpPr>
        <p:spPr>
          <a:xfrm>
            <a:off x="218096" y="371974"/>
            <a:ext cx="8697304" cy="523220"/>
          </a:xfrm>
          <a:prstGeom prst="rect">
            <a:avLst/>
          </a:prstGeom>
          <a:noFill/>
        </p:spPr>
        <p:txBody>
          <a:bodyPr wrap="square" rtlCol="0">
            <a:spAutoFit/>
          </a:bodyPr>
          <a:lstStyle/>
          <a:p>
            <a:pPr algn="ctr"/>
            <a:r>
              <a:rPr lang="en-US" sz="2800" dirty="0">
                <a:solidFill>
                  <a:prstClr val="black"/>
                </a:solidFill>
                <a:cs typeface="Times New Roman" pitchFamily="18" charset="0"/>
              </a:rPr>
              <a:t>Percent of U.S. </a:t>
            </a:r>
            <a:r>
              <a:rPr lang="en-US" sz="2800" dirty="0" smtClean="0">
                <a:solidFill>
                  <a:prstClr val="black"/>
                </a:solidFill>
                <a:cs typeface="Times New Roman" pitchFamily="18" charset="0"/>
              </a:rPr>
              <a:t>Adults </a:t>
            </a:r>
            <a:r>
              <a:rPr lang="en-US" sz="2800" dirty="0">
                <a:solidFill>
                  <a:prstClr val="black"/>
                </a:solidFill>
                <a:cs typeface="Times New Roman" pitchFamily="18" charset="0"/>
              </a:rPr>
              <a:t>with a </a:t>
            </a:r>
            <a:r>
              <a:rPr lang="en-US" sz="2800" dirty="0" smtClean="0">
                <a:solidFill>
                  <a:prstClr val="black"/>
                </a:solidFill>
                <a:cs typeface="Times New Roman" pitchFamily="18" charset="0"/>
              </a:rPr>
              <a:t>Bachelor’s Degree (2012)</a:t>
            </a:r>
            <a:endParaRPr lang="en-US" sz="2800" dirty="0">
              <a:solidFill>
                <a:prstClr val="black"/>
              </a:solidFill>
              <a:cs typeface="Times New Roman" pitchFamily="18" charset="0"/>
            </a:endParaRPr>
          </a:p>
        </p:txBody>
      </p:sp>
      <p:pic>
        <p:nvPicPr>
          <p:cNvPr id="30" name="Picture 29" descr="large_whole_country.png"/>
          <p:cNvPicPr>
            <a:picLocks noChangeAspect="1"/>
          </p:cNvPicPr>
          <p:nvPr/>
        </p:nvPicPr>
        <p:blipFill>
          <a:blip r:embed="rId3" cstate="print"/>
          <a:stretch>
            <a:fillRect/>
          </a:stretch>
        </p:blipFill>
        <p:spPr>
          <a:xfrm>
            <a:off x="685800" y="783423"/>
            <a:ext cx="7843054" cy="4245778"/>
          </a:xfrm>
          <a:prstGeom prst="rect">
            <a:avLst/>
          </a:prstGeom>
        </p:spPr>
      </p:pic>
      <p:sp>
        <p:nvSpPr>
          <p:cNvPr id="31" name="Oval 30"/>
          <p:cNvSpPr/>
          <p:nvPr/>
        </p:nvSpPr>
        <p:spPr>
          <a:xfrm>
            <a:off x="3016343" y="1666783"/>
            <a:ext cx="2902948" cy="1825525"/>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33%</a:t>
            </a:r>
            <a:endParaRPr lang="en-US" sz="72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4" name="TextBox 23"/>
          <p:cNvSpPr txBox="1"/>
          <p:nvPr/>
        </p:nvSpPr>
        <p:spPr>
          <a:xfrm>
            <a:off x="218096" y="4848486"/>
            <a:ext cx="6716104" cy="261610"/>
          </a:xfrm>
          <a:prstGeom prst="rect">
            <a:avLst/>
          </a:prstGeom>
          <a:noFill/>
        </p:spPr>
        <p:txBody>
          <a:bodyPr wrap="square" rtlCol="0">
            <a:spAutoFit/>
          </a:bodyPr>
          <a:lstStyle/>
          <a:p>
            <a:r>
              <a:rPr lang="en-US" sz="1100" dirty="0" err="1" smtClean="0">
                <a:latin typeface="+mj-lt"/>
              </a:rPr>
              <a:t>EdTrust</a:t>
            </a:r>
            <a:r>
              <a:rPr lang="en-US" sz="1100" dirty="0" smtClean="0">
                <a:latin typeface="+mj-lt"/>
              </a:rPr>
              <a:t>, 2014.</a:t>
            </a:r>
            <a:endParaRPr lang="en-US" sz="1100" dirty="0">
              <a:solidFill>
                <a:schemeClr val="accent4"/>
              </a:solidFill>
              <a:latin typeface="+mj-lt"/>
            </a:endParaRPr>
          </a:p>
        </p:txBody>
      </p:sp>
    </p:spTree>
    <p:extLst>
      <p:ext uri="{BB962C8B-B14F-4D97-AF65-F5344CB8AC3E}">
        <p14:creationId xmlns:p14="http://schemas.microsoft.com/office/powerpoint/2010/main" val="2507995147"/>
      </p:ext>
    </p:extLst>
  </p:cSld>
  <p:clrMapOvr>
    <a:masterClrMapping/>
  </p:clrMapOvr>
  <p:transition xmlns:p14="http://schemas.microsoft.com/office/powerpoint/2010/main" spd="slow"/>
  <p:timing>
    <p:tnLst>
      <p:par>
        <p:cTn xmlns:p14="http://schemas.microsoft.com/office/powerpoint/2010/main" id="1" dur="indefinite" restart="never" nodeType="tmRoot"/>
      </p:par>
    </p:tnLst>
  </p:timing>
</p:sld>
</file>

<file path=ppt/theme/theme1.xml><?xml version="1.0" encoding="utf-8"?>
<a:theme xmlns:a="http://schemas.openxmlformats.org/drawingml/2006/main" name="Gold Segoe 4-3 template-template_April-17-2007">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T Template">
    <a:dk1>
      <a:sysClr val="windowText" lastClr="000000"/>
    </a:dk1>
    <a:lt1>
      <a:sysClr val="window" lastClr="FFFFFF"/>
    </a:lt1>
    <a:dk2>
      <a:srgbClr val="1F497D"/>
    </a:dk2>
    <a:lt2>
      <a:srgbClr val="EEECE1"/>
    </a:lt2>
    <a:accent1>
      <a:srgbClr val="667B7A"/>
    </a:accent1>
    <a:accent2>
      <a:srgbClr val="BF311A"/>
    </a:accent2>
    <a:accent3>
      <a:srgbClr val="FBB040"/>
    </a:accent3>
    <a:accent4>
      <a:srgbClr val="67BAC1"/>
    </a:accent4>
    <a:accent5>
      <a:srgbClr val="762123"/>
    </a:accent5>
    <a:accent6>
      <a:srgbClr val="F47B20"/>
    </a:accent6>
    <a:hlink>
      <a:srgbClr val="7F7F7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Gold Brushed</Template>
  <TotalTime>9796</TotalTime>
  <Words>1118</Words>
  <Application>Microsoft Macintosh PowerPoint</Application>
  <PresentationFormat>On-screen Show (16:9)</PresentationFormat>
  <Paragraphs>188</Paragraphs>
  <Slides>35</Slides>
  <Notes>13</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Gold Segoe 4-3 template-template_April-17-2007</vt:lpstr>
      <vt:lpstr>Closing the Graduation Gap</vt:lpstr>
      <vt:lpstr>Agenda</vt:lpstr>
      <vt:lpstr>Closing the Graduation Gap</vt:lpstr>
      <vt:lpstr>Recognition</vt:lpstr>
      <vt:lpstr>Setting the Context</vt:lpstr>
      <vt:lpstr>Our Task</vt:lpstr>
      <vt:lpstr>Graduation Matters</vt:lpstr>
      <vt:lpstr>PowerPoint Presentation</vt:lpstr>
      <vt:lpstr>PowerPoint Presentation</vt:lpstr>
      <vt:lpstr>PowerPoint Presentation</vt:lpstr>
      <vt:lpstr>Graduation Rates: National</vt:lpstr>
      <vt:lpstr>National 6 Year Grad Rates: 2006 Cohort</vt:lpstr>
      <vt:lpstr>PowerPoint Presentation</vt:lpstr>
      <vt:lpstr>6 Year Grad Rates: CSULB vs. Other CSUs</vt:lpstr>
      <vt:lpstr>6 Year Grad Rates by Ethnicity</vt:lpstr>
      <vt:lpstr>Closing the Graduation Gap</vt:lpstr>
      <vt:lpstr>CA Graduation Gap in National Perspective</vt:lpstr>
      <vt:lpstr>CSULB Graduation Gap</vt:lpstr>
      <vt:lpstr>Retention is Key </vt:lpstr>
      <vt:lpstr>Why is there a Graduation Gap?</vt:lpstr>
      <vt:lpstr>PowerPoint Presentation</vt:lpstr>
      <vt:lpstr>Mission/Access</vt:lpstr>
      <vt:lpstr>PowerPoint Presentation</vt:lpstr>
      <vt:lpstr>Closing the Graduation Gap:  National Best Practices</vt:lpstr>
      <vt:lpstr>Closing the Graduation Gap:  National Best Practices</vt:lpstr>
      <vt:lpstr>Closing the Graduation Gap:  Best Practices – In the Classroom</vt:lpstr>
      <vt:lpstr>Closing the Graduation Gap:  Best Practices – In the Classroom</vt:lpstr>
      <vt:lpstr>Closing the Graduation Gap:  Best Practices – Outside of the Classroom</vt:lpstr>
      <vt:lpstr>Closing the Graduation Gap:  Best Practices – Outside of the Classroom</vt:lpstr>
      <vt:lpstr>PowerPoint Presentation</vt:lpstr>
      <vt:lpstr>PowerPoint Presentation</vt:lpstr>
      <vt:lpstr>Best Practices</vt:lpstr>
      <vt:lpstr>Best Practices</vt:lpstr>
      <vt:lpstr>Areas for Improvement</vt:lpstr>
      <vt:lpstr>Thoughts? Ideas? Responses?</vt:lpstr>
    </vt:vector>
  </TitlesOfParts>
  <Company>University Relations and Development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Relations and Development</dc:title>
  <dc:creator>Jacqueline Angiuli</dc:creator>
  <cp:lastModifiedBy>Daniel J. O'Connor</cp:lastModifiedBy>
  <cp:revision>281</cp:revision>
  <cp:lastPrinted>2013-12-19T00:13:01Z</cp:lastPrinted>
  <dcterms:created xsi:type="dcterms:W3CDTF">2013-10-31T14:58:05Z</dcterms:created>
  <dcterms:modified xsi:type="dcterms:W3CDTF">2014-10-30T19:06:51Z</dcterms:modified>
</cp:coreProperties>
</file>