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80" r:id="rId6"/>
    <p:sldId id="281" r:id="rId7"/>
    <p:sldId id="282" r:id="rId8"/>
    <p:sldId id="283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3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de Martin" userId="875a9a3a-9917-40a3-90bb-8678ba61d241" providerId="ADAL" clId="{B9EF1686-B9FB-49A3-9852-C2E3F4B9A223}"/>
    <pc:docChg chg="modSld">
      <pc:chgData name="Wade Martin" userId="875a9a3a-9917-40a3-90bb-8678ba61d241" providerId="ADAL" clId="{B9EF1686-B9FB-49A3-9852-C2E3F4B9A223}" dt="2021-01-27T02:25:15.724" v="25" actId="1076"/>
      <pc:docMkLst>
        <pc:docMk/>
      </pc:docMkLst>
      <pc:sldChg chg="modSp">
        <pc:chgData name="Wade Martin" userId="875a9a3a-9917-40a3-90bb-8678ba61d241" providerId="ADAL" clId="{B9EF1686-B9FB-49A3-9852-C2E3F4B9A223}" dt="2021-01-27T02:24:31.534" v="24" actId="5793"/>
        <pc:sldMkLst>
          <pc:docMk/>
          <pc:sldMk cId="0" sldId="257"/>
        </pc:sldMkLst>
        <pc:spChg chg="mod">
          <ac:chgData name="Wade Martin" userId="875a9a3a-9917-40a3-90bb-8678ba61d241" providerId="ADAL" clId="{B9EF1686-B9FB-49A3-9852-C2E3F4B9A223}" dt="2021-01-27T02:24:31.534" v="24" actId="5793"/>
          <ac:spMkLst>
            <pc:docMk/>
            <pc:sldMk cId="0" sldId="257"/>
            <ac:spMk id="112" creationId="{00000000-0000-0000-0000-000000000000}"/>
          </ac:spMkLst>
        </pc:spChg>
      </pc:sldChg>
      <pc:sldChg chg="modSp">
        <pc:chgData name="Wade Martin" userId="875a9a3a-9917-40a3-90bb-8678ba61d241" providerId="ADAL" clId="{B9EF1686-B9FB-49A3-9852-C2E3F4B9A223}" dt="2021-01-27T02:25:15.724" v="25" actId="1076"/>
        <pc:sldMkLst>
          <pc:docMk/>
          <pc:sldMk cId="0" sldId="258"/>
        </pc:sldMkLst>
        <pc:spChg chg="mod">
          <ac:chgData name="Wade Martin" userId="875a9a3a-9917-40a3-90bb-8678ba61d241" providerId="ADAL" clId="{B9EF1686-B9FB-49A3-9852-C2E3F4B9A223}" dt="2021-01-27T02:25:15.724" v="25" actId="1076"/>
          <ac:spMkLst>
            <pc:docMk/>
            <pc:sldMk cId="0" sldId="258"/>
            <ac:spMk id="115" creationId="{00000000-0000-0000-0000-000000000000}"/>
          </ac:spMkLst>
        </pc:spChg>
        <pc:spChg chg="mod">
          <ac:chgData name="Wade Martin" userId="875a9a3a-9917-40a3-90bb-8678ba61d241" providerId="ADAL" clId="{B9EF1686-B9FB-49A3-9852-C2E3F4B9A223}" dt="2021-01-27T01:40:57.235" v="11" actId="1076"/>
          <ac:spMkLst>
            <pc:docMk/>
            <pc:sldMk cId="0" sldId="258"/>
            <ac:spMk id="116" creationId="{00000000-0000-0000-0000-000000000000}"/>
          </ac:spMkLst>
        </pc:spChg>
      </pc:sldChg>
      <pc:sldChg chg="modSp">
        <pc:chgData name="Wade Martin" userId="875a9a3a-9917-40a3-90bb-8678ba61d241" providerId="ADAL" clId="{B9EF1686-B9FB-49A3-9852-C2E3F4B9A223}" dt="2021-01-27T01:42:22.138" v="16" actId="20577"/>
        <pc:sldMkLst>
          <pc:docMk/>
          <pc:sldMk cId="0" sldId="259"/>
        </pc:sldMkLst>
        <pc:spChg chg="mod">
          <ac:chgData name="Wade Martin" userId="875a9a3a-9917-40a3-90bb-8678ba61d241" providerId="ADAL" clId="{B9EF1686-B9FB-49A3-9852-C2E3F4B9A223}" dt="2021-01-27T01:42:22.138" v="16" actId="20577"/>
          <ac:spMkLst>
            <pc:docMk/>
            <pc:sldMk cId="0" sldId="259"/>
            <ac:spMk id="123" creationId="{00000000-0000-0000-0000-000000000000}"/>
          </ac:spMkLst>
        </pc:spChg>
      </pc:sldChg>
      <pc:sldChg chg="modSp">
        <pc:chgData name="Wade Martin" userId="875a9a3a-9917-40a3-90bb-8678ba61d241" providerId="ADAL" clId="{B9EF1686-B9FB-49A3-9852-C2E3F4B9A223}" dt="2021-01-27T01:42:59.247" v="19" actId="1076"/>
        <pc:sldMkLst>
          <pc:docMk/>
          <pc:sldMk cId="0" sldId="261"/>
        </pc:sldMkLst>
        <pc:spChg chg="mod">
          <ac:chgData name="Wade Martin" userId="875a9a3a-9917-40a3-90bb-8678ba61d241" providerId="ADAL" clId="{B9EF1686-B9FB-49A3-9852-C2E3F4B9A223}" dt="2021-01-27T01:42:59.247" v="19" actId="1076"/>
          <ac:spMkLst>
            <pc:docMk/>
            <pc:sldMk cId="0" sldId="261"/>
            <ac:spMk id="133" creationId="{00000000-0000-0000-0000-000000000000}"/>
          </ac:spMkLst>
        </pc:spChg>
      </pc:sldChg>
      <pc:sldChg chg="modSp">
        <pc:chgData name="Wade Martin" userId="875a9a3a-9917-40a3-90bb-8678ba61d241" providerId="ADAL" clId="{B9EF1686-B9FB-49A3-9852-C2E3F4B9A223}" dt="2021-01-27T02:09:33.575" v="20" actId="20577"/>
        <pc:sldMkLst>
          <pc:docMk/>
          <pc:sldMk cId="133953512" sldId="281"/>
        </pc:sldMkLst>
        <pc:spChg chg="mod">
          <ac:chgData name="Wade Martin" userId="875a9a3a-9917-40a3-90bb-8678ba61d241" providerId="ADAL" clId="{B9EF1686-B9FB-49A3-9852-C2E3F4B9A223}" dt="2021-01-26T19:56:14.646" v="5"/>
          <ac:spMkLst>
            <pc:docMk/>
            <pc:sldMk cId="133953512" sldId="281"/>
            <ac:spMk id="9" creationId="{BB567AB3-A285-4313-9BAA-08B879512DE9}"/>
          </ac:spMkLst>
        </pc:spChg>
        <pc:spChg chg="mod">
          <ac:chgData name="Wade Martin" userId="875a9a3a-9917-40a3-90bb-8678ba61d241" providerId="ADAL" clId="{B9EF1686-B9FB-49A3-9852-C2E3F4B9A223}" dt="2021-01-26T19:56:32.455" v="7" actId="20577"/>
          <ac:spMkLst>
            <pc:docMk/>
            <pc:sldMk cId="133953512" sldId="281"/>
            <ac:spMk id="10" creationId="{18E90977-19B9-49F6-B8F0-50FC1DA0D21D}"/>
          </ac:spMkLst>
        </pc:spChg>
        <pc:spChg chg="mod">
          <ac:chgData name="Wade Martin" userId="875a9a3a-9917-40a3-90bb-8678ba61d241" providerId="ADAL" clId="{B9EF1686-B9FB-49A3-9852-C2E3F4B9A223}" dt="2021-01-27T02:09:33.575" v="20" actId="20577"/>
          <ac:spMkLst>
            <pc:docMk/>
            <pc:sldMk cId="133953512" sldId="281"/>
            <ac:spMk id="13" creationId="{5F9A6C8A-70C8-49F8-9461-4C95F28967CA}"/>
          </ac:spMkLst>
        </pc:spChg>
      </pc:sldChg>
      <pc:sldChg chg="modSp">
        <pc:chgData name="Wade Martin" userId="875a9a3a-9917-40a3-90bb-8678ba61d241" providerId="ADAL" clId="{B9EF1686-B9FB-49A3-9852-C2E3F4B9A223}" dt="2021-01-27T02:17:45.331" v="22" actId="13926"/>
        <pc:sldMkLst>
          <pc:docMk/>
          <pc:sldMk cId="2960312805" sldId="282"/>
        </pc:sldMkLst>
        <pc:spChg chg="mod">
          <ac:chgData name="Wade Martin" userId="875a9a3a-9917-40a3-90bb-8678ba61d241" providerId="ADAL" clId="{B9EF1686-B9FB-49A3-9852-C2E3F4B9A223}" dt="2021-01-27T02:17:45.331" v="22" actId="13926"/>
          <ac:spMkLst>
            <pc:docMk/>
            <pc:sldMk cId="2960312805" sldId="282"/>
            <ac:spMk id="3" creationId="{E94BEC86-1AB7-4C6B-B907-85DABD9E86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Though low-fidelity prototyping has existed for centuries, it has recently become popular with the spread of agile design methodologies, inspired by several movements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shingmagazine.com/2014/10/the-skeptics-guide-to-low-fidelity-prototyping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proto.i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shingmagazine.com/2014/10/the-skeptics-guide-to-low-fidelity-prototyping/" TargetMode="External"/><Relationship Id="rId2" Type="http://schemas.openxmlformats.org/officeDocument/2006/relationships/hyperlink" Target="https://dl.acm.org/citation.cfm?id=22351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12.safelinks.protection.outlook.com/?url=https%3A%2F%2Fwww.linkedin.com%2Flearning%2Fdesign-thinking-prototyping%2F&amp;data=04%7C01%7CWade.Martin%40csulb.edu%7C7393d47975874b9a3d5208d8c1dab62d%7Cd175679bacd34644be82af041982977a%7C0%7C0%7C637472492505985847%7CUnknown%7CTWFpbGZsb3d8eyJWIjoiMC4wLjAwMDAiLCJQIjoiV2luMzIiLCJBTiI6Ik1haWwiLCJXVCI6Mn0%3D%7C1000&amp;sdata=244YNJQmBEtiuCBlXdECOWbOP1%2BxrP%2BzDg9JG0sGNQ0%3D&amp;reserved=0" TargetMode="External"/><Relationship Id="rId5" Type="http://schemas.openxmlformats.org/officeDocument/2006/relationships/hyperlink" Target="http://www.unsplash.com" TargetMode="External"/><Relationship Id="rId4" Type="http://schemas.openxmlformats.org/officeDocument/2006/relationships/hyperlink" Target="https://www.invisionapp.com/inside-design/the-designers-guide-to-building-a-brand-story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citation.cfm?id=22351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shingmagazine.com/2014/10/the-skeptics-guide-to-low-fidelity-prototypin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shingmagazine.com/2014/10/the-skeptics-guide-to-low-fidelity-prototypin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megan-thomas-xMh_ww8HN_Q-unsplash.jpg" descr="megan-thomas-xMh_ww8HN_Q-unsplash.jpg"/>
          <p:cNvPicPr>
            <a:picLocks noChangeAspect="1"/>
          </p:cNvPicPr>
          <p:nvPr/>
        </p:nvPicPr>
        <p:blipFill>
          <a:blip r:embed="rId2">
            <a:extLst/>
          </a:blip>
          <a:srcRect l="5546" r="554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itle 1"/>
          <p:cNvSpPr txBox="1">
            <a:spLocks noGrp="1"/>
          </p:cNvSpPr>
          <p:nvPr>
            <p:ph type="ctrTitle"/>
          </p:nvPr>
        </p:nvSpPr>
        <p:spPr>
          <a:xfrm>
            <a:off x="306938" y="358178"/>
            <a:ext cx="8760521" cy="2454258"/>
          </a:xfrm>
          <a:prstGeom prst="rect">
            <a:avLst/>
          </a:prstGeom>
          <a:solidFill>
            <a:srgbClr val="535353">
              <a:alpha val="81575"/>
            </a:srgbClr>
          </a:solidFill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dirty="0"/>
              <a:t>Prototyping</a:t>
            </a:r>
          </a:p>
        </p:txBody>
      </p:sp>
      <p:sp>
        <p:nvSpPr>
          <p:cNvPr id="105" name="TextBox 5"/>
          <p:cNvSpPr txBox="1"/>
          <p:nvPr/>
        </p:nvSpPr>
        <p:spPr>
          <a:xfrm>
            <a:off x="1174688" y="6457889"/>
            <a:ext cx="2312565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>
                <a:solidFill>
                  <a:srgbClr val="FFFFFF"/>
                </a:solidFill>
              </a:defRPr>
            </a:pPr>
            <a:r>
              <a:t>CC Attribution-NonCommercial-ShareAlike </a:t>
            </a:r>
          </a:p>
          <a:p>
            <a:pPr>
              <a:defRPr sz="1000">
                <a:solidFill>
                  <a:srgbClr val="FFFFFF"/>
                </a:solidFill>
              </a:defRPr>
            </a:pPr>
            <a:r>
              <a:t>unless specified otherwise on the slides.</a:t>
            </a:r>
          </a:p>
        </p:txBody>
      </p:sp>
      <p:pic>
        <p:nvPicPr>
          <p:cNvPr id="10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457889"/>
            <a:ext cx="11176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extBox 7"/>
          <p:cNvSpPr txBox="1"/>
          <p:nvPr/>
        </p:nvSpPr>
        <p:spPr>
          <a:xfrm>
            <a:off x="4572000" y="2964179"/>
            <a:ext cx="3820160" cy="1384995"/>
          </a:xfrm>
          <a:prstGeom prst="rect">
            <a:avLst/>
          </a:prstGeom>
          <a:solidFill>
            <a:schemeClr val="tx1">
              <a:alpha val="6085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/>
            </a:pPr>
            <a:r>
              <a:rPr lang="en-US" sz="2800" dirty="0">
                <a:solidFill>
                  <a:schemeClr val="bg1"/>
                </a:solidFill>
              </a:rPr>
              <a:t>Birgit Penzenstadler</a:t>
            </a:r>
          </a:p>
          <a:p>
            <a:pPr>
              <a:defRPr b="1"/>
            </a:pPr>
            <a:r>
              <a:rPr sz="2800" dirty="0">
                <a:solidFill>
                  <a:schemeClr val="bg1"/>
                </a:solidFill>
              </a:rPr>
              <a:t>Alvaro Monge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defRPr b="1"/>
            </a:pPr>
            <a:r>
              <a:rPr lang="en-US" sz="2800" dirty="0">
                <a:solidFill>
                  <a:schemeClr val="bg1"/>
                </a:solidFill>
              </a:rPr>
              <a:t>Wade Martin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108" name="Photo by Megan Thomas on Unsplash"/>
          <p:cNvSpPr txBox="1"/>
          <p:nvPr/>
        </p:nvSpPr>
        <p:spPr>
          <a:xfrm>
            <a:off x="5997295" y="6523879"/>
            <a:ext cx="3150744" cy="289662"/>
          </a:xfrm>
          <a:prstGeom prst="rect">
            <a:avLst/>
          </a:prstGeom>
          <a:solidFill>
            <a:srgbClr val="6FBF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uFill>
                  <a:solidFill>
                    <a:srgbClr val="767676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Photo by Megan Thomas on Unsplash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pic>
        <p:nvPicPr>
          <p:cNvPr id="13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86017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ctangle 6"/>
          <p:cNvSpPr txBox="1"/>
          <p:nvPr/>
        </p:nvSpPr>
        <p:spPr>
          <a:xfrm>
            <a:off x="5872719" y="2354990"/>
            <a:ext cx="3179653" cy="4282441"/>
          </a:xfrm>
          <a:prstGeom prst="rect">
            <a:avLst/>
          </a:prstGeom>
          <a:solidFill>
            <a:srgbClr val="6FBF40">
              <a:alpha val="8108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700"/>
            </a:pPr>
            <a:r>
              <a:t>This low-fidelity prototype of a </a:t>
            </a:r>
            <a:r>
              <a:rPr b="1"/>
              <a:t>new web design</a:t>
            </a:r>
            <a:r>
              <a:t> for SCAD’s Interaction Design department shows the </a:t>
            </a:r>
            <a:r>
              <a:rPr b="1"/>
              <a:t>initial concepts</a:t>
            </a:r>
            <a:r>
              <a:t> for improving reading and posting interactions.</a:t>
            </a:r>
          </a:p>
        </p:txBody>
      </p:sp>
      <p:sp>
        <p:nvSpPr>
          <p:cNvPr id="133" name="Rectangle 4"/>
          <p:cNvSpPr txBox="1"/>
          <p:nvPr/>
        </p:nvSpPr>
        <p:spPr>
          <a:xfrm>
            <a:off x="177897" y="6352529"/>
            <a:ext cx="513070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rPr sz="1200" dirty="0">
                <a:hlinkClick r:id="rId3"/>
              </a:rPr>
              <a:t>https://www.smashingmagazine.com/2014/10/the-skeptics-guide-to-low-fidelity-prototyping/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sp>
        <p:nvSpPr>
          <p:cNvPr id="136" name="Rectangle 6"/>
          <p:cNvSpPr txBox="1"/>
          <p:nvPr/>
        </p:nvSpPr>
        <p:spPr>
          <a:xfrm>
            <a:off x="5867" y="5717621"/>
            <a:ext cx="9132265" cy="1158241"/>
          </a:xfrm>
          <a:prstGeom prst="rect">
            <a:avLst/>
          </a:prstGeom>
          <a:solidFill>
            <a:srgbClr val="6FBF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300"/>
            </a:pPr>
            <a:r>
              <a:t>The team at Flow New Media Design shows how it </a:t>
            </a:r>
            <a:r>
              <a:rPr b="1"/>
              <a:t>starts with paper-based prototypes</a:t>
            </a:r>
            <a:r>
              <a:t> to “strip things back to the </a:t>
            </a:r>
            <a:r>
              <a:rPr b="1"/>
              <a:t>bare bones</a:t>
            </a:r>
            <a:r>
              <a:t> [and] </a:t>
            </a:r>
            <a:r>
              <a:rPr b="1"/>
              <a:t>concentrate on the important things</a:t>
            </a:r>
            <a:r>
              <a:t>.”</a:t>
            </a:r>
          </a:p>
        </p:txBody>
      </p:sp>
      <p:pic>
        <p:nvPicPr>
          <p:cNvPr id="13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9177"/>
            <a:ext cx="9144000" cy="57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7"/>
          <p:cNvSpPr txBox="1"/>
          <p:nvPr/>
        </p:nvSpPr>
        <p:spPr>
          <a:xfrm>
            <a:off x="3967577" y="6611779"/>
            <a:ext cx="51307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https://www.smashingmagazine.com/2014/10/the-skeptics-guide-to-low-fidelity-prototyping/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sp>
        <p:nvSpPr>
          <p:cNvPr id="141" name="Rectangle 6"/>
          <p:cNvSpPr txBox="1"/>
          <p:nvPr/>
        </p:nvSpPr>
        <p:spPr>
          <a:xfrm>
            <a:off x="-954" y="5351486"/>
            <a:ext cx="9145908" cy="1272541"/>
          </a:xfrm>
          <a:prstGeom prst="rect">
            <a:avLst/>
          </a:prstGeom>
          <a:solidFill>
            <a:srgbClr val="6FBF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/>
            </a:pPr>
            <a:r>
              <a:t>Two interaction design students launched a company named </a:t>
            </a:r>
            <a:r>
              <a:rPr b="1"/>
              <a:t>Sticky Jots</a:t>
            </a:r>
            <a:r>
              <a:t>, which offers kits to help anyone get started with low-fidelity paper-based prototypes, such as storyboards.</a:t>
            </a:r>
          </a:p>
        </p:txBody>
      </p:sp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9122"/>
            <a:ext cx="9144000" cy="511149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ectangle 7"/>
          <p:cNvSpPr txBox="1"/>
          <p:nvPr/>
        </p:nvSpPr>
        <p:spPr>
          <a:xfrm>
            <a:off x="3967577" y="6611779"/>
            <a:ext cx="51307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https://www.smashingmagazine.com/2014/10/the-skeptics-guide-to-low-fidelity-prototyping/</a:t>
            </a:r>
          </a:p>
        </p:txBody>
      </p:sp>
      <p:sp>
        <p:nvSpPr>
          <p:cNvPr id="144" name="https://stickyjots.bigcartel.com"/>
          <p:cNvSpPr txBox="1"/>
          <p:nvPr/>
        </p:nvSpPr>
        <p:spPr>
          <a:xfrm>
            <a:off x="6373" y="4961600"/>
            <a:ext cx="3312255" cy="396241"/>
          </a:xfrm>
          <a:prstGeom prst="rect">
            <a:avLst/>
          </a:prstGeom>
          <a:solidFill>
            <a:srgbClr val="F7BF3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/>
            </a:lvl1pPr>
          </a:lstStyle>
          <a:p>
            <a:r>
              <a:t>https://stickyjots.bigcartel.com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pic>
        <p:nvPicPr>
          <p:cNvPr id="14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2252" r="10024"/>
          <a:stretch>
            <a:fillRect/>
          </a:stretch>
        </p:blipFill>
        <p:spPr>
          <a:xfrm>
            <a:off x="-7382" y="-1"/>
            <a:ext cx="710696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Rectangle 6"/>
          <p:cNvSpPr txBox="1"/>
          <p:nvPr/>
        </p:nvSpPr>
        <p:spPr>
          <a:xfrm>
            <a:off x="7104334" y="335279"/>
            <a:ext cx="2035890" cy="6187441"/>
          </a:xfrm>
          <a:prstGeom prst="rect">
            <a:avLst/>
          </a:prstGeom>
          <a:solidFill>
            <a:srgbClr val="6FBF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3D prototypes </a:t>
            </a:r>
            <a:r>
              <a:t>add a level of interaction that 2D prototypes do not achieve. Takes slightly longer, a 3D prototype encourages manipulation and could draw a </a:t>
            </a:r>
            <a:r>
              <a:rPr>
                <a:solidFill>
                  <a:srgbClr val="000000"/>
                </a:solidFill>
              </a:rPr>
              <a:t>higher level of engagement.</a:t>
            </a:r>
          </a:p>
        </p:txBody>
      </p:sp>
      <p:sp>
        <p:nvSpPr>
          <p:cNvPr id="149" name="Rectangle 5"/>
          <p:cNvSpPr txBox="1"/>
          <p:nvPr/>
        </p:nvSpPr>
        <p:spPr>
          <a:xfrm>
            <a:off x="1661154" y="6611777"/>
            <a:ext cx="5130701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https://www.smashingmagazine.com/2014/10/the-skeptics-guide-to-low-fidelity-prototyping/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6"/>
          <p:cNvSpPr txBox="1"/>
          <p:nvPr/>
        </p:nvSpPr>
        <p:spPr>
          <a:xfrm rot="16200000">
            <a:off x="5309903" y="2964178"/>
            <a:ext cx="6766561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3D prototypes add a level of interaction that 2D prototypes do not achieve. Takes slightly longer, a 3D prototype encourages manipulation and could draw a higher level of engagement.</a:t>
            </a:r>
          </a:p>
        </p:txBody>
      </p:sp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5" y="-14791"/>
            <a:ext cx="7334886" cy="667803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 4"/>
          <p:cNvSpPr txBox="1"/>
          <p:nvPr/>
        </p:nvSpPr>
        <p:spPr>
          <a:xfrm>
            <a:off x="7312442" y="1357630"/>
            <a:ext cx="1840826" cy="4142741"/>
          </a:xfrm>
          <a:prstGeom prst="rect">
            <a:avLst/>
          </a:prstGeom>
          <a:solidFill>
            <a:srgbClr val="6FBF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rPr b="1"/>
              <a:t>Business origami</a:t>
            </a:r>
            <a:r>
              <a:t> is a paper prototyping method developed by Hitachi to </a:t>
            </a:r>
            <a:r>
              <a:rPr b="1"/>
              <a:t>facilitate the design of services and systems</a:t>
            </a:r>
            <a:r>
              <a:t>.</a:t>
            </a:r>
          </a:p>
        </p:txBody>
      </p:sp>
      <p:sp>
        <p:nvSpPr>
          <p:cNvPr id="154" name="Rectangle 7"/>
          <p:cNvSpPr txBox="1"/>
          <p:nvPr/>
        </p:nvSpPr>
        <p:spPr>
          <a:xfrm>
            <a:off x="3967577" y="6611779"/>
            <a:ext cx="51307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https://www.smashingmagazine.com/2014/10/the-skeptics-guide-to-low-fidelity-prototyping/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Balsamiq</a:t>
            </a:r>
          </a:p>
        </p:txBody>
      </p:sp>
      <p:pic>
        <p:nvPicPr>
          <p:cNvPr id="15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5100" r="4899"/>
          <a:stretch>
            <a:fillRect/>
          </a:stretch>
        </p:blipFill>
        <p:spPr>
          <a:xfrm>
            <a:off x="18273" y="2867"/>
            <a:ext cx="8229602" cy="685513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6"/>
          <p:cNvSpPr txBox="1"/>
          <p:nvPr/>
        </p:nvSpPr>
        <p:spPr>
          <a:xfrm rot="16200000">
            <a:off x="7618903" y="850418"/>
            <a:ext cx="1971686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0000"/>
                </a:solidFill>
              </a:defRPr>
            </a:lvl1pPr>
          </a:lstStyle>
          <a:p>
            <a:r>
              <a:t>Balsamiq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2717"/>
            <a:ext cx="9144000" cy="6485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Storyboard that</a:t>
            </a:r>
          </a:p>
        </p:txBody>
      </p:sp>
      <p:pic>
        <p:nvPicPr>
          <p:cNvPr id="1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17637"/>
            <a:ext cx="9144000" cy="4923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ublic-service-announcement---global-warming.png" descr="public-service-announcement---global-warm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4" y="0"/>
            <a:ext cx="90482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https://www.storyboardthat.com/storyboards/examples/public-service-announcement---global-warming"/>
          <p:cNvSpPr txBox="1"/>
          <p:nvPr/>
        </p:nvSpPr>
        <p:spPr>
          <a:xfrm>
            <a:off x="2532908" y="6581437"/>
            <a:ext cx="6599522" cy="269241"/>
          </a:xfrm>
          <a:prstGeom prst="rect">
            <a:avLst/>
          </a:prstGeom>
          <a:solidFill>
            <a:srgbClr val="6FBF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https://www.storyboardthat.com/storyboards/examples/public-service-announcement---global-warming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roto.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Proto.io</a:t>
            </a:r>
          </a:p>
        </p:txBody>
      </p:sp>
      <p:sp>
        <p:nvSpPr>
          <p:cNvPr id="171" name="Suggested by a student at Climathon 2019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Suggested by a student at Climathon 2019</a:t>
            </a:r>
          </a:p>
          <a:p>
            <a:r>
              <a:t>The software I would use!</a:t>
            </a:r>
          </a:p>
        </p:txBody>
      </p:sp>
      <p:pic>
        <p:nvPicPr>
          <p:cNvPr id="172" name="2020-01-28_17-37-25.png" descr="2020-01-28_17-37-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724306"/>
            <a:ext cx="9144001" cy="3512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D7F526-3740-49F8-9B3F-D4463D15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299F0A-DFD9-40F7-BFB8-B084683E5B32}"/>
              </a:ext>
            </a:extLst>
          </p:cNvPr>
          <p:cNvSpPr txBox="1"/>
          <p:nvPr/>
        </p:nvSpPr>
        <p:spPr>
          <a:xfrm>
            <a:off x="772160" y="6258560"/>
            <a:ext cx="377603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Source:  Marty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Cagan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, Partner Silicon Valley Product Group</a:t>
            </a:r>
          </a:p>
        </p:txBody>
      </p:sp>
    </p:spTree>
    <p:extLst>
      <p:ext uri="{BB962C8B-B14F-4D97-AF65-F5344CB8AC3E}">
        <p14:creationId xmlns:p14="http://schemas.microsoft.com/office/powerpoint/2010/main" val="34852135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Simplicity is key</a:t>
            </a:r>
          </a:p>
        </p:txBody>
      </p:sp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477" y="1250270"/>
            <a:ext cx="2997201" cy="299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1735" y="4247469"/>
            <a:ext cx="5589463" cy="243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35600" y="1477569"/>
            <a:ext cx="3251200" cy="2501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" y="9"/>
            <a:ext cx="9143981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 9"/>
          <p:cNvSpPr/>
          <p:nvPr/>
        </p:nvSpPr>
        <p:spPr>
          <a:xfrm>
            <a:off x="-1" y="95361"/>
            <a:ext cx="9144001" cy="736552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xfrm>
            <a:off x="392906" y="92460"/>
            <a:ext cx="8408194" cy="74483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3100">
                <a:solidFill>
                  <a:srgbClr val="262626"/>
                </a:solidFill>
              </a:defRPr>
            </a:lvl1pPr>
          </a:lstStyle>
          <a:p>
            <a:r>
              <a:t>Design thinking prototypes</a:t>
            </a:r>
          </a:p>
        </p:txBody>
      </p:sp>
      <p:sp>
        <p:nvSpPr>
          <p:cNvPr id="182" name="Straight Connector 11"/>
          <p:cNvSpPr/>
          <p:nvPr/>
        </p:nvSpPr>
        <p:spPr>
          <a:xfrm>
            <a:off x="-1" y="17203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3" name="Straight Connector 13"/>
          <p:cNvSpPr/>
          <p:nvPr/>
        </p:nvSpPr>
        <p:spPr>
          <a:xfrm>
            <a:off x="-1" y="910071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l="15974" r="9026"/>
          <a:stretch>
            <a:fillRect/>
          </a:stretch>
        </p:blipFill>
        <p:spPr>
          <a:xfrm>
            <a:off x="20" y="9"/>
            <a:ext cx="9143980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 18"/>
          <p:cNvSpPr/>
          <p:nvPr/>
        </p:nvSpPr>
        <p:spPr>
          <a:xfrm>
            <a:off x="-1" y="103932"/>
            <a:ext cx="9144001" cy="736552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Title 1"/>
          <p:cNvSpPr txBox="1">
            <a:spLocks noGrp="1"/>
          </p:cNvSpPr>
          <p:nvPr>
            <p:ph type="title"/>
          </p:nvPr>
        </p:nvSpPr>
        <p:spPr>
          <a:xfrm>
            <a:off x="392906" y="101030"/>
            <a:ext cx="8408194" cy="74483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3100">
                <a:solidFill>
                  <a:srgbClr val="262626"/>
                </a:solidFill>
              </a:defRPr>
            </a:lvl1pPr>
          </a:lstStyle>
          <a:p>
            <a:r>
              <a:t>Design thinking prototypes</a:t>
            </a:r>
          </a:p>
        </p:txBody>
      </p:sp>
      <p:sp>
        <p:nvSpPr>
          <p:cNvPr id="188" name="Straight Connector 20"/>
          <p:cNvSpPr/>
          <p:nvPr/>
        </p:nvSpPr>
        <p:spPr>
          <a:xfrm>
            <a:off x="-1" y="25773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Straight Connector 22"/>
          <p:cNvSpPr/>
          <p:nvPr/>
        </p:nvSpPr>
        <p:spPr>
          <a:xfrm>
            <a:off x="-1" y="918642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Rectangle 18"/>
          <p:cNvGrpSpPr/>
          <p:nvPr/>
        </p:nvGrpSpPr>
        <p:grpSpPr>
          <a:xfrm>
            <a:off x="-38100" y="56339"/>
            <a:ext cx="9220200" cy="812752"/>
            <a:chOff x="0" y="0"/>
            <a:chExt cx="9220200" cy="812751"/>
          </a:xfrm>
        </p:grpSpPr>
        <p:sp>
          <p:nvSpPr>
            <p:cNvPr id="192" name="Rectangle 18"/>
            <p:cNvSpPr/>
            <p:nvPr/>
          </p:nvSpPr>
          <p:spPr>
            <a:xfrm>
              <a:off x="38100" y="38100"/>
              <a:ext cx="9144000" cy="736552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>
              <a:noFil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91" name="Rectangle 18" descr="Rectangle 18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220200" cy="812752"/>
            </a:xfrm>
            <a:prstGeom prst="rect">
              <a:avLst/>
            </a:prstGeom>
            <a:effectLst/>
          </p:spPr>
        </p:pic>
      </p:grpSp>
      <p:sp>
        <p:nvSpPr>
          <p:cNvPr id="194" name="Title 1"/>
          <p:cNvSpPr txBox="1">
            <a:spLocks noGrp="1"/>
          </p:cNvSpPr>
          <p:nvPr>
            <p:ph type="title"/>
          </p:nvPr>
        </p:nvSpPr>
        <p:spPr>
          <a:xfrm>
            <a:off x="392906" y="91537"/>
            <a:ext cx="8408194" cy="74483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3100">
                <a:solidFill>
                  <a:srgbClr val="262626"/>
                </a:solidFill>
              </a:defRPr>
            </a:lvl1pPr>
          </a:lstStyle>
          <a:p>
            <a:r>
              <a:t>Design thinking prototypes</a:t>
            </a:r>
          </a:p>
        </p:txBody>
      </p:sp>
      <p:pic>
        <p:nvPicPr>
          <p:cNvPr id="195" name="Straight Connector 20" descr="Straight Connector 2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-21820"/>
            <a:ext cx="9220200" cy="76201"/>
          </a:xfrm>
          <a:prstGeom prst="rect">
            <a:avLst/>
          </a:prstGeom>
        </p:spPr>
      </p:pic>
      <p:pic>
        <p:nvPicPr>
          <p:cNvPr id="197" name="Straight Connector 22" descr="Straight Connector 2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871049"/>
            <a:ext cx="9220200" cy="76201"/>
          </a:xfrm>
          <a:prstGeom prst="rect">
            <a:avLst/>
          </a:prstGeom>
        </p:spPr>
      </p:pic>
      <p:pic>
        <p:nvPicPr>
          <p:cNvPr id="199" name="Content Placeholder 5" descr="Content Placeholder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94" y="1066808"/>
            <a:ext cx="9149180" cy="4193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" y="9"/>
            <a:ext cx="9143981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Rectangle 9"/>
          <p:cNvSpPr/>
          <p:nvPr/>
        </p:nvSpPr>
        <p:spPr>
          <a:xfrm>
            <a:off x="-1" y="6015001"/>
            <a:ext cx="9144001" cy="736552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xfrm>
            <a:off x="392906" y="6012100"/>
            <a:ext cx="8408194" cy="74483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3100">
                <a:solidFill>
                  <a:srgbClr val="262626"/>
                </a:solidFill>
              </a:defRPr>
            </a:lvl1pPr>
          </a:lstStyle>
          <a:p>
            <a:r>
              <a:t>Let go my Lego!</a:t>
            </a:r>
          </a:p>
        </p:txBody>
      </p:sp>
      <p:sp>
        <p:nvSpPr>
          <p:cNvPr id="204" name="Straight Connector 11"/>
          <p:cNvSpPr/>
          <p:nvPr/>
        </p:nvSpPr>
        <p:spPr>
          <a:xfrm>
            <a:off x="-1" y="5936843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Straight Connector 13"/>
          <p:cNvSpPr/>
          <p:nvPr/>
        </p:nvSpPr>
        <p:spPr>
          <a:xfrm>
            <a:off x="-1" y="6829711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ontent Placeholder 6" descr="Content Placeholder 6"/>
          <p:cNvPicPr>
            <a:picLocks noChangeAspect="1"/>
          </p:cNvPicPr>
          <p:nvPr/>
        </p:nvPicPr>
        <p:blipFill>
          <a:blip r:embed="rId2">
            <a:extLst/>
          </a:blip>
          <a:srcRect l="9054" r="2056"/>
          <a:stretch>
            <a:fillRect/>
          </a:stretch>
        </p:blipFill>
        <p:spPr>
          <a:xfrm>
            <a:off x="20" y="9"/>
            <a:ext cx="9143980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itle 1"/>
          <p:cNvSpPr txBox="1">
            <a:spLocks noGrp="1"/>
          </p:cNvSpPr>
          <p:nvPr>
            <p:ph type="title"/>
          </p:nvPr>
        </p:nvSpPr>
        <p:spPr>
          <a:xfrm>
            <a:off x="5438649" y="-3692"/>
            <a:ext cx="3701775" cy="794065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/>
          <a:lstStyle>
            <a:lvl1pPr algn="l" defTabSz="914400">
              <a:lnSpc>
                <a:spcPct val="90000"/>
              </a:lnSpc>
            </a:lvl1pPr>
          </a:lstStyle>
          <a:p>
            <a:r>
              <a:t>Lego power!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rcRect r="11333"/>
          <a:stretch>
            <a:fillRect/>
          </a:stretch>
        </p:blipFill>
        <p:spPr>
          <a:xfrm>
            <a:off x="19" y="9"/>
            <a:ext cx="9143982" cy="6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 10"/>
          <p:cNvSpPr/>
          <p:nvPr/>
        </p:nvSpPr>
        <p:spPr>
          <a:xfrm>
            <a:off x="-1" y="103932"/>
            <a:ext cx="9144001" cy="736552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Title 1"/>
          <p:cNvSpPr txBox="1">
            <a:spLocks noGrp="1"/>
          </p:cNvSpPr>
          <p:nvPr>
            <p:ph type="title"/>
          </p:nvPr>
        </p:nvSpPr>
        <p:spPr>
          <a:xfrm>
            <a:off x="392906" y="101030"/>
            <a:ext cx="8408194" cy="744837"/>
          </a:xfrm>
          <a:prstGeom prst="rect">
            <a:avLst/>
          </a:prstGeom>
        </p:spPr>
        <p:txBody>
          <a:bodyPr/>
          <a:lstStyle>
            <a:lvl1pPr defTabSz="914400">
              <a:lnSpc>
                <a:spcPct val="90000"/>
              </a:lnSpc>
              <a:defRPr sz="3100">
                <a:solidFill>
                  <a:srgbClr val="262626"/>
                </a:solidFill>
              </a:defRPr>
            </a:lvl1pPr>
          </a:lstStyle>
          <a:p>
            <a:r>
              <a:t>Luke…. use the Legos!</a:t>
            </a:r>
          </a:p>
        </p:txBody>
      </p:sp>
      <p:sp>
        <p:nvSpPr>
          <p:cNvPr id="213" name="Straight Connector 12"/>
          <p:cNvSpPr/>
          <p:nvPr/>
        </p:nvSpPr>
        <p:spPr>
          <a:xfrm>
            <a:off x="-1" y="25773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" name="Straight Connector 14"/>
          <p:cNvSpPr/>
          <p:nvPr/>
        </p:nvSpPr>
        <p:spPr>
          <a:xfrm>
            <a:off x="-1" y="918642"/>
            <a:ext cx="9144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rcRect l="8539" r="5129"/>
          <a:stretch>
            <a:fillRect/>
          </a:stretch>
        </p:blipFill>
        <p:spPr>
          <a:xfrm>
            <a:off x="-1" y="-19"/>
            <a:ext cx="9144001" cy="6858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References</a:t>
            </a:r>
          </a:p>
        </p:txBody>
      </p:sp>
      <p:sp>
        <p:nvSpPr>
          <p:cNvPr id="21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08609" indent="-308609" defTabSz="411479">
              <a:spcBef>
                <a:spcPts val="600"/>
              </a:spcBef>
              <a:defRPr sz="2880"/>
            </a:pPr>
            <a:r>
              <a:rPr dirty="0"/>
              <a:t>Rudd et al. “Low vs. high-fidelity prototyping debate” 1996</a:t>
            </a:r>
            <a:br>
              <a:rPr dirty="0"/>
            </a:b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https://dl.acm.org/citation.cfm?id=223514</a:t>
            </a:r>
            <a:r>
              <a:rPr dirty="0"/>
              <a:t> </a:t>
            </a:r>
          </a:p>
          <a:p>
            <a:pPr marL="308609" indent="-308609" defTabSz="411479">
              <a:spcBef>
                <a:spcPts val="600"/>
              </a:spcBef>
              <a:defRPr sz="288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https://www.smashingmagazine.com/2014/10/the-skeptics-guide-to-low-fidelity-prototyping/</a:t>
            </a:r>
          </a:p>
          <a:p>
            <a:pPr marL="308609" indent="-308609" defTabSz="411479">
              <a:spcBef>
                <a:spcPts val="600"/>
              </a:spcBef>
              <a:defRPr sz="288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https://www.invisionapp.com/inside-design/the-designers-guide-to-building-a-brand-story/</a:t>
            </a:r>
            <a:r>
              <a:rPr dirty="0"/>
              <a:t> </a:t>
            </a:r>
          </a:p>
          <a:p>
            <a:pPr marL="308609" indent="-308609" defTabSz="411479">
              <a:spcBef>
                <a:spcPts val="600"/>
              </a:spcBef>
              <a:defRPr sz="2880"/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www.unsplash.com</a:t>
            </a:r>
            <a:endParaRPr lang="en-US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  <a:p>
            <a:pPr marL="308609" indent="-308609" defTabSz="411479">
              <a:spcBef>
                <a:spcPts val="600"/>
              </a:spcBef>
              <a:defRPr sz="2880"/>
            </a:pPr>
            <a:r>
              <a:rPr lang="en-US" sz="2880" u="sng" dirty="0">
                <a:hlinkClick r:id="rId6"/>
              </a:rPr>
              <a:t>https://www.linkedin.com/learning/design-thinking-prototyping/</a:t>
            </a:r>
            <a:endParaRPr lang="en-US" sz="2880" dirty="0"/>
          </a:p>
          <a:p>
            <a:pPr marL="308609" indent="-308609" defTabSz="411479">
              <a:spcBef>
                <a:spcPts val="600"/>
              </a:spcBef>
              <a:defRPr sz="2880"/>
            </a:pP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5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B567AB3-A285-4313-9BAA-08B879512DE9}"/>
              </a:ext>
            </a:extLst>
          </p:cNvPr>
          <p:cNvSpPr txBox="1"/>
          <p:nvPr/>
        </p:nvSpPr>
        <p:spPr>
          <a:xfrm>
            <a:off x="193040" y="833119"/>
            <a:ext cx="4337083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400" u="sng" dirty="0"/>
              <a:t>HIGH-FIDELITY USER PROTOTYPES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Realistic, working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Communicating a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Defensive user testing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400" u="sng" dirty="0"/>
              <a:t>LOW-FIDELITY USER PROTOTYPES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Interactive wireframe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Test the workflow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/>
              <a:t>Simulate processes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90977-19B9-49F6-B8F0-50FC1DA0D21D}"/>
              </a:ext>
            </a:extLst>
          </p:cNvPr>
          <p:cNvSpPr txBox="1"/>
          <p:nvPr/>
        </p:nvSpPr>
        <p:spPr>
          <a:xfrm>
            <a:off x="4735798" y="812796"/>
            <a:ext cx="3327191" cy="4893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400" u="sng" dirty="0"/>
              <a:t>LIVE-DATA PROTOTYPES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Prove it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to real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yet ‘productized’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400" dirty="0"/>
          </a:p>
          <a:p>
            <a:endParaRPr lang="en-US" sz="2400" u="sng" dirty="0"/>
          </a:p>
          <a:p>
            <a:r>
              <a:rPr lang="en-US" sz="2400" u="sng" dirty="0"/>
              <a:t>FESIBILITY PROTOTYPES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Prototyping new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Write just enough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understand tech risk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C4573-CD8B-4874-ACEC-BD7B546D8C00}"/>
              </a:ext>
            </a:extLst>
          </p:cNvPr>
          <p:cNvSpPr/>
          <p:nvPr/>
        </p:nvSpPr>
        <p:spPr>
          <a:xfrm>
            <a:off x="71119" y="833118"/>
            <a:ext cx="4500881" cy="4744722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193CE7-8488-4DC5-92A4-57EC75C011CC}"/>
              </a:ext>
            </a:extLst>
          </p:cNvPr>
          <p:cNvSpPr/>
          <p:nvPr/>
        </p:nvSpPr>
        <p:spPr>
          <a:xfrm>
            <a:off x="4572000" y="833118"/>
            <a:ext cx="4500881" cy="4744722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A6C8A-70C8-49F8-9461-4C95F28967CA}"/>
              </a:ext>
            </a:extLst>
          </p:cNvPr>
          <p:cNvSpPr/>
          <p:nvPr/>
        </p:nvSpPr>
        <p:spPr>
          <a:xfrm>
            <a:off x="193040" y="6133515"/>
            <a:ext cx="6106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 Marty </a:t>
            </a:r>
            <a:r>
              <a:rPr lang="en-US" dirty="0" err="1"/>
              <a:t>Cagan</a:t>
            </a:r>
            <a:r>
              <a:rPr lang="en-US" dirty="0"/>
              <a:t>, Partner, Silicon Valley Product Group</a:t>
            </a:r>
          </a:p>
        </p:txBody>
      </p:sp>
    </p:spTree>
    <p:extLst>
      <p:ext uri="{BB962C8B-B14F-4D97-AF65-F5344CB8AC3E}">
        <p14:creationId xmlns:p14="http://schemas.microsoft.com/office/powerpoint/2010/main" val="1339535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7E091-946E-41B1-84C1-69387DC01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Prototyping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BEC86-1AB7-4C6B-B907-85DABD9E8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Engineering:</a:t>
            </a:r>
            <a:r>
              <a:rPr lang="en-US" b="1" dirty="0"/>
              <a:t> rapid prototyping</a:t>
            </a:r>
            <a:r>
              <a:rPr lang="en-US" dirty="0"/>
              <a:t> is … the process of creating prototypes </a:t>
            </a:r>
            <a:r>
              <a:rPr lang="en-US" dirty="0">
                <a:highlight>
                  <a:srgbClr val="FFFF00"/>
                </a:highlight>
              </a:rPr>
              <a:t>quickly</a:t>
            </a:r>
            <a:r>
              <a:rPr lang="en-US" dirty="0"/>
              <a:t> to visually and functionally evaluate an engineering product design.</a:t>
            </a:r>
          </a:p>
          <a:p>
            <a:r>
              <a:rPr lang="en-US" b="1" dirty="0">
                <a:solidFill>
                  <a:srgbClr val="00B0F0"/>
                </a:solidFill>
              </a:rPr>
              <a:t>Design:</a:t>
            </a:r>
            <a:r>
              <a:rPr lang="en-US" dirty="0"/>
              <a:t> an analogy for proof of concept — it’s a process of </a:t>
            </a:r>
            <a:r>
              <a:rPr lang="en-US" dirty="0">
                <a:highlight>
                  <a:srgbClr val="FFFF00"/>
                </a:highlight>
              </a:rPr>
              <a:t>quickly</a:t>
            </a:r>
            <a:r>
              <a:rPr lang="en-US" dirty="0"/>
              <a:t> creating the future state of a product, be it a website or an app, and validating it with a group of users, stakeholders, developers, and other designers.</a:t>
            </a:r>
          </a:p>
        </p:txBody>
      </p:sp>
    </p:spTree>
    <p:extLst>
      <p:ext uri="{BB962C8B-B14F-4D97-AF65-F5344CB8AC3E}">
        <p14:creationId xmlns:p14="http://schemas.microsoft.com/office/powerpoint/2010/main" val="29603128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ED0AD-61E2-45E0-9B91-5AC6ABD38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284"/>
            <a:ext cx="9144000" cy="47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653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Low-Fidelity Prototypes</a:t>
            </a:r>
          </a:p>
        </p:txBody>
      </p:sp>
      <p:sp>
        <p:nvSpPr>
          <p:cNvPr id="111" name="Rectangle 2"/>
          <p:cNvSpPr txBox="1"/>
          <p:nvPr/>
        </p:nvSpPr>
        <p:spPr>
          <a:xfrm>
            <a:off x="1227861" y="1471925"/>
            <a:ext cx="6688278" cy="432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/>
            </a:pPr>
            <a:r>
              <a:t>Low-fidelity prototypes are generally limited function, limited interaction prototyping efforts. </a:t>
            </a:r>
          </a:p>
          <a:p>
            <a:pPr>
              <a:defRPr sz="3000"/>
            </a:pPr>
            <a:endParaRPr/>
          </a:p>
          <a:p>
            <a:pPr>
              <a:defRPr sz="3000"/>
            </a:pPr>
            <a:r>
              <a:t>They are </a:t>
            </a:r>
            <a:r>
              <a:rPr b="1"/>
              <a:t>constructed to depict concepts</a:t>
            </a:r>
            <a:r>
              <a:t>, design alternatives, and screen layouts… </a:t>
            </a:r>
          </a:p>
          <a:p>
            <a:pPr>
              <a:defRPr sz="3000"/>
            </a:pPr>
            <a:endParaRPr/>
          </a:p>
          <a:p>
            <a:pPr>
              <a:defRPr sz="3000"/>
            </a:pPr>
            <a:r>
              <a:t>These prototypes are created to </a:t>
            </a:r>
            <a:r>
              <a:rPr b="1"/>
              <a:t>communicate, educate, and inform</a:t>
            </a:r>
            <a:r>
              <a:t>.</a:t>
            </a:r>
          </a:p>
        </p:txBody>
      </p:sp>
      <p:sp>
        <p:nvSpPr>
          <p:cNvPr id="112" name="https://dl.acm.org/citation.cfm?id=223514"/>
          <p:cNvSpPr txBox="1"/>
          <p:nvPr/>
        </p:nvSpPr>
        <p:spPr>
          <a:xfrm>
            <a:off x="4039952" y="6263950"/>
            <a:ext cx="457753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 marL="0" indent="0">
              <a:buNone/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https://dl.acm.org/citation.cfm?id=223514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Now? </a:t>
            </a:r>
          </a:p>
        </p:txBody>
      </p:sp>
      <p:sp>
        <p:nvSpPr>
          <p:cNvPr id="115" name="Rectangle 3"/>
          <p:cNvSpPr txBox="1"/>
          <p:nvPr/>
        </p:nvSpPr>
        <p:spPr>
          <a:xfrm>
            <a:off x="297121" y="1536174"/>
            <a:ext cx="8549758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b="1" dirty="0"/>
              <a:t>Design thinking</a:t>
            </a:r>
            <a:r>
              <a:rPr dirty="0"/>
              <a:t> advocates for “</a:t>
            </a:r>
            <a:r>
              <a:rPr b="1" dirty="0">
                <a:solidFill>
                  <a:srgbClr val="3267FF"/>
                </a:solidFill>
              </a:rPr>
              <a:t>thinking with your hands</a:t>
            </a:r>
            <a:r>
              <a:rPr dirty="0"/>
              <a:t>” as a way to build empathetic solutions.</a:t>
            </a:r>
            <a:br>
              <a:rPr dirty="0"/>
            </a:br>
            <a:endParaRPr dirty="0"/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b="1" dirty="0"/>
              <a:t>Lean startup</a:t>
            </a:r>
            <a:r>
              <a:rPr dirty="0"/>
              <a:t> relies on early validation and the development of a minimum viable product to iterate on.</a:t>
            </a:r>
            <a:br>
              <a:rPr dirty="0"/>
            </a:br>
            <a:endParaRPr dirty="0"/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rPr b="1" dirty="0"/>
              <a:t>User-centered design</a:t>
            </a:r>
            <a:r>
              <a:rPr dirty="0"/>
              <a:t> calls for a collaborative design process where users deliver continual feedback based on their </a:t>
            </a:r>
            <a:r>
              <a:rPr b="1" dirty="0">
                <a:solidFill>
                  <a:srgbClr val="6FBF40"/>
                </a:solidFill>
              </a:rPr>
              <a:t>reactions to a product’s prototype</a:t>
            </a:r>
            <a:r>
              <a:rPr dirty="0"/>
              <a:t>.</a:t>
            </a:r>
          </a:p>
        </p:txBody>
      </p:sp>
      <p:sp>
        <p:nvSpPr>
          <p:cNvPr id="116" name="Rectangle 4"/>
          <p:cNvSpPr txBox="1"/>
          <p:nvPr/>
        </p:nvSpPr>
        <p:spPr>
          <a:xfrm>
            <a:off x="3230880" y="5801361"/>
            <a:ext cx="572515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000"/>
            </a:lvl1pPr>
          </a:lstStyle>
          <a:p>
            <a:r>
              <a:rPr sz="1400" dirty="0">
                <a:hlinkClick r:id="rId3"/>
              </a:rPr>
              <a:t>https://www.smashingmagazine.com/2014/10/the-skeptics-guide-to-low-fidelity-prototyping/</a:t>
            </a:r>
            <a:r>
              <a:rPr lang="en-US" sz="1400" dirty="0"/>
              <a:t> </a:t>
            </a:r>
            <a:endParaRPr sz="140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pic>
        <p:nvPicPr>
          <p:cNvPr id="1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342" y="0"/>
            <a:ext cx="75210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 6"/>
          <p:cNvSpPr txBox="1"/>
          <p:nvPr/>
        </p:nvSpPr>
        <p:spPr>
          <a:xfrm rot="5400000">
            <a:off x="-2185377" y="3919758"/>
            <a:ext cx="528364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UX designer Matt Tyas presents a prototype concept.</a:t>
            </a:r>
          </a:p>
        </p:txBody>
      </p:sp>
      <p:sp>
        <p:nvSpPr>
          <p:cNvPr id="123" name="Rectangle 5"/>
          <p:cNvSpPr txBox="1"/>
          <p:nvPr/>
        </p:nvSpPr>
        <p:spPr>
          <a:xfrm>
            <a:off x="2937702" y="6285336"/>
            <a:ext cx="51307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sz="1200" dirty="0">
                <a:hlinkClick r:id="rId3"/>
              </a:rPr>
              <a:t>https://www.smashingmagazine.com/2014/10/the-skeptics-guide-to-low-fidelity-prototyping</a:t>
            </a:r>
            <a:r>
              <a:rPr dirty="0">
                <a:hlinkClick r:id="rId3"/>
              </a:rPr>
              <a:t>/</a:t>
            </a: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</a:t>
            </a:r>
          </a:p>
        </p:txBody>
      </p:sp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417637"/>
            <a:ext cx="5080000" cy="292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 3"/>
          <p:cNvSpPr txBox="1"/>
          <p:nvPr/>
        </p:nvSpPr>
        <p:spPr>
          <a:xfrm>
            <a:off x="3488109" y="4462734"/>
            <a:ext cx="5004873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Designers in companies such as </a:t>
            </a:r>
            <a:r>
              <a:rPr b="1"/>
              <a:t>Nintendo</a:t>
            </a:r>
            <a:r>
              <a:t> use low-fidelity prototyping. Designer Kazuyuki Motoyama explains that the only way to actually know what a </a:t>
            </a:r>
            <a:r>
              <a:rPr b="1"/>
              <a:t>Miiverse would feel like was to hold it</a:t>
            </a:r>
            <a:r>
              <a:t>. That’s when he built this prototype out of cardboard. (Image credit: Nintendo)</a:t>
            </a:r>
          </a:p>
        </p:txBody>
      </p:sp>
      <p:sp>
        <p:nvSpPr>
          <p:cNvPr id="128" name="Rectangle 4"/>
          <p:cNvSpPr txBox="1"/>
          <p:nvPr/>
        </p:nvSpPr>
        <p:spPr>
          <a:xfrm>
            <a:off x="3967577" y="6611779"/>
            <a:ext cx="51307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t>https://www.smashingmagazine.com/2014/10/the-skeptics-guide-to-low-fidelity-prototyping/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B6BC60C6CAB54393A8EB820A74E53D" ma:contentTypeVersion="10" ma:contentTypeDescription="Create a new document." ma:contentTypeScope="" ma:versionID="fefbc73bbccbf47cb88161d0f07ed85d">
  <xsd:schema xmlns:xsd="http://www.w3.org/2001/XMLSchema" xmlns:xs="http://www.w3.org/2001/XMLSchema" xmlns:p="http://schemas.microsoft.com/office/2006/metadata/properties" xmlns:ns3="305ada36-9412-4000-9de5-0ff195499065" targetNamespace="http://schemas.microsoft.com/office/2006/metadata/properties" ma:root="true" ma:fieldsID="040407b5150d3e703e99ad0dabdbc137" ns3:_="">
    <xsd:import namespace="305ada36-9412-4000-9de5-0ff1954990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ada36-9412-4000-9de5-0ff1954990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AA4FC7-E863-4748-81C6-14253B62DD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5ada36-9412-4000-9de5-0ff195499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94D473-2C37-484A-8EF3-BC77AF6857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797438-7AAA-40F5-AF51-5E889943CFD6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305ada36-9412-4000-9de5-0ff195499065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773</Words>
  <Application>Microsoft Office PowerPoint</Application>
  <PresentationFormat>On-screen Show (4:3)</PresentationFormat>
  <Paragraphs>92</Paragraphs>
  <Slides>28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Cooper Black</vt:lpstr>
      <vt:lpstr>Helvetica Neue</vt:lpstr>
      <vt:lpstr>Office Theme</vt:lpstr>
      <vt:lpstr>Prototyping</vt:lpstr>
      <vt:lpstr>PowerPoint Presentation</vt:lpstr>
      <vt:lpstr>PowerPoint Presentation</vt:lpstr>
      <vt:lpstr>Rapid Prototyping</vt:lpstr>
      <vt:lpstr>PowerPoint Presentation</vt:lpstr>
      <vt:lpstr>Low-Fidelity Prototypes</vt:lpstr>
      <vt:lpstr>Why Now? </vt:lpstr>
      <vt:lpstr>Examples</vt:lpstr>
      <vt:lpstr>Examples</vt:lpstr>
      <vt:lpstr>Examples</vt:lpstr>
      <vt:lpstr>Examples</vt:lpstr>
      <vt:lpstr>Examples</vt:lpstr>
      <vt:lpstr>Examples</vt:lpstr>
      <vt:lpstr>PowerPoint Presentation</vt:lpstr>
      <vt:lpstr>Balsamiq</vt:lpstr>
      <vt:lpstr>PowerPoint Presentation</vt:lpstr>
      <vt:lpstr>Storyboard that</vt:lpstr>
      <vt:lpstr>PowerPoint Presentation</vt:lpstr>
      <vt:lpstr>Proto.io</vt:lpstr>
      <vt:lpstr>Simplicity is key</vt:lpstr>
      <vt:lpstr>Design thinking prototypes</vt:lpstr>
      <vt:lpstr>Design thinking prototypes</vt:lpstr>
      <vt:lpstr>Design thinking prototypes</vt:lpstr>
      <vt:lpstr>Let go my Lego!</vt:lpstr>
      <vt:lpstr>Lego power!</vt:lpstr>
      <vt:lpstr>Luke…. use the Legos!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</dc:title>
  <dc:creator>Wade Martin</dc:creator>
  <cp:lastModifiedBy>Wade Martin</cp:lastModifiedBy>
  <cp:revision>8</cp:revision>
  <dcterms:modified xsi:type="dcterms:W3CDTF">2021-01-27T04:10:58Z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0x01010084B6BC60C6CAB54393A8EB820A74E53D</vt:lpwstr>
  </property>
</Properties>
</file>