
<file path=[Content_Types].xml><?xml version="1.0" encoding="utf-8"?>
<Types xmlns="http://schemas.openxmlformats.org/package/2006/content-types">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66"/>
  </p:notesMasterIdLst>
  <p:handoutMasterIdLst>
    <p:handoutMasterId r:id="rId67"/>
  </p:handoutMasterIdLst>
  <p:sldIdLst>
    <p:sldId id="592" r:id="rId5"/>
    <p:sldId id="593" r:id="rId6"/>
    <p:sldId id="723" r:id="rId7"/>
    <p:sldId id="659" r:id="rId8"/>
    <p:sldId id="752" r:id="rId9"/>
    <p:sldId id="658" r:id="rId10"/>
    <p:sldId id="637" r:id="rId11"/>
    <p:sldId id="737" r:id="rId12"/>
    <p:sldId id="717" r:id="rId13"/>
    <p:sldId id="661" r:id="rId14"/>
    <p:sldId id="599" r:id="rId15"/>
    <p:sldId id="739" r:id="rId16"/>
    <p:sldId id="595" r:id="rId17"/>
    <p:sldId id="600" r:id="rId18"/>
    <p:sldId id="735" r:id="rId19"/>
    <p:sldId id="736" r:id="rId20"/>
    <p:sldId id="676" r:id="rId21"/>
    <p:sldId id="755" r:id="rId22"/>
    <p:sldId id="696" r:id="rId23"/>
    <p:sldId id="731" r:id="rId24"/>
    <p:sldId id="733" r:id="rId25"/>
    <p:sldId id="734" r:id="rId26"/>
    <p:sldId id="603" r:id="rId27"/>
    <p:sldId id="742" r:id="rId28"/>
    <p:sldId id="732" r:id="rId29"/>
    <p:sldId id="605" r:id="rId30"/>
    <p:sldId id="754" r:id="rId31"/>
    <p:sldId id="648" r:id="rId32"/>
    <p:sldId id="725" r:id="rId33"/>
    <p:sldId id="650" r:id="rId34"/>
    <p:sldId id="722" r:id="rId35"/>
    <p:sldId id="729" r:id="rId36"/>
    <p:sldId id="610" r:id="rId37"/>
    <p:sldId id="611" r:id="rId38"/>
    <p:sldId id="730" r:id="rId39"/>
    <p:sldId id="613" r:id="rId40"/>
    <p:sldId id="614" r:id="rId41"/>
    <p:sldId id="615" r:id="rId42"/>
    <p:sldId id="616" r:id="rId43"/>
    <p:sldId id="744" r:id="rId44"/>
    <p:sldId id="703" r:id="rId45"/>
    <p:sldId id="738" r:id="rId46"/>
    <p:sldId id="651" r:id="rId47"/>
    <p:sldId id="745" r:id="rId48"/>
    <p:sldId id="620" r:id="rId49"/>
    <p:sldId id="746" r:id="rId50"/>
    <p:sldId id="747" r:id="rId51"/>
    <p:sldId id="748" r:id="rId52"/>
    <p:sldId id="625" r:id="rId53"/>
    <p:sldId id="626" r:id="rId54"/>
    <p:sldId id="749" r:id="rId55"/>
    <p:sldId id="691" r:id="rId56"/>
    <p:sldId id="753" r:id="rId57"/>
    <p:sldId id="751" r:id="rId58"/>
    <p:sldId id="660" r:id="rId59"/>
    <p:sldId id="630" r:id="rId60"/>
    <p:sldId id="695" r:id="rId61"/>
    <p:sldId id="631" r:id="rId62"/>
    <p:sldId id="533" r:id="rId63"/>
    <p:sldId id="534" r:id="rId64"/>
    <p:sldId id="741" r:id="rId6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Dewit" initials="RD" lastIdx="2" clrIdx="0">
    <p:extLst>
      <p:ext uri="{19B8F6BF-5375-455C-9EA6-DF929625EA0E}">
        <p15:presenceInfo xmlns:p15="http://schemas.microsoft.com/office/powerpoint/2012/main" userId="S-1-5-21-1534095646-1438609452-5522801-274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DD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056" autoAdjust="0"/>
    <p:restoredTop sz="93466" autoAdjust="0"/>
  </p:normalViewPr>
  <p:slideViewPr>
    <p:cSldViewPr>
      <p:cViewPr varScale="1">
        <p:scale>
          <a:sx n="42" d="100"/>
          <a:sy n="42" d="100"/>
        </p:scale>
        <p:origin x="1224" y="40"/>
      </p:cViewPr>
      <p:guideLst>
        <p:guide orient="horz" pos="2160"/>
        <p:guide pos="2880"/>
      </p:guideLst>
    </p:cSldViewPr>
  </p:slideViewPr>
  <p:outlineViewPr>
    <p:cViewPr>
      <p:scale>
        <a:sx n="33" d="100"/>
        <a:sy n="33" d="100"/>
      </p:scale>
      <p:origin x="0" y="5928"/>
    </p:cViewPr>
  </p:outlineViewPr>
  <p:notesTextViewPr>
    <p:cViewPr>
      <p:scale>
        <a:sx n="3" d="2"/>
        <a:sy n="3" d="2"/>
      </p:scale>
      <p:origin x="0" y="0"/>
    </p:cViewPr>
  </p:notesTextViewPr>
  <p:sorterViewPr>
    <p:cViewPr>
      <p:scale>
        <a:sx n="90" d="100"/>
        <a:sy n="90" d="100"/>
      </p:scale>
      <p:origin x="0" y="0"/>
    </p:cViewPr>
  </p:sorterViewPr>
  <p:notesViewPr>
    <p:cSldViewPr>
      <p:cViewPr varScale="1">
        <p:scale>
          <a:sx n="77" d="100"/>
          <a:sy n="77" d="100"/>
        </p:scale>
        <p:origin x="403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8" tIns="46584" rIns="93168" bIns="46584"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68" tIns="46584" rIns="93168" bIns="46584" rtlCol="0"/>
          <a:lstStyle>
            <a:lvl1pPr algn="r">
              <a:defRPr sz="1200"/>
            </a:lvl1pPr>
          </a:lstStyle>
          <a:p>
            <a:fld id="{D6356CF4-004F-4B04-B722-F2530CEA151D}" type="datetimeFigureOut">
              <a:rPr lang="en-US" smtClean="0"/>
              <a:pPr/>
              <a:t>5/11/2021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8" tIns="46584" rIns="93168" bIns="465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68" tIns="46584" rIns="93168" bIns="46584" rtlCol="0" anchor="b"/>
          <a:lstStyle>
            <a:lvl1pPr algn="r">
              <a:defRPr sz="1200"/>
            </a:lvl1pPr>
          </a:lstStyle>
          <a:p>
            <a:fld id="{7F92E3B1-2F90-407F-A27F-540DCB06F749}" type="slidenum">
              <a:rPr lang="en-US" smtClean="0"/>
              <a:pPr/>
              <a:t>‹#›</a:t>
            </a:fld>
            <a:endParaRPr lang="en-US" dirty="0"/>
          </a:p>
        </p:txBody>
      </p:sp>
    </p:spTree>
    <p:extLst>
      <p:ext uri="{BB962C8B-B14F-4D97-AF65-F5344CB8AC3E}">
        <p14:creationId xmlns:p14="http://schemas.microsoft.com/office/powerpoint/2010/main" val="731149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8" tIns="46584" rIns="93168" bIns="46584"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8" tIns="46584" rIns="93168" bIns="46584" rtlCol="0"/>
          <a:lstStyle>
            <a:lvl1pPr algn="r">
              <a:defRPr sz="1200"/>
            </a:lvl1pPr>
          </a:lstStyle>
          <a:p>
            <a:fld id="{B7EDAB58-5905-48F5-A4DA-DA4053DFD6BF}" type="datetimeFigureOut">
              <a:rPr lang="en-US" smtClean="0"/>
              <a:pPr/>
              <a:t>5/11/2021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8" tIns="46584" rIns="93168" bIns="465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8" tIns="46584" rIns="93168"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8" tIns="46584" rIns="93168"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8" tIns="46584" rIns="93168" bIns="46584" rtlCol="0" anchor="b"/>
          <a:lstStyle>
            <a:lvl1pPr algn="r">
              <a:defRPr sz="1200"/>
            </a:lvl1pPr>
          </a:lstStyle>
          <a:p>
            <a:fld id="{28CBEAFE-5D8B-4040-B6D5-B2188809F79C}" type="slidenum">
              <a:rPr lang="en-US" smtClean="0"/>
              <a:pPr/>
              <a:t>‹#›</a:t>
            </a:fld>
            <a:endParaRPr lang="en-US" dirty="0"/>
          </a:p>
        </p:txBody>
      </p:sp>
    </p:spTree>
    <p:extLst>
      <p:ext uri="{BB962C8B-B14F-4D97-AF65-F5344CB8AC3E}">
        <p14:creationId xmlns:p14="http://schemas.microsoft.com/office/powerpoint/2010/main" val="324049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1</a:t>
            </a:fld>
            <a:endParaRPr lang="en-US" dirty="0"/>
          </a:p>
        </p:txBody>
      </p:sp>
    </p:spTree>
    <p:extLst>
      <p:ext uri="{BB962C8B-B14F-4D97-AF65-F5344CB8AC3E}">
        <p14:creationId xmlns:p14="http://schemas.microsoft.com/office/powerpoint/2010/main" val="4078215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11</a:t>
            </a:fld>
            <a:endParaRPr lang="en-US" dirty="0"/>
          </a:p>
        </p:txBody>
      </p:sp>
    </p:spTree>
    <p:extLst>
      <p:ext uri="{BB962C8B-B14F-4D97-AF65-F5344CB8AC3E}">
        <p14:creationId xmlns:p14="http://schemas.microsoft.com/office/powerpoint/2010/main" val="2459525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12</a:t>
            </a:fld>
            <a:endParaRPr lang="en-US" dirty="0"/>
          </a:p>
        </p:txBody>
      </p:sp>
    </p:spTree>
    <p:extLst>
      <p:ext uri="{BB962C8B-B14F-4D97-AF65-F5344CB8AC3E}">
        <p14:creationId xmlns:p14="http://schemas.microsoft.com/office/powerpoint/2010/main" val="4187064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a:solidFill>
                <a:srgbClr val="FF0000"/>
              </a:solidFill>
            </a:endParaRPr>
          </a:p>
        </p:txBody>
      </p:sp>
      <p:sp>
        <p:nvSpPr>
          <p:cNvPr id="4" name="Slide Number Placeholder 3"/>
          <p:cNvSpPr>
            <a:spLocks noGrp="1"/>
          </p:cNvSpPr>
          <p:nvPr>
            <p:ph type="sldNum" sz="quarter" idx="10"/>
          </p:nvPr>
        </p:nvSpPr>
        <p:spPr/>
        <p:txBody>
          <a:bodyPr/>
          <a:lstStyle/>
          <a:p>
            <a:fld id="{28CBEAFE-5D8B-4040-B6D5-B2188809F79C}" type="slidenum">
              <a:rPr lang="en-US" smtClean="0"/>
              <a:pPr/>
              <a:t>13</a:t>
            </a:fld>
            <a:endParaRPr lang="en-US" dirty="0"/>
          </a:p>
        </p:txBody>
      </p:sp>
    </p:spTree>
    <p:extLst>
      <p:ext uri="{BB962C8B-B14F-4D97-AF65-F5344CB8AC3E}">
        <p14:creationId xmlns:p14="http://schemas.microsoft.com/office/powerpoint/2010/main" val="2074133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C8DC97B6-9405-435E-B4F5-18862B93677D}" type="slidenum">
              <a:rPr lang="en-US" smtClean="0"/>
              <a:pPr/>
              <a:t>14</a:t>
            </a:fld>
            <a:endParaRPr lang="en-US" dirty="0" smtClean="0"/>
          </a:p>
        </p:txBody>
      </p:sp>
    </p:spTree>
    <p:extLst>
      <p:ext uri="{BB962C8B-B14F-4D97-AF65-F5344CB8AC3E}">
        <p14:creationId xmlns:p14="http://schemas.microsoft.com/office/powerpoint/2010/main" val="3784430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15</a:t>
            </a:fld>
            <a:endParaRPr lang="en-US" dirty="0"/>
          </a:p>
        </p:txBody>
      </p:sp>
    </p:spTree>
    <p:extLst>
      <p:ext uri="{BB962C8B-B14F-4D97-AF65-F5344CB8AC3E}">
        <p14:creationId xmlns:p14="http://schemas.microsoft.com/office/powerpoint/2010/main" val="3562797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16</a:t>
            </a:fld>
            <a:endParaRPr lang="en-US" dirty="0"/>
          </a:p>
        </p:txBody>
      </p:sp>
    </p:spTree>
    <p:extLst>
      <p:ext uri="{BB962C8B-B14F-4D97-AF65-F5344CB8AC3E}">
        <p14:creationId xmlns:p14="http://schemas.microsoft.com/office/powerpoint/2010/main" val="3116612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17</a:t>
            </a:fld>
            <a:endParaRPr lang="en-US" dirty="0"/>
          </a:p>
        </p:txBody>
      </p:sp>
    </p:spTree>
    <p:extLst>
      <p:ext uri="{BB962C8B-B14F-4D97-AF65-F5344CB8AC3E}">
        <p14:creationId xmlns:p14="http://schemas.microsoft.com/office/powerpoint/2010/main" val="4072800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18</a:t>
            </a:fld>
            <a:endParaRPr lang="en-US" dirty="0"/>
          </a:p>
        </p:txBody>
      </p:sp>
    </p:spTree>
    <p:extLst>
      <p:ext uri="{BB962C8B-B14F-4D97-AF65-F5344CB8AC3E}">
        <p14:creationId xmlns:p14="http://schemas.microsoft.com/office/powerpoint/2010/main" val="851213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C8DC97B6-9405-435E-B4F5-18862B93677D}" type="slidenum">
              <a:rPr lang="en-US" smtClean="0"/>
              <a:pPr/>
              <a:t>19</a:t>
            </a:fld>
            <a:endParaRPr lang="en-US" dirty="0" smtClean="0"/>
          </a:p>
        </p:txBody>
      </p:sp>
    </p:spTree>
    <p:extLst>
      <p:ext uri="{BB962C8B-B14F-4D97-AF65-F5344CB8AC3E}">
        <p14:creationId xmlns:p14="http://schemas.microsoft.com/office/powerpoint/2010/main" val="3637783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20</a:t>
            </a:fld>
            <a:endParaRPr lang="en-US" dirty="0"/>
          </a:p>
        </p:txBody>
      </p:sp>
    </p:spTree>
    <p:extLst>
      <p:ext uri="{BB962C8B-B14F-4D97-AF65-F5344CB8AC3E}">
        <p14:creationId xmlns:p14="http://schemas.microsoft.com/office/powerpoint/2010/main" val="564843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a:t>
            </a:fld>
            <a:endParaRPr lang="en-US" dirty="0"/>
          </a:p>
        </p:txBody>
      </p:sp>
    </p:spTree>
    <p:extLst>
      <p:ext uri="{BB962C8B-B14F-4D97-AF65-F5344CB8AC3E}">
        <p14:creationId xmlns:p14="http://schemas.microsoft.com/office/powerpoint/2010/main" val="1328810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21</a:t>
            </a:fld>
            <a:endParaRPr lang="en-US" dirty="0"/>
          </a:p>
        </p:txBody>
      </p:sp>
    </p:spTree>
    <p:extLst>
      <p:ext uri="{BB962C8B-B14F-4D97-AF65-F5344CB8AC3E}">
        <p14:creationId xmlns:p14="http://schemas.microsoft.com/office/powerpoint/2010/main" val="1415815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22</a:t>
            </a:fld>
            <a:endParaRPr lang="en-US" dirty="0"/>
          </a:p>
        </p:txBody>
      </p:sp>
    </p:spTree>
    <p:extLst>
      <p:ext uri="{BB962C8B-B14F-4D97-AF65-F5344CB8AC3E}">
        <p14:creationId xmlns:p14="http://schemas.microsoft.com/office/powerpoint/2010/main" val="13549564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176" indent="-171176">
              <a:buFontTx/>
              <a:buChar char="-"/>
            </a:pPr>
            <a:endParaRPr lang="en-US" baseline="0" dirty="0" smtClean="0">
              <a:sym typeface="Wingdings" pitchFamily="2" charset="2"/>
            </a:endParaRPr>
          </a:p>
          <a:p>
            <a:pPr marL="3822924" lvl="8" indent="-171176">
              <a:buFontTx/>
              <a:buChar char="-"/>
            </a:pPr>
            <a:endParaRPr lang="en-US" baseline="0" dirty="0" smtClean="0">
              <a:sym typeface="Wingdings" pitchFamily="2" charset="2"/>
            </a:endParaRPr>
          </a:p>
        </p:txBody>
      </p:sp>
      <p:sp>
        <p:nvSpPr>
          <p:cNvPr id="4" name="Slide Number Placeholder 3"/>
          <p:cNvSpPr>
            <a:spLocks noGrp="1"/>
          </p:cNvSpPr>
          <p:nvPr>
            <p:ph type="sldNum" sz="quarter" idx="10"/>
          </p:nvPr>
        </p:nvSpPr>
        <p:spPr/>
        <p:txBody>
          <a:bodyPr/>
          <a:lstStyle/>
          <a:p>
            <a:fld id="{28CBEAFE-5D8B-4040-B6D5-B2188809F79C}" type="slidenum">
              <a:rPr lang="en-US" smtClean="0"/>
              <a:pPr/>
              <a:t>23</a:t>
            </a:fld>
            <a:endParaRPr lang="en-US" dirty="0"/>
          </a:p>
        </p:txBody>
      </p:sp>
    </p:spTree>
    <p:extLst>
      <p:ext uri="{BB962C8B-B14F-4D97-AF65-F5344CB8AC3E}">
        <p14:creationId xmlns:p14="http://schemas.microsoft.com/office/powerpoint/2010/main" val="4254796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24</a:t>
            </a:fld>
            <a:endParaRPr lang="en-US" dirty="0"/>
          </a:p>
        </p:txBody>
      </p:sp>
    </p:spTree>
    <p:extLst>
      <p:ext uri="{BB962C8B-B14F-4D97-AF65-F5344CB8AC3E}">
        <p14:creationId xmlns:p14="http://schemas.microsoft.com/office/powerpoint/2010/main" val="12589569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25</a:t>
            </a:fld>
            <a:endParaRPr lang="en-US" dirty="0"/>
          </a:p>
        </p:txBody>
      </p:sp>
    </p:spTree>
    <p:extLst>
      <p:ext uri="{BB962C8B-B14F-4D97-AF65-F5344CB8AC3E}">
        <p14:creationId xmlns:p14="http://schemas.microsoft.com/office/powerpoint/2010/main" val="42025062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26</a:t>
            </a:fld>
            <a:endParaRPr lang="en-US" dirty="0"/>
          </a:p>
        </p:txBody>
      </p:sp>
    </p:spTree>
    <p:extLst>
      <p:ext uri="{BB962C8B-B14F-4D97-AF65-F5344CB8AC3E}">
        <p14:creationId xmlns:p14="http://schemas.microsoft.com/office/powerpoint/2010/main" val="874686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27</a:t>
            </a:fld>
            <a:endParaRPr lang="en-US" dirty="0"/>
          </a:p>
        </p:txBody>
      </p:sp>
    </p:spTree>
    <p:extLst>
      <p:ext uri="{BB962C8B-B14F-4D97-AF65-F5344CB8AC3E}">
        <p14:creationId xmlns:p14="http://schemas.microsoft.com/office/powerpoint/2010/main" val="5322680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28</a:t>
            </a:fld>
            <a:endParaRPr lang="en-US" dirty="0"/>
          </a:p>
        </p:txBody>
      </p:sp>
    </p:spTree>
    <p:extLst>
      <p:ext uri="{BB962C8B-B14F-4D97-AF65-F5344CB8AC3E}">
        <p14:creationId xmlns:p14="http://schemas.microsoft.com/office/powerpoint/2010/main" val="21766414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29</a:t>
            </a:fld>
            <a:endParaRPr lang="en-US" dirty="0"/>
          </a:p>
        </p:txBody>
      </p:sp>
    </p:spTree>
    <p:extLst>
      <p:ext uri="{BB962C8B-B14F-4D97-AF65-F5344CB8AC3E}">
        <p14:creationId xmlns:p14="http://schemas.microsoft.com/office/powerpoint/2010/main" val="24262532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baseline="0" dirty="0" smtClean="0"/>
          </a:p>
          <a:p>
            <a:endParaRPr lang="en-US" baseline="0" dirty="0" smtClean="0"/>
          </a:p>
          <a:p>
            <a:endParaRPr lang="en-US" baseline="0" dirty="0" smtClean="0"/>
          </a:p>
          <a:p>
            <a:r>
              <a:rPr lang="en-US" baseline="0" dirty="0" smtClean="0"/>
              <a:t>- Shops Contributes Faculty (12) and NM (14) Scholar Plans (up to)</a:t>
            </a:r>
          </a:p>
        </p:txBody>
      </p:sp>
      <p:sp>
        <p:nvSpPr>
          <p:cNvPr id="4" name="Slide Number Placeholder 3"/>
          <p:cNvSpPr>
            <a:spLocks noGrp="1"/>
          </p:cNvSpPr>
          <p:nvPr>
            <p:ph type="sldNum" sz="quarter" idx="10"/>
          </p:nvPr>
        </p:nvSpPr>
        <p:spPr/>
        <p:txBody>
          <a:bodyPr/>
          <a:lstStyle/>
          <a:p>
            <a:fld id="{28CBEAFE-5D8B-4040-B6D5-B2188809F79C}" type="slidenum">
              <a:rPr lang="en-US" smtClean="0"/>
              <a:pPr/>
              <a:t>30</a:t>
            </a:fld>
            <a:endParaRPr lang="en-US" dirty="0"/>
          </a:p>
        </p:txBody>
      </p:sp>
    </p:spTree>
    <p:extLst>
      <p:ext uri="{BB962C8B-B14F-4D97-AF65-F5344CB8AC3E}">
        <p14:creationId xmlns:p14="http://schemas.microsoft.com/office/powerpoint/2010/main" val="3333742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C8DC97B6-9405-435E-B4F5-18862B93677D}" type="slidenum">
              <a:rPr lang="en-US" smtClean="0"/>
              <a:pPr/>
              <a:t>4</a:t>
            </a:fld>
            <a:endParaRPr lang="en-US" dirty="0" smtClean="0"/>
          </a:p>
        </p:txBody>
      </p:sp>
    </p:spTree>
    <p:extLst>
      <p:ext uri="{BB962C8B-B14F-4D97-AF65-F5344CB8AC3E}">
        <p14:creationId xmlns:p14="http://schemas.microsoft.com/office/powerpoint/2010/main" val="16309534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31</a:t>
            </a:fld>
            <a:endParaRPr lang="en-US" dirty="0"/>
          </a:p>
        </p:txBody>
      </p:sp>
    </p:spTree>
    <p:extLst>
      <p:ext uri="{BB962C8B-B14F-4D97-AF65-F5344CB8AC3E}">
        <p14:creationId xmlns:p14="http://schemas.microsoft.com/office/powerpoint/2010/main" val="40664584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32</a:t>
            </a:fld>
            <a:endParaRPr lang="en-US" dirty="0"/>
          </a:p>
        </p:txBody>
      </p:sp>
    </p:spTree>
    <p:extLst>
      <p:ext uri="{BB962C8B-B14F-4D97-AF65-F5344CB8AC3E}">
        <p14:creationId xmlns:p14="http://schemas.microsoft.com/office/powerpoint/2010/main" val="39400536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33</a:t>
            </a:fld>
            <a:endParaRPr lang="en-US" dirty="0"/>
          </a:p>
        </p:txBody>
      </p:sp>
    </p:spTree>
    <p:extLst>
      <p:ext uri="{BB962C8B-B14F-4D97-AF65-F5344CB8AC3E}">
        <p14:creationId xmlns:p14="http://schemas.microsoft.com/office/powerpoint/2010/main" val="5930246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34</a:t>
            </a:fld>
            <a:endParaRPr lang="en-US" dirty="0"/>
          </a:p>
        </p:txBody>
      </p:sp>
    </p:spTree>
    <p:extLst>
      <p:ext uri="{BB962C8B-B14F-4D97-AF65-F5344CB8AC3E}">
        <p14:creationId xmlns:p14="http://schemas.microsoft.com/office/powerpoint/2010/main" val="10852931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35</a:t>
            </a:fld>
            <a:endParaRPr lang="en-US" dirty="0"/>
          </a:p>
        </p:txBody>
      </p:sp>
    </p:spTree>
    <p:extLst>
      <p:ext uri="{BB962C8B-B14F-4D97-AF65-F5344CB8AC3E}">
        <p14:creationId xmlns:p14="http://schemas.microsoft.com/office/powerpoint/2010/main" val="5242527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See memos</a:t>
            </a:r>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36</a:t>
            </a:fld>
            <a:endParaRPr lang="en-US" dirty="0"/>
          </a:p>
        </p:txBody>
      </p:sp>
    </p:spTree>
    <p:extLst>
      <p:ext uri="{BB962C8B-B14F-4D97-AF65-F5344CB8AC3E}">
        <p14:creationId xmlns:p14="http://schemas.microsoft.com/office/powerpoint/2010/main" val="3916860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Memo</a:t>
            </a:r>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37</a:t>
            </a:fld>
            <a:endParaRPr lang="en-US" dirty="0"/>
          </a:p>
        </p:txBody>
      </p:sp>
    </p:spTree>
    <p:extLst>
      <p:ext uri="{BB962C8B-B14F-4D97-AF65-F5344CB8AC3E}">
        <p14:creationId xmlns:p14="http://schemas.microsoft.com/office/powerpoint/2010/main" val="28573434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dirty="0" smtClean="0"/>
          </a:p>
        </p:txBody>
      </p:sp>
      <p:sp>
        <p:nvSpPr>
          <p:cNvPr id="58372" name="Slide Number Placeholder 3"/>
          <p:cNvSpPr>
            <a:spLocks noGrp="1"/>
          </p:cNvSpPr>
          <p:nvPr>
            <p:ph type="sldNum" sz="quarter" idx="5"/>
          </p:nvPr>
        </p:nvSpPr>
        <p:spPr>
          <a:noFill/>
        </p:spPr>
        <p:txBody>
          <a:bodyPr/>
          <a:lstStyle/>
          <a:p>
            <a:fld id="{D0EEBB83-71C3-4D8A-8B68-A33F2A5EFA49}" type="slidenum">
              <a:rPr lang="en-US" smtClean="0"/>
              <a:pPr/>
              <a:t>38</a:t>
            </a:fld>
            <a:endParaRPr lang="en-US" dirty="0" smtClean="0"/>
          </a:p>
        </p:txBody>
      </p:sp>
    </p:spTree>
    <p:extLst>
      <p:ext uri="{BB962C8B-B14F-4D97-AF65-F5344CB8AC3E}">
        <p14:creationId xmlns:p14="http://schemas.microsoft.com/office/powerpoint/2010/main" val="8793375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39</a:t>
            </a:fld>
            <a:endParaRPr lang="en-US" dirty="0"/>
          </a:p>
        </p:txBody>
      </p:sp>
    </p:spTree>
    <p:extLst>
      <p:ext uri="{BB962C8B-B14F-4D97-AF65-F5344CB8AC3E}">
        <p14:creationId xmlns:p14="http://schemas.microsoft.com/office/powerpoint/2010/main" val="42192324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40</a:t>
            </a:fld>
            <a:endParaRPr lang="en-US" dirty="0"/>
          </a:p>
        </p:txBody>
      </p:sp>
    </p:spTree>
    <p:extLst>
      <p:ext uri="{BB962C8B-B14F-4D97-AF65-F5344CB8AC3E}">
        <p14:creationId xmlns:p14="http://schemas.microsoft.com/office/powerpoint/2010/main" val="359629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5</a:t>
            </a:fld>
            <a:endParaRPr lang="en-US" dirty="0"/>
          </a:p>
        </p:txBody>
      </p:sp>
    </p:spTree>
    <p:extLst>
      <p:ext uri="{BB962C8B-B14F-4D97-AF65-F5344CB8AC3E}">
        <p14:creationId xmlns:p14="http://schemas.microsoft.com/office/powerpoint/2010/main" val="42532092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41</a:t>
            </a:fld>
            <a:endParaRPr lang="en-US" dirty="0"/>
          </a:p>
        </p:txBody>
      </p:sp>
    </p:spTree>
    <p:extLst>
      <p:ext uri="{BB962C8B-B14F-4D97-AF65-F5344CB8AC3E}">
        <p14:creationId xmlns:p14="http://schemas.microsoft.com/office/powerpoint/2010/main" val="33071033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42</a:t>
            </a:fld>
            <a:endParaRPr lang="en-US" dirty="0"/>
          </a:p>
        </p:txBody>
      </p:sp>
    </p:spTree>
    <p:extLst>
      <p:ext uri="{BB962C8B-B14F-4D97-AF65-F5344CB8AC3E}">
        <p14:creationId xmlns:p14="http://schemas.microsoft.com/office/powerpoint/2010/main" val="11707368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3.7% ROI</a:t>
            </a:r>
          </a:p>
          <a:p>
            <a:r>
              <a:rPr lang="en-US" dirty="0" smtClean="0"/>
              <a:t>FAS</a:t>
            </a:r>
            <a:r>
              <a:rPr lang="en-US" baseline="0" dirty="0" smtClean="0"/>
              <a:t> 106 Audit in 2022 </a:t>
            </a:r>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43</a:t>
            </a:fld>
            <a:endParaRPr lang="en-US" dirty="0"/>
          </a:p>
        </p:txBody>
      </p:sp>
    </p:spTree>
    <p:extLst>
      <p:ext uri="{BB962C8B-B14F-4D97-AF65-F5344CB8AC3E}">
        <p14:creationId xmlns:p14="http://schemas.microsoft.com/office/powerpoint/2010/main" val="36026233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Post Retirement</a:t>
            </a:r>
            <a:r>
              <a:rPr lang="en-US" baseline="0" dirty="0" smtClean="0"/>
              <a:t> Liability will be abated by VEBA long term</a:t>
            </a:r>
          </a:p>
        </p:txBody>
      </p:sp>
      <p:sp>
        <p:nvSpPr>
          <p:cNvPr id="4" name="Slide Number Placeholder 3"/>
          <p:cNvSpPr>
            <a:spLocks noGrp="1"/>
          </p:cNvSpPr>
          <p:nvPr>
            <p:ph type="sldNum" sz="quarter" idx="10"/>
          </p:nvPr>
        </p:nvSpPr>
        <p:spPr/>
        <p:txBody>
          <a:bodyPr/>
          <a:lstStyle/>
          <a:p>
            <a:fld id="{28CBEAFE-5D8B-4040-B6D5-B2188809F79C}" type="slidenum">
              <a:rPr lang="en-US" smtClean="0"/>
              <a:pPr/>
              <a:t>44</a:t>
            </a:fld>
            <a:endParaRPr lang="en-US" dirty="0"/>
          </a:p>
        </p:txBody>
      </p:sp>
    </p:spTree>
    <p:extLst>
      <p:ext uri="{BB962C8B-B14F-4D97-AF65-F5344CB8AC3E}">
        <p14:creationId xmlns:p14="http://schemas.microsoft.com/office/powerpoint/2010/main" val="36077047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Bond is $3.3M</a:t>
            </a:r>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45</a:t>
            </a:fld>
            <a:endParaRPr lang="en-US" dirty="0"/>
          </a:p>
        </p:txBody>
      </p:sp>
    </p:spTree>
    <p:extLst>
      <p:ext uri="{BB962C8B-B14F-4D97-AF65-F5344CB8AC3E}">
        <p14:creationId xmlns:p14="http://schemas.microsoft.com/office/powerpoint/2010/main" val="39220063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Post Retirement</a:t>
            </a:r>
            <a:r>
              <a:rPr lang="en-US" baseline="0" dirty="0" smtClean="0"/>
              <a:t> Liability will be abated by VEBA long term</a:t>
            </a:r>
          </a:p>
          <a:p>
            <a:r>
              <a:rPr lang="en-US" dirty="0" smtClean="0"/>
              <a:t>PERS Unfunded Accrued Liability (UAL) at a 20 year pay down schedule with an</a:t>
            </a:r>
            <a:r>
              <a:rPr lang="en-US" baseline="0" dirty="0" smtClean="0"/>
              <a:t> assumed 7% rate</a:t>
            </a:r>
            <a:endParaRPr lang="en-US" dirty="0" smtClean="0"/>
          </a:p>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46</a:t>
            </a:fld>
            <a:endParaRPr lang="en-US" dirty="0"/>
          </a:p>
        </p:txBody>
      </p:sp>
    </p:spTree>
    <p:extLst>
      <p:ext uri="{BB962C8B-B14F-4D97-AF65-F5344CB8AC3E}">
        <p14:creationId xmlns:p14="http://schemas.microsoft.com/office/powerpoint/2010/main" val="13296156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47</a:t>
            </a:fld>
            <a:endParaRPr lang="en-US" dirty="0"/>
          </a:p>
        </p:txBody>
      </p:sp>
    </p:spTree>
    <p:extLst>
      <p:ext uri="{BB962C8B-B14F-4D97-AF65-F5344CB8AC3E}">
        <p14:creationId xmlns:p14="http://schemas.microsoft.com/office/powerpoint/2010/main" val="23881931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Addressed Key</a:t>
            </a:r>
            <a:r>
              <a:rPr lang="en-US" baseline="0" dirty="0" smtClean="0"/>
              <a:t> Liabilities</a:t>
            </a:r>
          </a:p>
          <a:p>
            <a:r>
              <a:rPr lang="en-US" baseline="0" dirty="0" smtClean="0"/>
              <a:t>Excludes Short Term Liabilities</a:t>
            </a:r>
          </a:p>
          <a:p>
            <a:r>
              <a:rPr lang="en-US" baseline="0" dirty="0" smtClean="0"/>
              <a:t>No Reserves against long term facility needs</a:t>
            </a:r>
          </a:p>
          <a:p>
            <a:r>
              <a:rPr lang="en-US" baseline="0" dirty="0" smtClean="0"/>
              <a:t>Operating leveraged mode</a:t>
            </a:r>
          </a:p>
          <a:p>
            <a:r>
              <a:rPr lang="en-US" baseline="0" dirty="0" smtClean="0"/>
              <a:t>PERS Liability at 7% Discount Rate </a:t>
            </a:r>
          </a:p>
          <a:p>
            <a:r>
              <a:rPr lang="en-US" baseline="0" dirty="0" smtClean="0"/>
              <a:t>Need to set aside reserves for rebuilding</a:t>
            </a:r>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48</a:t>
            </a:fld>
            <a:endParaRPr lang="en-US" dirty="0"/>
          </a:p>
        </p:txBody>
      </p:sp>
    </p:spTree>
    <p:extLst>
      <p:ext uri="{BB962C8B-B14F-4D97-AF65-F5344CB8AC3E}">
        <p14:creationId xmlns:p14="http://schemas.microsoft.com/office/powerpoint/2010/main" val="9838235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49</a:t>
            </a:fld>
            <a:endParaRPr lang="en-US" dirty="0"/>
          </a:p>
        </p:txBody>
      </p:sp>
    </p:spTree>
    <p:extLst>
      <p:ext uri="{BB962C8B-B14F-4D97-AF65-F5344CB8AC3E}">
        <p14:creationId xmlns:p14="http://schemas.microsoft.com/office/powerpoint/2010/main" val="20599552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Policy for Controller reporting requirements and thresholds.</a:t>
            </a:r>
            <a:r>
              <a:rPr lang="en-US" baseline="0" dirty="0" smtClean="0"/>
              <a:t> </a:t>
            </a:r>
            <a:endParaRPr lang="en-US" dirty="0" smtClean="0"/>
          </a:p>
          <a:p>
            <a:pPr defTabSz="914307">
              <a:defRPr/>
            </a:pPr>
            <a:r>
              <a:rPr lang="en-US" dirty="0" smtClean="0"/>
              <a:t>Working Capital targeted at 8% of Operating expenses including G&amp;A</a:t>
            </a:r>
          </a:p>
          <a:p>
            <a:pPr defTabSz="914307">
              <a:defRPr/>
            </a:pPr>
            <a:endParaRPr lang="en-US" dirty="0" smtClean="0"/>
          </a:p>
          <a:p>
            <a:pPr defTabSz="914307">
              <a:defRPr/>
            </a:pPr>
            <a:endParaRPr lang="en-US"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50</a:t>
            </a:fld>
            <a:endParaRPr lang="en-US" dirty="0"/>
          </a:p>
        </p:txBody>
      </p:sp>
    </p:spTree>
    <p:extLst>
      <p:ext uri="{BB962C8B-B14F-4D97-AF65-F5344CB8AC3E}">
        <p14:creationId xmlns:p14="http://schemas.microsoft.com/office/powerpoint/2010/main" val="2797318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C8DC97B6-9405-435E-B4F5-18862B93677D}" type="slidenum">
              <a:rPr lang="en-US" smtClean="0"/>
              <a:pPr/>
              <a:t>6</a:t>
            </a:fld>
            <a:endParaRPr lang="en-US" dirty="0" smtClean="0"/>
          </a:p>
        </p:txBody>
      </p:sp>
    </p:spTree>
    <p:extLst>
      <p:ext uri="{BB962C8B-B14F-4D97-AF65-F5344CB8AC3E}">
        <p14:creationId xmlns:p14="http://schemas.microsoft.com/office/powerpoint/2010/main" val="119697935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Policy for Controller reporting requirements and thresholds.</a:t>
            </a:r>
            <a:r>
              <a:rPr lang="en-US" baseline="0" dirty="0" smtClean="0"/>
              <a:t> </a:t>
            </a:r>
            <a:endParaRPr lang="en-US" dirty="0" smtClean="0"/>
          </a:p>
          <a:p>
            <a:pPr defTabSz="914307">
              <a:defRPr/>
            </a:pPr>
            <a:r>
              <a:rPr lang="en-US" dirty="0" smtClean="0"/>
              <a:t>Working Capital targeted at 8% of expenses = $2.7M</a:t>
            </a:r>
          </a:p>
          <a:p>
            <a:pPr defTabSz="914307">
              <a:defRPr/>
            </a:pPr>
            <a:endParaRPr lang="en-US" dirty="0" smtClean="0"/>
          </a:p>
          <a:p>
            <a:pPr defTabSz="914307">
              <a:defRPr/>
            </a:pPr>
            <a:endParaRPr lang="en-US" dirty="0" smtClean="0"/>
          </a:p>
          <a:p>
            <a:pPr defTabSz="914307">
              <a:defRPr/>
            </a:pPr>
            <a:r>
              <a:rPr lang="en-US" dirty="0" smtClean="0"/>
              <a:t>Reserve Funding Opportunities </a:t>
            </a:r>
            <a:r>
              <a:rPr lang="en-US" baseline="0" dirty="0" smtClean="0"/>
              <a:t>are:</a:t>
            </a:r>
            <a:endParaRPr lang="en-US" dirty="0" smtClean="0"/>
          </a:p>
          <a:p>
            <a:pPr marL="228234" indent="-228234">
              <a:buFont typeface="+mj-lt"/>
              <a:buAutoNum type="arabicPeriod"/>
            </a:pPr>
            <a:r>
              <a:rPr lang="en-US" dirty="0" smtClean="0"/>
              <a:t>Beach Card – Student funds</a:t>
            </a:r>
            <a:r>
              <a:rPr lang="en-US" baseline="0" dirty="0" smtClean="0"/>
              <a:t> </a:t>
            </a:r>
            <a:endParaRPr lang="en-US" dirty="0" smtClean="0"/>
          </a:p>
          <a:p>
            <a:pPr marL="228234" indent="-228234">
              <a:buFont typeface="+mj-lt"/>
              <a:buAutoNum type="arabicPeriod"/>
            </a:pPr>
            <a:r>
              <a:rPr lang="en-US" dirty="0" smtClean="0"/>
              <a:t>Alumni Center/Catering Kitchen</a:t>
            </a:r>
          </a:p>
          <a:p>
            <a:pPr marL="228234" indent="-228234" defTabSz="912937">
              <a:buFont typeface="+mj-lt"/>
              <a:buAutoNum type="arabicPeriod"/>
              <a:defRPr/>
            </a:pPr>
            <a:r>
              <a:rPr lang="en-US" dirty="0" smtClean="0"/>
              <a:t>Designate/Grow funds for early Bond payoff – 2 year</a:t>
            </a:r>
            <a:r>
              <a:rPr lang="en-US" baseline="0" dirty="0" smtClean="0"/>
              <a:t> assessment</a:t>
            </a:r>
          </a:p>
          <a:p>
            <a:pPr marL="228234" indent="-228234" defTabSz="912937">
              <a:buFont typeface="+mj-lt"/>
              <a:buAutoNum type="arabicPeriod"/>
              <a:defRPr/>
            </a:pPr>
            <a:r>
              <a:rPr lang="en-US" baseline="0" dirty="0" smtClean="0"/>
              <a:t>Pay down PERS Unfunded Liability</a:t>
            </a:r>
          </a:p>
          <a:p>
            <a:pPr marL="228234" indent="-228234" defTabSz="912937">
              <a:buFont typeface="+mj-lt"/>
              <a:buAutoNum type="arabicPeriod"/>
              <a:defRPr/>
            </a:pPr>
            <a:r>
              <a:rPr lang="en-US" dirty="0" smtClean="0"/>
              <a:t>Develop long term plan for UDP Renovation</a:t>
            </a:r>
          </a:p>
          <a:p>
            <a:pPr marL="228234" indent="-228234" defTabSz="912937">
              <a:buFont typeface="+mj-lt"/>
              <a:buAutoNum type="arabicPeriod"/>
              <a:defRPr/>
            </a:pPr>
            <a:endParaRPr lang="en-US" dirty="0" smtClean="0"/>
          </a:p>
          <a:p>
            <a:pPr marL="228234" indent="-228234">
              <a:buFont typeface="+mj-lt"/>
              <a:buAutoNum type="arabicPeriod"/>
            </a:pPr>
            <a:endParaRPr lang="en-US" dirty="0" smtClean="0"/>
          </a:p>
          <a:p>
            <a:pPr defTabSz="914307">
              <a:defRPr/>
            </a:pP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51</a:t>
            </a:fld>
            <a:endParaRPr lang="en-US" dirty="0"/>
          </a:p>
        </p:txBody>
      </p:sp>
    </p:spTree>
    <p:extLst>
      <p:ext uri="{BB962C8B-B14F-4D97-AF65-F5344CB8AC3E}">
        <p14:creationId xmlns:p14="http://schemas.microsoft.com/office/powerpoint/2010/main" val="12270897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52</a:t>
            </a:fld>
            <a:endParaRPr lang="en-US" dirty="0"/>
          </a:p>
        </p:txBody>
      </p:sp>
    </p:spTree>
    <p:extLst>
      <p:ext uri="{BB962C8B-B14F-4D97-AF65-F5344CB8AC3E}">
        <p14:creationId xmlns:p14="http://schemas.microsoft.com/office/powerpoint/2010/main" val="43262416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Per Reserve Policy definitions/Requirements we’ve satisfied the need for Operating Statement items. </a:t>
            </a:r>
          </a:p>
          <a:p>
            <a:r>
              <a:rPr lang="en-US" baseline="0" dirty="0" smtClean="0"/>
              <a:t>Beach Club Deposits $350K</a:t>
            </a:r>
            <a:r>
              <a:rPr lang="en-US" baseline="0" dirty="0" smtClean="0">
                <a:sym typeface="Wingdings" panose="05000000000000000000" pitchFamily="2" charset="2"/>
              </a:rPr>
              <a:t>$650K.  </a:t>
            </a:r>
            <a:endParaRPr lang="en-US" baseline="0" dirty="0" smtClean="0"/>
          </a:p>
          <a:p>
            <a:endParaRPr lang="en-US" baseline="0" dirty="0" smtClean="0"/>
          </a:p>
          <a:p>
            <a:r>
              <a:rPr lang="en-US" baseline="0" dirty="0" smtClean="0"/>
              <a:t>Paying as we go for all:</a:t>
            </a:r>
          </a:p>
          <a:p>
            <a:r>
              <a:rPr lang="en-US" baseline="0" dirty="0" smtClean="0"/>
              <a:t>Facilities/</a:t>
            </a:r>
            <a:r>
              <a:rPr lang="en-US" dirty="0" smtClean="0"/>
              <a:t>Capital Replacement &amp; Major Repair Funding accommodated through depreciation</a:t>
            </a:r>
          </a:p>
          <a:p>
            <a:endParaRPr lang="en-US" baseline="0" dirty="0" smtClean="0"/>
          </a:p>
          <a:p>
            <a:r>
              <a:rPr lang="en-US" baseline="0" dirty="0" smtClean="0"/>
              <a:t>Vacation/Holiday payout -  Unrestricted. Ongoing accrual/Pay-out </a:t>
            </a:r>
          </a:p>
          <a:p>
            <a:r>
              <a:rPr lang="en-US" baseline="0" dirty="0" smtClean="0"/>
              <a:t>Unemployment Insurance (UIT) held with CSURMA</a:t>
            </a:r>
          </a:p>
          <a:p>
            <a:r>
              <a:rPr lang="en-US" baseline="0" dirty="0" smtClean="0"/>
              <a:t>Post Medical current year premiums being paid through Operating Statement</a:t>
            </a:r>
          </a:p>
          <a:p>
            <a:r>
              <a:rPr lang="en-US" baseline="0" dirty="0" smtClean="0"/>
              <a:t>  - Overall liability is being addressed through VEBA and future returns on investment.</a:t>
            </a:r>
          </a:p>
          <a:p>
            <a:r>
              <a:rPr lang="en-US" baseline="0" dirty="0" smtClean="0"/>
              <a:t>SMIF held at Wells Fargo already in a separate account – Not restricted or designated but isolated</a:t>
            </a:r>
          </a:p>
          <a:p>
            <a:pPr defTabSz="914307">
              <a:defRP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54</a:t>
            </a:fld>
            <a:endParaRPr lang="en-US" dirty="0"/>
          </a:p>
        </p:txBody>
      </p:sp>
    </p:spTree>
    <p:extLst>
      <p:ext uri="{BB962C8B-B14F-4D97-AF65-F5344CB8AC3E}">
        <p14:creationId xmlns:p14="http://schemas.microsoft.com/office/powerpoint/2010/main" val="30099220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C8DC97B6-9405-435E-B4F5-18862B93677D}" type="slidenum">
              <a:rPr lang="en-US" smtClean="0"/>
              <a:pPr/>
              <a:t>55</a:t>
            </a:fld>
            <a:endParaRPr lang="en-US" dirty="0" smtClean="0"/>
          </a:p>
        </p:txBody>
      </p:sp>
    </p:spTree>
    <p:extLst>
      <p:ext uri="{BB962C8B-B14F-4D97-AF65-F5344CB8AC3E}">
        <p14:creationId xmlns:p14="http://schemas.microsoft.com/office/powerpoint/2010/main" val="234744837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PERS based on</a:t>
            </a:r>
            <a:r>
              <a:rPr lang="en-US" baseline="0" dirty="0" smtClean="0"/>
              <a:t> optimistic fund returns</a:t>
            </a:r>
            <a:endParaRPr lang="en-US"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56</a:t>
            </a:fld>
            <a:endParaRPr lang="en-US" dirty="0"/>
          </a:p>
        </p:txBody>
      </p:sp>
    </p:spTree>
    <p:extLst>
      <p:ext uri="{BB962C8B-B14F-4D97-AF65-F5344CB8AC3E}">
        <p14:creationId xmlns:p14="http://schemas.microsoft.com/office/powerpoint/2010/main" val="334978414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PERS based on</a:t>
            </a:r>
            <a:r>
              <a:rPr lang="en-US" baseline="0" dirty="0" smtClean="0"/>
              <a:t> optimistic fund returns</a:t>
            </a:r>
            <a:endParaRPr lang="en-US"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57</a:t>
            </a:fld>
            <a:endParaRPr lang="en-US" dirty="0"/>
          </a:p>
        </p:txBody>
      </p:sp>
    </p:spTree>
    <p:extLst>
      <p:ext uri="{BB962C8B-B14F-4D97-AF65-F5344CB8AC3E}">
        <p14:creationId xmlns:p14="http://schemas.microsoft.com/office/powerpoint/2010/main" val="78012357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58</a:t>
            </a:fld>
            <a:endParaRPr lang="en-US" dirty="0"/>
          </a:p>
        </p:txBody>
      </p:sp>
    </p:spTree>
    <p:extLst>
      <p:ext uri="{BB962C8B-B14F-4D97-AF65-F5344CB8AC3E}">
        <p14:creationId xmlns:p14="http://schemas.microsoft.com/office/powerpoint/2010/main" val="295628699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59</a:t>
            </a:fld>
            <a:endParaRPr lang="en-US" dirty="0"/>
          </a:p>
        </p:txBody>
      </p:sp>
    </p:spTree>
    <p:extLst>
      <p:ext uri="{BB962C8B-B14F-4D97-AF65-F5344CB8AC3E}">
        <p14:creationId xmlns:p14="http://schemas.microsoft.com/office/powerpoint/2010/main" val="153615462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60</a:t>
            </a:fld>
            <a:endParaRPr lang="en-US" dirty="0"/>
          </a:p>
        </p:txBody>
      </p:sp>
    </p:spTree>
    <p:extLst>
      <p:ext uri="{BB962C8B-B14F-4D97-AF65-F5344CB8AC3E}">
        <p14:creationId xmlns:p14="http://schemas.microsoft.com/office/powerpoint/2010/main" val="109800727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61</a:t>
            </a:fld>
            <a:endParaRPr lang="en-US" dirty="0"/>
          </a:p>
        </p:txBody>
      </p:sp>
    </p:spTree>
    <p:extLst>
      <p:ext uri="{BB962C8B-B14F-4D97-AF65-F5344CB8AC3E}">
        <p14:creationId xmlns:p14="http://schemas.microsoft.com/office/powerpoint/2010/main" val="254871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7</a:t>
            </a:fld>
            <a:endParaRPr lang="en-US" dirty="0"/>
          </a:p>
        </p:txBody>
      </p:sp>
    </p:spTree>
    <p:extLst>
      <p:ext uri="{BB962C8B-B14F-4D97-AF65-F5344CB8AC3E}">
        <p14:creationId xmlns:p14="http://schemas.microsoft.com/office/powerpoint/2010/main" val="784690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8</a:t>
            </a:fld>
            <a:endParaRPr lang="en-US" dirty="0"/>
          </a:p>
        </p:txBody>
      </p:sp>
    </p:spTree>
    <p:extLst>
      <p:ext uri="{BB962C8B-B14F-4D97-AF65-F5344CB8AC3E}">
        <p14:creationId xmlns:p14="http://schemas.microsoft.com/office/powerpoint/2010/main" val="3700485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8CBEAFE-5D8B-4040-B6D5-B2188809F79C}" type="slidenum">
              <a:rPr lang="en-US" smtClean="0"/>
              <a:pPr/>
              <a:t>9</a:t>
            </a:fld>
            <a:endParaRPr lang="en-US" dirty="0"/>
          </a:p>
        </p:txBody>
      </p:sp>
    </p:spTree>
    <p:extLst>
      <p:ext uri="{BB962C8B-B14F-4D97-AF65-F5344CB8AC3E}">
        <p14:creationId xmlns:p14="http://schemas.microsoft.com/office/powerpoint/2010/main" val="2696039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BEAFE-5D8B-4040-B6D5-B2188809F79C}" type="slidenum">
              <a:rPr lang="en-US" smtClean="0"/>
              <a:pPr/>
              <a:t>10</a:t>
            </a:fld>
            <a:endParaRPr lang="en-US" dirty="0"/>
          </a:p>
        </p:txBody>
      </p:sp>
    </p:spTree>
    <p:extLst>
      <p:ext uri="{BB962C8B-B14F-4D97-AF65-F5344CB8AC3E}">
        <p14:creationId xmlns:p14="http://schemas.microsoft.com/office/powerpoint/2010/main" val="14156116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
          <p:cNvGrpSpPr/>
          <p:nvPr/>
        </p:nvGrpSpPr>
        <p:grpSpPr>
          <a:xfrm>
            <a:off x="-3765" y="4945912"/>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hasCustomPrompt="1"/>
          </p:nvPr>
        </p:nvSpPr>
        <p:spPr>
          <a:xfrm>
            <a:off x="2590800" y="2209801"/>
            <a:ext cx="5943600" cy="1219199"/>
          </a:xfrm>
        </p:spPr>
        <p:txBody>
          <a:bodyPr vert="horz" anchor="b">
            <a:normAutofit/>
            <a:scene3d>
              <a:camera prst="orthographicFront"/>
              <a:lightRig rig="soft" dir="t"/>
            </a:scene3d>
            <a:sp3d prstMaterial="softEdge">
              <a:bevelT w="25400" h="25400"/>
            </a:sp3d>
          </a:bodyPr>
          <a:lstStyle>
            <a:lvl1pPr algn="ctr">
              <a:defRPr sz="4000" b="1">
                <a:solidFill>
                  <a:schemeClr val="tx2"/>
                </a:solidFill>
                <a:effectLst>
                  <a:outerShdw blurRad="31750" dist="25400" dir="5400000" algn="tl" rotWithShape="0">
                    <a:srgbClr val="000000">
                      <a:alpha val="25000"/>
                    </a:srgbClr>
                  </a:outerShdw>
                </a:effectLst>
                <a:latin typeface="Times New Roman" pitchFamily="18" charset="0"/>
                <a:cs typeface="Times New Roman" pitchFamily="18" charset="0"/>
              </a:defRPr>
            </a:lvl1pPr>
            <a:extLst/>
          </a:lstStyle>
          <a:p>
            <a:r>
              <a:rPr kumimoji="0" lang="en-US" dirty="0" smtClean="0"/>
              <a:t/>
            </a:r>
            <a:br>
              <a:rPr kumimoji="0" lang="en-US" dirty="0" smtClean="0"/>
            </a:br>
            <a:r>
              <a:rPr kumimoji="0" lang="en-US" dirty="0" smtClean="0"/>
              <a:t/>
            </a:r>
            <a:br>
              <a:rPr kumimoji="0" lang="en-US" dirty="0" smtClean="0"/>
            </a:br>
            <a:r>
              <a:rPr kumimoji="0" lang="en-US" dirty="0" smtClean="0"/>
              <a:t>Forty-</a:t>
            </a:r>
            <a:r>
              <a:rPr kumimoji="0" lang="en-US" dirty="0" err="1" smtClean="0"/>
              <a:t>Niner</a:t>
            </a:r>
            <a:r>
              <a:rPr kumimoji="0" lang="en-US" dirty="0" smtClean="0"/>
              <a:t> Shops, Inc.</a:t>
            </a:r>
            <a:endParaRPr kumimoji="0" lang="en-US" dirty="0"/>
          </a:p>
        </p:txBody>
      </p:sp>
      <p:sp>
        <p:nvSpPr>
          <p:cNvPr id="17" name="Subtitle 16"/>
          <p:cNvSpPr>
            <a:spLocks noGrp="1"/>
          </p:cNvSpPr>
          <p:nvPr>
            <p:ph type="subTitle" idx="1"/>
          </p:nvPr>
        </p:nvSpPr>
        <p:spPr>
          <a:xfrm>
            <a:off x="2590800" y="3429000"/>
            <a:ext cx="5943600" cy="1382311"/>
          </a:xfrm>
        </p:spPr>
        <p:txBody>
          <a:bodyPr lIns="45720" rIns="45720"/>
          <a:lstStyle>
            <a:lvl1pPr marL="0" marR="64008" indent="0" algn="ct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endParaRPr kumimoji="0" lang="en-US" dirty="0"/>
          </a:p>
        </p:txBody>
      </p:sp>
      <p:sp>
        <p:nvSpPr>
          <p:cNvPr id="19" name="Footer Placeholder 18"/>
          <p:cNvSpPr>
            <a:spLocks noGrp="1"/>
          </p:cNvSpPr>
          <p:nvPr>
            <p:ph type="ftr" sz="quarter" idx="11"/>
          </p:nvPr>
        </p:nvSpPr>
        <p:spPr>
          <a:xfrm>
            <a:off x="0" y="6492875"/>
            <a:ext cx="2350681" cy="365125"/>
          </a:xfrm>
          <a:prstGeom prst="rect">
            <a:avLst/>
          </a:prstGeom>
        </p:spPr>
        <p:txBody>
          <a:bodyPr/>
          <a:lstStyle>
            <a:lvl1pPr>
              <a:defRPr sz="1000">
                <a:solidFill>
                  <a:schemeClr val="accent1">
                    <a:tint val="20000"/>
                  </a:schemeClr>
                </a:solidFill>
              </a:defRPr>
            </a:lvl1pPr>
            <a:extLst/>
          </a:lstStyle>
          <a:p>
            <a:r>
              <a:rPr lang="en-US" smtClean="0"/>
              <a:t>FY 2021/2022 Budget Review</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AED4DC9-8E7B-435E-B01A-B5B82BF2AB5B}" type="slidenum">
              <a:rPr lang="en-US" smtClean="0"/>
              <a:pPr/>
              <a:t>‹#›</a:t>
            </a:fld>
            <a:endParaRPr lang="en-US" dirty="0"/>
          </a:p>
        </p:txBody>
      </p:sp>
      <p:pic>
        <p:nvPicPr>
          <p:cNvPr id="3" name="Picture 2"/>
          <p:cNvPicPr>
            <a:picLocks noChangeAspect="1"/>
          </p:cNvPicPr>
          <p:nvPr userDrawn="1"/>
        </p:nvPicPr>
        <p:blipFill>
          <a:blip r:embed="rId3"/>
          <a:stretch>
            <a:fillRect/>
          </a:stretch>
        </p:blipFill>
        <p:spPr>
          <a:xfrm>
            <a:off x="438334" y="456610"/>
            <a:ext cx="1426319" cy="114359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p>
            <a:fld id="{9AED4DC9-8E7B-435E-B01A-B5B82BF2AB5B}" type="slidenum">
              <a:rPr lang="en-US" smtClean="0"/>
              <a:pPr/>
              <a:t>‹#›</a:t>
            </a:fld>
            <a:endParaRPr lang="en-US" dirty="0"/>
          </a:p>
        </p:txBody>
      </p:sp>
      <p:sp>
        <p:nvSpPr>
          <p:cNvPr id="7" name="Title 6"/>
          <p:cNvSpPr>
            <a:spLocks noGrp="1"/>
          </p:cNvSpPr>
          <p:nvPr>
            <p:ph type="title"/>
          </p:nvPr>
        </p:nvSpPr>
        <p:spPr>
          <a:xfrm>
            <a:off x="2819400" y="381000"/>
            <a:ext cx="5867400" cy="1036638"/>
          </a:xfrm>
        </p:spPr>
        <p:txBody>
          <a:bodyPr rtlCol="0">
            <a:normAutofit/>
          </a:bodyPr>
          <a:lstStyle>
            <a:lvl1pPr>
              <a:defRPr sz="2800" baseline="0">
                <a:solidFill>
                  <a:schemeClr val="tx1"/>
                </a:solidFill>
                <a:latin typeface="Lucida Sans Unicode" pitchFamily="34" charset="0"/>
                <a:cs typeface="Lucida Sans Unicode" pitchFamily="34" charset="0"/>
              </a:defRPr>
            </a:lvl1pPr>
            <a:extLst/>
          </a:lstStyle>
          <a:p>
            <a:endParaRPr kumimoji="0" lang="en-US" dirty="0"/>
          </a:p>
        </p:txBody>
      </p:sp>
      <p:sp>
        <p:nvSpPr>
          <p:cNvPr id="11" name="Footer Placeholder 18"/>
          <p:cNvSpPr>
            <a:spLocks noGrp="1"/>
          </p:cNvSpPr>
          <p:nvPr>
            <p:ph type="ftr" sz="quarter" idx="11"/>
          </p:nvPr>
        </p:nvSpPr>
        <p:spPr>
          <a:xfrm>
            <a:off x="0" y="6492875"/>
            <a:ext cx="2350681" cy="365125"/>
          </a:xfrm>
          <a:prstGeom prst="rect">
            <a:avLst/>
          </a:prstGeom>
        </p:spPr>
        <p:txBody>
          <a:bodyPr/>
          <a:lstStyle>
            <a:lvl1pPr>
              <a:defRPr sz="1000">
                <a:solidFill>
                  <a:schemeClr val="accent1">
                    <a:tint val="20000"/>
                  </a:schemeClr>
                </a:solidFill>
              </a:defRPr>
            </a:lvl1pPr>
            <a:extLst/>
          </a:lstStyle>
          <a:p>
            <a:r>
              <a:rPr lang="en-US" smtClean="0"/>
              <a:t>FY 2021/2022 Budget Review</a:t>
            </a:r>
            <a:endParaRPr lang="en-US" dirty="0"/>
          </a:p>
        </p:txBody>
      </p:sp>
      <p:pic>
        <p:nvPicPr>
          <p:cNvPr id="2" name="Picture 1"/>
          <p:cNvPicPr>
            <a:picLocks noChangeAspect="1"/>
          </p:cNvPicPr>
          <p:nvPr userDrawn="1"/>
        </p:nvPicPr>
        <p:blipFill>
          <a:blip r:embed="rId2"/>
          <a:stretch>
            <a:fillRect/>
          </a:stretch>
        </p:blipFill>
        <p:spPr>
          <a:xfrm>
            <a:off x="304800" y="364434"/>
            <a:ext cx="1371600" cy="1099717"/>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AED4DC9-8E7B-435E-B01A-B5B82BF2AB5B}" type="slidenum">
              <a:rPr lang="en-US" smtClean="0"/>
              <a:pPr/>
              <a:t>‹#›</a:t>
            </a:fld>
            <a:endParaRPr lang="en-US" dirty="0"/>
          </a:p>
        </p:txBody>
      </p:sp>
      <p:sp>
        <p:nvSpPr>
          <p:cNvPr id="7" name="Footer Placeholder 18"/>
          <p:cNvSpPr>
            <a:spLocks noGrp="1"/>
          </p:cNvSpPr>
          <p:nvPr>
            <p:ph type="ftr" sz="quarter" idx="11"/>
          </p:nvPr>
        </p:nvSpPr>
        <p:spPr>
          <a:xfrm>
            <a:off x="0" y="6492875"/>
            <a:ext cx="2350681" cy="365125"/>
          </a:xfrm>
          <a:prstGeom prst="rect">
            <a:avLst/>
          </a:prstGeom>
        </p:spPr>
        <p:txBody>
          <a:bodyPr/>
          <a:lstStyle>
            <a:lvl1pPr>
              <a:defRPr sz="1000">
                <a:solidFill>
                  <a:schemeClr val="accent1">
                    <a:tint val="20000"/>
                  </a:schemeClr>
                </a:solidFill>
              </a:defRPr>
            </a:lvl1pPr>
            <a:extLst/>
          </a:lstStyle>
          <a:p>
            <a:r>
              <a:rPr lang="en-US" smtClean="0"/>
              <a:t>FY 2021/2022 Budget Review</a:t>
            </a:r>
            <a:endParaRPr lang="en-US" dirty="0"/>
          </a:p>
        </p:txBody>
      </p:sp>
      <p:pic>
        <p:nvPicPr>
          <p:cNvPr id="2" name="Picture 1"/>
          <p:cNvPicPr>
            <a:picLocks noChangeAspect="1"/>
          </p:cNvPicPr>
          <p:nvPr userDrawn="1"/>
        </p:nvPicPr>
        <p:blipFill>
          <a:blip r:embed="rId2"/>
          <a:stretch>
            <a:fillRect/>
          </a:stretch>
        </p:blipFill>
        <p:spPr>
          <a:xfrm>
            <a:off x="304800" y="457199"/>
            <a:ext cx="1371600" cy="1099717"/>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xfrm>
            <a:off x="4380072" y="6407944"/>
            <a:ext cx="2350681" cy="365125"/>
          </a:xfrm>
          <a:prstGeom prst="rect">
            <a:avLst/>
          </a:prstGeom>
          <a:ln/>
        </p:spPr>
        <p:txBody>
          <a:bodyPr/>
          <a:lstStyle>
            <a:lvl1pPr>
              <a:defRPr/>
            </a:lvl1pPr>
          </a:lstStyle>
          <a:p>
            <a:pPr>
              <a:defRPr/>
            </a:pPr>
            <a:r>
              <a:rPr lang="en-US" smtClean="0"/>
              <a:t>FY 2021/2022 Budget Review</a:t>
            </a: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9C0702F1-5B9D-478D-A2A6-FCC663D1A7F7}"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endParaRPr lang="en-US" dirty="0"/>
          </a:p>
        </p:txBody>
      </p:sp>
      <p:sp>
        <p:nvSpPr>
          <p:cNvPr id="7" name="Footer Placeholder 18"/>
          <p:cNvSpPr txBox="1">
            <a:spLocks/>
          </p:cNvSpPr>
          <p:nvPr userDrawn="1"/>
        </p:nvSpPr>
        <p:spPr>
          <a:xfrm>
            <a:off x="0" y="6492875"/>
            <a:ext cx="2350681" cy="365125"/>
          </a:xfrm>
          <a:prstGeom prst="rect">
            <a:avLst/>
          </a:prstGeom>
        </p:spPr>
        <p:txBody>
          <a:bodyPr vert="horz" anchor="b"/>
          <a:lstStyle>
            <a:lvl1pPr>
              <a:defRPr>
                <a:solidFill>
                  <a:schemeClr val="accent1">
                    <a:tint val="20000"/>
                  </a:schemeClr>
                </a:solidFill>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chemeClr val="accent1">
                    <a:tint val="20000"/>
                  </a:schemeClr>
                </a:solidFill>
                <a:effectLst/>
                <a:uLnTx/>
                <a:uFillTx/>
                <a:latin typeface="+mn-lt"/>
                <a:ea typeface="+mn-ea"/>
                <a:cs typeface="+mn-cs"/>
              </a:rPr>
              <a:t>FY 2020/2021 Budget Review</a:t>
            </a:r>
            <a:endParaRPr kumimoji="0" lang="en-US" sz="1000" b="0" i="0" u="none" strike="noStrike" kern="1200" cap="none" spc="0" normalizeH="0" baseline="0" noProof="0" dirty="0">
              <a:ln>
                <a:noFill/>
              </a:ln>
              <a:solidFill>
                <a:schemeClr val="accent1">
                  <a:tint val="20000"/>
                </a:schemeClr>
              </a:solidFill>
              <a:effectLst/>
              <a:uLnTx/>
              <a:uFillTx/>
              <a:latin typeface="+mn-lt"/>
              <a:ea typeface="+mn-ea"/>
              <a:cs typeface="+mn-cs"/>
            </a:endParaRPr>
          </a:p>
        </p:txBody>
      </p:sp>
      <p:pic>
        <p:nvPicPr>
          <p:cNvPr id="8" name="Picture 7"/>
          <p:cNvPicPr>
            <a:picLocks noChangeAspect="1"/>
          </p:cNvPicPr>
          <p:nvPr userDrawn="1"/>
        </p:nvPicPr>
        <p:blipFill>
          <a:blip r:embed="rId2"/>
          <a:stretch>
            <a:fillRect/>
          </a:stretch>
        </p:blipFill>
        <p:spPr>
          <a:xfrm>
            <a:off x="304799" y="361841"/>
            <a:ext cx="1447801" cy="1160814"/>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6"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ED4DC9-8E7B-435E-B01A-B5B82BF2AB5B}" type="slidenum">
              <a:rPr lang="en-US" smtClean="0"/>
              <a:pPr/>
              <a:t>‹#›</a:t>
            </a:fld>
            <a:endParaRPr lang="en-US" dirty="0"/>
          </a:p>
        </p:txBody>
      </p:sp>
      <p:sp>
        <p:nvSpPr>
          <p:cNvPr id="11" name="Footer Placeholder 18"/>
          <p:cNvSpPr>
            <a:spLocks noGrp="1"/>
          </p:cNvSpPr>
          <p:nvPr>
            <p:ph type="ftr" sz="quarter" idx="3"/>
          </p:nvPr>
        </p:nvSpPr>
        <p:spPr>
          <a:xfrm>
            <a:off x="0" y="6492875"/>
            <a:ext cx="2350681" cy="365125"/>
          </a:xfrm>
          <a:prstGeom prst="rect">
            <a:avLst/>
          </a:prstGeom>
        </p:spPr>
        <p:txBody>
          <a:bodyPr/>
          <a:lstStyle>
            <a:lvl1pPr>
              <a:defRPr sz="1000">
                <a:solidFill>
                  <a:schemeClr val="accent1">
                    <a:tint val="20000"/>
                  </a:schemeClr>
                </a:solidFill>
              </a:defRPr>
            </a:lvl1pPr>
            <a:extLst/>
          </a:lstStyle>
          <a:p>
            <a:r>
              <a:rPr lang="en-US" smtClean="0"/>
              <a:t>FY 2021/2022 Budget Review</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8" r:id="rId3"/>
    <p:sldLayoutId id="2147483669" r:id="rId4"/>
  </p:sldLayoutIdLst>
  <p:timing>
    <p:tnLst>
      <p:par>
        <p:cTn id="1" dur="indefinite" restart="never" nodeType="tmRoot"/>
      </p:par>
    </p:tnLst>
  </p:timing>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FY 2021/2022 Budget Review</a:t>
            </a:r>
            <a:endParaRPr lang="en-US" dirty="0"/>
          </a:p>
        </p:txBody>
      </p:sp>
      <p:sp>
        <p:nvSpPr>
          <p:cNvPr id="3" name="Subtitle 2"/>
          <p:cNvSpPr>
            <a:spLocks noGrp="1"/>
          </p:cNvSpPr>
          <p:nvPr>
            <p:ph type="subTitle" idx="1"/>
          </p:nvPr>
        </p:nvSpPr>
        <p:spPr/>
        <p:txBody>
          <a:bodyPr>
            <a:normAutofit lnSpcReduction="10000"/>
          </a:bodyPr>
          <a:lstStyle/>
          <a:p>
            <a:r>
              <a:rPr lang="en-US" dirty="0" smtClean="0"/>
              <a:t>F&amp;I Committee – 5/14/21</a:t>
            </a:r>
          </a:p>
          <a:p>
            <a:r>
              <a:rPr lang="en-US" dirty="0" smtClean="0"/>
              <a:t>Board of Directors – 5/14/21</a:t>
            </a:r>
          </a:p>
          <a:p>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FY 2021/2022 Budget Review</a:t>
            </a:r>
            <a:endParaRPr lang="en-US" dirty="0"/>
          </a:p>
        </p:txBody>
      </p:sp>
      <p:sp>
        <p:nvSpPr>
          <p:cNvPr id="5" name="Slide Number Placeholder 4"/>
          <p:cNvSpPr>
            <a:spLocks noGrp="1"/>
          </p:cNvSpPr>
          <p:nvPr>
            <p:ph type="sldNum" sz="quarter" idx="12"/>
          </p:nvPr>
        </p:nvSpPr>
        <p:spPr/>
        <p:txBody>
          <a:bodyPr/>
          <a:lstStyle/>
          <a:p>
            <a:fld id="{9AED4DC9-8E7B-435E-B01A-B5B82BF2AB5B}" type="slidenum">
              <a:rPr lang="en-US" smtClean="0"/>
              <a:pPr/>
              <a:t>1</a:t>
            </a:fld>
            <a:endParaRPr lang="en-US" dirty="0"/>
          </a:p>
        </p:txBody>
      </p:sp>
    </p:spTree>
    <p:extLst>
      <p:ext uri="{BB962C8B-B14F-4D97-AF65-F5344CB8AC3E}">
        <p14:creationId xmlns:p14="http://schemas.microsoft.com/office/powerpoint/2010/main" val="3482178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708232" cy="4102291"/>
          </a:xfrm>
        </p:spPr>
        <p:txBody>
          <a:bodyPr>
            <a:normAutofit/>
          </a:bodyPr>
          <a:lstStyle/>
          <a:p>
            <a:r>
              <a:rPr lang="en-US" dirty="0" smtClean="0"/>
              <a:t>California Minimum Wage Increase</a:t>
            </a:r>
          </a:p>
          <a:p>
            <a:pPr lvl="1"/>
            <a:r>
              <a:rPr lang="en-US" dirty="0" smtClean="0"/>
              <a:t>$15.00/hour on January 1,2022 </a:t>
            </a:r>
            <a:r>
              <a:rPr lang="en-US" dirty="0"/>
              <a:t>(period </a:t>
            </a:r>
            <a:r>
              <a:rPr lang="en-US" dirty="0" smtClean="0"/>
              <a:t>7)</a:t>
            </a:r>
          </a:p>
          <a:p>
            <a:pPr lvl="2"/>
            <a:r>
              <a:rPr lang="en-US" dirty="0" smtClean="0"/>
              <a:t>7% escalation from $14.00/hour</a:t>
            </a:r>
          </a:p>
          <a:p>
            <a:pPr lvl="2"/>
            <a:r>
              <a:rPr lang="en-US" dirty="0" smtClean="0"/>
              <a:t>42% increase the last 5 years</a:t>
            </a:r>
          </a:p>
          <a:p>
            <a:pPr>
              <a:lnSpc>
                <a:spcPct val="120000"/>
              </a:lnSpc>
            </a:pPr>
            <a:r>
              <a:rPr lang="en-US" dirty="0" smtClean="0"/>
              <a:t>California </a:t>
            </a:r>
            <a:r>
              <a:rPr lang="en-US" dirty="0"/>
              <a:t>Salary Exempt Law – </a:t>
            </a:r>
            <a:r>
              <a:rPr lang="en-US" dirty="0" smtClean="0"/>
              <a:t>1/1/22</a:t>
            </a:r>
            <a:endParaRPr lang="en-US" dirty="0"/>
          </a:p>
          <a:p>
            <a:pPr lvl="1">
              <a:lnSpc>
                <a:spcPct val="120000"/>
              </a:lnSpc>
            </a:pPr>
            <a:r>
              <a:rPr lang="en-US" dirty="0"/>
              <a:t> 2X Minimum Wage - </a:t>
            </a:r>
            <a:r>
              <a:rPr lang="en-US" dirty="0" smtClean="0"/>
              <a:t>$62,400 </a:t>
            </a:r>
          </a:p>
          <a:p>
            <a:r>
              <a:rPr lang="en-US" dirty="0" smtClean="0"/>
              <a:t>No Wage Increase Plan other than per law</a:t>
            </a:r>
          </a:p>
          <a:p>
            <a:pPr lvl="1">
              <a:lnSpc>
                <a:spcPct val="120000"/>
              </a:lnSpc>
            </a:pPr>
            <a:r>
              <a:rPr lang="en-US" dirty="0" smtClean="0"/>
              <a:t>Salary </a:t>
            </a:r>
            <a:r>
              <a:rPr lang="en-US" dirty="0"/>
              <a:t>Compression impact</a:t>
            </a:r>
          </a:p>
          <a:p>
            <a:pPr lvl="1">
              <a:lnSpc>
                <a:spcPct val="120000"/>
              </a:lnSpc>
            </a:pPr>
            <a:r>
              <a:rPr lang="en-US" dirty="0" smtClean="0">
                <a:sym typeface="Wingdings" panose="05000000000000000000" pitchFamily="2" charset="2"/>
              </a:rPr>
              <a:t>Incentive Plan Terminated</a:t>
            </a:r>
            <a:r>
              <a:rPr lang="en-US" dirty="0" smtClean="0"/>
              <a:t> </a:t>
            </a:r>
          </a:p>
          <a:p>
            <a:pPr lvl="1">
              <a:lnSpc>
                <a:spcPct val="120000"/>
              </a:lnSpc>
            </a:pPr>
            <a:endParaRPr lang="en-US" dirty="0" smtClean="0"/>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10</a:t>
            </a:fld>
            <a:endParaRPr lang="en-US" dirty="0"/>
          </a:p>
        </p:txBody>
      </p:sp>
      <p:sp>
        <p:nvSpPr>
          <p:cNvPr id="4" name="Title 3"/>
          <p:cNvSpPr>
            <a:spLocks noGrp="1"/>
          </p:cNvSpPr>
          <p:nvPr>
            <p:ph type="title"/>
          </p:nvPr>
        </p:nvSpPr>
        <p:spPr>
          <a:xfrm>
            <a:off x="2209800" y="381000"/>
            <a:ext cx="6477000" cy="1295400"/>
          </a:xfrm>
        </p:spPr>
        <p:txBody>
          <a:bodyPr>
            <a:normAutofit fontScale="90000"/>
          </a:bodyPr>
          <a:lstStyle/>
          <a:p>
            <a:pPr algn="ctr"/>
            <a:r>
              <a:rPr lang="en-US" sz="3100" dirty="0"/>
              <a:t>FY </a:t>
            </a:r>
            <a:r>
              <a:rPr lang="en-US" sz="3100" dirty="0" smtClean="0"/>
              <a:t>2021/2022 Budget</a:t>
            </a:r>
            <a:br>
              <a:rPr lang="en-US" sz="3100" dirty="0" smtClean="0"/>
            </a:br>
            <a:r>
              <a:rPr lang="en-US" sz="3100" dirty="0" smtClean="0"/>
              <a:t> Key Drivers &amp; Business Impact </a:t>
            </a:r>
            <a:r>
              <a:rPr lang="en-US" sz="3600" dirty="0" smtClean="0"/>
              <a:t/>
            </a:r>
            <a:br>
              <a:rPr lang="en-US" sz="3600" dirty="0" smtClean="0"/>
            </a:br>
            <a:r>
              <a:rPr lang="en-US" dirty="0" smtClean="0"/>
              <a:t>Wage </a:t>
            </a:r>
            <a:r>
              <a:rPr lang="en-US" dirty="0"/>
              <a:t>Administration</a:t>
            </a:r>
          </a:p>
        </p:txBody>
      </p:sp>
      <p:sp>
        <p:nvSpPr>
          <p:cNvPr id="5" name="Footer Placeholder 4"/>
          <p:cNvSpPr>
            <a:spLocks noGrp="1"/>
          </p:cNvSpPr>
          <p:nvPr>
            <p:ph type="ftr" sz="quarter" idx="4294967295"/>
          </p:nvPr>
        </p:nvSpPr>
        <p:spPr>
          <a:xfrm>
            <a:off x="76200" y="6492875"/>
            <a:ext cx="2362199" cy="365125"/>
          </a:xfrm>
        </p:spPr>
        <p:txBody>
          <a:bodyPr/>
          <a:lstStyle/>
          <a:p>
            <a:r>
              <a:rPr lang="en-US" sz="1000" smtClean="0"/>
              <a:t>FY 2021/2022 Budget Review</a:t>
            </a:r>
            <a:endParaRPr lang="en-US" dirty="0"/>
          </a:p>
        </p:txBody>
      </p:sp>
    </p:spTree>
    <p:extLst>
      <p:ext uri="{BB962C8B-B14F-4D97-AF65-F5344CB8AC3E}">
        <p14:creationId xmlns:p14="http://schemas.microsoft.com/office/powerpoint/2010/main" val="1648362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76400"/>
            <a:ext cx="8382000" cy="4495800"/>
          </a:xfrm>
        </p:spPr>
        <p:txBody>
          <a:bodyPr>
            <a:normAutofit/>
          </a:bodyPr>
          <a:lstStyle/>
          <a:p>
            <a:r>
              <a:rPr lang="en-US" sz="2800" dirty="0" smtClean="0"/>
              <a:t>$4M SBA Payroll Protection Program Loan</a:t>
            </a:r>
          </a:p>
          <a:p>
            <a:pPr lvl="1"/>
            <a:r>
              <a:rPr lang="en-US" sz="2400" dirty="0" smtClean="0"/>
              <a:t>Reimbursement/Forgiveness TBD</a:t>
            </a:r>
          </a:p>
          <a:p>
            <a:pPr lvl="2"/>
            <a:r>
              <a:rPr lang="en-US" sz="2200" dirty="0" smtClean="0"/>
              <a:t>Forgiveness to be recorded as income per within FY</a:t>
            </a:r>
          </a:p>
          <a:p>
            <a:pPr lvl="2"/>
            <a:r>
              <a:rPr lang="en-US" sz="2200" dirty="0" smtClean="0"/>
              <a:t>Awaiting SBA decision before 6/30/21</a:t>
            </a:r>
          </a:p>
          <a:p>
            <a:pPr lvl="1"/>
            <a:r>
              <a:rPr lang="en-US" sz="2400" dirty="0" smtClean="0"/>
              <a:t>$1M Reimbursement planned for Cash Flow</a:t>
            </a:r>
          </a:p>
          <a:p>
            <a:pPr lvl="1"/>
            <a:r>
              <a:rPr lang="en-US" sz="2400" dirty="0" smtClean="0"/>
              <a:t>Opportunity for forgiveness - $2M?</a:t>
            </a:r>
          </a:p>
          <a:p>
            <a:r>
              <a:rPr lang="en-US" sz="2800" dirty="0" smtClean="0"/>
              <a:t>$133,067 - Outpost Bond Interest Expense</a:t>
            </a:r>
          </a:p>
          <a:p>
            <a:pPr lvl="1"/>
            <a:r>
              <a:rPr lang="en-US" sz="2400" dirty="0" smtClean="0"/>
              <a:t>Plus $100,000 Principal (From Balance Sheet)</a:t>
            </a:r>
          </a:p>
          <a:p>
            <a:r>
              <a:rPr lang="en-US" sz="2800" dirty="0" smtClean="0"/>
              <a:t>Estimated 4.0% Investment Return </a:t>
            </a:r>
          </a:p>
          <a:p>
            <a:endParaRPr lang="en-US" b="1" dirty="0" smtClean="0">
              <a:solidFill>
                <a:srgbClr val="FF0000"/>
              </a:solidFill>
            </a:endParaRPr>
          </a:p>
          <a:p>
            <a:pPr marL="393192" lvl="1" indent="0">
              <a:buNone/>
            </a:pPr>
            <a:endParaRPr lang="en-US" dirty="0" smtClean="0"/>
          </a:p>
          <a:p>
            <a:pPr lvl="2"/>
            <a:endParaRPr lang="en-US" sz="2200" dirty="0" smtClean="0"/>
          </a:p>
          <a:p>
            <a:endParaRPr lang="en-US" sz="2800" dirty="0" smtClean="0"/>
          </a:p>
          <a:p>
            <a:pPr lvl="2"/>
            <a:endParaRPr lang="en-US" sz="2200" dirty="0" smtClean="0"/>
          </a:p>
          <a:p>
            <a:endParaRPr lang="en-US" sz="2800" dirty="0" smtClean="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11</a:t>
            </a:fld>
            <a:endParaRPr lang="en-US" dirty="0"/>
          </a:p>
        </p:txBody>
      </p:sp>
      <p:sp>
        <p:nvSpPr>
          <p:cNvPr id="4" name="Title 3"/>
          <p:cNvSpPr>
            <a:spLocks noGrp="1"/>
          </p:cNvSpPr>
          <p:nvPr>
            <p:ph type="title"/>
          </p:nvPr>
        </p:nvSpPr>
        <p:spPr>
          <a:xfrm>
            <a:off x="2438400" y="381000"/>
            <a:ext cx="6248400" cy="1036638"/>
          </a:xfrm>
        </p:spPr>
        <p:txBody>
          <a:bodyPr>
            <a:noAutofit/>
          </a:bodyPr>
          <a:lstStyle/>
          <a:p>
            <a:pPr algn="ctr"/>
            <a:r>
              <a:rPr lang="en-US" sz="3200" dirty="0"/>
              <a:t>FY </a:t>
            </a:r>
            <a:r>
              <a:rPr lang="en-US" sz="3200" dirty="0" smtClean="0"/>
              <a:t>2021/2022 </a:t>
            </a:r>
            <a:r>
              <a:rPr lang="en-US" sz="3200" dirty="0"/>
              <a:t>Budget</a:t>
            </a:r>
            <a:br>
              <a:rPr lang="en-US" sz="3200" dirty="0"/>
            </a:br>
            <a:r>
              <a:rPr lang="en-US" sz="3200" dirty="0"/>
              <a:t> </a:t>
            </a:r>
            <a:r>
              <a:rPr lang="en-US" dirty="0" smtClean="0"/>
              <a:t>Key Activities – Other Financial </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270966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495800"/>
          </a:xfrm>
        </p:spPr>
        <p:txBody>
          <a:bodyPr>
            <a:normAutofit/>
          </a:bodyPr>
          <a:lstStyle/>
          <a:p>
            <a:r>
              <a:rPr lang="en-US" dirty="0" smtClean="0"/>
              <a:t>PERS Minimum Unfunded Liability Payment </a:t>
            </a:r>
          </a:p>
          <a:p>
            <a:pPr lvl="1"/>
            <a:r>
              <a:rPr lang="en-US" dirty="0" smtClean="0"/>
              <a:t>GASB 68 June 2021 impact of $1,024,129</a:t>
            </a:r>
          </a:p>
          <a:p>
            <a:pPr lvl="2"/>
            <a:r>
              <a:rPr lang="en-US" dirty="0" smtClean="0"/>
              <a:t>Total Liability at $4,506,552</a:t>
            </a:r>
          </a:p>
          <a:p>
            <a:pPr lvl="1"/>
            <a:r>
              <a:rPr lang="en-US" dirty="0" smtClean="0"/>
              <a:t>$441,041Minimum Unfunded Liability due 7/30/21 </a:t>
            </a:r>
          </a:p>
          <a:p>
            <a:pPr lvl="1"/>
            <a:r>
              <a:rPr lang="en-US" dirty="0" smtClean="0"/>
              <a:t>Prior Board approved pay down Plan $500K/year</a:t>
            </a:r>
          </a:p>
          <a:p>
            <a:pPr lvl="2"/>
            <a:r>
              <a:rPr lang="en-US" dirty="0" smtClean="0"/>
              <a:t>Missed $500K in FY20/21 – Cash Flow dependent</a:t>
            </a:r>
          </a:p>
          <a:p>
            <a:pPr lvl="2"/>
            <a:r>
              <a:rPr lang="en-US" dirty="0" smtClean="0"/>
              <a:t>Catch-up payment TBD depending on Cash Flow</a:t>
            </a:r>
          </a:p>
          <a:p>
            <a:r>
              <a:rPr lang="en-US" sz="2800" dirty="0" smtClean="0"/>
              <a:t>VEBA considered fully funded</a:t>
            </a:r>
          </a:p>
          <a:p>
            <a:pPr lvl="1"/>
            <a:r>
              <a:rPr lang="en-US" sz="2400" dirty="0" smtClean="0"/>
              <a:t>Actuarial based P&amp;L and Balance Sheet impact </a:t>
            </a:r>
          </a:p>
          <a:p>
            <a:endParaRPr lang="en-US" b="1" dirty="0" smtClean="0">
              <a:solidFill>
                <a:srgbClr val="FF0000"/>
              </a:solidFill>
            </a:endParaRPr>
          </a:p>
          <a:p>
            <a:pPr marL="393192" lvl="1" indent="0">
              <a:buNone/>
            </a:pPr>
            <a:endParaRPr lang="en-US" dirty="0" smtClean="0"/>
          </a:p>
          <a:p>
            <a:pPr lvl="2"/>
            <a:endParaRPr lang="en-US" sz="2200" dirty="0" smtClean="0"/>
          </a:p>
          <a:p>
            <a:endParaRPr lang="en-US" sz="2800" dirty="0" smtClean="0"/>
          </a:p>
          <a:p>
            <a:pPr lvl="2"/>
            <a:endParaRPr lang="en-US" sz="2200" dirty="0" smtClean="0"/>
          </a:p>
          <a:p>
            <a:endParaRPr lang="en-US" sz="2800" dirty="0" smtClean="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12</a:t>
            </a:fld>
            <a:endParaRPr lang="en-US" dirty="0"/>
          </a:p>
        </p:txBody>
      </p:sp>
      <p:sp>
        <p:nvSpPr>
          <p:cNvPr id="4" name="Title 3"/>
          <p:cNvSpPr>
            <a:spLocks noGrp="1"/>
          </p:cNvSpPr>
          <p:nvPr>
            <p:ph type="title"/>
          </p:nvPr>
        </p:nvSpPr>
        <p:spPr>
          <a:xfrm>
            <a:off x="2438400" y="381000"/>
            <a:ext cx="6248400" cy="1036638"/>
          </a:xfrm>
        </p:spPr>
        <p:txBody>
          <a:bodyPr>
            <a:noAutofit/>
          </a:bodyPr>
          <a:lstStyle/>
          <a:p>
            <a:pPr algn="ctr"/>
            <a:r>
              <a:rPr lang="en-US" sz="3200" dirty="0"/>
              <a:t>FY </a:t>
            </a:r>
            <a:r>
              <a:rPr lang="en-US" sz="3200" dirty="0" smtClean="0"/>
              <a:t>2021/2022 </a:t>
            </a:r>
            <a:r>
              <a:rPr lang="en-US" sz="3200" dirty="0"/>
              <a:t>Budget</a:t>
            </a:r>
            <a:br>
              <a:rPr lang="en-US" sz="3200" dirty="0"/>
            </a:br>
            <a:r>
              <a:rPr lang="en-US" sz="3200" dirty="0"/>
              <a:t> </a:t>
            </a:r>
            <a:r>
              <a:rPr lang="en-US" dirty="0" smtClean="0"/>
              <a:t>Key Activities – Other Financial </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4146404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495800"/>
          </a:xfrm>
        </p:spPr>
        <p:txBody>
          <a:bodyPr>
            <a:normAutofit/>
          </a:bodyPr>
          <a:lstStyle/>
          <a:p>
            <a:r>
              <a:rPr lang="en-US" dirty="0" smtClean="0"/>
              <a:t>Executing to contracts in place </a:t>
            </a:r>
          </a:p>
          <a:p>
            <a:r>
              <a:rPr lang="en-US" dirty="0" smtClean="0"/>
              <a:t>All known rate increases accounted for</a:t>
            </a:r>
          </a:p>
          <a:p>
            <a:pPr lvl="1"/>
            <a:r>
              <a:rPr lang="en-US" dirty="0" smtClean="0"/>
              <a:t>Annual insurance/contribution increases of 10-50%</a:t>
            </a:r>
          </a:p>
          <a:p>
            <a:pPr lvl="2"/>
            <a:r>
              <a:rPr lang="en-US" dirty="0" smtClean="0"/>
              <a:t>Health Insurance, Workers Comp, PERS, Liability, etc.</a:t>
            </a:r>
          </a:p>
          <a:p>
            <a:pPr lvl="1"/>
            <a:r>
              <a:rPr lang="en-US" dirty="0" smtClean="0"/>
              <a:t>Labor per California Law</a:t>
            </a:r>
          </a:p>
          <a:p>
            <a:pPr lvl="1"/>
            <a:r>
              <a:rPr lang="en-US" dirty="0" smtClean="0"/>
              <a:t>Campus Allocations per EO-1000, Utilities</a:t>
            </a:r>
          </a:p>
          <a:p>
            <a:r>
              <a:rPr lang="en-US" dirty="0" smtClean="0"/>
              <a:t>Minimal staffing throughout </a:t>
            </a:r>
          </a:p>
          <a:p>
            <a:r>
              <a:rPr lang="en-US" dirty="0" smtClean="0"/>
              <a:t>Enrollment Flat with FY2020/2021</a:t>
            </a:r>
          </a:p>
          <a:p>
            <a:pPr lvl="1"/>
            <a:endParaRPr lang="en-US" dirty="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13</a:t>
            </a:fld>
            <a:endParaRPr lang="en-US" dirty="0"/>
          </a:p>
        </p:txBody>
      </p:sp>
      <p:sp>
        <p:nvSpPr>
          <p:cNvPr id="4" name="Title 3"/>
          <p:cNvSpPr>
            <a:spLocks noGrp="1"/>
          </p:cNvSpPr>
          <p:nvPr>
            <p:ph type="title"/>
          </p:nvPr>
        </p:nvSpPr>
        <p:spPr/>
        <p:txBody>
          <a:bodyPr>
            <a:noAutofit/>
          </a:bodyPr>
          <a:lstStyle/>
          <a:p>
            <a:pPr algn="ctr"/>
            <a:r>
              <a:rPr lang="en-US" sz="3200" dirty="0" smtClean="0"/>
              <a:t>FY 2021/2022 Budget </a:t>
            </a:r>
            <a:br>
              <a:rPr lang="en-US" sz="3200" dirty="0" smtClean="0"/>
            </a:br>
            <a:r>
              <a:rPr lang="en-US" sz="3200" dirty="0" smtClean="0"/>
              <a:t>General Assumptions</a:t>
            </a:r>
            <a:endParaRPr lang="en-US" sz="3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898408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1362075"/>
          </a:xfrm>
        </p:spPr>
        <p:txBody>
          <a:bodyPr>
            <a:normAutofit fontScale="90000"/>
          </a:bodyPr>
          <a:lstStyle/>
          <a:p>
            <a:pPr algn="ctr">
              <a:defRPr/>
            </a:pPr>
            <a:r>
              <a:rPr lang="en-US" dirty="0" smtClean="0"/>
              <a:t>Financial summary and division OPERATING STATEMENTS</a:t>
            </a:r>
            <a:br>
              <a:rPr lang="en-US" dirty="0" smtClean="0"/>
            </a:br>
            <a:r>
              <a:rPr lang="en-US" sz="3100" dirty="0" smtClean="0"/>
              <a:t>(see Excel Hand out)</a:t>
            </a:r>
            <a:br>
              <a:rPr lang="en-US" sz="3100" dirty="0" smtClean="0"/>
            </a:br>
            <a:endParaRPr lang="en-US" sz="3100" dirty="0"/>
          </a:p>
        </p:txBody>
      </p:sp>
      <p:sp>
        <p:nvSpPr>
          <p:cNvPr id="15363" name="Slide Number Placeholder 3"/>
          <p:cNvSpPr>
            <a:spLocks noGrp="1"/>
          </p:cNvSpPr>
          <p:nvPr>
            <p:ph type="sldNum" sz="quarter" idx="11"/>
          </p:nvPr>
        </p:nvSpPr>
        <p:spPr>
          <a:noFill/>
        </p:spPr>
        <p:txBody>
          <a:bodyPr/>
          <a:lstStyle/>
          <a:p>
            <a:fld id="{8ED11351-2E18-447E-B115-2C73F4CAB6D1}" type="slidenum">
              <a:rPr lang="en-US" smtClean="0"/>
              <a:pPr/>
              <a:t>14</a:t>
            </a:fld>
            <a:endParaRPr lang="en-US" dirty="0" smtClean="0"/>
          </a:p>
        </p:txBody>
      </p:sp>
      <p:sp>
        <p:nvSpPr>
          <p:cNvPr id="3" name="Footer Placeholder 2"/>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2499752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bwMode="auto">
          <a:xfrm>
            <a:off x="7509036" y="5044325"/>
            <a:ext cx="1525428" cy="375242"/>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 name="Slide Number Placeholder 2"/>
          <p:cNvSpPr>
            <a:spLocks noGrp="1"/>
          </p:cNvSpPr>
          <p:nvPr>
            <p:ph type="sldNum" sz="quarter" idx="12"/>
          </p:nvPr>
        </p:nvSpPr>
        <p:spPr/>
        <p:txBody>
          <a:bodyPr/>
          <a:lstStyle/>
          <a:p>
            <a:fld id="{9AED4DC9-8E7B-435E-B01A-B5B82BF2AB5B}" type="slidenum">
              <a:rPr lang="en-US" smtClean="0"/>
              <a:pPr/>
              <a:t>15</a:t>
            </a:fld>
            <a:endParaRPr lang="en-US" dirty="0"/>
          </a:p>
        </p:txBody>
      </p:sp>
      <p:sp>
        <p:nvSpPr>
          <p:cNvPr id="4" name="Title 3"/>
          <p:cNvSpPr>
            <a:spLocks noGrp="1"/>
          </p:cNvSpPr>
          <p:nvPr>
            <p:ph type="title"/>
          </p:nvPr>
        </p:nvSpPr>
        <p:spPr>
          <a:xfrm>
            <a:off x="2819400" y="381000"/>
            <a:ext cx="5867400" cy="914400"/>
          </a:xfrm>
        </p:spPr>
        <p:txBody>
          <a:bodyPr>
            <a:noAutofit/>
          </a:bodyPr>
          <a:lstStyle/>
          <a:p>
            <a:pPr algn="ctr"/>
            <a:r>
              <a:rPr lang="en-US" dirty="0" smtClean="0"/>
              <a:t>FY 2021/2022 Budget </a:t>
            </a:r>
            <a:br>
              <a:rPr lang="en-US" dirty="0" smtClean="0"/>
            </a:br>
            <a:r>
              <a:rPr lang="en-US" dirty="0" smtClean="0"/>
              <a:t>Summary Operating Statement</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
        <p:nvSpPr>
          <p:cNvPr id="12" name="Oval 11"/>
          <p:cNvSpPr/>
          <p:nvPr/>
        </p:nvSpPr>
        <p:spPr bwMode="auto">
          <a:xfrm>
            <a:off x="7609524" y="4362516"/>
            <a:ext cx="1525428" cy="375242"/>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14" name="Oval 13"/>
          <p:cNvSpPr/>
          <p:nvPr/>
        </p:nvSpPr>
        <p:spPr bwMode="auto">
          <a:xfrm>
            <a:off x="7609524" y="2209800"/>
            <a:ext cx="1525428" cy="375242"/>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pic>
        <p:nvPicPr>
          <p:cNvPr id="13" name="Picture 12"/>
          <p:cNvPicPr>
            <a:picLocks noChangeAspect="1"/>
          </p:cNvPicPr>
          <p:nvPr/>
        </p:nvPicPr>
        <p:blipFill>
          <a:blip r:embed="rId3"/>
          <a:stretch>
            <a:fillRect/>
          </a:stretch>
        </p:blipFill>
        <p:spPr>
          <a:xfrm>
            <a:off x="215688" y="1870236"/>
            <a:ext cx="8699712" cy="3692363"/>
          </a:xfrm>
          <a:prstGeom prst="rect">
            <a:avLst/>
          </a:prstGeom>
        </p:spPr>
      </p:pic>
    </p:spTree>
    <p:extLst>
      <p:ext uri="{BB962C8B-B14F-4D97-AF65-F5344CB8AC3E}">
        <p14:creationId xmlns:p14="http://schemas.microsoft.com/office/powerpoint/2010/main" val="3131119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bwMode="auto">
          <a:xfrm>
            <a:off x="8270796" y="3901450"/>
            <a:ext cx="752952" cy="305811"/>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 name="Slide Number Placeholder 2"/>
          <p:cNvSpPr>
            <a:spLocks noGrp="1"/>
          </p:cNvSpPr>
          <p:nvPr>
            <p:ph type="sldNum" sz="quarter" idx="12"/>
          </p:nvPr>
        </p:nvSpPr>
        <p:spPr/>
        <p:txBody>
          <a:bodyPr/>
          <a:lstStyle/>
          <a:p>
            <a:fld id="{9AED4DC9-8E7B-435E-B01A-B5B82BF2AB5B}" type="slidenum">
              <a:rPr lang="en-US" smtClean="0"/>
              <a:pPr/>
              <a:t>16</a:t>
            </a:fld>
            <a:endParaRPr lang="en-US" dirty="0"/>
          </a:p>
        </p:txBody>
      </p:sp>
      <p:sp>
        <p:nvSpPr>
          <p:cNvPr id="4" name="Title 3"/>
          <p:cNvSpPr>
            <a:spLocks noGrp="1"/>
          </p:cNvSpPr>
          <p:nvPr>
            <p:ph type="title"/>
          </p:nvPr>
        </p:nvSpPr>
        <p:spPr>
          <a:xfrm>
            <a:off x="2209800" y="381000"/>
            <a:ext cx="6477000" cy="1295400"/>
          </a:xfrm>
        </p:spPr>
        <p:txBody>
          <a:bodyPr>
            <a:normAutofit fontScale="90000"/>
          </a:bodyPr>
          <a:lstStyle/>
          <a:p>
            <a:pPr algn="ctr"/>
            <a:r>
              <a:rPr lang="en-US" dirty="0" smtClean="0"/>
              <a:t>FY 2021/2022 Budget </a:t>
            </a:r>
            <a:br>
              <a:rPr lang="en-US" dirty="0" smtClean="0"/>
            </a:br>
            <a:r>
              <a:rPr lang="en-US" dirty="0" smtClean="0"/>
              <a:t>Divisional Operating Statement</a:t>
            </a:r>
            <a:br>
              <a:rPr lang="en-US" dirty="0" smtClean="0"/>
            </a:br>
            <a:r>
              <a:rPr lang="en-US" dirty="0" smtClean="0"/>
              <a:t>Current Year Performance Comparison</a:t>
            </a:r>
            <a:br>
              <a:rPr lang="en-US" dirty="0" smtClean="0"/>
            </a:b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
        <p:nvSpPr>
          <p:cNvPr id="10" name="Oval 9"/>
          <p:cNvSpPr/>
          <p:nvPr/>
        </p:nvSpPr>
        <p:spPr bwMode="auto">
          <a:xfrm>
            <a:off x="6781800" y="3886200"/>
            <a:ext cx="914400" cy="266895"/>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pic>
        <p:nvPicPr>
          <p:cNvPr id="11" name="Picture 10"/>
          <p:cNvPicPr>
            <a:picLocks noChangeAspect="1"/>
          </p:cNvPicPr>
          <p:nvPr/>
        </p:nvPicPr>
        <p:blipFill>
          <a:blip r:embed="rId3"/>
          <a:stretch>
            <a:fillRect/>
          </a:stretch>
        </p:blipFill>
        <p:spPr>
          <a:xfrm>
            <a:off x="151481" y="2286000"/>
            <a:ext cx="8856471" cy="1936189"/>
          </a:xfrm>
          <a:prstGeom prst="rect">
            <a:avLst/>
          </a:prstGeom>
        </p:spPr>
      </p:pic>
    </p:spTree>
    <p:extLst>
      <p:ext uri="{BB962C8B-B14F-4D97-AF65-F5344CB8AC3E}">
        <p14:creationId xmlns:p14="http://schemas.microsoft.com/office/powerpoint/2010/main" val="1113854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bwMode="auto">
          <a:xfrm>
            <a:off x="4267200" y="3933085"/>
            <a:ext cx="1219200" cy="242829"/>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8" name="Oval 7"/>
          <p:cNvSpPr/>
          <p:nvPr/>
        </p:nvSpPr>
        <p:spPr bwMode="auto">
          <a:xfrm>
            <a:off x="2266332" y="3901595"/>
            <a:ext cx="1410936" cy="305811"/>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 name="Slide Number Placeholder 2"/>
          <p:cNvSpPr>
            <a:spLocks noGrp="1"/>
          </p:cNvSpPr>
          <p:nvPr>
            <p:ph type="sldNum" sz="quarter" idx="12"/>
          </p:nvPr>
        </p:nvSpPr>
        <p:spPr/>
        <p:txBody>
          <a:bodyPr/>
          <a:lstStyle/>
          <a:p>
            <a:fld id="{9AED4DC9-8E7B-435E-B01A-B5B82BF2AB5B}" type="slidenum">
              <a:rPr lang="en-US" smtClean="0"/>
              <a:pPr/>
              <a:t>17</a:t>
            </a:fld>
            <a:endParaRPr lang="en-US" dirty="0"/>
          </a:p>
        </p:txBody>
      </p:sp>
      <p:sp>
        <p:nvSpPr>
          <p:cNvPr id="4" name="Title 3"/>
          <p:cNvSpPr>
            <a:spLocks noGrp="1"/>
          </p:cNvSpPr>
          <p:nvPr>
            <p:ph type="title"/>
          </p:nvPr>
        </p:nvSpPr>
        <p:spPr>
          <a:xfrm>
            <a:off x="2819400" y="381000"/>
            <a:ext cx="5867400" cy="1295400"/>
          </a:xfrm>
        </p:spPr>
        <p:txBody>
          <a:bodyPr>
            <a:normAutofit fontScale="90000"/>
          </a:bodyPr>
          <a:lstStyle/>
          <a:p>
            <a:pPr algn="ctr"/>
            <a:r>
              <a:rPr lang="en-US" dirty="0" smtClean="0"/>
              <a:t>FY 2021/2022 Budget </a:t>
            </a:r>
            <a:br>
              <a:rPr lang="en-US" dirty="0" smtClean="0"/>
            </a:br>
            <a:r>
              <a:rPr lang="en-US" dirty="0" smtClean="0"/>
              <a:t>Divisional Operating Statement</a:t>
            </a:r>
            <a:br>
              <a:rPr lang="en-US" dirty="0" smtClean="0"/>
            </a:br>
            <a:r>
              <a:rPr lang="en-US" dirty="0" smtClean="0"/>
              <a:t>Prior Year Performance Comparison</a:t>
            </a:r>
            <a:br>
              <a:rPr lang="en-US" dirty="0" smtClean="0"/>
            </a:b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
        <p:nvSpPr>
          <p:cNvPr id="10" name="Oval 9"/>
          <p:cNvSpPr/>
          <p:nvPr/>
        </p:nvSpPr>
        <p:spPr bwMode="auto">
          <a:xfrm>
            <a:off x="7508916" y="3922069"/>
            <a:ext cx="1270436" cy="251972"/>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9" name="Oval 8"/>
          <p:cNvSpPr/>
          <p:nvPr/>
        </p:nvSpPr>
        <p:spPr bwMode="auto">
          <a:xfrm>
            <a:off x="5542510" y="3957703"/>
            <a:ext cx="1371600" cy="268406"/>
          </a:xfrm>
          <a:prstGeom prst="ellipse">
            <a:avLst/>
          </a:prstGeom>
          <a:solidFill>
            <a:srgbClr val="FFDD8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pic>
        <p:nvPicPr>
          <p:cNvPr id="12" name="Picture 11"/>
          <p:cNvPicPr>
            <a:picLocks noChangeAspect="1"/>
          </p:cNvPicPr>
          <p:nvPr/>
        </p:nvPicPr>
        <p:blipFill>
          <a:blip r:embed="rId3"/>
          <a:stretch>
            <a:fillRect/>
          </a:stretch>
        </p:blipFill>
        <p:spPr>
          <a:xfrm>
            <a:off x="341912" y="1918378"/>
            <a:ext cx="8437440" cy="2451100"/>
          </a:xfrm>
          <a:prstGeom prst="rect">
            <a:avLst/>
          </a:prstGeom>
        </p:spPr>
      </p:pic>
      <p:sp>
        <p:nvSpPr>
          <p:cNvPr id="44" name="Rectangle 43"/>
          <p:cNvSpPr/>
          <p:nvPr/>
        </p:nvSpPr>
        <p:spPr>
          <a:xfrm>
            <a:off x="4003040" y="4800601"/>
            <a:ext cx="5009992" cy="461665"/>
          </a:xfrm>
          <a:prstGeom prst="rect">
            <a:avLst/>
          </a:prstGeom>
          <a:noFill/>
        </p:spPr>
        <p:txBody>
          <a:bodyPr wrap="square" lIns="91440" tIns="45720" rIns="91440" bIns="45720">
            <a:spAutoFit/>
          </a:bodyPr>
          <a:lstStyle/>
          <a:p>
            <a:pPr algn="ctr"/>
            <a:r>
              <a:rPr lang="en-US" sz="2400" b="0" cap="none" spc="0" dirty="0" smtClean="0">
                <a:ln w="0"/>
                <a:solidFill>
                  <a:schemeClr val="tx1"/>
                </a:solidFill>
                <a:effectLst>
                  <a:outerShdw blurRad="38100" dist="19050" dir="2700000" algn="tl" rotWithShape="0">
                    <a:schemeClr val="dk1">
                      <a:alpha val="40000"/>
                    </a:schemeClr>
                  </a:outerShdw>
                </a:effectLst>
              </a:rPr>
              <a:t>$5M swing in Net </a:t>
            </a:r>
            <a:r>
              <a:rPr lang="en-US" sz="2400" dirty="0" smtClean="0">
                <a:ln w="0"/>
                <a:effectLst>
                  <a:outerShdw blurRad="38100" dist="19050" dir="2700000" algn="tl" rotWithShape="0">
                    <a:schemeClr val="dk1">
                      <a:alpha val="40000"/>
                    </a:schemeClr>
                  </a:outerShdw>
                </a:effectLst>
              </a:rPr>
              <a:t>Contribution</a:t>
            </a:r>
            <a:endParaRPr lang="en-US" sz="2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3627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18</a:t>
            </a:fld>
            <a:endParaRPr lang="en-US" dirty="0"/>
          </a:p>
        </p:txBody>
      </p:sp>
      <p:sp>
        <p:nvSpPr>
          <p:cNvPr id="4" name="Title 3"/>
          <p:cNvSpPr>
            <a:spLocks noGrp="1"/>
          </p:cNvSpPr>
          <p:nvPr>
            <p:ph type="title"/>
          </p:nvPr>
        </p:nvSpPr>
        <p:spPr>
          <a:xfrm>
            <a:off x="1828800" y="381000"/>
            <a:ext cx="6858000" cy="609600"/>
          </a:xfrm>
        </p:spPr>
        <p:txBody>
          <a:bodyPr>
            <a:noAutofit/>
          </a:bodyPr>
          <a:lstStyle/>
          <a:p>
            <a:pPr algn="ctr"/>
            <a:r>
              <a:rPr lang="en-US" dirty="0" smtClean="0"/>
              <a:t>FY 2021/2022 Budget </a:t>
            </a:r>
            <a:br>
              <a:rPr lang="en-US" dirty="0" smtClean="0"/>
            </a:br>
            <a:r>
              <a:rPr lang="en-US" sz="2400" dirty="0" smtClean="0"/>
              <a:t>Summary Operating Statement -Detail</a:t>
            </a:r>
            <a:endParaRPr lang="en-US" sz="24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6" name="Picture 5"/>
          <p:cNvPicPr>
            <a:picLocks noChangeAspect="1"/>
          </p:cNvPicPr>
          <p:nvPr/>
        </p:nvPicPr>
        <p:blipFill>
          <a:blip r:embed="rId3"/>
          <a:stretch>
            <a:fillRect/>
          </a:stretch>
        </p:blipFill>
        <p:spPr>
          <a:xfrm>
            <a:off x="2514600" y="1092517"/>
            <a:ext cx="5295500" cy="5582920"/>
          </a:xfrm>
          <a:prstGeom prst="rect">
            <a:avLst/>
          </a:prstGeom>
        </p:spPr>
      </p:pic>
    </p:spTree>
    <p:extLst>
      <p:ext uri="{BB962C8B-B14F-4D97-AF65-F5344CB8AC3E}">
        <p14:creationId xmlns:p14="http://schemas.microsoft.com/office/powerpoint/2010/main" val="1928942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1362075"/>
          </a:xfrm>
        </p:spPr>
        <p:txBody>
          <a:bodyPr>
            <a:normAutofit fontScale="90000"/>
          </a:bodyPr>
          <a:lstStyle/>
          <a:p>
            <a:pPr algn="ctr">
              <a:defRPr/>
            </a:pPr>
            <a:r>
              <a:rPr lang="en-US" dirty="0" smtClean="0"/>
              <a:t>Campus CONTRIBUTIONS</a:t>
            </a:r>
            <a:br>
              <a:rPr lang="en-US" dirty="0" smtClean="0"/>
            </a:br>
            <a:r>
              <a:rPr lang="en-US" sz="3100" dirty="0" smtClean="0"/>
              <a:t>Allocated through out)</a:t>
            </a:r>
            <a:br>
              <a:rPr lang="en-US" sz="3100" dirty="0" smtClean="0"/>
            </a:br>
            <a:endParaRPr lang="en-US" sz="3100" dirty="0"/>
          </a:p>
        </p:txBody>
      </p:sp>
      <p:sp>
        <p:nvSpPr>
          <p:cNvPr id="15363" name="Slide Number Placeholder 3"/>
          <p:cNvSpPr>
            <a:spLocks noGrp="1"/>
          </p:cNvSpPr>
          <p:nvPr>
            <p:ph type="sldNum" sz="quarter" idx="11"/>
          </p:nvPr>
        </p:nvSpPr>
        <p:spPr>
          <a:noFill/>
        </p:spPr>
        <p:txBody>
          <a:bodyPr/>
          <a:lstStyle/>
          <a:p>
            <a:fld id="{8ED11351-2E18-447E-B115-2C73F4CAB6D1}" type="slidenum">
              <a:rPr lang="en-US" smtClean="0"/>
              <a:pPr/>
              <a:t>19</a:t>
            </a:fld>
            <a:endParaRPr lang="en-US" dirty="0" smtClean="0"/>
          </a:p>
        </p:txBody>
      </p:sp>
      <p:sp>
        <p:nvSpPr>
          <p:cNvPr id="3" name="Footer Placeholder 2"/>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2214000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2952" y="1752600"/>
            <a:ext cx="8229600" cy="4525963"/>
          </a:xfrm>
        </p:spPr>
        <p:txBody>
          <a:bodyPr>
            <a:normAutofit fontScale="92500" lnSpcReduction="20000"/>
          </a:bodyPr>
          <a:lstStyle/>
          <a:p>
            <a:pPr lvl="0"/>
            <a:r>
              <a:rPr lang="en-US" sz="3000" dirty="0" smtClean="0"/>
              <a:t>Prologue</a:t>
            </a:r>
          </a:p>
          <a:p>
            <a:pPr lvl="0"/>
            <a:r>
              <a:rPr lang="en-US" sz="3000" dirty="0" smtClean="0"/>
              <a:t>Action Items</a:t>
            </a:r>
          </a:p>
          <a:p>
            <a:pPr lvl="0"/>
            <a:r>
              <a:rPr lang="en-US" sz="3000" dirty="0" smtClean="0"/>
              <a:t>Key Drivers/General Assumptions</a:t>
            </a:r>
          </a:p>
          <a:p>
            <a:pPr lvl="0"/>
            <a:r>
              <a:rPr lang="en-US" sz="3000" dirty="0" smtClean="0"/>
              <a:t>Financial Summary</a:t>
            </a:r>
          </a:p>
          <a:p>
            <a:pPr lvl="1"/>
            <a:r>
              <a:rPr lang="en-US" sz="2600" dirty="0" smtClean="0"/>
              <a:t>Campus Contributions</a:t>
            </a:r>
          </a:p>
          <a:p>
            <a:pPr lvl="0"/>
            <a:r>
              <a:rPr lang="en-US" sz="3000" dirty="0" smtClean="0"/>
              <a:t>Budget Detail</a:t>
            </a:r>
          </a:p>
          <a:p>
            <a:pPr lvl="1"/>
            <a:r>
              <a:rPr kumimoji="0" lang="en-US" sz="2600" kern="1200" dirty="0" smtClean="0">
                <a:solidFill>
                  <a:schemeClr val="tx1"/>
                </a:solidFill>
                <a:latin typeface="+mn-lt"/>
                <a:ea typeface="+mn-ea"/>
                <a:cs typeface="+mn-cs"/>
              </a:rPr>
              <a:t>Operating Statements (Detailed Hand Out)</a:t>
            </a:r>
          </a:p>
          <a:p>
            <a:pPr lvl="1"/>
            <a:r>
              <a:rPr kumimoji="0" lang="en-US" sz="2600" kern="1200" dirty="0" smtClean="0">
                <a:solidFill>
                  <a:schemeClr val="tx1"/>
                </a:solidFill>
                <a:latin typeface="+mn-lt"/>
                <a:ea typeface="+mn-ea"/>
                <a:cs typeface="+mn-cs"/>
              </a:rPr>
              <a:t>Capital Expense and Funding (Hand out)</a:t>
            </a:r>
            <a:endParaRPr kumimoji="0" lang="en-US" sz="2600" kern="1200" dirty="0" smtClean="0">
              <a:solidFill>
                <a:srgbClr val="FF0000"/>
              </a:solidFill>
              <a:latin typeface="+mn-lt"/>
              <a:ea typeface="+mn-ea"/>
              <a:cs typeface="+mn-cs"/>
            </a:endParaRPr>
          </a:p>
          <a:p>
            <a:pPr lvl="1"/>
            <a:r>
              <a:rPr lang="en-US" sz="2600" dirty="0" smtClean="0"/>
              <a:t>Cash Flow, Liabilities and Assets</a:t>
            </a:r>
          </a:p>
          <a:p>
            <a:pPr lvl="0"/>
            <a:r>
              <a:rPr lang="en-US" sz="3000" dirty="0" smtClean="0"/>
              <a:t>Reserve Funding</a:t>
            </a:r>
          </a:p>
          <a:p>
            <a:pPr lvl="0"/>
            <a:r>
              <a:rPr kumimoji="0" lang="en-US" sz="3000" kern="1200" dirty="0" smtClean="0">
                <a:solidFill>
                  <a:schemeClr val="tx1"/>
                </a:solidFill>
                <a:latin typeface="+mn-lt"/>
                <a:ea typeface="+mn-ea"/>
                <a:cs typeface="+mn-cs"/>
              </a:rPr>
              <a:t>Issues/Recap</a:t>
            </a:r>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2</a:t>
            </a:fld>
            <a:endParaRPr lang="en-US" dirty="0"/>
          </a:p>
        </p:txBody>
      </p:sp>
      <p:sp>
        <p:nvSpPr>
          <p:cNvPr id="4" name="Title 3"/>
          <p:cNvSpPr>
            <a:spLocks noGrp="1"/>
          </p:cNvSpPr>
          <p:nvPr>
            <p:ph type="title"/>
          </p:nvPr>
        </p:nvSpPr>
        <p:spPr/>
        <p:txBody>
          <a:bodyPr>
            <a:noAutofit/>
          </a:bodyPr>
          <a:lstStyle/>
          <a:p>
            <a:pPr algn="ctr"/>
            <a:r>
              <a:rPr lang="en-US" sz="3600" dirty="0" smtClean="0"/>
              <a:t>FY 2021/2022 Budget</a:t>
            </a:r>
            <a:r>
              <a:rPr lang="en-US" sz="3600" baseline="0" dirty="0" smtClean="0"/>
              <a:t> </a:t>
            </a:r>
            <a:br>
              <a:rPr lang="en-US" sz="3600" baseline="0" dirty="0" smtClean="0"/>
            </a:br>
            <a:r>
              <a:rPr lang="en-US" sz="3600" dirty="0" smtClean="0"/>
              <a:t>Agenda</a:t>
            </a:r>
            <a:endParaRPr lang="en-US" sz="3600" dirty="0"/>
          </a:p>
        </p:txBody>
      </p:sp>
      <p:sp>
        <p:nvSpPr>
          <p:cNvPr id="5" name="Footer Placeholder 4"/>
          <p:cNvSpPr>
            <a:spLocks noGrp="1"/>
          </p:cNvSpPr>
          <p:nvPr>
            <p:ph type="ftr" sz="quarter" idx="11"/>
          </p:nvPr>
        </p:nvSpPr>
        <p:spPr/>
        <p:txBody>
          <a:bodyPr/>
          <a:lstStyle/>
          <a:p>
            <a:pPr algn="l"/>
            <a:r>
              <a:rPr lang="en-US" smtClean="0"/>
              <a:t>FY 2021/2022 Budget Review</a:t>
            </a:r>
            <a:endParaRPr lang="en-US" dirty="0"/>
          </a:p>
        </p:txBody>
      </p:sp>
    </p:spTree>
    <p:extLst>
      <p:ext uri="{BB962C8B-B14F-4D97-AF65-F5344CB8AC3E}">
        <p14:creationId xmlns:p14="http://schemas.microsoft.com/office/powerpoint/2010/main" val="22676373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20</a:t>
            </a:fld>
            <a:endParaRPr lang="en-US" dirty="0"/>
          </a:p>
        </p:txBody>
      </p:sp>
      <p:sp>
        <p:nvSpPr>
          <p:cNvPr id="4" name="Title 3"/>
          <p:cNvSpPr>
            <a:spLocks noGrp="1"/>
          </p:cNvSpPr>
          <p:nvPr>
            <p:ph type="title"/>
          </p:nvPr>
        </p:nvSpPr>
        <p:spPr/>
        <p:txBody>
          <a:bodyPr/>
          <a:lstStyle/>
          <a:p>
            <a:pPr algn="ctr"/>
            <a:r>
              <a:rPr lang="en-US" dirty="0" smtClean="0"/>
              <a:t>FY 2021/2022 Budget</a:t>
            </a:r>
            <a:br>
              <a:rPr lang="en-US" dirty="0" smtClean="0"/>
            </a:br>
            <a:r>
              <a:rPr lang="en-US" dirty="0" smtClean="0"/>
              <a:t>Campus Contribution Summary</a:t>
            </a:r>
            <a:endParaRPr lang="en-US" dirty="0"/>
          </a:p>
        </p:txBody>
      </p:sp>
      <p:sp>
        <p:nvSpPr>
          <p:cNvPr id="5" name="Footer Placeholder 4"/>
          <p:cNvSpPr>
            <a:spLocks noGrp="1"/>
          </p:cNvSpPr>
          <p:nvPr>
            <p:ph type="ftr" sz="quarter" idx="11"/>
          </p:nvPr>
        </p:nvSpPr>
        <p:spPr>
          <a:xfrm>
            <a:off x="0" y="6492875"/>
            <a:ext cx="2350681" cy="365125"/>
          </a:xfrm>
        </p:spPr>
        <p:txBody>
          <a:bodyPr/>
          <a:lstStyle/>
          <a:p>
            <a:r>
              <a:rPr lang="en-US" smtClean="0"/>
              <a:t>FY 2021/2022 Budget Review</a:t>
            </a:r>
            <a:endParaRPr lang="en-US" dirty="0"/>
          </a:p>
        </p:txBody>
      </p:sp>
      <p:pic>
        <p:nvPicPr>
          <p:cNvPr id="7" name="Picture 6"/>
          <p:cNvPicPr>
            <a:picLocks noChangeAspect="1"/>
          </p:cNvPicPr>
          <p:nvPr/>
        </p:nvPicPr>
        <p:blipFill>
          <a:blip r:embed="rId3"/>
          <a:stretch>
            <a:fillRect/>
          </a:stretch>
        </p:blipFill>
        <p:spPr>
          <a:xfrm>
            <a:off x="167389" y="1752600"/>
            <a:ext cx="8845643" cy="1829007"/>
          </a:xfrm>
          <a:prstGeom prst="rect">
            <a:avLst/>
          </a:prstGeom>
        </p:spPr>
      </p:pic>
    </p:spTree>
    <p:extLst>
      <p:ext uri="{BB962C8B-B14F-4D97-AF65-F5344CB8AC3E}">
        <p14:creationId xmlns:p14="http://schemas.microsoft.com/office/powerpoint/2010/main" val="335256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21</a:t>
            </a:fld>
            <a:endParaRPr lang="en-US" dirty="0"/>
          </a:p>
        </p:txBody>
      </p:sp>
      <p:sp>
        <p:nvSpPr>
          <p:cNvPr id="4" name="Title 3"/>
          <p:cNvSpPr>
            <a:spLocks noGrp="1"/>
          </p:cNvSpPr>
          <p:nvPr>
            <p:ph type="title"/>
          </p:nvPr>
        </p:nvSpPr>
        <p:spPr/>
        <p:txBody>
          <a:bodyPr/>
          <a:lstStyle/>
          <a:p>
            <a:pPr algn="ctr"/>
            <a:r>
              <a:rPr lang="en-US" dirty="0" smtClean="0"/>
              <a:t>Campus Contributions</a:t>
            </a:r>
            <a:br>
              <a:rPr lang="en-US" dirty="0" smtClean="0"/>
            </a:br>
            <a:r>
              <a:rPr lang="en-US" dirty="0" smtClean="0"/>
              <a:t>Donations &amp; Partnership Detail</a:t>
            </a:r>
            <a:endParaRPr lang="en-US" dirty="0"/>
          </a:p>
        </p:txBody>
      </p:sp>
      <p:sp>
        <p:nvSpPr>
          <p:cNvPr id="5" name="Footer Placeholder 4"/>
          <p:cNvSpPr>
            <a:spLocks noGrp="1"/>
          </p:cNvSpPr>
          <p:nvPr>
            <p:ph type="ftr" sz="quarter" idx="11"/>
          </p:nvPr>
        </p:nvSpPr>
        <p:spPr>
          <a:xfrm>
            <a:off x="0" y="6492875"/>
            <a:ext cx="2350681" cy="365125"/>
          </a:xfrm>
        </p:spPr>
        <p:txBody>
          <a:bodyPr/>
          <a:lstStyle/>
          <a:p>
            <a:r>
              <a:rPr lang="en-US" smtClean="0"/>
              <a:t>FY 2021/2022 Budget Review</a:t>
            </a:r>
            <a:endParaRPr lang="en-US" dirty="0"/>
          </a:p>
        </p:txBody>
      </p:sp>
      <p:pic>
        <p:nvPicPr>
          <p:cNvPr id="6" name="Picture 5"/>
          <p:cNvPicPr>
            <a:picLocks noChangeAspect="1"/>
          </p:cNvPicPr>
          <p:nvPr/>
        </p:nvPicPr>
        <p:blipFill>
          <a:blip r:embed="rId3"/>
          <a:stretch>
            <a:fillRect/>
          </a:stretch>
        </p:blipFill>
        <p:spPr>
          <a:xfrm>
            <a:off x="463487" y="1529606"/>
            <a:ext cx="8381905" cy="4766369"/>
          </a:xfrm>
          <a:prstGeom prst="rect">
            <a:avLst/>
          </a:prstGeom>
        </p:spPr>
      </p:pic>
    </p:spTree>
    <p:extLst>
      <p:ext uri="{BB962C8B-B14F-4D97-AF65-F5344CB8AC3E}">
        <p14:creationId xmlns:p14="http://schemas.microsoft.com/office/powerpoint/2010/main" val="3297495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22</a:t>
            </a:fld>
            <a:endParaRPr lang="en-US" dirty="0"/>
          </a:p>
        </p:txBody>
      </p:sp>
      <p:sp>
        <p:nvSpPr>
          <p:cNvPr id="4" name="Title 3"/>
          <p:cNvSpPr>
            <a:spLocks noGrp="1"/>
          </p:cNvSpPr>
          <p:nvPr>
            <p:ph type="title"/>
          </p:nvPr>
        </p:nvSpPr>
        <p:spPr/>
        <p:txBody>
          <a:bodyPr>
            <a:normAutofit/>
          </a:bodyPr>
          <a:lstStyle/>
          <a:p>
            <a:pPr algn="ctr"/>
            <a:r>
              <a:rPr lang="en-US" dirty="0" smtClean="0"/>
              <a:t>Campus Contributions</a:t>
            </a:r>
            <a:br>
              <a:rPr lang="en-US" dirty="0" smtClean="0"/>
            </a:br>
            <a:r>
              <a:rPr lang="en-US" dirty="0" smtClean="0"/>
              <a:t>Reimbursed Services &amp; Capital </a:t>
            </a:r>
            <a:endParaRPr lang="en-US" dirty="0"/>
          </a:p>
        </p:txBody>
      </p:sp>
      <p:sp>
        <p:nvSpPr>
          <p:cNvPr id="6" name="Footer Placeholder 4"/>
          <p:cNvSpPr>
            <a:spLocks noGrp="1"/>
          </p:cNvSpPr>
          <p:nvPr>
            <p:ph type="ftr" sz="quarter" idx="11"/>
          </p:nvPr>
        </p:nvSpPr>
        <p:spPr>
          <a:xfrm>
            <a:off x="0" y="6492875"/>
            <a:ext cx="2350681" cy="365125"/>
          </a:xfrm>
        </p:spPr>
        <p:txBody>
          <a:bodyPr/>
          <a:lstStyle/>
          <a:p>
            <a:r>
              <a:rPr lang="en-US" smtClean="0"/>
              <a:t>FY 2021/2022 Budget Review</a:t>
            </a:r>
            <a:endParaRPr lang="en-US" dirty="0"/>
          </a:p>
        </p:txBody>
      </p:sp>
      <p:pic>
        <p:nvPicPr>
          <p:cNvPr id="5" name="Picture 4"/>
          <p:cNvPicPr>
            <a:picLocks noChangeAspect="1"/>
          </p:cNvPicPr>
          <p:nvPr/>
        </p:nvPicPr>
        <p:blipFill>
          <a:blip r:embed="rId3"/>
          <a:stretch>
            <a:fillRect/>
          </a:stretch>
        </p:blipFill>
        <p:spPr>
          <a:xfrm>
            <a:off x="381000" y="1828800"/>
            <a:ext cx="8382000" cy="3406406"/>
          </a:xfrm>
          <a:prstGeom prst="rect">
            <a:avLst/>
          </a:prstGeom>
        </p:spPr>
      </p:pic>
    </p:spTree>
    <p:extLst>
      <p:ext uri="{BB962C8B-B14F-4D97-AF65-F5344CB8AC3E}">
        <p14:creationId xmlns:p14="http://schemas.microsoft.com/office/powerpoint/2010/main" val="2640762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458200" cy="3581400"/>
          </a:xfrm>
        </p:spPr>
        <p:txBody>
          <a:bodyPr>
            <a:normAutofit fontScale="85000" lnSpcReduction="20000"/>
          </a:bodyPr>
          <a:lstStyle/>
          <a:p>
            <a:r>
              <a:rPr lang="en-US" dirty="0" smtClean="0"/>
              <a:t>Annual Budget limited to core staff</a:t>
            </a:r>
          </a:p>
          <a:p>
            <a:pPr lvl="1"/>
            <a:r>
              <a:rPr lang="en-US" dirty="0" smtClean="0"/>
              <a:t>3 new Student FTE’s planned</a:t>
            </a:r>
          </a:p>
          <a:p>
            <a:pPr lvl="1"/>
            <a:r>
              <a:rPr lang="en-US" dirty="0" smtClean="0"/>
              <a:t>No consideration for Shared Services impact</a:t>
            </a:r>
          </a:p>
          <a:p>
            <a:r>
              <a:rPr lang="en-US" dirty="0" smtClean="0"/>
              <a:t>Eliminated most employee Appreciation activities</a:t>
            </a:r>
          </a:p>
          <a:p>
            <a:pPr lvl="1"/>
            <a:r>
              <a:rPr lang="en-US" dirty="0" smtClean="0"/>
              <a:t>Spring considerations </a:t>
            </a:r>
          </a:p>
          <a:p>
            <a:r>
              <a:rPr lang="en-US" dirty="0" smtClean="0"/>
              <a:t>Net Zero budget for Retiree </a:t>
            </a:r>
            <a:r>
              <a:rPr lang="en-US" dirty="0"/>
              <a:t>Medical </a:t>
            </a:r>
            <a:r>
              <a:rPr lang="en-US" dirty="0" smtClean="0"/>
              <a:t>Premiums</a:t>
            </a:r>
          </a:p>
          <a:p>
            <a:pPr lvl="1"/>
            <a:r>
              <a:rPr lang="en-US" dirty="0" smtClean="0"/>
              <a:t>$</a:t>
            </a:r>
            <a:r>
              <a:rPr lang="en-US" dirty="0"/>
              <a:t>400K to be reimbursed from </a:t>
            </a:r>
            <a:r>
              <a:rPr lang="en-US" dirty="0" smtClean="0"/>
              <a:t>VEBA Trust </a:t>
            </a:r>
            <a:endParaRPr lang="en-US" dirty="0"/>
          </a:p>
          <a:p>
            <a:r>
              <a:rPr lang="en-US" dirty="0" smtClean="0"/>
              <a:t>Donations - </a:t>
            </a:r>
            <a:r>
              <a:rPr lang="en-US" b="1" dirty="0" smtClean="0">
                <a:solidFill>
                  <a:srgbClr val="0070C0"/>
                </a:solidFill>
              </a:rPr>
              <a:t>Action Item</a:t>
            </a:r>
          </a:p>
          <a:p>
            <a:pPr lvl="1"/>
            <a:r>
              <a:rPr lang="en-US" b="1" dirty="0" smtClean="0">
                <a:solidFill>
                  <a:srgbClr val="0070C0"/>
                </a:solidFill>
              </a:rPr>
              <a:t>Consideration Approval for items &gt;$2,500 </a:t>
            </a:r>
          </a:p>
          <a:p>
            <a:pPr lvl="1"/>
            <a:r>
              <a:rPr lang="en-US" dirty="0" smtClean="0"/>
              <a:t>Historical donations included Coke </a:t>
            </a:r>
            <a:r>
              <a:rPr lang="en-US" dirty="0"/>
              <a:t>Sponsorship </a:t>
            </a:r>
            <a:r>
              <a:rPr lang="en-US" dirty="0" smtClean="0"/>
              <a:t>of $97,500 </a:t>
            </a:r>
          </a:p>
          <a:p>
            <a:pPr lvl="2"/>
            <a:r>
              <a:rPr lang="en-US" dirty="0" smtClean="0"/>
              <a:t>New Pouring rights contract pending</a:t>
            </a:r>
          </a:p>
          <a:p>
            <a:endParaRPr lang="en-US" dirty="0" smtClean="0">
              <a:solidFill>
                <a:srgbClr val="FF0000"/>
              </a:solidFill>
            </a:endParaRPr>
          </a:p>
          <a:p>
            <a:pPr lvl="1"/>
            <a:endParaRPr lang="en-US" dirty="0"/>
          </a:p>
          <a:p>
            <a:pPr lvl="1"/>
            <a:endParaRPr lang="en-US" dirty="0" smtClean="0"/>
          </a:p>
          <a:p>
            <a:pPr lvl="1"/>
            <a:endParaRPr lang="en-US" dirty="0" smtClean="0"/>
          </a:p>
          <a:p>
            <a:pPr lvl="1"/>
            <a:endParaRPr lang="en-US" dirty="0" smtClean="0"/>
          </a:p>
          <a:p>
            <a:pPr lvl="1"/>
            <a:endParaRPr lang="en-US" dirty="0" smtClean="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23</a:t>
            </a:fld>
            <a:endParaRPr lang="en-US" dirty="0"/>
          </a:p>
        </p:txBody>
      </p:sp>
      <p:sp>
        <p:nvSpPr>
          <p:cNvPr id="4" name="Title 3"/>
          <p:cNvSpPr>
            <a:spLocks noGrp="1"/>
          </p:cNvSpPr>
          <p:nvPr>
            <p:ph type="title"/>
          </p:nvPr>
        </p:nvSpPr>
        <p:spPr/>
        <p:txBody>
          <a:bodyPr>
            <a:normAutofit/>
          </a:bodyPr>
          <a:lstStyle/>
          <a:p>
            <a:pPr algn="ctr"/>
            <a:r>
              <a:rPr lang="en-US" dirty="0" smtClean="0"/>
              <a:t>FY 2021/2022 Budget</a:t>
            </a:r>
            <a:br>
              <a:rPr lang="en-US" dirty="0" smtClean="0"/>
            </a:br>
            <a:r>
              <a:rPr lang="en-US" dirty="0" smtClean="0"/>
              <a:t>General &amp; Administrative (G&amp;A)</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42411974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24</a:t>
            </a:fld>
            <a:endParaRPr lang="en-US" dirty="0"/>
          </a:p>
        </p:txBody>
      </p:sp>
      <p:sp>
        <p:nvSpPr>
          <p:cNvPr id="4" name="Title 3"/>
          <p:cNvSpPr>
            <a:spLocks noGrp="1"/>
          </p:cNvSpPr>
          <p:nvPr>
            <p:ph type="title"/>
          </p:nvPr>
        </p:nvSpPr>
        <p:spPr>
          <a:xfrm>
            <a:off x="2819400" y="381000"/>
            <a:ext cx="5867400" cy="914400"/>
          </a:xfrm>
        </p:spPr>
        <p:txBody>
          <a:bodyPr>
            <a:noAutofit/>
          </a:bodyPr>
          <a:lstStyle/>
          <a:p>
            <a:pPr algn="ctr"/>
            <a:r>
              <a:rPr lang="en-US" dirty="0" smtClean="0"/>
              <a:t>FY 2021/2022 Budget </a:t>
            </a:r>
            <a:br>
              <a:rPr lang="en-US" dirty="0" smtClean="0"/>
            </a:br>
            <a:r>
              <a:rPr lang="en-US" dirty="0" smtClean="0"/>
              <a:t>G&amp;A Operating Statement Trend</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7" name="Picture 6"/>
          <p:cNvPicPr>
            <a:picLocks noChangeAspect="1"/>
          </p:cNvPicPr>
          <p:nvPr/>
        </p:nvPicPr>
        <p:blipFill>
          <a:blip r:embed="rId3"/>
          <a:stretch>
            <a:fillRect/>
          </a:stretch>
        </p:blipFill>
        <p:spPr>
          <a:xfrm>
            <a:off x="1139780" y="1340247"/>
            <a:ext cx="7296150" cy="5022850"/>
          </a:xfrm>
          <a:prstGeom prst="rect">
            <a:avLst/>
          </a:prstGeom>
        </p:spPr>
      </p:pic>
    </p:spTree>
    <p:extLst>
      <p:ext uri="{BB962C8B-B14F-4D97-AF65-F5344CB8AC3E}">
        <p14:creationId xmlns:p14="http://schemas.microsoft.com/office/powerpoint/2010/main" val="39498506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381000" y="1981200"/>
            <a:ext cx="8418672" cy="3056556"/>
          </a:xfrm>
          <a:prstGeom prst="rect">
            <a:avLst/>
          </a:prstGeom>
        </p:spPr>
      </p:pic>
      <p:sp>
        <p:nvSpPr>
          <p:cNvPr id="3" name="Slide Number Placeholder 2"/>
          <p:cNvSpPr>
            <a:spLocks noGrp="1"/>
          </p:cNvSpPr>
          <p:nvPr>
            <p:ph type="sldNum" sz="quarter" idx="12"/>
          </p:nvPr>
        </p:nvSpPr>
        <p:spPr/>
        <p:txBody>
          <a:bodyPr/>
          <a:lstStyle/>
          <a:p>
            <a:fld id="{9AED4DC9-8E7B-435E-B01A-B5B82BF2AB5B}" type="slidenum">
              <a:rPr lang="en-US" smtClean="0"/>
              <a:pPr/>
              <a:t>25</a:t>
            </a:fld>
            <a:endParaRPr lang="en-US" dirty="0"/>
          </a:p>
        </p:txBody>
      </p:sp>
      <p:sp>
        <p:nvSpPr>
          <p:cNvPr id="4" name="Title 3"/>
          <p:cNvSpPr>
            <a:spLocks noGrp="1"/>
          </p:cNvSpPr>
          <p:nvPr>
            <p:ph type="title"/>
          </p:nvPr>
        </p:nvSpPr>
        <p:spPr>
          <a:xfrm>
            <a:off x="2635408" y="93208"/>
            <a:ext cx="6498432" cy="2116592"/>
          </a:xfrm>
        </p:spPr>
        <p:txBody>
          <a:bodyPr>
            <a:normAutofit/>
          </a:bodyPr>
          <a:lstStyle/>
          <a:p>
            <a:pPr algn="ctr"/>
            <a:r>
              <a:rPr lang="en-US" sz="3200" dirty="0" smtClean="0"/>
              <a:t>FY 2021/2022 Budget</a:t>
            </a:r>
            <a:br>
              <a:rPr lang="en-US" sz="3200" dirty="0" smtClean="0"/>
            </a:br>
            <a:r>
              <a:rPr lang="en-US" sz="3200" dirty="0" smtClean="0"/>
              <a:t>Corporate Donations</a:t>
            </a:r>
            <a:br>
              <a:rPr lang="en-US" sz="3200" dirty="0" smtClean="0"/>
            </a:br>
            <a:r>
              <a:rPr lang="en-US" sz="2400" dirty="0" smtClean="0">
                <a:solidFill>
                  <a:srgbClr val="FF0000"/>
                </a:solidFill>
              </a:rPr>
              <a:t>Approval Required &gt;$2,500@</a:t>
            </a:r>
            <a:br>
              <a:rPr lang="en-US" sz="2400" dirty="0" smtClean="0">
                <a:solidFill>
                  <a:srgbClr val="FF0000"/>
                </a:solidFill>
              </a:rPr>
            </a:br>
            <a:endParaRPr lang="en-US" sz="2400" dirty="0">
              <a:solidFill>
                <a:srgbClr val="FF0000"/>
              </a:solidFill>
            </a:endParaRPr>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2860840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7731" y="1802211"/>
            <a:ext cx="8312198" cy="4065190"/>
          </a:xfrm>
        </p:spPr>
        <p:txBody>
          <a:bodyPr>
            <a:normAutofit fontScale="92500"/>
          </a:bodyPr>
          <a:lstStyle/>
          <a:p>
            <a:r>
              <a:rPr lang="en-US" dirty="0" smtClean="0"/>
              <a:t>Sales anticipated at $7.5M</a:t>
            </a:r>
          </a:p>
          <a:p>
            <a:pPr lvl="1"/>
            <a:r>
              <a:rPr lang="en-US" dirty="0" smtClean="0"/>
              <a:t>Increase 50% over FY 20/21 </a:t>
            </a:r>
          </a:p>
          <a:p>
            <a:pPr lvl="1"/>
            <a:r>
              <a:rPr lang="en-US" dirty="0" smtClean="0"/>
              <a:t>10% below shortened FY19/20 and 20% below FY18/19</a:t>
            </a:r>
          </a:p>
          <a:p>
            <a:pPr lvl="1"/>
            <a:r>
              <a:rPr lang="en-US" dirty="0" smtClean="0"/>
              <a:t>Traditional Textbook Sales down to $4.8M</a:t>
            </a:r>
          </a:p>
          <a:p>
            <a:pPr lvl="2"/>
            <a:r>
              <a:rPr lang="en-US" dirty="0" smtClean="0"/>
              <a:t>At expense of  D1DA Digital Growth - $375K Commission</a:t>
            </a:r>
          </a:p>
          <a:p>
            <a:r>
              <a:rPr lang="en-US" dirty="0" smtClean="0"/>
              <a:t>Retail and Gradfair $’s increasing</a:t>
            </a:r>
          </a:p>
          <a:p>
            <a:r>
              <a:rPr lang="en-US" dirty="0" smtClean="0"/>
              <a:t>Expanding web presence</a:t>
            </a:r>
          </a:p>
          <a:p>
            <a:r>
              <a:rPr lang="en-US" dirty="0" smtClean="0"/>
              <a:t>Other Revenue Activities </a:t>
            </a:r>
          </a:p>
          <a:p>
            <a:pPr lvl="1"/>
            <a:r>
              <a:rPr lang="en-US" dirty="0" smtClean="0"/>
              <a:t>Campus Print Shop Management</a:t>
            </a:r>
          </a:p>
          <a:p>
            <a:pPr lvl="1"/>
            <a:r>
              <a:rPr lang="en-US" dirty="0" smtClean="0"/>
              <a:t>Amazon Locker  </a:t>
            </a:r>
          </a:p>
          <a:p>
            <a:pPr lvl="1"/>
            <a:endParaRPr lang="en-US" dirty="0" smtClean="0"/>
          </a:p>
          <a:p>
            <a:pPr lvl="1"/>
            <a:endParaRPr lang="en-US" dirty="0" smtClean="0"/>
          </a:p>
          <a:p>
            <a:endParaRPr lang="en-US" dirty="0"/>
          </a:p>
          <a:p>
            <a:endParaRPr lang="en-US" dirty="0" smtClean="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26</a:t>
            </a:fld>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
        <p:nvSpPr>
          <p:cNvPr id="6" name="Title 1"/>
          <p:cNvSpPr>
            <a:spLocks noGrp="1"/>
          </p:cNvSpPr>
          <p:nvPr>
            <p:ph type="title"/>
          </p:nvPr>
        </p:nvSpPr>
        <p:spPr>
          <a:xfrm>
            <a:off x="2134491" y="659210"/>
            <a:ext cx="6705600" cy="1143000"/>
          </a:xfrm>
        </p:spPr>
        <p:txBody>
          <a:bodyPr>
            <a:noAutofit/>
          </a:bodyPr>
          <a:lstStyle/>
          <a:p>
            <a:pPr algn="ctr"/>
            <a:r>
              <a:rPr lang="en-US" dirty="0" smtClean="0"/>
              <a:t>FY 2021/2022 Budget</a:t>
            </a:r>
            <a:br>
              <a:rPr lang="en-US" dirty="0" smtClean="0"/>
            </a:br>
            <a:r>
              <a:rPr lang="en-US" dirty="0" smtClean="0"/>
              <a:t>Bookstore/Computer Store</a:t>
            </a:r>
            <a:br>
              <a:rPr lang="en-US" dirty="0" smtClean="0"/>
            </a:br>
            <a:r>
              <a:rPr lang="en-US" dirty="0" smtClean="0"/>
              <a:t> </a:t>
            </a:r>
            <a:endParaRPr lang="en-US" dirty="0"/>
          </a:p>
        </p:txBody>
      </p:sp>
    </p:spTree>
    <p:extLst>
      <p:ext uri="{BB962C8B-B14F-4D97-AF65-F5344CB8AC3E}">
        <p14:creationId xmlns:p14="http://schemas.microsoft.com/office/powerpoint/2010/main" val="2244235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27</a:t>
            </a:fld>
            <a:endParaRPr lang="en-US" dirty="0"/>
          </a:p>
        </p:txBody>
      </p:sp>
      <p:sp>
        <p:nvSpPr>
          <p:cNvPr id="4" name="Title 3"/>
          <p:cNvSpPr>
            <a:spLocks noGrp="1"/>
          </p:cNvSpPr>
          <p:nvPr>
            <p:ph type="title"/>
          </p:nvPr>
        </p:nvSpPr>
        <p:spPr>
          <a:xfrm>
            <a:off x="2057400" y="228600"/>
            <a:ext cx="6248400" cy="952843"/>
          </a:xfrm>
        </p:spPr>
        <p:txBody>
          <a:bodyPr>
            <a:noAutofit/>
          </a:bodyPr>
          <a:lstStyle/>
          <a:p>
            <a:pPr algn="ctr"/>
            <a:r>
              <a:rPr lang="en-US" sz="2400" dirty="0" smtClean="0"/>
              <a:t>FY 2021/2022 Budget </a:t>
            </a:r>
            <a:br>
              <a:rPr lang="en-US" sz="2400" dirty="0" smtClean="0"/>
            </a:br>
            <a:r>
              <a:rPr lang="en-US" sz="2400" dirty="0" smtClean="0"/>
              <a:t> Operating Statement Trend - Bookstore</a:t>
            </a:r>
            <a:endParaRPr lang="en-US" sz="24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2" name="Picture 1"/>
          <p:cNvPicPr>
            <a:picLocks noChangeAspect="1"/>
          </p:cNvPicPr>
          <p:nvPr/>
        </p:nvPicPr>
        <p:blipFill>
          <a:blip r:embed="rId3"/>
          <a:stretch>
            <a:fillRect/>
          </a:stretch>
        </p:blipFill>
        <p:spPr>
          <a:xfrm>
            <a:off x="819571" y="1181443"/>
            <a:ext cx="7858181" cy="5270499"/>
          </a:xfrm>
          <a:prstGeom prst="rect">
            <a:avLst/>
          </a:prstGeom>
        </p:spPr>
      </p:pic>
    </p:spTree>
    <p:extLst>
      <p:ext uri="{BB962C8B-B14F-4D97-AF65-F5344CB8AC3E}">
        <p14:creationId xmlns:p14="http://schemas.microsoft.com/office/powerpoint/2010/main" val="17192384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305800" cy="4495800"/>
          </a:xfrm>
        </p:spPr>
        <p:txBody>
          <a:bodyPr>
            <a:normAutofit/>
          </a:bodyPr>
          <a:lstStyle/>
          <a:p>
            <a:r>
              <a:rPr lang="en-US" dirty="0" smtClean="0"/>
              <a:t>Retail Dining/C-Stores remain impacted</a:t>
            </a:r>
          </a:p>
          <a:p>
            <a:r>
              <a:rPr lang="en-US" dirty="0" smtClean="0"/>
              <a:t>Minimal Restaurant and C-Stores to be open</a:t>
            </a:r>
          </a:p>
          <a:p>
            <a:pPr lvl="1"/>
            <a:r>
              <a:rPr lang="en-US" dirty="0" smtClean="0"/>
              <a:t>Assuming 25% &amp; 50% traffic pattern for Fall &amp; Spring</a:t>
            </a:r>
          </a:p>
          <a:p>
            <a:pPr lvl="1"/>
            <a:r>
              <a:rPr lang="en-US" dirty="0" smtClean="0"/>
              <a:t>No Catering or Concessions budgeted</a:t>
            </a:r>
          </a:p>
          <a:p>
            <a:pPr lvl="1"/>
            <a:r>
              <a:rPr lang="en-US" dirty="0" smtClean="0"/>
              <a:t>UDP other than Nugget to remain closed</a:t>
            </a:r>
          </a:p>
          <a:p>
            <a:r>
              <a:rPr lang="en-US" dirty="0" smtClean="0"/>
              <a:t>Minimum Vendor Commissions anticipated</a:t>
            </a:r>
          </a:p>
          <a:p>
            <a:pPr lvl="1"/>
            <a:r>
              <a:rPr lang="en-US" dirty="0" smtClean="0"/>
              <a:t>Pouring rights TBD</a:t>
            </a:r>
          </a:p>
          <a:p>
            <a:r>
              <a:rPr lang="en-US" dirty="0" smtClean="0"/>
              <a:t>Business model is Price/Cost Challenged</a:t>
            </a:r>
          </a:p>
          <a:p>
            <a:pPr lvl="1"/>
            <a:r>
              <a:rPr lang="en-US" dirty="0" smtClean="0"/>
              <a:t>Aging Facilities</a:t>
            </a:r>
          </a:p>
          <a:p>
            <a:pPr lvl="1"/>
            <a:r>
              <a:rPr lang="en-US" dirty="0" smtClean="0"/>
              <a:t>Internal competition</a:t>
            </a:r>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28</a:t>
            </a:fld>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
        <p:nvSpPr>
          <p:cNvPr id="6" name="Title 1"/>
          <p:cNvSpPr>
            <a:spLocks noGrp="1"/>
          </p:cNvSpPr>
          <p:nvPr>
            <p:ph type="title"/>
          </p:nvPr>
        </p:nvSpPr>
        <p:spPr>
          <a:xfrm>
            <a:off x="2133600" y="381000"/>
            <a:ext cx="6705600" cy="1143000"/>
          </a:xfrm>
        </p:spPr>
        <p:txBody>
          <a:bodyPr>
            <a:noAutofit/>
          </a:bodyPr>
          <a:lstStyle/>
          <a:p>
            <a:pPr algn="ctr"/>
            <a:r>
              <a:rPr lang="en-US" dirty="0" smtClean="0"/>
              <a:t>FY 2021/2022 Budget</a:t>
            </a:r>
            <a:br>
              <a:rPr lang="en-US" dirty="0" smtClean="0"/>
            </a:br>
            <a:r>
              <a:rPr lang="en-US" dirty="0" smtClean="0"/>
              <a:t>Retail Dining/C-Stores Sales </a:t>
            </a:r>
            <a:endParaRPr lang="en-US" dirty="0"/>
          </a:p>
        </p:txBody>
      </p:sp>
    </p:spTree>
    <p:extLst>
      <p:ext uri="{BB962C8B-B14F-4D97-AF65-F5344CB8AC3E}">
        <p14:creationId xmlns:p14="http://schemas.microsoft.com/office/powerpoint/2010/main" val="470005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29</a:t>
            </a:fld>
            <a:endParaRPr lang="en-US" dirty="0"/>
          </a:p>
        </p:txBody>
      </p:sp>
      <p:sp>
        <p:nvSpPr>
          <p:cNvPr id="4" name="Title 3"/>
          <p:cNvSpPr>
            <a:spLocks noGrp="1"/>
          </p:cNvSpPr>
          <p:nvPr>
            <p:ph type="title"/>
          </p:nvPr>
        </p:nvSpPr>
        <p:spPr>
          <a:xfrm>
            <a:off x="2819400" y="228601"/>
            <a:ext cx="5867400" cy="952843"/>
          </a:xfrm>
        </p:spPr>
        <p:txBody>
          <a:bodyPr>
            <a:noAutofit/>
          </a:bodyPr>
          <a:lstStyle/>
          <a:p>
            <a:pPr algn="ctr"/>
            <a:r>
              <a:rPr lang="en-US" sz="2400" dirty="0" smtClean="0"/>
              <a:t>FY 2021/2022 Budget </a:t>
            </a:r>
            <a:br>
              <a:rPr lang="en-US" sz="2400" dirty="0" smtClean="0"/>
            </a:br>
            <a:r>
              <a:rPr lang="en-US" sz="2400" dirty="0" smtClean="0"/>
              <a:t> Operating Statement Trend </a:t>
            </a:r>
            <a:br>
              <a:rPr lang="en-US" sz="2400" dirty="0" smtClean="0"/>
            </a:br>
            <a:r>
              <a:rPr lang="en-US" sz="2400" dirty="0" smtClean="0"/>
              <a:t>Retail Dining</a:t>
            </a:r>
            <a:endParaRPr lang="en-US" sz="24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2" name="Picture 1"/>
          <p:cNvPicPr>
            <a:picLocks noChangeAspect="1"/>
          </p:cNvPicPr>
          <p:nvPr/>
        </p:nvPicPr>
        <p:blipFill>
          <a:blip r:embed="rId3"/>
          <a:stretch>
            <a:fillRect/>
          </a:stretch>
        </p:blipFill>
        <p:spPr>
          <a:xfrm>
            <a:off x="990600" y="1380434"/>
            <a:ext cx="7507128" cy="5307703"/>
          </a:xfrm>
          <a:prstGeom prst="rect">
            <a:avLst/>
          </a:prstGeom>
        </p:spPr>
      </p:pic>
    </p:spTree>
    <p:extLst>
      <p:ext uri="{BB962C8B-B14F-4D97-AF65-F5344CB8AC3E}">
        <p14:creationId xmlns:p14="http://schemas.microsoft.com/office/powerpoint/2010/main" val="2001925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0552" y="1649809"/>
            <a:ext cx="8229600" cy="4758135"/>
          </a:xfrm>
        </p:spPr>
        <p:txBody>
          <a:bodyPr>
            <a:normAutofit fontScale="55000" lnSpcReduction="20000"/>
          </a:bodyPr>
          <a:lstStyle/>
          <a:p>
            <a:pPr marL="109728" indent="0">
              <a:buNone/>
            </a:pPr>
            <a:r>
              <a:rPr lang="en-US" dirty="0" smtClean="0"/>
              <a:t>The Shops FY 2021/2022 Budget is based on campus plans for transitioning back to in-class sessions by Spring 2022. Therefore FY 2021/2022 will be both a rebuilding year and transition year. As such the historical business volume needed to generate cash and build reserves will not materialize until after FY 2021/2022 which is anticipated to remain in the red.  </a:t>
            </a:r>
          </a:p>
          <a:p>
            <a:pPr marL="109728" indent="0">
              <a:buNone/>
            </a:pPr>
            <a:endParaRPr lang="en-US" dirty="0"/>
          </a:p>
          <a:p>
            <a:pPr marL="109728" indent="0">
              <a:buNone/>
            </a:pPr>
            <a:r>
              <a:rPr lang="en-US" dirty="0" smtClean="0"/>
              <a:t>First and foremost will be to re-staff to appropriate levels in support of anticipated business openings. This will be a challenge in the post pandemic hiring market but will primarily be limited to Residential Dining and Bookstore openings that are anticipated. For the most part, retail dining will see a limited presence until campus traffic comes back in full.  This is reflected in the budget with key former business areas like concessions, Beach Catering, and the UDP not to re-open during the next school term.</a:t>
            </a:r>
          </a:p>
          <a:p>
            <a:pPr marL="109728" indent="0">
              <a:buNone/>
            </a:pPr>
            <a:endParaRPr lang="en-US" dirty="0"/>
          </a:p>
          <a:p>
            <a:pPr marL="109728" indent="0">
              <a:buNone/>
            </a:pPr>
            <a:r>
              <a:rPr lang="en-US" dirty="0" smtClean="0"/>
              <a:t>There are several key financial and operational unknowns at this time that have upside potential but have not been factored into the budget due to their uncertainty.  These include opportunities with respect to Loan forgiveness and increased Sales volume within Residential Dining.  These could have a $2-$3M positive impact to cash flow next year which is currently estimated to be negative $3.3M. </a:t>
            </a:r>
          </a:p>
          <a:p>
            <a:pPr marL="109728" indent="0">
              <a:buNone/>
            </a:pPr>
            <a:endParaRPr lang="en-US" dirty="0"/>
          </a:p>
          <a:p>
            <a:pPr marL="109728" indent="0">
              <a:buNone/>
            </a:pPr>
            <a:endParaRPr lang="en-US" dirty="0" smtClean="0"/>
          </a:p>
          <a:p>
            <a:pPr marL="109728" indent="0">
              <a:buNone/>
            </a:pPr>
            <a:endParaRPr lang="en-US" dirty="0"/>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3</a:t>
            </a:fld>
            <a:endParaRPr lang="en-US" dirty="0"/>
          </a:p>
        </p:txBody>
      </p:sp>
      <p:sp>
        <p:nvSpPr>
          <p:cNvPr id="4" name="Title 3"/>
          <p:cNvSpPr>
            <a:spLocks noGrp="1"/>
          </p:cNvSpPr>
          <p:nvPr>
            <p:ph type="title"/>
          </p:nvPr>
        </p:nvSpPr>
        <p:spPr/>
        <p:txBody>
          <a:bodyPr>
            <a:noAutofit/>
          </a:bodyPr>
          <a:lstStyle/>
          <a:p>
            <a:pPr algn="ctr"/>
            <a:r>
              <a:rPr lang="en-US" sz="3200" dirty="0"/>
              <a:t>FY </a:t>
            </a:r>
            <a:r>
              <a:rPr lang="en-US" sz="3200" dirty="0" smtClean="0"/>
              <a:t>2021/2022 Budget</a:t>
            </a:r>
            <a:br>
              <a:rPr lang="en-US" sz="3200" dirty="0" smtClean="0"/>
            </a:br>
            <a:r>
              <a:rPr lang="en-US" sz="3200" dirty="0" smtClean="0"/>
              <a:t> Prologue</a:t>
            </a:r>
            <a:endParaRPr lang="en-US" sz="3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4885071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30325"/>
            <a:ext cx="8229600" cy="4014873"/>
          </a:xfrm>
        </p:spPr>
        <p:txBody>
          <a:bodyPr>
            <a:normAutofit lnSpcReduction="10000"/>
          </a:bodyPr>
          <a:lstStyle/>
          <a:p>
            <a:r>
              <a:rPr lang="en-US" dirty="0" smtClean="0"/>
              <a:t>Planned Occupancy at 70% (2,100 meal plans)</a:t>
            </a:r>
          </a:p>
          <a:p>
            <a:pPr lvl="1"/>
            <a:r>
              <a:rPr lang="en-US" dirty="0" smtClean="0"/>
              <a:t>Conservative to Housing Plan</a:t>
            </a:r>
          </a:p>
          <a:p>
            <a:pPr lvl="2"/>
            <a:r>
              <a:rPr lang="en-US" dirty="0" smtClean="0"/>
              <a:t>Upside potential </a:t>
            </a:r>
          </a:p>
          <a:p>
            <a:r>
              <a:rPr lang="en-US" dirty="0" smtClean="0"/>
              <a:t>2.8% Meal Plan increase per Contract</a:t>
            </a:r>
          </a:p>
          <a:p>
            <a:pPr lvl="1"/>
            <a:r>
              <a:rPr lang="en-US" dirty="0" smtClean="0"/>
              <a:t>Based on Higher Education Pricing Index (HEPI)</a:t>
            </a:r>
          </a:p>
          <a:p>
            <a:r>
              <a:rPr lang="en-US" dirty="0" smtClean="0"/>
              <a:t>Campus Contributions</a:t>
            </a:r>
          </a:p>
          <a:p>
            <a:pPr lvl="1"/>
            <a:r>
              <a:rPr lang="en-US" dirty="0" smtClean="0"/>
              <a:t>$703,152 - Housing Commission </a:t>
            </a:r>
          </a:p>
          <a:p>
            <a:pPr lvl="1"/>
            <a:r>
              <a:rPr lang="en-US" dirty="0" smtClean="0"/>
              <a:t>$155,000 - Meal Donations</a:t>
            </a:r>
          </a:p>
          <a:p>
            <a:pPr lvl="2"/>
            <a:r>
              <a:rPr lang="en-US" dirty="0" smtClean="0"/>
              <a:t>Priority Housing provided to Student Scholars</a:t>
            </a:r>
          </a:p>
          <a:p>
            <a:r>
              <a:rPr lang="en-US" dirty="0" smtClean="0"/>
              <a:t>12 additional staff for post </a:t>
            </a:r>
            <a:r>
              <a:rPr lang="en-US" dirty="0" err="1" smtClean="0"/>
              <a:t>Covid</a:t>
            </a:r>
            <a:r>
              <a:rPr lang="en-US" dirty="0" smtClean="0"/>
              <a:t> support</a:t>
            </a:r>
          </a:p>
          <a:p>
            <a:pPr rtl="0" eaLnBrk="1" latinLnBrk="0" hangingPunct="1"/>
            <a:endParaRPr lang="en-US" sz="2300" dirty="0"/>
          </a:p>
          <a:p>
            <a:pPr rtl="0" eaLnBrk="1" latinLnBrk="0" hangingPunct="1"/>
            <a:endParaRPr kumimoji="0" lang="en-US" sz="2300" kern="1200" dirty="0" smtClean="0">
              <a:solidFill>
                <a:schemeClr val="tx1"/>
              </a:solidFill>
              <a:effectLst/>
              <a:latin typeface="+mn-lt"/>
              <a:ea typeface="+mn-ea"/>
              <a:cs typeface="+mn-cs"/>
            </a:endParaRPr>
          </a:p>
          <a:p>
            <a:pPr rtl="0" eaLnBrk="1" latinLnBrk="0" hangingPunct="1"/>
            <a:endParaRPr lang="en-US" sz="2300" dirty="0"/>
          </a:p>
          <a:p>
            <a:endParaRPr lang="en-US" dirty="0" smtClean="0"/>
          </a:p>
          <a:p>
            <a:endParaRPr lang="en-US" dirty="0"/>
          </a:p>
          <a:p>
            <a:pPr rtl="0" eaLnBrk="1" latinLnBrk="0" hangingPunct="1"/>
            <a:endParaRPr lang="en-US" dirty="0" smtClean="0">
              <a:effectLst/>
            </a:endParaRPr>
          </a:p>
        </p:txBody>
      </p:sp>
      <p:sp>
        <p:nvSpPr>
          <p:cNvPr id="3" name="Slide Number Placeholder 2"/>
          <p:cNvSpPr>
            <a:spLocks noGrp="1"/>
          </p:cNvSpPr>
          <p:nvPr>
            <p:ph type="sldNum" sz="quarter" idx="12"/>
          </p:nvPr>
        </p:nvSpPr>
        <p:spPr/>
        <p:txBody>
          <a:bodyPr/>
          <a:lstStyle/>
          <a:p>
            <a:fld id="{9AED4DC9-8E7B-435E-B01A-B5B82BF2AB5B}" type="slidenum">
              <a:rPr lang="en-US" smtClean="0"/>
              <a:pPr/>
              <a:t>30</a:t>
            </a:fld>
            <a:endParaRPr lang="en-US" dirty="0"/>
          </a:p>
        </p:txBody>
      </p:sp>
      <p:sp>
        <p:nvSpPr>
          <p:cNvPr id="4" name="Title 3"/>
          <p:cNvSpPr>
            <a:spLocks noGrp="1"/>
          </p:cNvSpPr>
          <p:nvPr>
            <p:ph type="title"/>
          </p:nvPr>
        </p:nvSpPr>
        <p:spPr>
          <a:xfrm>
            <a:off x="2667000" y="381000"/>
            <a:ext cx="6019800" cy="1600200"/>
          </a:xfrm>
        </p:spPr>
        <p:txBody>
          <a:bodyPr>
            <a:noAutofit/>
          </a:bodyPr>
          <a:lstStyle/>
          <a:p>
            <a:pPr algn="ctr"/>
            <a:r>
              <a:rPr lang="en-US" sz="3200" dirty="0"/>
              <a:t>FY </a:t>
            </a:r>
            <a:r>
              <a:rPr lang="en-US" sz="3200" dirty="0" smtClean="0"/>
              <a:t>2021/2022 </a:t>
            </a:r>
            <a:r>
              <a:rPr lang="en-US" sz="3200" dirty="0"/>
              <a:t>Budget </a:t>
            </a:r>
            <a:r>
              <a:rPr lang="en-US" sz="3200" dirty="0" smtClean="0"/>
              <a:t>Residential Dining</a:t>
            </a:r>
            <a:br>
              <a:rPr lang="en-US" sz="3200" dirty="0" smtClean="0"/>
            </a:br>
            <a:endParaRPr lang="en-US" sz="3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11540647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31</a:t>
            </a:fld>
            <a:endParaRPr lang="en-US" dirty="0"/>
          </a:p>
        </p:txBody>
      </p:sp>
      <p:sp>
        <p:nvSpPr>
          <p:cNvPr id="4" name="Title 3"/>
          <p:cNvSpPr>
            <a:spLocks noGrp="1"/>
          </p:cNvSpPr>
          <p:nvPr>
            <p:ph type="title"/>
          </p:nvPr>
        </p:nvSpPr>
        <p:spPr>
          <a:xfrm>
            <a:off x="1905000" y="380999"/>
            <a:ext cx="6781800" cy="923523"/>
          </a:xfrm>
        </p:spPr>
        <p:txBody>
          <a:bodyPr>
            <a:noAutofit/>
          </a:bodyPr>
          <a:lstStyle/>
          <a:p>
            <a:pPr algn="ctr"/>
            <a:r>
              <a:rPr lang="en-US" sz="2400" dirty="0" smtClean="0"/>
              <a:t>FY 2021/2022 Budget </a:t>
            </a:r>
            <a:br>
              <a:rPr lang="en-US" sz="2400" dirty="0" smtClean="0"/>
            </a:br>
            <a:r>
              <a:rPr lang="en-US" sz="2400" dirty="0" smtClean="0"/>
              <a:t>Operating Statement -Residential Dining </a:t>
            </a:r>
            <a:endParaRPr lang="en-US" sz="24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2" name="Picture 1"/>
          <p:cNvPicPr>
            <a:picLocks noChangeAspect="1"/>
          </p:cNvPicPr>
          <p:nvPr/>
        </p:nvPicPr>
        <p:blipFill>
          <a:blip r:embed="rId3"/>
          <a:stretch>
            <a:fillRect/>
          </a:stretch>
        </p:blipFill>
        <p:spPr>
          <a:xfrm>
            <a:off x="1828800" y="1372856"/>
            <a:ext cx="6324600" cy="5485144"/>
          </a:xfrm>
          <a:prstGeom prst="rect">
            <a:avLst/>
          </a:prstGeom>
        </p:spPr>
      </p:pic>
    </p:spTree>
    <p:extLst>
      <p:ext uri="{BB962C8B-B14F-4D97-AF65-F5344CB8AC3E}">
        <p14:creationId xmlns:p14="http://schemas.microsoft.com/office/powerpoint/2010/main" val="10723339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32</a:t>
            </a:fld>
            <a:endParaRPr lang="en-US" dirty="0"/>
          </a:p>
        </p:txBody>
      </p:sp>
      <p:sp>
        <p:nvSpPr>
          <p:cNvPr id="4" name="Title 3"/>
          <p:cNvSpPr>
            <a:spLocks noGrp="1"/>
          </p:cNvSpPr>
          <p:nvPr>
            <p:ph type="title"/>
          </p:nvPr>
        </p:nvSpPr>
        <p:spPr>
          <a:xfrm>
            <a:off x="2350681" y="457200"/>
            <a:ext cx="6019800" cy="1447800"/>
          </a:xfrm>
        </p:spPr>
        <p:txBody>
          <a:bodyPr>
            <a:noAutofit/>
          </a:bodyPr>
          <a:lstStyle/>
          <a:p>
            <a:pPr algn="ctr"/>
            <a:r>
              <a:rPr lang="en-US" dirty="0"/>
              <a:t>FY </a:t>
            </a:r>
            <a:r>
              <a:rPr lang="en-US" dirty="0" smtClean="0"/>
              <a:t>2021/2022 </a:t>
            </a:r>
            <a:r>
              <a:rPr lang="en-US" dirty="0"/>
              <a:t>Budget</a:t>
            </a:r>
            <a:r>
              <a:rPr lang="en-US" sz="3200" dirty="0"/>
              <a:t> </a:t>
            </a:r>
            <a:r>
              <a:rPr lang="en-US" dirty="0" smtClean="0"/>
              <a:t>Residential Dining Plan Rates</a:t>
            </a:r>
            <a:r>
              <a:rPr lang="en-US" sz="3200" dirty="0" smtClean="0"/>
              <a:t/>
            </a:r>
            <a:br>
              <a:rPr lang="en-US" sz="3200" dirty="0" smtClean="0"/>
            </a:br>
            <a:endParaRPr lang="en-US" sz="3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6" name="Picture 5"/>
          <p:cNvPicPr>
            <a:picLocks noChangeAspect="1"/>
          </p:cNvPicPr>
          <p:nvPr/>
        </p:nvPicPr>
        <p:blipFill>
          <a:blip r:embed="rId3"/>
          <a:stretch>
            <a:fillRect/>
          </a:stretch>
        </p:blipFill>
        <p:spPr>
          <a:xfrm>
            <a:off x="381000" y="1905000"/>
            <a:ext cx="8570547" cy="2362200"/>
          </a:xfrm>
          <a:prstGeom prst="rect">
            <a:avLst/>
          </a:prstGeom>
        </p:spPr>
      </p:pic>
    </p:spTree>
    <p:extLst>
      <p:ext uri="{BB962C8B-B14F-4D97-AF65-F5344CB8AC3E}">
        <p14:creationId xmlns:p14="http://schemas.microsoft.com/office/powerpoint/2010/main" val="13830335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7672" y="1970126"/>
            <a:ext cx="8229600" cy="3928872"/>
          </a:xfrm>
        </p:spPr>
        <p:txBody>
          <a:bodyPr>
            <a:normAutofit/>
          </a:bodyPr>
          <a:lstStyle/>
          <a:p>
            <a:r>
              <a:rPr lang="en-US" dirty="0" smtClean="0"/>
              <a:t>Pass-Through program to Campus</a:t>
            </a:r>
          </a:p>
          <a:p>
            <a:pPr lvl="1"/>
            <a:r>
              <a:rPr lang="en-US" dirty="0" smtClean="0"/>
              <a:t>No P&amp;L Impact</a:t>
            </a:r>
          </a:p>
          <a:p>
            <a:r>
              <a:rPr lang="en-US" dirty="0" smtClean="0"/>
              <a:t>Blackboard Contract renewal through CO</a:t>
            </a:r>
          </a:p>
          <a:p>
            <a:r>
              <a:rPr lang="en-US" dirty="0" smtClean="0"/>
              <a:t>Implemented online Photo Submission</a:t>
            </a:r>
          </a:p>
          <a:p>
            <a:r>
              <a:rPr lang="en-US" dirty="0" smtClean="0"/>
              <a:t>Relocating IT infrastructure to Campus ITS</a:t>
            </a:r>
          </a:p>
          <a:p>
            <a:pPr lvl="1"/>
            <a:r>
              <a:rPr lang="en-US" dirty="0" smtClean="0"/>
              <a:t>Moved to Campus Domain</a:t>
            </a:r>
          </a:p>
          <a:p>
            <a:pPr lvl="1"/>
            <a:endParaRPr lang="en-US" dirty="0" smtClean="0"/>
          </a:p>
          <a:p>
            <a:pPr lvl="1"/>
            <a:endParaRPr lang="en-US" dirty="0" smtClean="0"/>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33</a:t>
            </a:fld>
            <a:endParaRPr lang="en-US" dirty="0"/>
          </a:p>
        </p:txBody>
      </p:sp>
      <p:sp>
        <p:nvSpPr>
          <p:cNvPr id="4" name="Title 3"/>
          <p:cNvSpPr>
            <a:spLocks noGrp="1"/>
          </p:cNvSpPr>
          <p:nvPr>
            <p:ph type="title"/>
          </p:nvPr>
        </p:nvSpPr>
        <p:spPr/>
        <p:txBody>
          <a:bodyPr>
            <a:normAutofit/>
          </a:bodyPr>
          <a:lstStyle/>
          <a:p>
            <a:pPr algn="ctr"/>
            <a:r>
              <a:rPr lang="en-US" dirty="0"/>
              <a:t>FY </a:t>
            </a:r>
            <a:r>
              <a:rPr lang="en-US" dirty="0" smtClean="0"/>
              <a:t>2021/2022 </a:t>
            </a:r>
            <a:r>
              <a:rPr lang="en-US" dirty="0"/>
              <a:t>Budget </a:t>
            </a:r>
            <a:r>
              <a:rPr lang="en-US" dirty="0" smtClean="0"/>
              <a:t/>
            </a:r>
            <a:br>
              <a:rPr lang="en-US" dirty="0" smtClean="0"/>
            </a:br>
            <a:r>
              <a:rPr lang="en-US" dirty="0" smtClean="0"/>
              <a:t>Division 5-ID </a:t>
            </a:r>
            <a:r>
              <a:rPr lang="en-US" dirty="0"/>
              <a:t>Card Office</a:t>
            </a:r>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2168649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362075"/>
          </a:xfrm>
        </p:spPr>
        <p:txBody>
          <a:bodyPr/>
          <a:lstStyle/>
          <a:p>
            <a:pPr algn="ctr"/>
            <a:r>
              <a:rPr lang="en-US" dirty="0" smtClean="0"/>
              <a:t>CAPITAL FUNDING</a:t>
            </a:r>
            <a:endParaRPr lang="en-US" dirty="0"/>
          </a:p>
        </p:txBody>
      </p:sp>
      <p:sp>
        <p:nvSpPr>
          <p:cNvPr id="3" name="Text Placeholder 2"/>
          <p:cNvSpPr>
            <a:spLocks noGrp="1"/>
          </p:cNvSpPr>
          <p:nvPr>
            <p:ph type="body" idx="1"/>
          </p:nvPr>
        </p:nvSpPr>
        <p:spPr>
          <a:xfrm>
            <a:off x="609600" y="2514600"/>
            <a:ext cx="7772400" cy="1500187"/>
          </a:xfrm>
        </p:spPr>
        <p:txBody>
          <a:bodyPr>
            <a:normAutofit/>
          </a:bodyPr>
          <a:lstStyle/>
          <a:p>
            <a:pPr algn="ctr"/>
            <a:r>
              <a:rPr lang="en-US" sz="2800" dirty="0" smtClean="0"/>
              <a:t>APPROVAL REQUIRED</a:t>
            </a:r>
          </a:p>
          <a:p>
            <a:pPr algn="ctr"/>
            <a:r>
              <a:rPr lang="en-US" dirty="0" smtClean="0"/>
              <a:t>(See Hand out)</a:t>
            </a:r>
            <a:endParaRPr lang="en-US" dirty="0"/>
          </a:p>
        </p:txBody>
      </p:sp>
      <p:sp>
        <p:nvSpPr>
          <p:cNvPr id="5" name="Slide Number Placeholder 4"/>
          <p:cNvSpPr>
            <a:spLocks noGrp="1"/>
          </p:cNvSpPr>
          <p:nvPr>
            <p:ph type="sldNum" sz="quarter" idx="11"/>
          </p:nvPr>
        </p:nvSpPr>
        <p:spPr/>
        <p:txBody>
          <a:bodyPr/>
          <a:lstStyle/>
          <a:p>
            <a:pPr>
              <a:defRPr/>
            </a:pPr>
            <a:fld id="{9C0702F1-5B9D-478D-A2A6-FCC663D1A7F7}" type="slidenum">
              <a:rPr lang="en-US" smtClean="0"/>
              <a:pPr>
                <a:defRPr/>
              </a:pPr>
              <a:t>34</a:t>
            </a:fld>
            <a:endParaRPr lang="en-US" dirty="0"/>
          </a:p>
        </p:txBody>
      </p:sp>
      <p:sp>
        <p:nvSpPr>
          <p:cNvPr id="4" name="Footer Placeholder 3"/>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37437795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35</a:t>
            </a:fld>
            <a:endParaRPr lang="en-US" dirty="0"/>
          </a:p>
        </p:txBody>
      </p:sp>
      <p:sp>
        <p:nvSpPr>
          <p:cNvPr id="4" name="Title 3"/>
          <p:cNvSpPr>
            <a:spLocks noGrp="1"/>
          </p:cNvSpPr>
          <p:nvPr>
            <p:ph type="title"/>
          </p:nvPr>
        </p:nvSpPr>
        <p:spPr/>
        <p:txBody>
          <a:bodyPr/>
          <a:lstStyle/>
          <a:p>
            <a:pPr algn="ctr"/>
            <a:r>
              <a:rPr lang="en-US" dirty="0" smtClean="0"/>
              <a:t>FY 2021/2022 Budget</a:t>
            </a:r>
            <a:br>
              <a:rPr lang="en-US" dirty="0" smtClean="0"/>
            </a:br>
            <a:r>
              <a:rPr lang="en-US" dirty="0" smtClean="0"/>
              <a:t>Capital Summary</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
        <p:nvSpPr>
          <p:cNvPr id="7" name="Oval 6"/>
          <p:cNvSpPr/>
          <p:nvPr/>
        </p:nvSpPr>
        <p:spPr bwMode="auto">
          <a:xfrm>
            <a:off x="5562600" y="3452281"/>
            <a:ext cx="1066800" cy="337725"/>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8" name="Oval 7"/>
          <p:cNvSpPr/>
          <p:nvPr/>
        </p:nvSpPr>
        <p:spPr bwMode="auto">
          <a:xfrm>
            <a:off x="7848600" y="3392942"/>
            <a:ext cx="1066800" cy="337725"/>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pic>
        <p:nvPicPr>
          <p:cNvPr id="12" name="Picture 11"/>
          <p:cNvPicPr>
            <a:picLocks noChangeAspect="1"/>
          </p:cNvPicPr>
          <p:nvPr/>
        </p:nvPicPr>
        <p:blipFill>
          <a:blip r:embed="rId3"/>
          <a:stretch>
            <a:fillRect/>
          </a:stretch>
        </p:blipFill>
        <p:spPr>
          <a:xfrm>
            <a:off x="381000" y="1524000"/>
            <a:ext cx="8480979" cy="3048626"/>
          </a:xfrm>
          <a:prstGeom prst="rect">
            <a:avLst/>
          </a:prstGeom>
        </p:spPr>
      </p:pic>
    </p:spTree>
    <p:extLst>
      <p:ext uri="{BB962C8B-B14F-4D97-AF65-F5344CB8AC3E}">
        <p14:creationId xmlns:p14="http://schemas.microsoft.com/office/powerpoint/2010/main" val="25485400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8229600" cy="3810000"/>
          </a:xfrm>
        </p:spPr>
        <p:txBody>
          <a:bodyPr>
            <a:normAutofit/>
          </a:bodyPr>
          <a:lstStyle/>
          <a:p>
            <a:r>
              <a:rPr lang="en-US" dirty="0" smtClean="0">
                <a:solidFill>
                  <a:srgbClr val="0070C0"/>
                </a:solidFill>
              </a:rPr>
              <a:t>Action Item – Approval Required (See Detail)</a:t>
            </a:r>
          </a:p>
          <a:p>
            <a:pPr lvl="1"/>
            <a:r>
              <a:rPr lang="en-US" dirty="0" smtClean="0"/>
              <a:t>Unbudgeted item(s) - </a:t>
            </a:r>
            <a:r>
              <a:rPr lang="en-US" dirty="0" smtClean="0">
                <a:solidFill>
                  <a:srgbClr val="0070C0"/>
                </a:solidFill>
              </a:rPr>
              <a:t>$0</a:t>
            </a:r>
          </a:p>
          <a:p>
            <a:pPr lvl="2"/>
            <a:r>
              <a:rPr lang="en-US" dirty="0" smtClean="0"/>
              <a:t>Carry Over - $90,390 (Reference only)</a:t>
            </a:r>
          </a:p>
          <a:p>
            <a:r>
              <a:rPr lang="en-US" dirty="0" smtClean="0"/>
              <a:t>Current Year Expenditures of $258,762</a:t>
            </a:r>
          </a:p>
          <a:p>
            <a:pPr lvl="1"/>
            <a:r>
              <a:rPr lang="en-US" dirty="0" smtClean="0"/>
              <a:t>Point of Sale Compliance Project</a:t>
            </a:r>
          </a:p>
          <a:p>
            <a:pPr lvl="1"/>
            <a:r>
              <a:rPr lang="en-US" dirty="0" smtClean="0"/>
              <a:t>IT Storage System</a:t>
            </a:r>
          </a:p>
          <a:p>
            <a:pPr lvl="1"/>
            <a:r>
              <a:rPr lang="en-US" dirty="0" smtClean="0"/>
              <a:t>Carts (Carry Over) </a:t>
            </a:r>
          </a:p>
          <a:p>
            <a:pPr lvl="2"/>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36</a:t>
            </a:fld>
            <a:endParaRPr lang="en-US" dirty="0"/>
          </a:p>
        </p:txBody>
      </p:sp>
      <p:sp>
        <p:nvSpPr>
          <p:cNvPr id="4" name="Title 3"/>
          <p:cNvSpPr>
            <a:spLocks noGrp="1"/>
          </p:cNvSpPr>
          <p:nvPr>
            <p:ph type="title"/>
          </p:nvPr>
        </p:nvSpPr>
        <p:spPr>
          <a:xfrm>
            <a:off x="2362200" y="381000"/>
            <a:ext cx="6400800" cy="685800"/>
          </a:xfrm>
        </p:spPr>
        <p:txBody>
          <a:bodyPr>
            <a:normAutofit fontScale="90000"/>
          </a:bodyPr>
          <a:lstStyle/>
          <a:p>
            <a:pPr algn="ctr"/>
            <a:r>
              <a:rPr lang="en-US" dirty="0" smtClean="0"/>
              <a:t/>
            </a:r>
            <a:br>
              <a:rPr lang="en-US" dirty="0" smtClean="0"/>
            </a:br>
            <a:r>
              <a:rPr lang="en-US" sz="3600" dirty="0"/>
              <a:t>FY </a:t>
            </a:r>
            <a:r>
              <a:rPr lang="en-US" sz="3600" dirty="0" smtClean="0"/>
              <a:t>2021/2022 </a:t>
            </a:r>
            <a:r>
              <a:rPr lang="en-US" sz="3600" dirty="0"/>
              <a:t>Budget </a:t>
            </a:r>
            <a:r>
              <a:rPr lang="en-US" sz="3600" dirty="0" smtClean="0"/>
              <a:t>FY2020/2021 Capital Status</a:t>
            </a:r>
            <a:endParaRPr lang="en-US" sz="36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481532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191000"/>
          </a:xfrm>
        </p:spPr>
        <p:txBody>
          <a:bodyPr>
            <a:normAutofit/>
          </a:bodyPr>
          <a:lstStyle/>
          <a:p>
            <a:r>
              <a:rPr lang="en-US" dirty="0" smtClean="0">
                <a:solidFill>
                  <a:srgbClr val="0070C0"/>
                </a:solidFill>
              </a:rPr>
              <a:t>ACTION ITEM (See Capital detail handout)</a:t>
            </a:r>
          </a:p>
          <a:p>
            <a:pPr lvl="1"/>
            <a:r>
              <a:rPr lang="en-US" dirty="0" smtClean="0"/>
              <a:t>Requesting Capital funds of $408,000</a:t>
            </a:r>
          </a:p>
          <a:p>
            <a:pPr lvl="1"/>
            <a:r>
              <a:rPr lang="en-US" dirty="0" smtClean="0"/>
              <a:t>Approval Required*</a:t>
            </a:r>
          </a:p>
          <a:p>
            <a:pPr lvl="2"/>
            <a:r>
              <a:rPr lang="en-US" dirty="0" smtClean="0"/>
              <a:t>See Memo (detail)</a:t>
            </a:r>
          </a:p>
          <a:p>
            <a:r>
              <a:rPr lang="en-US" dirty="0" smtClean="0"/>
              <a:t>No Major Projects planned</a:t>
            </a:r>
          </a:p>
          <a:p>
            <a:pPr lvl="1"/>
            <a:r>
              <a:rPr lang="en-US" dirty="0" smtClean="0"/>
              <a:t>Fire Code Repair</a:t>
            </a:r>
          </a:p>
          <a:p>
            <a:pPr lvl="1"/>
            <a:r>
              <a:rPr lang="en-US" dirty="0" smtClean="0"/>
              <a:t>Coffee House Startup</a:t>
            </a:r>
          </a:p>
          <a:p>
            <a:pPr lvl="1"/>
            <a:r>
              <a:rPr lang="en-US" dirty="0" smtClean="0"/>
              <a:t>Nugget Segregation/Re-opening</a:t>
            </a:r>
          </a:p>
          <a:p>
            <a:pPr lvl="1"/>
            <a:r>
              <a:rPr lang="en-US" dirty="0" smtClean="0"/>
              <a:t>Contingencies for Facility Repair</a:t>
            </a:r>
          </a:p>
          <a:p>
            <a:pPr lvl="1"/>
            <a:endParaRPr lang="en-US" dirty="0" smtClean="0"/>
          </a:p>
          <a:p>
            <a:pPr lvl="1"/>
            <a:endParaRPr lang="en-US" dirty="0" smtClean="0"/>
          </a:p>
          <a:p>
            <a:endParaRPr lang="en-US" dirty="0" smtClean="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37</a:t>
            </a:fld>
            <a:endParaRPr lang="en-US" dirty="0"/>
          </a:p>
        </p:txBody>
      </p:sp>
      <p:sp>
        <p:nvSpPr>
          <p:cNvPr id="4" name="Title 3"/>
          <p:cNvSpPr>
            <a:spLocks noGrp="1"/>
          </p:cNvSpPr>
          <p:nvPr>
            <p:ph type="title"/>
          </p:nvPr>
        </p:nvSpPr>
        <p:spPr/>
        <p:txBody>
          <a:bodyPr>
            <a:normAutofit/>
          </a:bodyPr>
          <a:lstStyle/>
          <a:p>
            <a:pPr algn="ctr"/>
            <a:r>
              <a:rPr lang="en-US" dirty="0"/>
              <a:t>FY </a:t>
            </a:r>
            <a:r>
              <a:rPr lang="en-US" dirty="0" smtClean="0"/>
              <a:t>2021/2022 </a:t>
            </a:r>
            <a:r>
              <a:rPr lang="en-US" dirty="0"/>
              <a:t>Budget </a:t>
            </a:r>
            <a:r>
              <a:rPr lang="en-US" dirty="0" smtClean="0"/>
              <a:t/>
            </a:r>
            <a:br>
              <a:rPr lang="en-US" dirty="0" smtClean="0"/>
            </a:br>
            <a:r>
              <a:rPr lang="en-US" dirty="0" smtClean="0"/>
              <a:t>Capital Funding Request</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5278817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2667000"/>
          </a:xfrm>
        </p:spPr>
        <p:txBody>
          <a:bodyPr>
            <a:normAutofit/>
          </a:bodyPr>
          <a:lstStyle/>
          <a:p>
            <a:pPr algn="ctr">
              <a:defRPr/>
            </a:pPr>
            <a:r>
              <a:rPr lang="en-US" dirty="0" smtClean="0"/>
              <a:t>Cash flow, assets and liabilities</a:t>
            </a:r>
            <a:br>
              <a:rPr lang="en-US" dirty="0" smtClean="0"/>
            </a:br>
            <a:endParaRPr lang="en-US" sz="2400" dirty="0"/>
          </a:p>
        </p:txBody>
      </p:sp>
      <p:sp>
        <p:nvSpPr>
          <p:cNvPr id="9219" name="Slide Number Placeholder 3"/>
          <p:cNvSpPr>
            <a:spLocks noGrp="1"/>
          </p:cNvSpPr>
          <p:nvPr>
            <p:ph type="sldNum" sz="quarter" idx="11"/>
          </p:nvPr>
        </p:nvSpPr>
        <p:spPr>
          <a:noFill/>
        </p:spPr>
        <p:txBody>
          <a:bodyPr/>
          <a:lstStyle/>
          <a:p>
            <a:fld id="{8D8816C8-E5E6-47E4-BBDD-7E54D653CF7D}" type="slidenum">
              <a:rPr lang="en-US" smtClean="0"/>
              <a:pPr/>
              <a:t>38</a:t>
            </a:fld>
            <a:endParaRPr lang="en-US" dirty="0" smtClean="0"/>
          </a:p>
        </p:txBody>
      </p:sp>
      <p:sp>
        <p:nvSpPr>
          <p:cNvPr id="3" name="Footer Placeholder 2"/>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37458724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3962400"/>
          </a:xfrm>
        </p:spPr>
        <p:txBody>
          <a:bodyPr>
            <a:normAutofit fontScale="92500" lnSpcReduction="10000"/>
          </a:bodyPr>
          <a:lstStyle/>
          <a:p>
            <a:r>
              <a:rPr lang="en-US" dirty="0" smtClean="0"/>
              <a:t>Projecting </a:t>
            </a:r>
            <a:r>
              <a:rPr lang="en-US" dirty="0" smtClean="0">
                <a:solidFill>
                  <a:srgbClr val="FF0000"/>
                </a:solidFill>
              </a:rPr>
              <a:t>Negative Cash flow - $3,270,903</a:t>
            </a:r>
          </a:p>
          <a:p>
            <a:pPr lvl="1"/>
            <a:r>
              <a:rPr lang="en-US" dirty="0" smtClean="0"/>
              <a:t>Assumes $1M SBA Loan re-payment </a:t>
            </a:r>
          </a:p>
          <a:p>
            <a:pPr lvl="1"/>
            <a:r>
              <a:rPr lang="en-US" dirty="0" smtClean="0"/>
              <a:t>Retiree Medical premiums fully funded from VEBA</a:t>
            </a:r>
          </a:p>
          <a:p>
            <a:pPr lvl="1"/>
            <a:r>
              <a:rPr lang="en-US" dirty="0" smtClean="0"/>
              <a:t>Conservative Capital budget</a:t>
            </a:r>
          </a:p>
          <a:p>
            <a:r>
              <a:rPr lang="en-US" dirty="0" smtClean="0"/>
              <a:t>Ongoing PERS Unfunded Liability Payments</a:t>
            </a:r>
          </a:p>
          <a:p>
            <a:pPr lvl="1"/>
            <a:r>
              <a:rPr lang="en-US" dirty="0" smtClean="0"/>
              <a:t>$441,041 due </a:t>
            </a:r>
            <a:r>
              <a:rPr lang="en-US" dirty="0"/>
              <a:t>July </a:t>
            </a:r>
            <a:r>
              <a:rPr lang="en-US" dirty="0" smtClean="0"/>
              <a:t>2021 – Per Actuarial</a:t>
            </a:r>
          </a:p>
          <a:p>
            <a:pPr lvl="1"/>
            <a:r>
              <a:rPr lang="en-US" dirty="0" smtClean="0"/>
              <a:t>$500,000 Annual Board Approved Plan </a:t>
            </a:r>
          </a:p>
          <a:p>
            <a:r>
              <a:rPr lang="en-US" dirty="0" smtClean="0"/>
              <a:t>Outpost Bond Principal &amp; Interest ($231,275)</a:t>
            </a:r>
          </a:p>
          <a:p>
            <a:pPr lvl="1"/>
            <a:r>
              <a:rPr lang="en-US" dirty="0" smtClean="0"/>
              <a:t>$100,000 Debt Payment</a:t>
            </a:r>
          </a:p>
          <a:p>
            <a:pPr lvl="1"/>
            <a:r>
              <a:rPr lang="en-US" dirty="0" smtClean="0"/>
              <a:t>$133,067 Interest (In Operating Statement) </a:t>
            </a:r>
          </a:p>
          <a:p>
            <a:r>
              <a:rPr lang="en-US" dirty="0" smtClean="0"/>
              <a:t>AORMA Unemployment Reimbursement</a:t>
            </a:r>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39</a:t>
            </a:fld>
            <a:endParaRPr lang="en-US" dirty="0"/>
          </a:p>
        </p:txBody>
      </p:sp>
      <p:sp>
        <p:nvSpPr>
          <p:cNvPr id="4" name="Title 3"/>
          <p:cNvSpPr>
            <a:spLocks noGrp="1"/>
          </p:cNvSpPr>
          <p:nvPr>
            <p:ph type="title"/>
          </p:nvPr>
        </p:nvSpPr>
        <p:spPr/>
        <p:txBody>
          <a:bodyPr>
            <a:noAutofit/>
          </a:bodyPr>
          <a:lstStyle/>
          <a:p>
            <a:pPr algn="ctr"/>
            <a:r>
              <a:rPr lang="en-US" sz="3200" dirty="0" smtClean="0"/>
              <a:t>FY 2021/2022 Budget</a:t>
            </a:r>
            <a:br>
              <a:rPr lang="en-US" sz="3200" dirty="0" smtClean="0"/>
            </a:br>
            <a:r>
              <a:rPr lang="en-US" sz="3200" dirty="0" smtClean="0"/>
              <a:t> Cash Flow</a:t>
            </a:r>
            <a:endParaRPr lang="en-US" sz="3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226130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1362075"/>
          </a:xfrm>
        </p:spPr>
        <p:txBody>
          <a:bodyPr>
            <a:normAutofit fontScale="90000"/>
          </a:bodyPr>
          <a:lstStyle/>
          <a:p>
            <a:pPr algn="ctr">
              <a:defRPr/>
            </a:pPr>
            <a:r>
              <a:rPr lang="en-US" dirty="0" smtClean="0"/>
              <a:t>Action Items</a:t>
            </a:r>
            <a:br>
              <a:rPr lang="en-US" dirty="0" smtClean="0"/>
            </a:br>
            <a:r>
              <a:rPr lang="en-US" sz="3100" dirty="0" smtClean="0"/>
              <a:t/>
            </a:r>
            <a:br>
              <a:rPr lang="en-US" sz="3100" dirty="0" smtClean="0"/>
            </a:br>
            <a:endParaRPr lang="en-US" sz="3100" dirty="0"/>
          </a:p>
        </p:txBody>
      </p:sp>
      <p:sp>
        <p:nvSpPr>
          <p:cNvPr id="15363" name="Slide Number Placeholder 3"/>
          <p:cNvSpPr>
            <a:spLocks noGrp="1"/>
          </p:cNvSpPr>
          <p:nvPr>
            <p:ph type="sldNum" sz="quarter" idx="11"/>
          </p:nvPr>
        </p:nvSpPr>
        <p:spPr>
          <a:noFill/>
        </p:spPr>
        <p:txBody>
          <a:bodyPr/>
          <a:lstStyle/>
          <a:p>
            <a:fld id="{8ED11351-2E18-447E-B115-2C73F4CAB6D1}" type="slidenum">
              <a:rPr lang="en-US" smtClean="0"/>
              <a:pPr/>
              <a:t>4</a:t>
            </a:fld>
            <a:endParaRPr lang="en-US" dirty="0" smtClean="0"/>
          </a:p>
        </p:txBody>
      </p:sp>
      <p:sp>
        <p:nvSpPr>
          <p:cNvPr id="3" name="Footer Placeholder 2"/>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18594456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40</a:t>
            </a:fld>
            <a:endParaRPr lang="en-US" dirty="0"/>
          </a:p>
        </p:txBody>
      </p:sp>
      <p:sp>
        <p:nvSpPr>
          <p:cNvPr id="4" name="Title 3"/>
          <p:cNvSpPr>
            <a:spLocks noGrp="1"/>
          </p:cNvSpPr>
          <p:nvPr>
            <p:ph type="title"/>
          </p:nvPr>
        </p:nvSpPr>
        <p:spPr>
          <a:xfrm>
            <a:off x="2819400" y="381000"/>
            <a:ext cx="5867400" cy="762000"/>
          </a:xfrm>
        </p:spPr>
        <p:txBody>
          <a:bodyPr>
            <a:normAutofit fontScale="90000"/>
          </a:bodyPr>
          <a:lstStyle/>
          <a:p>
            <a:pPr algn="ctr"/>
            <a:r>
              <a:rPr lang="en-US" dirty="0" smtClean="0"/>
              <a:t>FY 2021/2022 Budget</a:t>
            </a:r>
            <a:br>
              <a:rPr lang="en-US" dirty="0" smtClean="0"/>
            </a:br>
            <a:r>
              <a:rPr lang="en-US" dirty="0" smtClean="0"/>
              <a:t>Cash/Investment Balance Trend</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8" name="Picture 7"/>
          <p:cNvPicPr>
            <a:picLocks noChangeAspect="1"/>
          </p:cNvPicPr>
          <p:nvPr/>
        </p:nvPicPr>
        <p:blipFill>
          <a:blip r:embed="rId3"/>
          <a:stretch>
            <a:fillRect/>
          </a:stretch>
        </p:blipFill>
        <p:spPr>
          <a:xfrm>
            <a:off x="1905000" y="1372458"/>
            <a:ext cx="5867400" cy="5035486"/>
          </a:xfrm>
          <a:prstGeom prst="rect">
            <a:avLst/>
          </a:prstGeom>
        </p:spPr>
      </p:pic>
    </p:spTree>
    <p:extLst>
      <p:ext uri="{BB962C8B-B14F-4D97-AF65-F5344CB8AC3E}">
        <p14:creationId xmlns:p14="http://schemas.microsoft.com/office/powerpoint/2010/main" val="38895385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41</a:t>
            </a:fld>
            <a:endParaRPr lang="en-US" dirty="0"/>
          </a:p>
        </p:txBody>
      </p:sp>
      <p:sp>
        <p:nvSpPr>
          <p:cNvPr id="4" name="Title 3"/>
          <p:cNvSpPr>
            <a:spLocks noGrp="1"/>
          </p:cNvSpPr>
          <p:nvPr>
            <p:ph type="title"/>
          </p:nvPr>
        </p:nvSpPr>
        <p:spPr>
          <a:xfrm>
            <a:off x="2819400" y="381000"/>
            <a:ext cx="5867400" cy="838200"/>
          </a:xfrm>
        </p:spPr>
        <p:txBody>
          <a:bodyPr>
            <a:noAutofit/>
          </a:bodyPr>
          <a:lstStyle/>
          <a:p>
            <a:pPr algn="ctr"/>
            <a:r>
              <a:rPr lang="en-US" dirty="0" smtClean="0"/>
              <a:t>FY 2021/2022 Budget</a:t>
            </a:r>
            <a:br>
              <a:rPr lang="en-US" dirty="0" smtClean="0"/>
            </a:br>
            <a:r>
              <a:rPr lang="en-US" dirty="0" smtClean="0"/>
              <a:t>FYE Cash Flow Projection</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6" name="Picture 5"/>
          <p:cNvPicPr>
            <a:picLocks noChangeAspect="1"/>
          </p:cNvPicPr>
          <p:nvPr/>
        </p:nvPicPr>
        <p:blipFill>
          <a:blip r:embed="rId3"/>
          <a:stretch>
            <a:fillRect/>
          </a:stretch>
        </p:blipFill>
        <p:spPr>
          <a:xfrm>
            <a:off x="1142999" y="1600200"/>
            <a:ext cx="7204921" cy="4267200"/>
          </a:xfrm>
          <a:prstGeom prst="rect">
            <a:avLst/>
          </a:prstGeom>
        </p:spPr>
      </p:pic>
    </p:spTree>
    <p:extLst>
      <p:ext uri="{BB962C8B-B14F-4D97-AF65-F5344CB8AC3E}">
        <p14:creationId xmlns:p14="http://schemas.microsoft.com/office/powerpoint/2010/main" val="28528360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1295400" y="1457453"/>
            <a:ext cx="6781800" cy="4712237"/>
          </a:xfrm>
          <a:prstGeom prst="rect">
            <a:avLst/>
          </a:prstGeom>
        </p:spPr>
      </p:pic>
      <p:sp>
        <p:nvSpPr>
          <p:cNvPr id="3" name="Slide Number Placeholder 2"/>
          <p:cNvSpPr>
            <a:spLocks noGrp="1"/>
          </p:cNvSpPr>
          <p:nvPr>
            <p:ph type="sldNum" sz="quarter" idx="12"/>
          </p:nvPr>
        </p:nvSpPr>
        <p:spPr/>
        <p:txBody>
          <a:bodyPr/>
          <a:lstStyle/>
          <a:p>
            <a:fld id="{9AED4DC9-8E7B-435E-B01A-B5B82BF2AB5B}" type="slidenum">
              <a:rPr lang="en-US" smtClean="0"/>
              <a:pPr/>
              <a:t>42</a:t>
            </a:fld>
            <a:endParaRPr lang="en-US" dirty="0"/>
          </a:p>
        </p:txBody>
      </p:sp>
      <p:sp>
        <p:nvSpPr>
          <p:cNvPr id="4" name="Title 3"/>
          <p:cNvSpPr>
            <a:spLocks noGrp="1"/>
          </p:cNvSpPr>
          <p:nvPr>
            <p:ph type="title"/>
          </p:nvPr>
        </p:nvSpPr>
        <p:spPr>
          <a:xfrm>
            <a:off x="2819400" y="381000"/>
            <a:ext cx="5867400" cy="914400"/>
          </a:xfrm>
        </p:spPr>
        <p:txBody>
          <a:bodyPr>
            <a:noAutofit/>
          </a:bodyPr>
          <a:lstStyle/>
          <a:p>
            <a:pPr algn="ctr"/>
            <a:r>
              <a:rPr lang="en-US" dirty="0" smtClean="0">
                <a:solidFill>
                  <a:srgbClr val="FF0000"/>
                </a:solidFill>
              </a:rPr>
              <a:t>Last Years 6/30/21 Projection</a:t>
            </a:r>
            <a:br>
              <a:rPr lang="en-US" dirty="0" smtClean="0">
                <a:solidFill>
                  <a:srgbClr val="FF0000"/>
                </a:solidFill>
              </a:rPr>
            </a:br>
            <a:r>
              <a:rPr lang="en-US" dirty="0" smtClean="0">
                <a:solidFill>
                  <a:srgbClr val="FF0000"/>
                </a:solidFill>
              </a:rPr>
              <a:t>FY 2020/2021 Budget</a:t>
            </a:r>
            <a:br>
              <a:rPr lang="en-US" dirty="0" smtClean="0">
                <a:solidFill>
                  <a:srgbClr val="FF0000"/>
                </a:solidFill>
              </a:rPr>
            </a:br>
            <a:endParaRPr lang="en-US" dirty="0">
              <a:solidFill>
                <a:srgbClr val="FF0000"/>
              </a:solidFill>
            </a:endParaRPr>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6315461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3962400"/>
          </a:xfrm>
        </p:spPr>
        <p:txBody>
          <a:bodyPr>
            <a:normAutofit/>
          </a:bodyPr>
          <a:lstStyle/>
          <a:p>
            <a:r>
              <a:rPr lang="en-US" dirty="0" smtClean="0"/>
              <a:t>VEBA considered to be fully funded</a:t>
            </a:r>
          </a:p>
          <a:p>
            <a:pPr lvl="1"/>
            <a:r>
              <a:rPr lang="en-US" dirty="0" smtClean="0"/>
              <a:t>Annual Retiree Medical Premiums of $400K</a:t>
            </a:r>
          </a:p>
          <a:p>
            <a:pPr lvl="2"/>
            <a:r>
              <a:rPr lang="en-US" dirty="0" smtClean="0"/>
              <a:t>Reimbursed from VEBA</a:t>
            </a:r>
          </a:p>
          <a:p>
            <a:r>
              <a:rPr lang="en-US" dirty="0" smtClean="0"/>
              <a:t>Current Investment Balance of $6.6M</a:t>
            </a:r>
          </a:p>
          <a:p>
            <a:pPr lvl="1"/>
            <a:r>
              <a:rPr lang="en-US" dirty="0" smtClean="0"/>
              <a:t>Annual withdrawal June/July</a:t>
            </a:r>
          </a:p>
          <a:p>
            <a:pPr lvl="2"/>
            <a:r>
              <a:rPr lang="en-US" dirty="0" smtClean="0"/>
              <a:t>And 3.7%  Account ROI </a:t>
            </a:r>
          </a:p>
          <a:p>
            <a:r>
              <a:rPr lang="en-US" dirty="0" smtClean="0"/>
              <a:t>Actuarial update due 6/30/22</a:t>
            </a:r>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43</a:t>
            </a:fld>
            <a:endParaRPr lang="en-US" dirty="0"/>
          </a:p>
        </p:txBody>
      </p:sp>
      <p:sp>
        <p:nvSpPr>
          <p:cNvPr id="4" name="Title 3"/>
          <p:cNvSpPr>
            <a:spLocks noGrp="1"/>
          </p:cNvSpPr>
          <p:nvPr>
            <p:ph type="title"/>
          </p:nvPr>
        </p:nvSpPr>
        <p:spPr/>
        <p:txBody>
          <a:bodyPr>
            <a:noAutofit/>
          </a:bodyPr>
          <a:lstStyle/>
          <a:p>
            <a:pPr algn="ctr"/>
            <a:r>
              <a:rPr lang="en-US" sz="3200" dirty="0" smtClean="0"/>
              <a:t>FY 2021/2022 Budget</a:t>
            </a:r>
            <a:br>
              <a:rPr lang="en-US" sz="3200" dirty="0" smtClean="0"/>
            </a:br>
            <a:r>
              <a:rPr lang="en-US" sz="3200" dirty="0" smtClean="0"/>
              <a:t> VEBA Trust Status</a:t>
            </a:r>
            <a:endParaRPr lang="en-US" sz="3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2369680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44</a:t>
            </a:fld>
            <a:endParaRPr lang="en-US" dirty="0"/>
          </a:p>
        </p:txBody>
      </p:sp>
      <p:sp>
        <p:nvSpPr>
          <p:cNvPr id="4" name="Title 3"/>
          <p:cNvSpPr>
            <a:spLocks noGrp="1"/>
          </p:cNvSpPr>
          <p:nvPr>
            <p:ph type="title"/>
          </p:nvPr>
        </p:nvSpPr>
        <p:spPr/>
        <p:txBody>
          <a:bodyPr/>
          <a:lstStyle/>
          <a:p>
            <a:pPr algn="ctr"/>
            <a:r>
              <a:rPr lang="en-US" dirty="0" smtClean="0"/>
              <a:t>FY2021/2022 Budget</a:t>
            </a:r>
            <a:br>
              <a:rPr lang="en-US" dirty="0" smtClean="0"/>
            </a:br>
            <a:r>
              <a:rPr lang="en-US" dirty="0" smtClean="0"/>
              <a:t>VEBA Trend </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2" name="Picture 1"/>
          <p:cNvPicPr>
            <a:picLocks noChangeAspect="1"/>
          </p:cNvPicPr>
          <p:nvPr/>
        </p:nvPicPr>
        <p:blipFill>
          <a:blip r:embed="rId3"/>
          <a:stretch>
            <a:fillRect/>
          </a:stretch>
        </p:blipFill>
        <p:spPr>
          <a:xfrm>
            <a:off x="1828800" y="1407382"/>
            <a:ext cx="6518148" cy="5183124"/>
          </a:xfrm>
          <a:prstGeom prst="rect">
            <a:avLst/>
          </a:prstGeom>
        </p:spPr>
      </p:pic>
    </p:spTree>
    <p:extLst>
      <p:ext uri="{BB962C8B-B14F-4D97-AF65-F5344CB8AC3E}">
        <p14:creationId xmlns:p14="http://schemas.microsoft.com/office/powerpoint/2010/main" val="25862574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76400"/>
            <a:ext cx="8382000" cy="4419600"/>
          </a:xfrm>
        </p:spPr>
        <p:txBody>
          <a:bodyPr>
            <a:normAutofit fontScale="92500"/>
          </a:bodyPr>
          <a:lstStyle/>
          <a:p>
            <a:r>
              <a:rPr lang="en-US" dirty="0" smtClean="0"/>
              <a:t>Long Term Liabilities of $12,176,861 (6/21 Est)</a:t>
            </a:r>
          </a:p>
          <a:p>
            <a:pPr lvl="1"/>
            <a:r>
              <a:rPr lang="en-US" dirty="0" smtClean="0"/>
              <a:t>Planned Reduction of PPP Loan and CalPERS</a:t>
            </a:r>
          </a:p>
          <a:p>
            <a:r>
              <a:rPr lang="en-US" dirty="0" smtClean="0"/>
              <a:t>PERS Unfunded Liability – </a:t>
            </a:r>
          </a:p>
          <a:p>
            <a:pPr lvl="1"/>
            <a:r>
              <a:rPr lang="en-US" dirty="0" smtClean="0"/>
              <a:t>Increase to $4,506,5520 Per GASB 68 assessment</a:t>
            </a:r>
          </a:p>
          <a:p>
            <a:pPr lvl="1"/>
            <a:r>
              <a:rPr lang="en-US" dirty="0" smtClean="0"/>
              <a:t>$441,041 UAL Payment due July 2021</a:t>
            </a:r>
          </a:p>
          <a:p>
            <a:r>
              <a:rPr lang="en-US" dirty="0" smtClean="0"/>
              <a:t>Payroll Protection Program SBA Loans for $4M</a:t>
            </a:r>
          </a:p>
          <a:p>
            <a:pPr lvl="1"/>
            <a:r>
              <a:rPr lang="en-US" dirty="0" smtClean="0"/>
              <a:t>Assumes $1M pay down required in FY 2021/2022</a:t>
            </a:r>
          </a:p>
          <a:p>
            <a:r>
              <a:rPr lang="en-US" dirty="0" smtClean="0"/>
              <a:t>SRB Principal (Outpost) -$3,070,339</a:t>
            </a:r>
          </a:p>
          <a:p>
            <a:pPr lvl="1"/>
            <a:r>
              <a:rPr lang="en-US" dirty="0" smtClean="0"/>
              <a:t>FY2020/2021 pay down of $100K</a:t>
            </a:r>
          </a:p>
          <a:p>
            <a:pPr lvl="2"/>
            <a:r>
              <a:rPr lang="en-US" dirty="0" smtClean="0"/>
              <a:t>Remaining Term to 2039</a:t>
            </a:r>
          </a:p>
          <a:p>
            <a:r>
              <a:rPr lang="en-US" dirty="0" smtClean="0"/>
              <a:t>Medical Post Retirement liability paid up</a:t>
            </a:r>
          </a:p>
          <a:p>
            <a:pPr lvl="2"/>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45</a:t>
            </a:fld>
            <a:endParaRPr lang="en-US" dirty="0"/>
          </a:p>
        </p:txBody>
      </p:sp>
      <p:sp>
        <p:nvSpPr>
          <p:cNvPr id="4" name="Title 3"/>
          <p:cNvSpPr>
            <a:spLocks noGrp="1"/>
          </p:cNvSpPr>
          <p:nvPr>
            <p:ph type="title"/>
          </p:nvPr>
        </p:nvSpPr>
        <p:spPr/>
        <p:txBody>
          <a:bodyPr/>
          <a:lstStyle/>
          <a:p>
            <a:pPr algn="ctr"/>
            <a:r>
              <a:rPr lang="en-US" dirty="0" smtClean="0"/>
              <a:t>FY 2021/2022 Budget</a:t>
            </a:r>
            <a:br>
              <a:rPr lang="en-US" dirty="0" smtClean="0"/>
            </a:br>
            <a:r>
              <a:rPr lang="en-US" dirty="0" smtClean="0"/>
              <a:t>Long Term Liabilities</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860115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46</a:t>
            </a:fld>
            <a:endParaRPr lang="en-US" dirty="0"/>
          </a:p>
        </p:txBody>
      </p:sp>
      <p:sp>
        <p:nvSpPr>
          <p:cNvPr id="4" name="Title 3"/>
          <p:cNvSpPr>
            <a:spLocks noGrp="1"/>
          </p:cNvSpPr>
          <p:nvPr>
            <p:ph type="title"/>
          </p:nvPr>
        </p:nvSpPr>
        <p:spPr/>
        <p:txBody>
          <a:bodyPr/>
          <a:lstStyle/>
          <a:p>
            <a:pPr algn="ctr"/>
            <a:r>
              <a:rPr lang="en-US" dirty="0" smtClean="0"/>
              <a:t>FY2021/2022 Budget</a:t>
            </a:r>
            <a:br>
              <a:rPr lang="en-US" dirty="0" smtClean="0"/>
            </a:br>
            <a:r>
              <a:rPr lang="en-US" dirty="0" smtClean="0"/>
              <a:t>Long Term Liabilities </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7" name="Picture 6"/>
          <p:cNvPicPr>
            <a:picLocks noChangeAspect="1"/>
          </p:cNvPicPr>
          <p:nvPr/>
        </p:nvPicPr>
        <p:blipFill>
          <a:blip r:embed="rId3"/>
          <a:stretch>
            <a:fillRect/>
          </a:stretch>
        </p:blipFill>
        <p:spPr>
          <a:xfrm>
            <a:off x="1165180" y="1706583"/>
            <a:ext cx="7248144" cy="4816755"/>
          </a:xfrm>
          <a:prstGeom prst="rect">
            <a:avLst/>
          </a:prstGeom>
        </p:spPr>
      </p:pic>
    </p:spTree>
    <p:extLst>
      <p:ext uri="{BB962C8B-B14F-4D97-AF65-F5344CB8AC3E}">
        <p14:creationId xmlns:p14="http://schemas.microsoft.com/office/powerpoint/2010/main" val="8390989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47</a:t>
            </a:fld>
            <a:endParaRPr lang="en-US" dirty="0"/>
          </a:p>
        </p:txBody>
      </p:sp>
      <p:sp>
        <p:nvSpPr>
          <p:cNvPr id="4" name="Title 3"/>
          <p:cNvSpPr>
            <a:spLocks noGrp="1"/>
          </p:cNvSpPr>
          <p:nvPr>
            <p:ph type="title"/>
          </p:nvPr>
        </p:nvSpPr>
        <p:spPr>
          <a:xfrm>
            <a:off x="2819400" y="381000"/>
            <a:ext cx="5867400" cy="838200"/>
          </a:xfrm>
        </p:spPr>
        <p:txBody>
          <a:bodyPr>
            <a:normAutofit fontScale="90000"/>
          </a:bodyPr>
          <a:lstStyle/>
          <a:p>
            <a:pPr algn="ctr"/>
            <a:r>
              <a:rPr lang="en-US" dirty="0" smtClean="0"/>
              <a:t>FY2021/2022 Budget</a:t>
            </a:r>
            <a:br>
              <a:rPr lang="en-US" dirty="0" smtClean="0"/>
            </a:br>
            <a:r>
              <a:rPr lang="en-US" dirty="0" smtClean="0"/>
              <a:t>Long Term Liabilities</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8" name="Picture 7"/>
          <p:cNvPicPr>
            <a:picLocks noChangeAspect="1"/>
          </p:cNvPicPr>
          <p:nvPr/>
        </p:nvPicPr>
        <p:blipFill>
          <a:blip r:embed="rId3"/>
          <a:stretch>
            <a:fillRect/>
          </a:stretch>
        </p:blipFill>
        <p:spPr>
          <a:xfrm>
            <a:off x="1636872" y="1553482"/>
            <a:ext cx="6843860" cy="4939393"/>
          </a:xfrm>
          <a:prstGeom prst="rect">
            <a:avLst/>
          </a:prstGeom>
        </p:spPr>
      </p:pic>
    </p:spTree>
    <p:extLst>
      <p:ext uri="{BB962C8B-B14F-4D97-AF65-F5344CB8AC3E}">
        <p14:creationId xmlns:p14="http://schemas.microsoft.com/office/powerpoint/2010/main" val="10231541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02920" y="1280575"/>
            <a:ext cx="8023009" cy="5186558"/>
          </a:xfrm>
          <a:prstGeom prst="rect">
            <a:avLst/>
          </a:prstGeom>
        </p:spPr>
      </p:pic>
      <p:sp>
        <p:nvSpPr>
          <p:cNvPr id="3" name="Slide Number Placeholder 2"/>
          <p:cNvSpPr>
            <a:spLocks noGrp="1"/>
          </p:cNvSpPr>
          <p:nvPr>
            <p:ph type="sldNum" sz="quarter" idx="12"/>
          </p:nvPr>
        </p:nvSpPr>
        <p:spPr/>
        <p:txBody>
          <a:bodyPr/>
          <a:lstStyle/>
          <a:p>
            <a:fld id="{9AED4DC9-8E7B-435E-B01A-B5B82BF2AB5B}" type="slidenum">
              <a:rPr lang="en-US" smtClean="0"/>
              <a:pPr/>
              <a:t>48</a:t>
            </a:fld>
            <a:endParaRPr lang="en-US" dirty="0"/>
          </a:p>
        </p:txBody>
      </p:sp>
      <p:sp>
        <p:nvSpPr>
          <p:cNvPr id="4" name="Title 3"/>
          <p:cNvSpPr>
            <a:spLocks noGrp="1"/>
          </p:cNvSpPr>
          <p:nvPr>
            <p:ph type="title"/>
          </p:nvPr>
        </p:nvSpPr>
        <p:spPr>
          <a:xfrm>
            <a:off x="2658529" y="143706"/>
            <a:ext cx="5867400" cy="1036638"/>
          </a:xfrm>
        </p:spPr>
        <p:txBody>
          <a:bodyPr>
            <a:normAutofit/>
          </a:bodyPr>
          <a:lstStyle/>
          <a:p>
            <a:pPr algn="ctr"/>
            <a:r>
              <a:rPr lang="en-US" dirty="0" smtClean="0"/>
              <a:t>FY2021/2022 Budget</a:t>
            </a:r>
            <a:br>
              <a:rPr lang="en-US" dirty="0" smtClean="0"/>
            </a:br>
            <a:r>
              <a:rPr lang="en-US" dirty="0" smtClean="0"/>
              <a:t>Long Term Assets and Liabilities  </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
        <p:nvSpPr>
          <p:cNvPr id="9" name="TextBox 8"/>
          <p:cNvSpPr txBox="1"/>
          <p:nvPr/>
        </p:nvSpPr>
        <p:spPr>
          <a:xfrm rot="18591404">
            <a:off x="1257793" y="2092224"/>
            <a:ext cx="2266766" cy="523220"/>
          </a:xfrm>
          <a:prstGeom prst="rect">
            <a:avLst/>
          </a:prstGeom>
          <a:noFill/>
        </p:spPr>
        <p:txBody>
          <a:bodyPr wrap="square" rtlCol="0">
            <a:spAutoFit/>
          </a:bodyPr>
          <a:lstStyle/>
          <a:p>
            <a:r>
              <a:rPr lang="en-US" sz="1400" b="1" dirty="0" smtClean="0">
                <a:solidFill>
                  <a:srgbClr val="FF0000"/>
                </a:solidFill>
              </a:rPr>
              <a:t>Outpost &amp; Starbucks</a:t>
            </a:r>
          </a:p>
          <a:p>
            <a:r>
              <a:rPr lang="en-US" sz="1400" b="1" dirty="0" smtClean="0">
                <a:solidFill>
                  <a:srgbClr val="FF0000"/>
                </a:solidFill>
              </a:rPr>
              <a:t> FAS106 Retiree Medical</a:t>
            </a:r>
            <a:endParaRPr lang="en-US" sz="1400" b="1" dirty="0">
              <a:solidFill>
                <a:srgbClr val="FF0000"/>
              </a:solidFill>
            </a:endParaRPr>
          </a:p>
        </p:txBody>
      </p:sp>
      <p:sp>
        <p:nvSpPr>
          <p:cNvPr id="10" name="TextBox 9"/>
          <p:cNvSpPr txBox="1"/>
          <p:nvPr/>
        </p:nvSpPr>
        <p:spPr>
          <a:xfrm rot="18648062">
            <a:off x="4170699" y="2435919"/>
            <a:ext cx="1342307" cy="307777"/>
          </a:xfrm>
          <a:prstGeom prst="rect">
            <a:avLst/>
          </a:prstGeom>
          <a:noFill/>
        </p:spPr>
        <p:txBody>
          <a:bodyPr wrap="square" rtlCol="0">
            <a:spAutoFit/>
          </a:bodyPr>
          <a:lstStyle/>
          <a:p>
            <a:r>
              <a:rPr lang="en-US" sz="1400" b="1" dirty="0" smtClean="0">
                <a:solidFill>
                  <a:srgbClr val="FF0000"/>
                </a:solidFill>
              </a:rPr>
              <a:t>VEBA Set Up</a:t>
            </a:r>
            <a:endParaRPr lang="en-US" sz="1400" b="1" dirty="0">
              <a:solidFill>
                <a:srgbClr val="FF0000"/>
              </a:solidFill>
            </a:endParaRPr>
          </a:p>
        </p:txBody>
      </p:sp>
      <p:sp>
        <p:nvSpPr>
          <p:cNvPr id="11" name="TextBox 10"/>
          <p:cNvSpPr txBox="1"/>
          <p:nvPr/>
        </p:nvSpPr>
        <p:spPr>
          <a:xfrm rot="18637524">
            <a:off x="3622194" y="3599780"/>
            <a:ext cx="1864089" cy="523220"/>
          </a:xfrm>
          <a:prstGeom prst="rect">
            <a:avLst/>
          </a:prstGeom>
          <a:noFill/>
        </p:spPr>
        <p:txBody>
          <a:bodyPr wrap="square" rtlCol="0">
            <a:spAutoFit/>
          </a:bodyPr>
          <a:lstStyle/>
          <a:p>
            <a:r>
              <a:rPr lang="en-US" sz="1400" b="1" dirty="0" smtClean="0">
                <a:solidFill>
                  <a:srgbClr val="FF0000"/>
                </a:solidFill>
              </a:rPr>
              <a:t>Bookstore Bond Paid off</a:t>
            </a:r>
            <a:endParaRPr lang="en-US" sz="1400" b="1" dirty="0">
              <a:solidFill>
                <a:srgbClr val="FF0000"/>
              </a:solidFill>
            </a:endParaRPr>
          </a:p>
        </p:txBody>
      </p:sp>
      <p:sp>
        <p:nvSpPr>
          <p:cNvPr id="12" name="TextBox 11"/>
          <p:cNvSpPr txBox="1"/>
          <p:nvPr/>
        </p:nvSpPr>
        <p:spPr>
          <a:xfrm rot="18490080">
            <a:off x="4612132" y="3237644"/>
            <a:ext cx="2316345" cy="307777"/>
          </a:xfrm>
          <a:prstGeom prst="rect">
            <a:avLst/>
          </a:prstGeom>
          <a:noFill/>
        </p:spPr>
        <p:txBody>
          <a:bodyPr wrap="square" rtlCol="0">
            <a:spAutoFit/>
          </a:bodyPr>
          <a:lstStyle/>
          <a:p>
            <a:r>
              <a:rPr lang="en-US" sz="1400" b="1" dirty="0" smtClean="0">
                <a:solidFill>
                  <a:srgbClr val="FF0000"/>
                </a:solidFill>
              </a:rPr>
              <a:t>PERS GASB68, </a:t>
            </a:r>
            <a:r>
              <a:rPr lang="en-US" sz="1400" b="1" dirty="0" err="1" smtClean="0">
                <a:solidFill>
                  <a:srgbClr val="FF0000"/>
                </a:solidFill>
              </a:rPr>
              <a:t>Paydown</a:t>
            </a:r>
            <a:endParaRPr lang="en-US" sz="1400" b="1" dirty="0">
              <a:solidFill>
                <a:srgbClr val="FF0000"/>
              </a:solidFill>
            </a:endParaRPr>
          </a:p>
        </p:txBody>
      </p:sp>
      <p:sp>
        <p:nvSpPr>
          <p:cNvPr id="13" name="TextBox 12"/>
          <p:cNvSpPr txBox="1"/>
          <p:nvPr/>
        </p:nvSpPr>
        <p:spPr>
          <a:xfrm rot="18836614">
            <a:off x="865052" y="3743137"/>
            <a:ext cx="2042477" cy="307777"/>
          </a:xfrm>
          <a:prstGeom prst="rect">
            <a:avLst/>
          </a:prstGeom>
          <a:noFill/>
        </p:spPr>
        <p:txBody>
          <a:bodyPr wrap="square" rtlCol="0">
            <a:spAutoFit/>
          </a:bodyPr>
          <a:lstStyle/>
          <a:p>
            <a:r>
              <a:rPr lang="en-US" sz="1400" b="1" dirty="0" smtClean="0">
                <a:solidFill>
                  <a:srgbClr val="FF0000"/>
                </a:solidFill>
              </a:rPr>
              <a:t>Investment Portfolio</a:t>
            </a:r>
            <a:endParaRPr lang="en-US" sz="1400" b="1" dirty="0">
              <a:solidFill>
                <a:srgbClr val="FF0000"/>
              </a:solidFill>
            </a:endParaRPr>
          </a:p>
        </p:txBody>
      </p:sp>
      <p:sp>
        <p:nvSpPr>
          <p:cNvPr id="14" name="TextBox 13"/>
          <p:cNvSpPr txBox="1"/>
          <p:nvPr/>
        </p:nvSpPr>
        <p:spPr>
          <a:xfrm rot="18490080">
            <a:off x="7692861" y="1880521"/>
            <a:ext cx="1729452" cy="523220"/>
          </a:xfrm>
          <a:prstGeom prst="rect">
            <a:avLst/>
          </a:prstGeom>
          <a:noFill/>
        </p:spPr>
        <p:txBody>
          <a:bodyPr wrap="square" rtlCol="0">
            <a:spAutoFit/>
          </a:bodyPr>
          <a:lstStyle/>
          <a:p>
            <a:r>
              <a:rPr lang="en-US" sz="1400" b="1" dirty="0" smtClean="0">
                <a:solidFill>
                  <a:srgbClr val="FF0000"/>
                </a:solidFill>
              </a:rPr>
              <a:t> </a:t>
            </a:r>
            <a:r>
              <a:rPr lang="en-US" sz="1400" b="1" dirty="0" err="1" smtClean="0">
                <a:solidFill>
                  <a:srgbClr val="FF0000"/>
                </a:solidFill>
              </a:rPr>
              <a:t>Covid</a:t>
            </a:r>
            <a:r>
              <a:rPr lang="en-US" sz="1400" b="1" dirty="0" smtClean="0">
                <a:solidFill>
                  <a:srgbClr val="FF0000"/>
                </a:solidFill>
              </a:rPr>
              <a:t> Pandemic</a:t>
            </a:r>
          </a:p>
          <a:p>
            <a:r>
              <a:rPr lang="en-US" sz="1400" b="1" dirty="0" smtClean="0">
                <a:solidFill>
                  <a:srgbClr val="FF0000"/>
                </a:solidFill>
              </a:rPr>
              <a:t> PPP Loans</a:t>
            </a:r>
            <a:endParaRPr lang="en-US" sz="1400" b="1" dirty="0">
              <a:solidFill>
                <a:srgbClr val="FF0000"/>
              </a:solidFill>
            </a:endParaRPr>
          </a:p>
        </p:txBody>
      </p:sp>
      <p:sp>
        <p:nvSpPr>
          <p:cNvPr id="16" name="TextBox 15"/>
          <p:cNvSpPr txBox="1"/>
          <p:nvPr/>
        </p:nvSpPr>
        <p:spPr>
          <a:xfrm rot="18490080">
            <a:off x="6664787" y="2108579"/>
            <a:ext cx="1776615" cy="307777"/>
          </a:xfrm>
          <a:prstGeom prst="rect">
            <a:avLst/>
          </a:prstGeom>
          <a:noFill/>
        </p:spPr>
        <p:txBody>
          <a:bodyPr wrap="square" rtlCol="0">
            <a:spAutoFit/>
          </a:bodyPr>
          <a:lstStyle/>
          <a:p>
            <a:r>
              <a:rPr lang="en-US" sz="1400" b="1" dirty="0" smtClean="0">
                <a:solidFill>
                  <a:srgbClr val="FF0000"/>
                </a:solidFill>
              </a:rPr>
              <a:t> Reserve Plan</a:t>
            </a:r>
            <a:endParaRPr lang="en-US" sz="1400" b="1" dirty="0">
              <a:solidFill>
                <a:srgbClr val="FF0000"/>
              </a:solidFill>
            </a:endParaRPr>
          </a:p>
        </p:txBody>
      </p:sp>
    </p:spTree>
    <p:extLst>
      <p:ext uri="{BB962C8B-B14F-4D97-AF65-F5344CB8AC3E}">
        <p14:creationId xmlns:p14="http://schemas.microsoft.com/office/powerpoint/2010/main" val="5489858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362075"/>
          </a:xfrm>
        </p:spPr>
        <p:txBody>
          <a:bodyPr/>
          <a:lstStyle/>
          <a:p>
            <a:pPr algn="ctr"/>
            <a:r>
              <a:rPr lang="en-US" dirty="0" smtClean="0"/>
              <a:t>Reserves</a:t>
            </a:r>
            <a:endParaRPr lang="en-US" dirty="0"/>
          </a:p>
        </p:txBody>
      </p:sp>
      <p:sp>
        <p:nvSpPr>
          <p:cNvPr id="3" name="Text Placeholder 2"/>
          <p:cNvSpPr>
            <a:spLocks noGrp="1"/>
          </p:cNvSpPr>
          <p:nvPr>
            <p:ph type="body" idx="1"/>
          </p:nvPr>
        </p:nvSpPr>
        <p:spPr>
          <a:xfrm>
            <a:off x="609600" y="2209800"/>
            <a:ext cx="7772400" cy="1500187"/>
          </a:xfrm>
        </p:spPr>
        <p:txBody>
          <a:bodyPr>
            <a:normAutofit/>
          </a:bodyPr>
          <a:lstStyle/>
          <a:p>
            <a:pPr algn="ctr"/>
            <a:r>
              <a:rPr lang="en-US" sz="2800" dirty="0" smtClean="0"/>
              <a:t>Cash Designation &amp; Funding</a:t>
            </a:r>
            <a:endParaRPr lang="en-US" sz="2800" dirty="0"/>
          </a:p>
        </p:txBody>
      </p:sp>
      <p:sp>
        <p:nvSpPr>
          <p:cNvPr id="5" name="Slide Number Placeholder 4"/>
          <p:cNvSpPr>
            <a:spLocks noGrp="1"/>
          </p:cNvSpPr>
          <p:nvPr>
            <p:ph type="sldNum" sz="quarter" idx="11"/>
          </p:nvPr>
        </p:nvSpPr>
        <p:spPr/>
        <p:txBody>
          <a:bodyPr/>
          <a:lstStyle/>
          <a:p>
            <a:pPr>
              <a:defRPr/>
            </a:pPr>
            <a:fld id="{9C0702F1-5B9D-478D-A2A6-FCC663D1A7F7}" type="slidenum">
              <a:rPr lang="en-US" smtClean="0"/>
              <a:pPr>
                <a:defRPr/>
              </a:pPr>
              <a:t>49</a:t>
            </a:fld>
            <a:endParaRPr lang="en-US" dirty="0"/>
          </a:p>
        </p:txBody>
      </p:sp>
      <p:sp>
        <p:nvSpPr>
          <p:cNvPr id="4" name="Footer Placeholder 3"/>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2639523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8592" y="1600200"/>
            <a:ext cx="8686800" cy="4343400"/>
          </a:xfrm>
        </p:spPr>
        <p:txBody>
          <a:bodyPr>
            <a:normAutofit lnSpcReduction="10000"/>
          </a:bodyPr>
          <a:lstStyle/>
          <a:p>
            <a:r>
              <a:rPr lang="en-US" sz="2800" dirty="0" smtClean="0"/>
              <a:t>Seeking Approval of the following items</a:t>
            </a:r>
          </a:p>
          <a:p>
            <a:r>
              <a:rPr lang="en-US" sz="2800" dirty="0" smtClean="0"/>
              <a:t>1) FY 2021/2022 Contribution - </a:t>
            </a:r>
            <a:r>
              <a:rPr lang="en-US" sz="2800" dirty="0" smtClean="0">
                <a:solidFill>
                  <a:srgbClr val="0070C0"/>
                </a:solidFill>
              </a:rPr>
              <a:t>Slide15</a:t>
            </a:r>
          </a:p>
          <a:p>
            <a:pPr lvl="1"/>
            <a:r>
              <a:rPr lang="en-US" sz="2400" dirty="0" smtClean="0"/>
              <a:t>Operating Contribution of</a:t>
            </a:r>
            <a:r>
              <a:rPr lang="en-US" sz="2400" dirty="0" smtClean="0">
                <a:solidFill>
                  <a:srgbClr val="FF0000"/>
                </a:solidFill>
              </a:rPr>
              <a:t> Negative ($2,041,020)</a:t>
            </a:r>
          </a:p>
          <a:p>
            <a:pPr lvl="1"/>
            <a:r>
              <a:rPr lang="en-US" sz="2400" dirty="0" smtClean="0"/>
              <a:t>Net Contribution of</a:t>
            </a:r>
            <a:r>
              <a:rPr lang="en-US" sz="2400" dirty="0" smtClean="0">
                <a:solidFill>
                  <a:srgbClr val="FF0000"/>
                </a:solidFill>
              </a:rPr>
              <a:t> Negative ($1,661,020) </a:t>
            </a:r>
          </a:p>
          <a:p>
            <a:r>
              <a:rPr lang="en-US" sz="2800" dirty="0" smtClean="0"/>
              <a:t>2) Individual Corporate Donations –</a:t>
            </a:r>
            <a:r>
              <a:rPr lang="en-US" sz="2800" dirty="0" smtClean="0">
                <a:solidFill>
                  <a:srgbClr val="0070C0"/>
                </a:solidFill>
              </a:rPr>
              <a:t>Slide 25 </a:t>
            </a:r>
          </a:p>
          <a:p>
            <a:r>
              <a:rPr lang="en-US" sz="2800" dirty="0" smtClean="0"/>
              <a:t>3) </a:t>
            </a:r>
            <a:r>
              <a:rPr lang="en-US" sz="2800" dirty="0"/>
              <a:t>Capital </a:t>
            </a:r>
            <a:r>
              <a:rPr lang="en-US" sz="2800" dirty="0" smtClean="0"/>
              <a:t>Funding </a:t>
            </a:r>
            <a:r>
              <a:rPr lang="en-US" sz="2800" dirty="0"/>
              <a:t>– </a:t>
            </a:r>
            <a:r>
              <a:rPr lang="en-US" sz="2800" dirty="0" smtClean="0">
                <a:solidFill>
                  <a:srgbClr val="0070C0"/>
                </a:solidFill>
              </a:rPr>
              <a:t>Slide 35 &amp; Excel handout</a:t>
            </a:r>
            <a:endParaRPr lang="en-US" sz="2800" dirty="0">
              <a:solidFill>
                <a:srgbClr val="0070C0"/>
              </a:solidFill>
            </a:endParaRPr>
          </a:p>
          <a:p>
            <a:pPr lvl="1"/>
            <a:r>
              <a:rPr lang="en-US" sz="2400" dirty="0" smtClean="0"/>
              <a:t>FY 2020/2021 </a:t>
            </a:r>
            <a:r>
              <a:rPr lang="en-US" sz="2400" dirty="0"/>
              <a:t>Unbudgeted Expenditures </a:t>
            </a:r>
            <a:r>
              <a:rPr lang="en-US" sz="2400" dirty="0" smtClean="0"/>
              <a:t>- Zero</a:t>
            </a:r>
            <a:endParaRPr lang="en-US" sz="2400" dirty="0"/>
          </a:p>
          <a:p>
            <a:pPr lvl="1"/>
            <a:r>
              <a:rPr lang="en-US" sz="2400" dirty="0" smtClean="0"/>
              <a:t>FY 2021/2022 </a:t>
            </a:r>
            <a:r>
              <a:rPr lang="en-US" sz="2400" dirty="0"/>
              <a:t>Capital Request </a:t>
            </a:r>
            <a:r>
              <a:rPr lang="en-US" sz="2400" dirty="0" smtClean="0"/>
              <a:t> - </a:t>
            </a:r>
            <a:r>
              <a:rPr lang="en-US" sz="2400" dirty="0" smtClean="0">
                <a:solidFill>
                  <a:srgbClr val="FF0000"/>
                </a:solidFill>
              </a:rPr>
              <a:t>$408,000</a:t>
            </a:r>
            <a:endParaRPr lang="en-US" sz="2400" dirty="0">
              <a:solidFill>
                <a:srgbClr val="FF0000"/>
              </a:solidFill>
            </a:endParaRPr>
          </a:p>
          <a:p>
            <a:r>
              <a:rPr lang="en-US" sz="2800" dirty="0" smtClean="0"/>
              <a:t>Reserve </a:t>
            </a:r>
            <a:r>
              <a:rPr lang="en-US" sz="2800" dirty="0"/>
              <a:t>Funding – </a:t>
            </a:r>
            <a:r>
              <a:rPr lang="en-US" sz="2800" dirty="0">
                <a:solidFill>
                  <a:srgbClr val="0070C0"/>
                </a:solidFill>
              </a:rPr>
              <a:t>Slide </a:t>
            </a:r>
            <a:r>
              <a:rPr lang="en-US" sz="2800" dirty="0" smtClean="0">
                <a:solidFill>
                  <a:srgbClr val="0070C0"/>
                </a:solidFill>
              </a:rPr>
              <a:t>53</a:t>
            </a:r>
            <a:endParaRPr lang="en-US" sz="2800" dirty="0">
              <a:solidFill>
                <a:srgbClr val="0070C0"/>
              </a:solidFill>
            </a:endParaRPr>
          </a:p>
          <a:p>
            <a:pPr lvl="1"/>
            <a:r>
              <a:rPr lang="en-US" sz="2400" dirty="0"/>
              <a:t>Reserve Designation in the amount </a:t>
            </a:r>
            <a:r>
              <a:rPr lang="en-US" sz="2400" dirty="0" smtClean="0"/>
              <a:t>of </a:t>
            </a:r>
            <a:r>
              <a:rPr lang="en-US" sz="2400" dirty="0" smtClean="0">
                <a:solidFill>
                  <a:srgbClr val="FF0000"/>
                </a:solidFill>
              </a:rPr>
              <a:t>$15,345,154</a:t>
            </a:r>
            <a:endParaRPr lang="en-US" sz="2400" dirty="0">
              <a:solidFill>
                <a:srgbClr val="FF0000"/>
              </a:solidFill>
            </a:endParaRPr>
          </a:p>
          <a:p>
            <a:endParaRPr lang="en-US" sz="2800" dirty="0" smtClean="0"/>
          </a:p>
          <a:p>
            <a:pPr lvl="1"/>
            <a:endParaRPr lang="en-US" sz="2400"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5</a:t>
            </a:fld>
            <a:endParaRPr lang="en-US" dirty="0"/>
          </a:p>
        </p:txBody>
      </p:sp>
      <p:sp>
        <p:nvSpPr>
          <p:cNvPr id="4" name="Title 3"/>
          <p:cNvSpPr>
            <a:spLocks noGrp="1"/>
          </p:cNvSpPr>
          <p:nvPr>
            <p:ph type="title"/>
          </p:nvPr>
        </p:nvSpPr>
        <p:spPr/>
        <p:txBody>
          <a:bodyPr>
            <a:noAutofit/>
          </a:bodyPr>
          <a:lstStyle/>
          <a:p>
            <a:pPr algn="ctr"/>
            <a:r>
              <a:rPr lang="en-US" sz="3200" dirty="0" smtClean="0"/>
              <a:t>FY 2021/2022 Budget</a:t>
            </a:r>
            <a:br>
              <a:rPr lang="en-US" sz="3200" dirty="0" smtClean="0"/>
            </a:br>
            <a:r>
              <a:rPr lang="en-US" sz="3200" dirty="0" smtClean="0"/>
              <a:t>Action Items</a:t>
            </a:r>
            <a:endParaRPr lang="en-US" sz="3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23496881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55832" cy="4614672"/>
          </a:xfrm>
        </p:spPr>
        <p:txBody>
          <a:bodyPr>
            <a:normAutofit/>
          </a:bodyPr>
          <a:lstStyle/>
          <a:p>
            <a:r>
              <a:rPr lang="en-US" dirty="0" smtClean="0"/>
              <a:t>Per Reserve Policy accommodations needed for: </a:t>
            </a:r>
          </a:p>
          <a:p>
            <a:pPr lvl="1"/>
            <a:r>
              <a:rPr lang="en-US" dirty="0" smtClean="0"/>
              <a:t>Working Capital</a:t>
            </a:r>
          </a:p>
          <a:p>
            <a:pPr lvl="1"/>
            <a:r>
              <a:rPr lang="en-US" dirty="0" smtClean="0"/>
              <a:t>Annual Capital Replacement and Major Maintenance</a:t>
            </a:r>
          </a:p>
          <a:p>
            <a:pPr lvl="1"/>
            <a:r>
              <a:rPr lang="en-US" dirty="0" smtClean="0"/>
              <a:t>Post-Retirement Medical</a:t>
            </a:r>
          </a:p>
          <a:p>
            <a:pPr lvl="1"/>
            <a:r>
              <a:rPr lang="en-US" dirty="0" smtClean="0"/>
              <a:t>CalPERS Unfunded Liability</a:t>
            </a:r>
          </a:p>
          <a:p>
            <a:pPr lvl="1"/>
            <a:r>
              <a:rPr lang="en-US" dirty="0" smtClean="0"/>
              <a:t>New SBA Payroll Protection Act Loan</a:t>
            </a:r>
          </a:p>
          <a:p>
            <a:pPr lvl="1"/>
            <a:r>
              <a:rPr lang="en-US" dirty="0" smtClean="0"/>
              <a:t>Projects/Other</a:t>
            </a:r>
          </a:p>
          <a:p>
            <a:r>
              <a:rPr lang="en-US" dirty="0" smtClean="0"/>
              <a:t>Accounting Standards Update – ASU 2016-14</a:t>
            </a:r>
          </a:p>
          <a:p>
            <a:pPr lvl="1"/>
            <a:r>
              <a:rPr lang="en-US" dirty="0" smtClean="0"/>
              <a:t>“</a:t>
            </a:r>
            <a:r>
              <a:rPr lang="en-US" dirty="0"/>
              <a:t>Designating” funds for existing liabilities and future </a:t>
            </a:r>
            <a:r>
              <a:rPr lang="en-US" dirty="0" smtClean="0"/>
              <a:t>needs</a:t>
            </a:r>
          </a:p>
          <a:p>
            <a:pPr lvl="1"/>
            <a:r>
              <a:rPr lang="en-US" dirty="0" smtClean="0"/>
              <a:t>Liquidity Reporting</a:t>
            </a:r>
            <a:endParaRPr lang="en-US" dirty="0"/>
          </a:p>
          <a:p>
            <a:endParaRPr lang="en-US" dirty="0" smtClean="0"/>
          </a:p>
          <a:p>
            <a:pPr lvl="2"/>
            <a:endParaRPr lang="en-US" dirty="0" smtClean="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50</a:t>
            </a:fld>
            <a:endParaRPr lang="en-US" dirty="0"/>
          </a:p>
        </p:txBody>
      </p:sp>
      <p:sp>
        <p:nvSpPr>
          <p:cNvPr id="4" name="Title 3"/>
          <p:cNvSpPr>
            <a:spLocks noGrp="1"/>
          </p:cNvSpPr>
          <p:nvPr>
            <p:ph type="title"/>
          </p:nvPr>
        </p:nvSpPr>
        <p:spPr>
          <a:xfrm>
            <a:off x="2819400" y="457200"/>
            <a:ext cx="5867400" cy="1189038"/>
          </a:xfrm>
        </p:spPr>
        <p:txBody>
          <a:bodyPr>
            <a:normAutofit fontScale="90000"/>
          </a:bodyPr>
          <a:lstStyle/>
          <a:p>
            <a:pPr algn="ctr"/>
            <a:r>
              <a:rPr lang="en-US" sz="3600" dirty="0" smtClean="0"/>
              <a:t>FY2021/2022 </a:t>
            </a:r>
            <a:r>
              <a:rPr lang="en-US" sz="3600" dirty="0"/>
              <a:t>Budget Reserve </a:t>
            </a:r>
            <a:r>
              <a:rPr lang="en-US" sz="3600" dirty="0" smtClean="0"/>
              <a:t>Planning</a:t>
            </a:r>
            <a:r>
              <a:rPr lang="en-US" sz="4000" dirty="0" smtClean="0"/>
              <a:t/>
            </a:r>
            <a:br>
              <a:rPr lang="en-US" sz="4000" dirty="0" smtClean="0"/>
            </a:br>
            <a:endParaRPr lang="en-US" sz="27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17882835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555832" cy="4343400"/>
          </a:xfrm>
        </p:spPr>
        <p:txBody>
          <a:bodyPr>
            <a:normAutofit/>
          </a:bodyPr>
          <a:lstStyle/>
          <a:p>
            <a:r>
              <a:rPr lang="en-US" dirty="0" smtClean="0"/>
              <a:t>FYE 2021/2022 remains highly leveraged</a:t>
            </a:r>
          </a:p>
          <a:p>
            <a:pPr lvl="1"/>
            <a:r>
              <a:rPr lang="en-US" dirty="0" smtClean="0"/>
              <a:t>Planned Negative Cash Flow </a:t>
            </a:r>
          </a:p>
          <a:p>
            <a:pPr lvl="1"/>
            <a:r>
              <a:rPr lang="en-US" dirty="0" smtClean="0"/>
              <a:t>Does not consider PPP Loan forgiveness</a:t>
            </a:r>
          </a:p>
          <a:p>
            <a:pPr lvl="2"/>
            <a:r>
              <a:rPr lang="en-US" dirty="0" smtClean="0"/>
              <a:t>Adequate funds on hand for near term support</a:t>
            </a:r>
          </a:p>
          <a:p>
            <a:pPr lvl="2"/>
            <a:r>
              <a:rPr lang="en-US" dirty="0" smtClean="0"/>
              <a:t>Negative Reserve Position pending future cash flow</a:t>
            </a:r>
          </a:p>
          <a:p>
            <a:r>
              <a:rPr lang="en-US" dirty="0" smtClean="0"/>
              <a:t>PERS </a:t>
            </a:r>
            <a:r>
              <a:rPr lang="en-US" dirty="0"/>
              <a:t>Unfunded Liability largest debt/risk</a:t>
            </a:r>
          </a:p>
          <a:p>
            <a:r>
              <a:rPr lang="en-US" dirty="0" smtClean="0"/>
              <a:t>VEBA completely funded </a:t>
            </a:r>
            <a:r>
              <a:rPr lang="en-US" dirty="0"/>
              <a:t>(Off Balance Sheet</a:t>
            </a:r>
            <a:r>
              <a:rPr lang="en-US" dirty="0" smtClean="0"/>
              <a:t>) </a:t>
            </a:r>
            <a:endParaRPr lang="en-US" dirty="0"/>
          </a:p>
          <a:p>
            <a:r>
              <a:rPr lang="en-US" dirty="0" smtClean="0"/>
              <a:t>No </a:t>
            </a:r>
            <a:r>
              <a:rPr lang="en-US" dirty="0"/>
              <a:t>Facility </a:t>
            </a:r>
            <a:r>
              <a:rPr lang="en-US" dirty="0" smtClean="0"/>
              <a:t>Set Aside Funding </a:t>
            </a:r>
            <a:r>
              <a:rPr lang="en-US" dirty="0"/>
              <a:t>in </a:t>
            </a:r>
            <a:r>
              <a:rPr lang="en-US" dirty="0" smtClean="0"/>
              <a:t>Place</a:t>
            </a:r>
            <a:endParaRPr lang="en-US" dirty="0"/>
          </a:p>
          <a:p>
            <a:pPr lvl="1"/>
            <a:endParaRPr lang="en-US" dirty="0"/>
          </a:p>
          <a:p>
            <a:endParaRPr lang="en-US" dirty="0" smtClean="0"/>
          </a:p>
          <a:p>
            <a:endParaRPr lang="en-US" dirty="0" smtClean="0"/>
          </a:p>
          <a:p>
            <a:pPr lvl="2"/>
            <a:endParaRPr lang="en-US" dirty="0" smtClean="0"/>
          </a:p>
          <a:p>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51</a:t>
            </a:fld>
            <a:endParaRPr lang="en-US" dirty="0"/>
          </a:p>
        </p:txBody>
      </p:sp>
      <p:sp>
        <p:nvSpPr>
          <p:cNvPr id="4" name="Title 3"/>
          <p:cNvSpPr>
            <a:spLocks noGrp="1"/>
          </p:cNvSpPr>
          <p:nvPr>
            <p:ph type="title"/>
          </p:nvPr>
        </p:nvSpPr>
        <p:spPr>
          <a:xfrm>
            <a:off x="2819400" y="457200"/>
            <a:ext cx="5867400" cy="1189038"/>
          </a:xfrm>
        </p:spPr>
        <p:txBody>
          <a:bodyPr>
            <a:normAutofit fontScale="90000"/>
          </a:bodyPr>
          <a:lstStyle/>
          <a:p>
            <a:pPr algn="ctr"/>
            <a:r>
              <a:rPr lang="en-US" sz="3600" dirty="0" smtClean="0"/>
              <a:t>FY2021/2022 </a:t>
            </a:r>
            <a:r>
              <a:rPr lang="en-US" sz="3600" dirty="0"/>
              <a:t>Budget Reserve </a:t>
            </a:r>
            <a:r>
              <a:rPr lang="en-US" sz="3600" dirty="0" smtClean="0"/>
              <a:t>Planning(Cont’d)</a:t>
            </a:r>
            <a:r>
              <a:rPr lang="en-US" sz="4000" dirty="0" smtClean="0"/>
              <a:t/>
            </a:r>
            <a:br>
              <a:rPr lang="en-US" sz="4000" dirty="0" smtClean="0"/>
            </a:br>
            <a:endParaRPr lang="en-US" sz="27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0594997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9375" y="1856741"/>
            <a:ext cx="8229600" cy="4163059"/>
          </a:xfrm>
        </p:spPr>
        <p:txBody>
          <a:bodyPr>
            <a:normAutofit lnSpcReduction="10000"/>
          </a:bodyPr>
          <a:lstStyle/>
          <a:p>
            <a:r>
              <a:rPr lang="en-US" dirty="0" smtClean="0"/>
              <a:t>Recommend That Monies be Designated as Assets Without Donor Restrictions in the amount of $15,345,154</a:t>
            </a:r>
          </a:p>
          <a:p>
            <a:pPr lvl="1"/>
            <a:r>
              <a:rPr lang="en-US" dirty="0" smtClean="0"/>
              <a:t>$10,274,815 - Priority 1</a:t>
            </a:r>
          </a:p>
          <a:p>
            <a:pPr lvl="2"/>
            <a:r>
              <a:rPr lang="en-US" dirty="0" smtClean="0"/>
              <a:t>Committed and Incurred Liability</a:t>
            </a:r>
          </a:p>
          <a:p>
            <a:pPr lvl="2"/>
            <a:r>
              <a:rPr lang="en-US" dirty="0" smtClean="0"/>
              <a:t>Non-Asset backed Liabilities </a:t>
            </a:r>
          </a:p>
          <a:p>
            <a:pPr lvl="1"/>
            <a:r>
              <a:rPr lang="en-US" dirty="0" smtClean="0"/>
              <a:t>$5,070,339 - Priority 2 </a:t>
            </a:r>
          </a:p>
          <a:p>
            <a:pPr lvl="2"/>
            <a:r>
              <a:rPr lang="en-US" dirty="0" smtClean="0"/>
              <a:t>Incurred Long Term Liability &amp; Asset Backed</a:t>
            </a:r>
          </a:p>
          <a:p>
            <a:pPr lvl="1"/>
            <a:r>
              <a:rPr lang="en-US" dirty="0" smtClean="0"/>
              <a:t>Designation subject to Holdings Limit </a:t>
            </a:r>
          </a:p>
          <a:p>
            <a:r>
              <a:rPr lang="en-US" dirty="0" smtClean="0"/>
              <a:t>No available funds for Priority 3</a:t>
            </a:r>
          </a:p>
          <a:p>
            <a:pPr lvl="1"/>
            <a:r>
              <a:rPr lang="en-US" dirty="0" smtClean="0"/>
              <a:t>Future Repair/Replacement </a:t>
            </a:r>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52</a:t>
            </a:fld>
            <a:endParaRPr lang="en-US" dirty="0"/>
          </a:p>
        </p:txBody>
      </p:sp>
      <p:sp>
        <p:nvSpPr>
          <p:cNvPr id="4" name="Title 3"/>
          <p:cNvSpPr>
            <a:spLocks noGrp="1"/>
          </p:cNvSpPr>
          <p:nvPr>
            <p:ph type="title"/>
          </p:nvPr>
        </p:nvSpPr>
        <p:spPr>
          <a:xfrm>
            <a:off x="2819400" y="381000"/>
            <a:ext cx="5867400" cy="1219200"/>
          </a:xfrm>
        </p:spPr>
        <p:txBody>
          <a:bodyPr>
            <a:normAutofit/>
          </a:bodyPr>
          <a:lstStyle/>
          <a:p>
            <a:pPr algn="ctr"/>
            <a:r>
              <a:rPr lang="en-US" sz="3100" dirty="0" smtClean="0"/>
              <a:t>FY 2021/2022 Budget</a:t>
            </a:r>
            <a:br>
              <a:rPr lang="en-US" sz="3100" dirty="0" smtClean="0"/>
            </a:br>
            <a:r>
              <a:rPr lang="en-US" sz="3100" dirty="0" smtClean="0"/>
              <a:t>Reserve Recommendation</a:t>
            </a:r>
            <a:endParaRPr lang="en-US" sz="2700" dirty="0">
              <a:solidFill>
                <a:srgbClr val="FF0000"/>
              </a:solidFill>
            </a:endParaRPr>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8253654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53</a:t>
            </a:fld>
            <a:endParaRPr lang="en-US" dirty="0"/>
          </a:p>
        </p:txBody>
      </p:sp>
      <p:sp>
        <p:nvSpPr>
          <p:cNvPr id="4" name="Title 3"/>
          <p:cNvSpPr>
            <a:spLocks noGrp="1"/>
          </p:cNvSpPr>
          <p:nvPr>
            <p:ph type="title"/>
          </p:nvPr>
        </p:nvSpPr>
        <p:spPr>
          <a:xfrm>
            <a:off x="2819400" y="381000"/>
            <a:ext cx="5867400" cy="1219200"/>
          </a:xfrm>
        </p:spPr>
        <p:txBody>
          <a:bodyPr>
            <a:normAutofit fontScale="90000"/>
          </a:bodyPr>
          <a:lstStyle/>
          <a:p>
            <a:pPr algn="ctr"/>
            <a:r>
              <a:rPr lang="en-US" sz="3100" dirty="0" smtClean="0"/>
              <a:t>FY 2021/2022 Budget</a:t>
            </a:r>
            <a:br>
              <a:rPr lang="en-US" sz="3100" dirty="0" smtClean="0"/>
            </a:br>
            <a:r>
              <a:rPr lang="en-US" sz="3100" dirty="0" smtClean="0"/>
              <a:t>Reserve Designations</a:t>
            </a:r>
            <a:r>
              <a:rPr lang="en-US" dirty="0" smtClean="0"/>
              <a:t/>
            </a:r>
            <a:br>
              <a:rPr lang="en-US" dirty="0" smtClean="0"/>
            </a:br>
            <a:r>
              <a:rPr lang="en-US" sz="2700" dirty="0" smtClean="0">
                <a:solidFill>
                  <a:srgbClr val="FF0000"/>
                </a:solidFill>
              </a:rPr>
              <a:t>Approval Required</a:t>
            </a:r>
            <a:endParaRPr lang="en-US" sz="2700" dirty="0">
              <a:solidFill>
                <a:srgbClr val="FF0000"/>
              </a:solidFill>
            </a:endParaRPr>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6" name="Picture 5"/>
          <p:cNvPicPr>
            <a:picLocks noChangeAspect="1"/>
          </p:cNvPicPr>
          <p:nvPr/>
        </p:nvPicPr>
        <p:blipFill>
          <a:blip r:embed="rId2"/>
          <a:stretch>
            <a:fillRect/>
          </a:stretch>
        </p:blipFill>
        <p:spPr>
          <a:xfrm>
            <a:off x="342001" y="1752600"/>
            <a:ext cx="8658331" cy="3581400"/>
          </a:xfrm>
          <a:prstGeom prst="rect">
            <a:avLst/>
          </a:prstGeom>
        </p:spPr>
      </p:pic>
    </p:spTree>
    <p:extLst>
      <p:ext uri="{BB962C8B-B14F-4D97-AF65-F5344CB8AC3E}">
        <p14:creationId xmlns:p14="http://schemas.microsoft.com/office/powerpoint/2010/main" val="26733802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54</a:t>
            </a:fld>
            <a:endParaRPr lang="en-US" dirty="0"/>
          </a:p>
        </p:txBody>
      </p:sp>
      <p:sp>
        <p:nvSpPr>
          <p:cNvPr id="4" name="Title 3"/>
          <p:cNvSpPr>
            <a:spLocks noGrp="1"/>
          </p:cNvSpPr>
          <p:nvPr>
            <p:ph type="title"/>
          </p:nvPr>
        </p:nvSpPr>
        <p:spPr>
          <a:xfrm>
            <a:off x="2710473" y="457199"/>
            <a:ext cx="5867400" cy="740777"/>
          </a:xfrm>
        </p:spPr>
        <p:txBody>
          <a:bodyPr>
            <a:normAutofit fontScale="90000"/>
          </a:bodyPr>
          <a:lstStyle/>
          <a:p>
            <a:pPr algn="ctr"/>
            <a:r>
              <a:rPr lang="en-US" dirty="0" smtClean="0"/>
              <a:t>FY 2021/2022 Budget</a:t>
            </a:r>
            <a:br>
              <a:rPr lang="en-US" dirty="0" smtClean="0"/>
            </a:br>
            <a:r>
              <a:rPr lang="en-US" dirty="0" smtClean="0"/>
              <a:t>Reserve Matrix Build up</a:t>
            </a:r>
            <a:br>
              <a:rPr lang="en-US" dirty="0" smtClean="0"/>
            </a:b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pic>
        <p:nvPicPr>
          <p:cNvPr id="6" name="Picture 5"/>
          <p:cNvPicPr>
            <a:picLocks noChangeAspect="1"/>
          </p:cNvPicPr>
          <p:nvPr/>
        </p:nvPicPr>
        <p:blipFill>
          <a:blip r:embed="rId3"/>
          <a:stretch>
            <a:fillRect/>
          </a:stretch>
        </p:blipFill>
        <p:spPr>
          <a:xfrm>
            <a:off x="762000" y="1330482"/>
            <a:ext cx="7873613" cy="4652590"/>
          </a:xfrm>
          <a:prstGeom prst="rect">
            <a:avLst/>
          </a:prstGeom>
        </p:spPr>
      </p:pic>
    </p:spTree>
    <p:extLst>
      <p:ext uri="{BB962C8B-B14F-4D97-AF65-F5344CB8AC3E}">
        <p14:creationId xmlns:p14="http://schemas.microsoft.com/office/powerpoint/2010/main" val="15329271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1362075"/>
          </a:xfrm>
        </p:spPr>
        <p:txBody>
          <a:bodyPr>
            <a:normAutofit/>
          </a:bodyPr>
          <a:lstStyle/>
          <a:p>
            <a:pPr algn="ctr">
              <a:defRPr/>
            </a:pPr>
            <a:r>
              <a:rPr lang="en-US" dirty="0" smtClean="0"/>
              <a:t>Issues and concerns</a:t>
            </a:r>
            <a:endParaRPr lang="en-US" sz="3100" dirty="0"/>
          </a:p>
        </p:txBody>
      </p:sp>
      <p:sp>
        <p:nvSpPr>
          <p:cNvPr id="15363" name="Slide Number Placeholder 3"/>
          <p:cNvSpPr>
            <a:spLocks noGrp="1"/>
          </p:cNvSpPr>
          <p:nvPr>
            <p:ph type="sldNum" sz="quarter" idx="11"/>
          </p:nvPr>
        </p:nvSpPr>
        <p:spPr>
          <a:noFill/>
        </p:spPr>
        <p:txBody>
          <a:bodyPr/>
          <a:lstStyle/>
          <a:p>
            <a:fld id="{8ED11351-2E18-447E-B115-2C73F4CAB6D1}" type="slidenum">
              <a:rPr lang="en-US" smtClean="0"/>
              <a:pPr/>
              <a:t>55</a:t>
            </a:fld>
            <a:endParaRPr lang="en-US" dirty="0" smtClean="0"/>
          </a:p>
        </p:txBody>
      </p:sp>
      <p:sp>
        <p:nvSpPr>
          <p:cNvPr id="3" name="Footer Placeholder 2"/>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3337462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28800"/>
            <a:ext cx="8534400" cy="3962400"/>
          </a:xfrm>
        </p:spPr>
        <p:txBody>
          <a:bodyPr>
            <a:normAutofit/>
          </a:bodyPr>
          <a:lstStyle/>
          <a:p>
            <a:pPr>
              <a:lnSpc>
                <a:spcPct val="90000"/>
              </a:lnSpc>
            </a:pPr>
            <a:r>
              <a:rPr lang="en-US" dirty="0" smtClean="0"/>
              <a:t>Covid-19 recovery of future Business Unknown</a:t>
            </a:r>
          </a:p>
          <a:p>
            <a:pPr lvl="1">
              <a:lnSpc>
                <a:spcPct val="90000"/>
              </a:lnSpc>
            </a:pPr>
            <a:r>
              <a:rPr lang="en-US" dirty="0" smtClean="0"/>
              <a:t>Recovery highly dependent on current campus plan</a:t>
            </a:r>
          </a:p>
          <a:p>
            <a:pPr lvl="2">
              <a:lnSpc>
                <a:spcPct val="90000"/>
              </a:lnSpc>
            </a:pPr>
            <a:r>
              <a:rPr lang="en-US" dirty="0" smtClean="0"/>
              <a:t>Negative cash flow under the Distance Learning Model</a:t>
            </a:r>
          </a:p>
          <a:p>
            <a:pPr>
              <a:lnSpc>
                <a:spcPct val="90000"/>
              </a:lnSpc>
            </a:pPr>
            <a:r>
              <a:rPr lang="en-US" dirty="0" smtClean="0"/>
              <a:t>Hiring/Staffing competitiveness under recovery</a:t>
            </a:r>
          </a:p>
          <a:p>
            <a:pPr lvl="1">
              <a:lnSpc>
                <a:spcPct val="90000"/>
              </a:lnSpc>
            </a:pPr>
            <a:r>
              <a:rPr lang="en-US" dirty="0" smtClean="0"/>
              <a:t>Ongoing wage and Compliance Impact</a:t>
            </a:r>
          </a:p>
          <a:p>
            <a:pPr lvl="2">
              <a:lnSpc>
                <a:spcPct val="90000"/>
              </a:lnSpc>
            </a:pPr>
            <a:r>
              <a:rPr lang="en-US" dirty="0" smtClean="0"/>
              <a:t>CA minimum wage to $15/hour on 1/01/2022</a:t>
            </a:r>
          </a:p>
          <a:p>
            <a:pPr>
              <a:lnSpc>
                <a:spcPct val="90000"/>
              </a:lnSpc>
            </a:pPr>
            <a:r>
              <a:rPr lang="en-US" dirty="0"/>
              <a:t>Credit Card </a:t>
            </a:r>
            <a:r>
              <a:rPr lang="en-US" dirty="0" smtClean="0"/>
              <a:t>fees and cost compliance</a:t>
            </a:r>
            <a:endParaRPr lang="en-US" dirty="0"/>
          </a:p>
          <a:p>
            <a:pPr lvl="2">
              <a:lnSpc>
                <a:spcPct val="90000"/>
              </a:lnSpc>
            </a:pPr>
            <a:r>
              <a:rPr lang="en-US" dirty="0"/>
              <a:t>Consider Minimum $ Charge or Beach Card option</a:t>
            </a:r>
          </a:p>
          <a:p>
            <a:pPr>
              <a:lnSpc>
                <a:spcPct val="90000"/>
              </a:lnSpc>
            </a:pPr>
            <a:endParaRPr lang="en-US" dirty="0" smtClean="0"/>
          </a:p>
          <a:p>
            <a:pPr lvl="1"/>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56</a:t>
            </a:fld>
            <a:endParaRPr lang="en-US" dirty="0"/>
          </a:p>
        </p:txBody>
      </p:sp>
      <p:sp>
        <p:nvSpPr>
          <p:cNvPr id="4" name="Title 3"/>
          <p:cNvSpPr>
            <a:spLocks noGrp="1"/>
          </p:cNvSpPr>
          <p:nvPr>
            <p:ph type="title"/>
          </p:nvPr>
        </p:nvSpPr>
        <p:spPr/>
        <p:txBody>
          <a:bodyPr/>
          <a:lstStyle/>
          <a:p>
            <a:pPr algn="ctr"/>
            <a:r>
              <a:rPr lang="en-US" dirty="0" smtClean="0"/>
              <a:t>FY 2021/2022 Budget</a:t>
            </a:r>
            <a:br>
              <a:rPr lang="en-US" dirty="0" smtClean="0"/>
            </a:br>
            <a:r>
              <a:rPr lang="en-US" dirty="0" smtClean="0"/>
              <a:t>Issues and Concerns </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3164170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05000"/>
            <a:ext cx="8534400" cy="3429000"/>
          </a:xfrm>
        </p:spPr>
        <p:txBody>
          <a:bodyPr>
            <a:normAutofit/>
          </a:bodyPr>
          <a:lstStyle/>
          <a:p>
            <a:pPr>
              <a:lnSpc>
                <a:spcPct val="90000"/>
              </a:lnSpc>
            </a:pPr>
            <a:r>
              <a:rPr lang="en-US" dirty="0"/>
              <a:t>Economy of scale requirements exposed </a:t>
            </a:r>
          </a:p>
          <a:p>
            <a:pPr lvl="1">
              <a:lnSpc>
                <a:spcPct val="90000"/>
              </a:lnSpc>
            </a:pPr>
            <a:r>
              <a:rPr lang="en-US" dirty="0"/>
              <a:t>Need new Vision/Mission along with strategic plan to coexist within campus structure </a:t>
            </a:r>
          </a:p>
          <a:p>
            <a:pPr lvl="1"/>
            <a:r>
              <a:rPr lang="en-US" dirty="0"/>
              <a:t>Retail Foods running red without a Master Food Plan</a:t>
            </a:r>
          </a:p>
          <a:p>
            <a:pPr lvl="1"/>
            <a:r>
              <a:rPr lang="en-US" dirty="0"/>
              <a:t>Textbook Sales erosion/Digital Transition</a:t>
            </a:r>
          </a:p>
          <a:p>
            <a:pPr>
              <a:lnSpc>
                <a:spcPct val="90000"/>
              </a:lnSpc>
            </a:pPr>
            <a:r>
              <a:rPr lang="en-US" dirty="0" smtClean="0"/>
              <a:t>Aging </a:t>
            </a:r>
            <a:r>
              <a:rPr lang="en-US" dirty="0"/>
              <a:t>Facilities/High Maintenance Costs</a:t>
            </a:r>
          </a:p>
          <a:p>
            <a:pPr lvl="2">
              <a:lnSpc>
                <a:spcPct val="90000"/>
              </a:lnSpc>
            </a:pPr>
            <a:r>
              <a:rPr lang="en-US" dirty="0"/>
              <a:t>Major Capital/Repair Costs Pending with no ROI</a:t>
            </a:r>
          </a:p>
          <a:p>
            <a:pPr>
              <a:lnSpc>
                <a:spcPct val="90000"/>
              </a:lnSpc>
            </a:pPr>
            <a:endParaRPr lang="en-US" sz="2800" dirty="0"/>
          </a:p>
          <a:p>
            <a:pPr lvl="1"/>
            <a:endParaRPr lang="en-US" sz="2400" dirty="0"/>
          </a:p>
          <a:p>
            <a:pPr>
              <a:lnSpc>
                <a:spcPct val="90000"/>
              </a:lnSpc>
            </a:pPr>
            <a:endParaRPr lang="en-US" dirty="0" smtClean="0"/>
          </a:p>
        </p:txBody>
      </p:sp>
      <p:sp>
        <p:nvSpPr>
          <p:cNvPr id="3" name="Slide Number Placeholder 2"/>
          <p:cNvSpPr>
            <a:spLocks noGrp="1"/>
          </p:cNvSpPr>
          <p:nvPr>
            <p:ph type="sldNum" sz="quarter" idx="12"/>
          </p:nvPr>
        </p:nvSpPr>
        <p:spPr/>
        <p:txBody>
          <a:bodyPr/>
          <a:lstStyle/>
          <a:p>
            <a:fld id="{9AED4DC9-8E7B-435E-B01A-B5B82BF2AB5B}" type="slidenum">
              <a:rPr lang="en-US" smtClean="0"/>
              <a:pPr/>
              <a:t>57</a:t>
            </a:fld>
            <a:endParaRPr lang="en-US" dirty="0"/>
          </a:p>
        </p:txBody>
      </p:sp>
      <p:sp>
        <p:nvSpPr>
          <p:cNvPr id="4" name="Title 3"/>
          <p:cNvSpPr>
            <a:spLocks noGrp="1"/>
          </p:cNvSpPr>
          <p:nvPr>
            <p:ph type="title"/>
          </p:nvPr>
        </p:nvSpPr>
        <p:spPr/>
        <p:txBody>
          <a:bodyPr/>
          <a:lstStyle/>
          <a:p>
            <a:pPr algn="ctr"/>
            <a:r>
              <a:rPr lang="en-US" dirty="0" smtClean="0"/>
              <a:t>FY 2021/2022 Budget</a:t>
            </a:r>
            <a:br>
              <a:rPr lang="en-US" dirty="0" smtClean="0"/>
            </a:br>
            <a:r>
              <a:rPr lang="en-US" dirty="0" smtClean="0"/>
              <a:t>Issues and Concerns (Cont’d)</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28549536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8128" y="1752600"/>
            <a:ext cx="8418672" cy="3429000"/>
          </a:xfrm>
        </p:spPr>
        <p:txBody>
          <a:bodyPr>
            <a:normAutofit fontScale="92500" lnSpcReduction="10000"/>
          </a:bodyPr>
          <a:lstStyle/>
          <a:p>
            <a:r>
              <a:rPr lang="en-US" dirty="0" smtClean="0"/>
              <a:t>Challenging outlook for FY21/22 </a:t>
            </a:r>
          </a:p>
          <a:p>
            <a:pPr lvl="1"/>
            <a:r>
              <a:rPr lang="en-US" dirty="0" smtClean="0"/>
              <a:t>Year of Recovery with opportunity</a:t>
            </a:r>
          </a:p>
          <a:p>
            <a:pPr lvl="1"/>
            <a:r>
              <a:rPr lang="en-US" dirty="0" smtClean="0"/>
              <a:t>Available reserves on hand </a:t>
            </a:r>
          </a:p>
          <a:p>
            <a:r>
              <a:rPr lang="en-US" dirty="0" smtClean="0"/>
              <a:t>Focus on Cash Flow and Debt reduction</a:t>
            </a:r>
          </a:p>
          <a:p>
            <a:pPr lvl="1"/>
            <a:r>
              <a:rPr lang="en-US" dirty="0" smtClean="0"/>
              <a:t>Consideration to what services we will not provide</a:t>
            </a:r>
          </a:p>
          <a:p>
            <a:pPr lvl="2"/>
            <a:r>
              <a:rPr lang="en-US" dirty="0" smtClean="0"/>
              <a:t>Eliminate loss leaders</a:t>
            </a:r>
          </a:p>
          <a:p>
            <a:r>
              <a:rPr lang="en-US" dirty="0" smtClean="0"/>
              <a:t>Develop strategic plan for FY2021/2022</a:t>
            </a:r>
          </a:p>
          <a:p>
            <a:pPr lvl="1"/>
            <a:r>
              <a:rPr lang="en-US" dirty="0" smtClean="0"/>
              <a:t>Shared Services</a:t>
            </a:r>
          </a:p>
          <a:p>
            <a:pPr lvl="1"/>
            <a:r>
              <a:rPr lang="en-US" dirty="0" smtClean="0"/>
              <a:t>Master Food Plan</a:t>
            </a:r>
          </a:p>
          <a:p>
            <a:pPr lvl="1"/>
            <a:endParaRPr lang="en-US" dirty="0" smtClean="0"/>
          </a:p>
          <a:p>
            <a:pPr lvl="1"/>
            <a:endParaRPr lang="en-US" dirty="0" smtClean="0"/>
          </a:p>
          <a:p>
            <a:endParaRPr lang="en-US" sz="2800" dirty="0" smtClean="0"/>
          </a:p>
          <a:p>
            <a:pPr lvl="1"/>
            <a:endParaRPr lang="en-US" sz="2400" dirty="0" smtClean="0"/>
          </a:p>
          <a:p>
            <a:pPr lvl="1"/>
            <a:endParaRPr kumimoji="0" lang="en-US" sz="2400" kern="1200" dirty="0" smtClean="0">
              <a:solidFill>
                <a:schemeClr val="tx1"/>
              </a:solidFill>
              <a:latin typeface="+mn-lt"/>
              <a:ea typeface="+mn-ea"/>
              <a:cs typeface="+mn-cs"/>
            </a:endParaRPr>
          </a:p>
        </p:txBody>
      </p:sp>
      <p:sp>
        <p:nvSpPr>
          <p:cNvPr id="3" name="Slide Number Placeholder 2"/>
          <p:cNvSpPr>
            <a:spLocks noGrp="1"/>
          </p:cNvSpPr>
          <p:nvPr>
            <p:ph type="sldNum" sz="quarter" idx="12"/>
          </p:nvPr>
        </p:nvSpPr>
        <p:spPr/>
        <p:txBody>
          <a:bodyPr/>
          <a:lstStyle/>
          <a:p>
            <a:fld id="{9AED4DC9-8E7B-435E-B01A-B5B82BF2AB5B}" type="slidenum">
              <a:rPr lang="en-US" smtClean="0"/>
              <a:pPr/>
              <a:t>58</a:t>
            </a:fld>
            <a:endParaRPr lang="en-US" dirty="0"/>
          </a:p>
        </p:txBody>
      </p:sp>
      <p:sp>
        <p:nvSpPr>
          <p:cNvPr id="4" name="Title 3"/>
          <p:cNvSpPr>
            <a:spLocks noGrp="1"/>
          </p:cNvSpPr>
          <p:nvPr>
            <p:ph type="title"/>
          </p:nvPr>
        </p:nvSpPr>
        <p:spPr/>
        <p:txBody>
          <a:bodyPr/>
          <a:lstStyle/>
          <a:p>
            <a:pPr algn="ctr"/>
            <a:r>
              <a:rPr lang="en-US" dirty="0" smtClean="0"/>
              <a:t>FY 2021/2022 Budget</a:t>
            </a:r>
            <a:br>
              <a:rPr lang="en-US" dirty="0" smtClean="0"/>
            </a:br>
            <a:r>
              <a:rPr lang="en-US" dirty="0" smtClean="0"/>
              <a:t>Summary Wrap-up</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17878388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Up Files</a:t>
            </a:r>
            <a:endParaRPr lang="en-US" dirty="0"/>
          </a:p>
        </p:txBody>
      </p:sp>
      <p:sp>
        <p:nvSpPr>
          <p:cNvPr id="3" name="Subtitle 2"/>
          <p:cNvSpPr>
            <a:spLocks noGrp="1"/>
          </p:cNvSpPr>
          <p:nvPr>
            <p:ph type="subTitle" idx="1"/>
          </p:nvPr>
        </p:nvSpPr>
        <p:spPr/>
        <p:txBody>
          <a:bodyPr/>
          <a:lstStyle/>
          <a:p>
            <a:r>
              <a:rPr lang="en-US" dirty="0" smtClean="0"/>
              <a:t>Hidden Presentation Slides</a:t>
            </a:r>
            <a:endParaRPr lang="en-US" dirty="0"/>
          </a:p>
        </p:txBody>
      </p:sp>
      <p:sp>
        <p:nvSpPr>
          <p:cNvPr id="5" name="Slide Number Placeholder 4"/>
          <p:cNvSpPr>
            <a:spLocks noGrp="1"/>
          </p:cNvSpPr>
          <p:nvPr>
            <p:ph type="sldNum" sz="quarter" idx="12"/>
          </p:nvPr>
        </p:nvSpPr>
        <p:spPr/>
        <p:txBody>
          <a:bodyPr/>
          <a:lstStyle/>
          <a:p>
            <a:fld id="{9AED4DC9-8E7B-435E-B01A-B5B82BF2AB5B}" type="slidenum">
              <a:rPr lang="en-US" smtClean="0"/>
              <a:pPr/>
              <a:t>59</a:t>
            </a:fld>
            <a:endParaRPr lang="en-US" dirty="0"/>
          </a:p>
        </p:txBody>
      </p:sp>
      <p:sp>
        <p:nvSpPr>
          <p:cNvPr id="6" name="Footer Placeholder 4"/>
          <p:cNvSpPr>
            <a:spLocks noGrp="1"/>
          </p:cNvSpPr>
          <p:nvPr>
            <p:ph type="ftr" sz="quarter" idx="11"/>
          </p:nvPr>
        </p:nvSpPr>
        <p:spPr>
          <a:xfrm>
            <a:off x="0" y="6492875"/>
            <a:ext cx="2350681" cy="365125"/>
          </a:xfrm>
        </p:spPr>
        <p:txBody>
          <a:bodyPr/>
          <a:lstStyle/>
          <a:p>
            <a:r>
              <a:rPr lang="en-US" smtClean="0"/>
              <a:t>FY 2021/2022 Budget Review</a:t>
            </a:r>
            <a:endParaRPr lang="en-US" dirty="0"/>
          </a:p>
        </p:txBody>
      </p:sp>
    </p:spTree>
    <p:extLst>
      <p:ext uri="{BB962C8B-B14F-4D97-AF65-F5344CB8AC3E}">
        <p14:creationId xmlns:p14="http://schemas.microsoft.com/office/powerpoint/2010/main" val="3608855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95600"/>
            <a:ext cx="7772400" cy="1362075"/>
          </a:xfrm>
        </p:spPr>
        <p:txBody>
          <a:bodyPr>
            <a:normAutofit fontScale="90000"/>
          </a:bodyPr>
          <a:lstStyle/>
          <a:p>
            <a:pPr algn="ctr">
              <a:defRPr/>
            </a:pPr>
            <a:r>
              <a:rPr lang="en-US" dirty="0" smtClean="0"/>
              <a:t>Key Business Drivers &amp; </a:t>
            </a:r>
            <a:br>
              <a:rPr lang="en-US" dirty="0" smtClean="0"/>
            </a:br>
            <a:r>
              <a:rPr lang="en-US" dirty="0" smtClean="0"/>
              <a:t>General assumptions</a:t>
            </a:r>
            <a:r>
              <a:rPr lang="en-US" sz="3100" dirty="0" smtClean="0"/>
              <a:t/>
            </a:r>
            <a:br>
              <a:rPr lang="en-US" sz="3100" dirty="0" smtClean="0"/>
            </a:br>
            <a:endParaRPr lang="en-US" sz="3100" dirty="0"/>
          </a:p>
        </p:txBody>
      </p:sp>
      <p:sp>
        <p:nvSpPr>
          <p:cNvPr id="15363" name="Slide Number Placeholder 3"/>
          <p:cNvSpPr>
            <a:spLocks noGrp="1"/>
          </p:cNvSpPr>
          <p:nvPr>
            <p:ph type="sldNum" sz="quarter" idx="11"/>
          </p:nvPr>
        </p:nvSpPr>
        <p:spPr>
          <a:noFill/>
        </p:spPr>
        <p:txBody>
          <a:bodyPr/>
          <a:lstStyle/>
          <a:p>
            <a:fld id="{8ED11351-2E18-447E-B115-2C73F4CAB6D1}" type="slidenum">
              <a:rPr lang="en-US" smtClean="0"/>
              <a:pPr/>
              <a:t>6</a:t>
            </a:fld>
            <a:endParaRPr lang="en-US" dirty="0" smtClean="0"/>
          </a:p>
        </p:txBody>
      </p:sp>
      <p:sp>
        <p:nvSpPr>
          <p:cNvPr id="3" name="Footer Placeholder 2"/>
          <p:cNvSpPr>
            <a:spLocks noGrp="1"/>
          </p:cNvSpPr>
          <p:nvPr>
            <p:ph type="ftr" sz="quarter" idx="10"/>
          </p:nvPr>
        </p:nvSpPr>
        <p:spPr/>
        <p:txBody>
          <a:bodyPr/>
          <a:lstStyle/>
          <a:p>
            <a:pPr>
              <a:defRPr/>
            </a:pPr>
            <a:r>
              <a:rPr lang="en-US" smtClean="0"/>
              <a:t>FY 2021/2022 Budget Review</a:t>
            </a:r>
            <a:endParaRPr lang="en-US" dirty="0"/>
          </a:p>
        </p:txBody>
      </p:sp>
    </p:spTree>
    <p:extLst>
      <p:ext uri="{BB962C8B-B14F-4D97-AF65-F5344CB8AC3E}">
        <p14:creationId xmlns:p14="http://schemas.microsoft.com/office/powerpoint/2010/main" val="6644740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rtl="0" eaLnBrk="1" latinLnBrk="0" hangingPunct="1"/>
            <a:r>
              <a:rPr kumimoji="0" lang="en-US" sz="2700" kern="1200" dirty="0" smtClean="0">
                <a:solidFill>
                  <a:schemeClr val="tx1"/>
                </a:solidFill>
                <a:latin typeface="+mn-lt"/>
                <a:ea typeface="+mn-ea"/>
                <a:cs typeface="+mn-cs"/>
              </a:rPr>
              <a:t>Financial Detail Back-up</a:t>
            </a:r>
          </a:p>
          <a:p>
            <a:pPr lvl="1"/>
            <a:r>
              <a:rPr kumimoji="0" lang="en-US" kern="1200" dirty="0" smtClean="0">
                <a:solidFill>
                  <a:schemeClr val="tx1"/>
                </a:solidFill>
                <a:latin typeface="+mn-lt"/>
                <a:ea typeface="+mn-ea"/>
                <a:cs typeface="+mn-cs"/>
              </a:rPr>
              <a:t>FY2021/2022 Annual Operating Statements</a:t>
            </a:r>
          </a:p>
          <a:p>
            <a:pPr lvl="3"/>
            <a:r>
              <a:rPr lang="en-US" dirty="0" smtClean="0"/>
              <a:t>History and </a:t>
            </a:r>
            <a:r>
              <a:rPr kumimoji="0" lang="en-US" kern="1200" dirty="0" smtClean="0">
                <a:solidFill>
                  <a:schemeClr val="tx1"/>
                </a:solidFill>
                <a:latin typeface="+mn-lt"/>
                <a:ea typeface="+mn-ea"/>
                <a:cs typeface="+mn-cs"/>
              </a:rPr>
              <a:t>Forecast by Division &amp; Department</a:t>
            </a:r>
            <a:endParaRPr lang="en-US" dirty="0" smtClean="0"/>
          </a:p>
          <a:p>
            <a:pPr lvl="1"/>
            <a:r>
              <a:rPr kumimoji="0" lang="en-US" kern="1200" dirty="0" smtClean="0">
                <a:solidFill>
                  <a:schemeClr val="tx1"/>
                </a:solidFill>
                <a:latin typeface="+mn-lt"/>
                <a:ea typeface="+mn-ea"/>
                <a:cs typeface="+mn-cs"/>
              </a:rPr>
              <a:t>Capital Request Memo</a:t>
            </a:r>
          </a:p>
          <a:p>
            <a:pPr lvl="2"/>
            <a:r>
              <a:rPr kumimoji="0" lang="en-US" kern="1200" dirty="0" smtClean="0">
                <a:solidFill>
                  <a:schemeClr val="tx1"/>
                </a:solidFill>
                <a:latin typeface="+mn-lt"/>
                <a:ea typeface="+mn-ea"/>
                <a:cs typeface="+mn-cs"/>
              </a:rPr>
              <a:t>FY2020/2021 Additional Capital Expenditure Memo</a:t>
            </a:r>
            <a:endParaRPr lang="en-US" dirty="0" smtClean="0"/>
          </a:p>
          <a:p>
            <a:pPr lvl="2"/>
            <a:r>
              <a:rPr kumimoji="0" lang="en-US" kern="1200" dirty="0" smtClean="0">
                <a:solidFill>
                  <a:schemeClr val="tx1"/>
                </a:solidFill>
                <a:latin typeface="+mn-lt"/>
                <a:ea typeface="+mn-ea"/>
                <a:cs typeface="+mn-cs"/>
              </a:rPr>
              <a:t>FY2021/2022 Capital Budget Request</a:t>
            </a:r>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60</a:t>
            </a:fld>
            <a:endParaRPr lang="en-US" dirty="0"/>
          </a:p>
        </p:txBody>
      </p:sp>
      <p:sp>
        <p:nvSpPr>
          <p:cNvPr id="4" name="Title 3"/>
          <p:cNvSpPr>
            <a:spLocks noGrp="1"/>
          </p:cNvSpPr>
          <p:nvPr>
            <p:ph type="title"/>
          </p:nvPr>
        </p:nvSpPr>
        <p:spPr/>
        <p:txBody>
          <a:bodyPr>
            <a:normAutofit/>
          </a:bodyPr>
          <a:lstStyle/>
          <a:p>
            <a:pPr algn="ctr"/>
            <a:r>
              <a:rPr lang="en-US" dirty="0" smtClean="0"/>
              <a:t>FY 2021/2022 Budget</a:t>
            </a:r>
            <a:br>
              <a:rPr lang="en-US" dirty="0" smtClean="0"/>
            </a:br>
            <a:r>
              <a:rPr lang="en-US" dirty="0" smtClean="0"/>
              <a:t>Financial Details (Hand-outs)</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2649063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AED4DC9-8E7B-435E-B01A-B5B82BF2AB5B}" type="slidenum">
              <a:rPr lang="en-US" smtClean="0"/>
              <a:pPr/>
              <a:t>61</a:t>
            </a:fld>
            <a:endParaRPr lang="en-US" dirty="0"/>
          </a:p>
        </p:txBody>
      </p:sp>
      <p:sp>
        <p:nvSpPr>
          <p:cNvPr id="4" name="Title 3"/>
          <p:cNvSpPr>
            <a:spLocks noGrp="1"/>
          </p:cNvSpPr>
          <p:nvPr>
            <p:ph type="title"/>
          </p:nvPr>
        </p:nvSpPr>
        <p:spPr/>
        <p:txBody>
          <a:bodyPr/>
          <a:lstStyle/>
          <a:p>
            <a:pPr algn="ctr"/>
            <a:r>
              <a:rPr lang="en-US" dirty="0"/>
              <a:t>CSULB Enrollment</a:t>
            </a:r>
            <a:br>
              <a:rPr lang="en-US" dirty="0"/>
            </a:br>
            <a:endParaRPr lang="en-US" dirty="0"/>
          </a:p>
        </p:txBody>
      </p:sp>
      <p:sp>
        <p:nvSpPr>
          <p:cNvPr id="8" name="Footer Placeholder 4"/>
          <p:cNvSpPr>
            <a:spLocks noGrp="1"/>
          </p:cNvSpPr>
          <p:nvPr>
            <p:ph type="ftr" sz="quarter" idx="11"/>
          </p:nvPr>
        </p:nvSpPr>
        <p:spPr>
          <a:xfrm>
            <a:off x="0" y="6492875"/>
            <a:ext cx="2350681" cy="365125"/>
          </a:xfrm>
        </p:spPr>
        <p:txBody>
          <a:bodyPr/>
          <a:lstStyle/>
          <a:p>
            <a:r>
              <a:rPr lang="en-US" smtClean="0"/>
              <a:t>FY 2021/2022 Budget Review</a:t>
            </a:r>
            <a:endParaRPr lang="en-US" dirty="0"/>
          </a:p>
        </p:txBody>
      </p:sp>
      <p:pic>
        <p:nvPicPr>
          <p:cNvPr id="2" name="Picture 1"/>
          <p:cNvPicPr>
            <a:picLocks noChangeAspect="1"/>
          </p:cNvPicPr>
          <p:nvPr/>
        </p:nvPicPr>
        <p:blipFill>
          <a:blip r:embed="rId3"/>
          <a:stretch>
            <a:fillRect/>
          </a:stretch>
        </p:blipFill>
        <p:spPr>
          <a:xfrm>
            <a:off x="246455" y="1905000"/>
            <a:ext cx="8405897" cy="2743200"/>
          </a:xfrm>
          <a:prstGeom prst="rect">
            <a:avLst/>
          </a:prstGeom>
        </p:spPr>
      </p:pic>
    </p:spTree>
    <p:extLst>
      <p:ext uri="{BB962C8B-B14F-4D97-AF65-F5344CB8AC3E}">
        <p14:creationId xmlns:p14="http://schemas.microsoft.com/office/powerpoint/2010/main" val="2614816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6975" y="2057400"/>
            <a:ext cx="8241632" cy="3657600"/>
          </a:xfrm>
        </p:spPr>
        <p:txBody>
          <a:bodyPr>
            <a:normAutofit fontScale="92500"/>
          </a:bodyPr>
          <a:lstStyle/>
          <a:p>
            <a:r>
              <a:rPr lang="en-US" dirty="0" smtClean="0"/>
              <a:t>50% of Fall Classes to be on-line</a:t>
            </a:r>
          </a:p>
          <a:p>
            <a:pPr lvl="1"/>
            <a:r>
              <a:rPr lang="en-US" dirty="0" smtClean="0"/>
              <a:t>Spring to transition to 100</a:t>
            </a:r>
            <a:r>
              <a:rPr lang="en-US" dirty="0" smtClean="0"/>
              <a:t>% in person</a:t>
            </a:r>
            <a:endParaRPr lang="en-US" dirty="0" smtClean="0"/>
          </a:p>
          <a:p>
            <a:r>
              <a:rPr lang="en-US" dirty="0" smtClean="0"/>
              <a:t>Estimated foot traffic reduction from FY 2018/19 </a:t>
            </a:r>
          </a:p>
          <a:p>
            <a:pPr lvl="1"/>
            <a:r>
              <a:rPr lang="en-US" dirty="0" smtClean="0"/>
              <a:t>Retail dining at 50% and 25% Reduction</a:t>
            </a:r>
          </a:p>
          <a:p>
            <a:pPr lvl="1"/>
            <a:r>
              <a:rPr lang="en-US" dirty="0" smtClean="0"/>
              <a:t>Bookstore at </a:t>
            </a:r>
          </a:p>
          <a:p>
            <a:r>
              <a:rPr lang="en-US" dirty="0" smtClean="0"/>
              <a:t>Residential Dining Volume at 70%  Occupancy</a:t>
            </a:r>
          </a:p>
          <a:p>
            <a:pPr lvl="1"/>
            <a:r>
              <a:rPr lang="en-US" dirty="0" smtClean="0"/>
              <a:t>Occupancy planned at 2,200 students</a:t>
            </a:r>
          </a:p>
          <a:p>
            <a:pPr lvl="1"/>
            <a:r>
              <a:rPr lang="en-US" dirty="0" smtClean="0"/>
              <a:t>Additional 12 staffing for </a:t>
            </a:r>
            <a:r>
              <a:rPr lang="en-US" dirty="0" err="1" smtClean="0"/>
              <a:t>Covid</a:t>
            </a:r>
            <a:r>
              <a:rPr lang="en-US" dirty="0" smtClean="0"/>
              <a:t> support</a:t>
            </a:r>
          </a:p>
          <a:p>
            <a:pPr lvl="1"/>
            <a:r>
              <a:rPr lang="en-US" dirty="0" smtClean="0"/>
              <a:t>Large Revenue/Margin opportunity above 70%</a:t>
            </a:r>
          </a:p>
          <a:p>
            <a:endParaRPr lang="en-US" dirty="0" smtClean="0"/>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7</a:t>
            </a:fld>
            <a:endParaRPr lang="en-US" dirty="0"/>
          </a:p>
        </p:txBody>
      </p:sp>
      <p:sp>
        <p:nvSpPr>
          <p:cNvPr id="4" name="Title 3"/>
          <p:cNvSpPr>
            <a:spLocks noGrp="1"/>
          </p:cNvSpPr>
          <p:nvPr>
            <p:ph type="title"/>
          </p:nvPr>
        </p:nvSpPr>
        <p:spPr/>
        <p:txBody>
          <a:bodyPr>
            <a:normAutofit/>
          </a:bodyPr>
          <a:lstStyle/>
          <a:p>
            <a:pPr algn="ctr"/>
            <a:r>
              <a:rPr lang="en-US" dirty="0" smtClean="0"/>
              <a:t>FY 2021/2022 Budget</a:t>
            </a:r>
            <a:br>
              <a:rPr lang="en-US" dirty="0" smtClean="0"/>
            </a:br>
            <a:r>
              <a:rPr lang="en-US" dirty="0" smtClean="0"/>
              <a:t>Key Drivers &amp; Business Impact</a:t>
            </a:r>
            <a:endParaRPr lang="en-US"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2890312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5168" y="1752600"/>
            <a:ext cx="8241632" cy="4267200"/>
          </a:xfrm>
        </p:spPr>
        <p:txBody>
          <a:bodyPr>
            <a:normAutofit/>
          </a:bodyPr>
          <a:lstStyle/>
          <a:p>
            <a:r>
              <a:rPr lang="en-US" dirty="0" smtClean="0"/>
              <a:t>Permanent closure of:</a:t>
            </a:r>
          </a:p>
          <a:p>
            <a:pPr lvl="1"/>
            <a:r>
              <a:rPr lang="en-US" dirty="0" smtClean="0"/>
              <a:t>UDP other than Nugget</a:t>
            </a:r>
          </a:p>
          <a:p>
            <a:pPr lvl="1"/>
            <a:r>
              <a:rPr lang="en-US" dirty="0" smtClean="0"/>
              <a:t>Shops Catering Department</a:t>
            </a:r>
          </a:p>
          <a:p>
            <a:pPr lvl="2"/>
            <a:r>
              <a:rPr lang="en-US" dirty="0" smtClean="0"/>
              <a:t>Third Party Catering to be available</a:t>
            </a:r>
          </a:p>
          <a:p>
            <a:pPr lvl="2"/>
            <a:r>
              <a:rPr lang="en-US" dirty="0" smtClean="0"/>
              <a:t>Japanese Garden Activity TBD</a:t>
            </a:r>
          </a:p>
          <a:p>
            <a:pPr lvl="1"/>
            <a:r>
              <a:rPr lang="en-US" dirty="0" smtClean="0"/>
              <a:t>“</a:t>
            </a:r>
            <a:r>
              <a:rPr lang="en-US" dirty="0" err="1" smtClean="0"/>
              <a:t>WallStreat</a:t>
            </a:r>
            <a:r>
              <a:rPr lang="en-US" dirty="0" smtClean="0"/>
              <a:t>” – Revisit for Spring</a:t>
            </a:r>
          </a:p>
          <a:p>
            <a:r>
              <a:rPr lang="en-US" dirty="0" smtClean="0"/>
              <a:t>No Concessions Planned</a:t>
            </a:r>
          </a:p>
          <a:p>
            <a:pPr lvl="1"/>
            <a:r>
              <a:rPr lang="en-US" dirty="0" smtClean="0"/>
              <a:t>Athletics Contract Expired</a:t>
            </a:r>
          </a:p>
          <a:p>
            <a:pPr lvl="2"/>
            <a:r>
              <a:rPr lang="en-US" dirty="0" smtClean="0"/>
              <a:t>Reviewing Alternatives</a:t>
            </a:r>
          </a:p>
          <a:p>
            <a:endParaRPr lang="en-US" dirty="0" smtClean="0"/>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8</a:t>
            </a:fld>
            <a:endParaRPr lang="en-US" dirty="0"/>
          </a:p>
        </p:txBody>
      </p:sp>
      <p:sp>
        <p:nvSpPr>
          <p:cNvPr id="4" name="Title 3"/>
          <p:cNvSpPr>
            <a:spLocks noGrp="1"/>
          </p:cNvSpPr>
          <p:nvPr>
            <p:ph type="title"/>
          </p:nvPr>
        </p:nvSpPr>
        <p:spPr>
          <a:xfrm>
            <a:off x="2350681" y="381000"/>
            <a:ext cx="6336119" cy="1036638"/>
          </a:xfrm>
        </p:spPr>
        <p:txBody>
          <a:bodyPr>
            <a:normAutofit/>
          </a:bodyPr>
          <a:lstStyle/>
          <a:p>
            <a:pPr algn="ctr"/>
            <a:r>
              <a:rPr lang="en-US" dirty="0" smtClean="0"/>
              <a:t>FY 2021/2022 Budget</a:t>
            </a:r>
            <a:br>
              <a:rPr lang="en-US" dirty="0" smtClean="0"/>
            </a:br>
            <a:r>
              <a:rPr lang="en-US" sz="2200" dirty="0" smtClean="0"/>
              <a:t>Key Drivers &amp; Business Impact (cont’d)</a:t>
            </a:r>
            <a:endParaRPr lang="en-US" sz="22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2707010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5168" y="1752600"/>
            <a:ext cx="8229600" cy="3852672"/>
          </a:xfrm>
        </p:spPr>
        <p:txBody>
          <a:bodyPr>
            <a:normAutofit/>
          </a:bodyPr>
          <a:lstStyle/>
          <a:p>
            <a:r>
              <a:rPr lang="en-US" dirty="0" smtClean="0"/>
              <a:t>Pouring Rights Bids Pending</a:t>
            </a:r>
          </a:p>
          <a:p>
            <a:pPr lvl="1"/>
            <a:r>
              <a:rPr lang="en-US" dirty="0" smtClean="0"/>
              <a:t>Historical Contract Volume misses  </a:t>
            </a:r>
          </a:p>
          <a:p>
            <a:pPr lvl="2"/>
            <a:r>
              <a:rPr lang="en-US" dirty="0" smtClean="0"/>
              <a:t>Prior Sponsorship $195K (Shared with Athletics)</a:t>
            </a:r>
          </a:p>
          <a:p>
            <a:r>
              <a:rPr lang="en-US" dirty="0" smtClean="0"/>
              <a:t>Vending Minimum not achievable</a:t>
            </a:r>
          </a:p>
          <a:p>
            <a:pPr lvl="1"/>
            <a:r>
              <a:rPr lang="en-US" dirty="0" smtClean="0"/>
              <a:t>$100K </a:t>
            </a:r>
            <a:r>
              <a:rPr lang="en-US" dirty="0" smtClean="0">
                <a:sym typeface="Wingdings" panose="05000000000000000000" pitchFamily="2" charset="2"/>
              </a:rPr>
              <a:t> $15K</a:t>
            </a:r>
            <a:endParaRPr lang="en-US" dirty="0"/>
          </a:p>
          <a:p>
            <a:r>
              <a:rPr lang="en-US" dirty="0" smtClean="0"/>
              <a:t>COVID-19 Supplies/Cleaning</a:t>
            </a:r>
          </a:p>
          <a:p>
            <a:r>
              <a:rPr lang="en-US" dirty="0" smtClean="0"/>
              <a:t>Minimum Campus Contributions</a:t>
            </a:r>
          </a:p>
          <a:p>
            <a:pPr lvl="1"/>
            <a:r>
              <a:rPr lang="en-US" dirty="0" smtClean="0"/>
              <a:t>Subject to review/approval </a:t>
            </a:r>
          </a:p>
          <a:p>
            <a:endParaRPr lang="en-US" dirty="0" smtClean="0"/>
          </a:p>
          <a:p>
            <a:pPr lvl="1"/>
            <a:endParaRPr lang="en-US" dirty="0" smtClean="0"/>
          </a:p>
          <a:p>
            <a:endParaRPr lang="en-US" dirty="0"/>
          </a:p>
        </p:txBody>
      </p:sp>
      <p:sp>
        <p:nvSpPr>
          <p:cNvPr id="3" name="Slide Number Placeholder 2"/>
          <p:cNvSpPr>
            <a:spLocks noGrp="1"/>
          </p:cNvSpPr>
          <p:nvPr>
            <p:ph type="sldNum" sz="quarter" idx="12"/>
          </p:nvPr>
        </p:nvSpPr>
        <p:spPr/>
        <p:txBody>
          <a:bodyPr/>
          <a:lstStyle/>
          <a:p>
            <a:fld id="{9AED4DC9-8E7B-435E-B01A-B5B82BF2AB5B}" type="slidenum">
              <a:rPr lang="en-US" smtClean="0"/>
              <a:pPr/>
              <a:t>9</a:t>
            </a:fld>
            <a:endParaRPr lang="en-US" dirty="0"/>
          </a:p>
        </p:txBody>
      </p:sp>
      <p:sp>
        <p:nvSpPr>
          <p:cNvPr id="4" name="Title 3"/>
          <p:cNvSpPr>
            <a:spLocks noGrp="1"/>
          </p:cNvSpPr>
          <p:nvPr>
            <p:ph type="title"/>
          </p:nvPr>
        </p:nvSpPr>
        <p:spPr>
          <a:xfrm>
            <a:off x="2350681" y="381000"/>
            <a:ext cx="6336119" cy="1036638"/>
          </a:xfrm>
        </p:spPr>
        <p:txBody>
          <a:bodyPr>
            <a:normAutofit fontScale="90000"/>
          </a:bodyPr>
          <a:lstStyle/>
          <a:p>
            <a:pPr algn="ctr"/>
            <a:r>
              <a:rPr lang="en-US" dirty="0" smtClean="0"/>
              <a:t>FY 2021/2022 Budget</a:t>
            </a:r>
            <a:br>
              <a:rPr lang="en-US" dirty="0" smtClean="0"/>
            </a:br>
            <a:r>
              <a:rPr lang="en-US" dirty="0" smtClean="0"/>
              <a:t>Key Drivers &amp; Business Impact </a:t>
            </a:r>
            <a:r>
              <a:rPr lang="en-US" sz="2000" dirty="0" smtClean="0"/>
              <a:t>(cont’d)</a:t>
            </a:r>
            <a:endParaRPr lang="en-US" sz="2000" dirty="0"/>
          </a:p>
        </p:txBody>
      </p:sp>
      <p:sp>
        <p:nvSpPr>
          <p:cNvPr id="5" name="Footer Placeholder 4"/>
          <p:cNvSpPr>
            <a:spLocks noGrp="1"/>
          </p:cNvSpPr>
          <p:nvPr>
            <p:ph type="ftr" sz="quarter" idx="11"/>
          </p:nvPr>
        </p:nvSpPr>
        <p:spPr/>
        <p:txBody>
          <a:bodyPr/>
          <a:lstStyle/>
          <a:p>
            <a:r>
              <a:rPr lang="en-US" smtClean="0"/>
              <a:t>FY 2021/2022 Budget Review</a:t>
            </a:r>
            <a:endParaRPr lang="en-US" dirty="0"/>
          </a:p>
        </p:txBody>
      </p:sp>
    </p:spTree>
    <p:extLst>
      <p:ext uri="{BB962C8B-B14F-4D97-AF65-F5344CB8AC3E}">
        <p14:creationId xmlns:p14="http://schemas.microsoft.com/office/powerpoint/2010/main" val="3637657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utline layout V2 022310 TEMPLAT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29D7BF20F24984C913477BD2AF12CC7" ma:contentTypeVersion="13" ma:contentTypeDescription="Create a new document." ma:contentTypeScope="" ma:versionID="63a8e4e4c75c4d939fbba8789c528180">
  <xsd:schema xmlns:xsd="http://www.w3.org/2001/XMLSchema" xmlns:xs="http://www.w3.org/2001/XMLSchema" xmlns:p="http://schemas.microsoft.com/office/2006/metadata/properties" xmlns:ns3="05557802-9e22-4343-89e6-23a870bb8bdc" xmlns:ns4="b1c68f9e-8917-40a5-b1cf-2a84506a7b0d" targetNamespace="http://schemas.microsoft.com/office/2006/metadata/properties" ma:root="true" ma:fieldsID="5234599558af09c002f4c40fce863cb6" ns3:_="" ns4:_="">
    <xsd:import namespace="05557802-9e22-4343-89e6-23a870bb8bdc"/>
    <xsd:import namespace="b1c68f9e-8917-40a5-b1cf-2a84506a7b0d"/>
    <xsd:element name="properties">
      <xsd:complexType>
        <xsd:sequence>
          <xsd:element name="documentManagement">
            <xsd:complexType>
              <xsd:all>
                <xsd:element ref="ns3:SharedWithUsers" minOccurs="0"/>
                <xsd:element ref="ns4:MediaServiceMetadata" minOccurs="0"/>
                <xsd:element ref="ns4:MediaServiceFastMetadata" minOccurs="0"/>
                <xsd:element ref="ns3:SharedWithDetails" minOccurs="0"/>
                <xsd:element ref="ns3:SharingHintHash"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557802-9e22-4343-89e6-23a870bb8bd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c68f9e-8917-40a5-b1cf-2a84506a7b0d"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352F16-A544-41B3-AD5F-01FC19BED69B}">
  <ds:schemaRefs>
    <ds:schemaRef ds:uri="http://schemas.microsoft.com/sharepoint/v3/contenttype/forms"/>
  </ds:schemaRefs>
</ds:datastoreItem>
</file>

<file path=customXml/itemProps2.xml><?xml version="1.0" encoding="utf-8"?>
<ds:datastoreItem xmlns:ds="http://schemas.openxmlformats.org/officeDocument/2006/customXml" ds:itemID="{1849BC5C-C654-410F-A98A-F7BBFC7444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557802-9e22-4343-89e6-23a870bb8bdc"/>
    <ds:schemaRef ds:uri="b1c68f9e-8917-40a5-b1cf-2a84506a7b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EB2FC9-BF9D-400C-B524-0D9F1B46649C}">
  <ds:schemaRefs>
    <ds:schemaRef ds:uri="http://purl.org/dc/elements/1.1/"/>
    <ds:schemaRef ds:uri="http://schemas.openxmlformats.org/package/2006/metadata/core-properties"/>
    <ds:schemaRef ds:uri="05557802-9e22-4343-89e6-23a870bb8bdc"/>
    <ds:schemaRef ds:uri="http://schemas.microsoft.com/office/infopath/2007/PartnerControls"/>
    <ds:schemaRef ds:uri="http://purl.org/dc/terms/"/>
    <ds:schemaRef ds:uri="http://schemas.microsoft.com/office/2006/metadata/properties"/>
    <ds:schemaRef ds:uri="http://schemas.microsoft.com/office/2006/documentManagement/types"/>
    <ds:schemaRef ds:uri="b1c68f9e-8917-40a5-b1cf-2a84506a7b0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Outline layout V2 022310 TEMPLATE</Template>
  <TotalTime>55319</TotalTime>
  <Words>2667</Words>
  <Application>Microsoft Office PowerPoint</Application>
  <PresentationFormat>On-screen Show (4:3)</PresentationFormat>
  <Paragraphs>581</Paragraphs>
  <Slides>61</Slides>
  <Notes>59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61</vt:i4>
      </vt:variant>
    </vt:vector>
  </HeadingPairs>
  <TitlesOfParts>
    <vt:vector size="70" baseType="lpstr">
      <vt:lpstr>Arial</vt:lpstr>
      <vt:lpstr>Calibri</vt:lpstr>
      <vt:lpstr>Lucida Sans Unicode</vt:lpstr>
      <vt:lpstr>Times New Roman</vt:lpstr>
      <vt:lpstr>Verdana</vt:lpstr>
      <vt:lpstr>Wingdings</vt:lpstr>
      <vt:lpstr>Wingdings 2</vt:lpstr>
      <vt:lpstr>Wingdings 3</vt:lpstr>
      <vt:lpstr>Outline layout V2 022310 TEMPLATE</vt:lpstr>
      <vt:lpstr>FY 2021/2022 Budget Review</vt:lpstr>
      <vt:lpstr>FY 2021/2022 Budget  Agenda</vt:lpstr>
      <vt:lpstr>FY 2021/2022 Budget  Prologue</vt:lpstr>
      <vt:lpstr>Action Items  </vt:lpstr>
      <vt:lpstr>FY 2021/2022 Budget Action Items</vt:lpstr>
      <vt:lpstr>Key Business Drivers &amp;  General assumptions </vt:lpstr>
      <vt:lpstr>FY 2021/2022 Budget Key Drivers &amp; Business Impact</vt:lpstr>
      <vt:lpstr>FY 2021/2022 Budget Key Drivers &amp; Business Impact (cont’d)</vt:lpstr>
      <vt:lpstr>FY 2021/2022 Budget Key Drivers &amp; Business Impact (cont’d)</vt:lpstr>
      <vt:lpstr>FY 2021/2022 Budget  Key Drivers &amp; Business Impact  Wage Administration</vt:lpstr>
      <vt:lpstr>FY 2021/2022 Budget  Key Activities – Other Financial </vt:lpstr>
      <vt:lpstr>FY 2021/2022 Budget  Key Activities – Other Financial </vt:lpstr>
      <vt:lpstr>FY 2021/2022 Budget  General Assumptions</vt:lpstr>
      <vt:lpstr>Financial summary and division OPERATING STATEMENTS (see Excel Hand out) </vt:lpstr>
      <vt:lpstr>FY 2021/2022 Budget  Summary Operating Statement</vt:lpstr>
      <vt:lpstr>FY 2021/2022 Budget  Divisional Operating Statement Current Year Performance Comparison </vt:lpstr>
      <vt:lpstr>FY 2021/2022 Budget  Divisional Operating Statement Prior Year Performance Comparison </vt:lpstr>
      <vt:lpstr>FY 2021/2022 Budget  Summary Operating Statement -Detail</vt:lpstr>
      <vt:lpstr>Campus CONTRIBUTIONS Allocated through out) </vt:lpstr>
      <vt:lpstr>FY 2021/2022 Budget Campus Contribution Summary</vt:lpstr>
      <vt:lpstr>Campus Contributions Donations &amp; Partnership Detail</vt:lpstr>
      <vt:lpstr>Campus Contributions Reimbursed Services &amp; Capital </vt:lpstr>
      <vt:lpstr>FY 2021/2022 Budget General &amp; Administrative (G&amp;A)</vt:lpstr>
      <vt:lpstr>FY 2021/2022 Budget  G&amp;A Operating Statement Trend</vt:lpstr>
      <vt:lpstr>FY 2021/2022 Budget Corporate Donations Approval Required &gt;$2,500@ </vt:lpstr>
      <vt:lpstr>FY 2021/2022 Budget Bookstore/Computer Store  </vt:lpstr>
      <vt:lpstr>FY 2021/2022 Budget   Operating Statement Trend - Bookstore</vt:lpstr>
      <vt:lpstr>FY 2021/2022 Budget Retail Dining/C-Stores Sales </vt:lpstr>
      <vt:lpstr>FY 2021/2022 Budget   Operating Statement Trend  Retail Dining</vt:lpstr>
      <vt:lpstr>FY 2021/2022 Budget Residential Dining </vt:lpstr>
      <vt:lpstr>FY 2021/2022 Budget  Operating Statement -Residential Dining </vt:lpstr>
      <vt:lpstr>FY 2021/2022 Budget Residential Dining Plan Rates </vt:lpstr>
      <vt:lpstr>FY 2021/2022 Budget  Division 5-ID Card Office</vt:lpstr>
      <vt:lpstr>CAPITAL FUNDING</vt:lpstr>
      <vt:lpstr>FY 2021/2022 Budget Capital Summary</vt:lpstr>
      <vt:lpstr> FY 2021/2022 Budget FY2020/2021 Capital Status</vt:lpstr>
      <vt:lpstr>FY 2021/2022 Budget  Capital Funding Request</vt:lpstr>
      <vt:lpstr>Cash flow, assets and liabilities </vt:lpstr>
      <vt:lpstr>FY 2021/2022 Budget  Cash Flow</vt:lpstr>
      <vt:lpstr>FY 2021/2022 Budget Cash/Investment Balance Trend</vt:lpstr>
      <vt:lpstr>FY 2021/2022 Budget FYE Cash Flow Projection</vt:lpstr>
      <vt:lpstr>Last Years 6/30/21 Projection FY 2020/2021 Budget </vt:lpstr>
      <vt:lpstr>FY 2021/2022 Budget  VEBA Trust Status</vt:lpstr>
      <vt:lpstr>FY2021/2022 Budget VEBA Trend </vt:lpstr>
      <vt:lpstr>FY 2021/2022 Budget Long Term Liabilities</vt:lpstr>
      <vt:lpstr>FY2021/2022 Budget Long Term Liabilities </vt:lpstr>
      <vt:lpstr>FY2021/2022 Budget Long Term Liabilities</vt:lpstr>
      <vt:lpstr>FY2021/2022 Budget Long Term Assets and Liabilities  </vt:lpstr>
      <vt:lpstr>Reserves</vt:lpstr>
      <vt:lpstr>FY2021/2022 Budget Reserve Planning </vt:lpstr>
      <vt:lpstr>FY2021/2022 Budget Reserve Planning(Cont’d) </vt:lpstr>
      <vt:lpstr>FY 2021/2022 Budget Reserve Recommendation</vt:lpstr>
      <vt:lpstr>FY 2021/2022 Budget Reserve Designations Approval Required</vt:lpstr>
      <vt:lpstr>FY 2021/2022 Budget Reserve Matrix Build up </vt:lpstr>
      <vt:lpstr>Issues and concerns</vt:lpstr>
      <vt:lpstr>FY 2021/2022 Budget Issues and Concerns </vt:lpstr>
      <vt:lpstr>FY 2021/2022 Budget Issues and Concerns (Cont’d)</vt:lpstr>
      <vt:lpstr>FY 2021/2022 Budget Summary Wrap-up</vt:lpstr>
      <vt:lpstr>Back Up Files</vt:lpstr>
      <vt:lpstr>FY 2021/2022 Budget Financial Details (Hand-outs)</vt:lpstr>
      <vt:lpstr>CSULB Enrollment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Forty-Niner Shops, Inc. Preliminary Budget Planning</dc:title>
  <dc:creator>Robert de Wit</dc:creator>
  <cp:lastModifiedBy>Robert Dewit</cp:lastModifiedBy>
  <cp:revision>1390</cp:revision>
  <cp:lastPrinted>2019-05-06T23:22:03Z</cp:lastPrinted>
  <dcterms:created xsi:type="dcterms:W3CDTF">2010-02-24T19:02:11Z</dcterms:created>
  <dcterms:modified xsi:type="dcterms:W3CDTF">2021-05-11T20:01:58Z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0x010100729D7BF20F24984C913477BD2AF12CC7</vt:lpwstr>
  </property>
</Properties>
</file>