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5" r:id="rId4"/>
    <p:sldId id="259" r:id="rId5"/>
    <p:sldId id="260" r:id="rId6"/>
    <p:sldId id="264" r:id="rId7"/>
    <p:sldId id="263" r:id="rId8"/>
    <p:sldId id="261" r:id="rId9"/>
    <p:sldId id="262" r:id="rId10"/>
    <p:sldId id="2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3F6F99-023D-4484-1B2B-0315B0CA6736}" v="85" dt="2020-12-02T00:27:08.090"/>
    <p1510:client id="{65843850-D6A7-49AE-26BE-4BA5D1B715AE}" v="294" dt="2020-11-20T21:22:19.212"/>
    <p1510:client id="{39B7453C-0241-A62C-C19F-E86C35F8E0FD}" v="484" dt="2020-11-20T17:55:42.535"/>
    <p1510:client id="{126095B5-49D3-4997-9A55-23B92D81C25C}" v="87" dt="2020-11-09T21:41:25.161"/>
    <p1510:client id="{8DC30F19-E62B-2405-C540-0D72A3594C3E}" v="42" dt="2020-11-13T17:23:30.466"/>
    <p1510:client id="{5664E36B-7A50-890F-8FA8-C180475D4965}" v="588" dt="2020-12-01T23:23:34.045"/>
    <p1510:client id="{8849542A-9239-F095-6360-2F5E332BB0D7}" v="39" dt="2020-12-02T18:06:40.358"/>
    <p1510:client id="{9A384DCD-963C-6F54-C66D-67E9C703F0C5}" v="145" dt="2020-11-30T18:45:52.749"/>
    <p1510:client id="{A2AF34B7-7398-FBF5-069E-4E4AA0C20C8A}" v="101" dt="2020-12-01T21:34:31.295"/>
    <p1510:client id="{B927E5C5-5363-42A4-477E-DBA47EF57AE1}" v="974" dt="2020-11-19T21:36:00.636"/>
    <p1510:client id="{C9C3CF5A-A8F8-295A-9812-4986FD51E6FC}" v="4" dt="2020-11-13T19:49:41.0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3905"/>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sulb.edu/academic-senate/policy-statement-09-10-reappointment-tenure-and-promotion-supersedes-96-1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atin typeface="Segoe UI"/>
                <a:cs typeface="Calibri Light"/>
              </a:rPr>
              <a:t>RTP Campus Conversation</a:t>
            </a:r>
            <a:endParaRPr lang="en-US">
              <a:latin typeface="Segoe UI"/>
            </a:endParaRPr>
          </a:p>
        </p:txBody>
      </p:sp>
      <p:sp>
        <p:nvSpPr>
          <p:cNvPr id="3" name="Subtitle 2"/>
          <p:cNvSpPr>
            <a:spLocks noGrp="1"/>
          </p:cNvSpPr>
          <p:nvPr>
            <p:ph type="subTitle" idx="1"/>
          </p:nvPr>
        </p:nvSpPr>
        <p:spPr/>
        <p:txBody>
          <a:bodyPr vert="horz" lIns="91440" tIns="45720" rIns="91440" bIns="45720" rtlCol="0" anchor="t">
            <a:normAutofit/>
          </a:bodyPr>
          <a:lstStyle/>
          <a:p>
            <a:r>
              <a:rPr lang="en-US">
                <a:latin typeface="Segoe UI"/>
                <a:cs typeface="Calibri"/>
              </a:rPr>
              <a:t>12-3-20</a:t>
            </a:r>
            <a:endParaRPr lang="en-US">
              <a:latin typeface="Segoe UI"/>
              <a:cs typeface="Segoe UI"/>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32B50-861F-4BFC-964B-C1888542C6A7}"/>
              </a:ext>
            </a:extLst>
          </p:cNvPr>
          <p:cNvSpPr>
            <a:spLocks noGrp="1"/>
          </p:cNvSpPr>
          <p:nvPr>
            <p:ph type="title"/>
          </p:nvPr>
        </p:nvSpPr>
        <p:spPr/>
        <p:txBody>
          <a:bodyPr>
            <a:normAutofit/>
          </a:bodyPr>
          <a:lstStyle/>
          <a:p>
            <a:r>
              <a:rPr lang="en-US" sz="3600">
                <a:latin typeface="Segoe UI"/>
                <a:cs typeface="Calibri Light"/>
              </a:rPr>
              <a:t>"Talk amongst yourselves. I'll give you a topic …"</a:t>
            </a:r>
            <a:br>
              <a:rPr lang="en-US" sz="3600">
                <a:cs typeface="Calibri Light"/>
              </a:rPr>
            </a:br>
            <a:endParaRPr lang="en-US">
              <a:cs typeface="Calibri Light"/>
            </a:endParaRPr>
          </a:p>
        </p:txBody>
      </p:sp>
      <p:sp>
        <p:nvSpPr>
          <p:cNvPr id="3" name="Content Placeholder 2">
            <a:extLst>
              <a:ext uri="{FF2B5EF4-FFF2-40B4-BE49-F238E27FC236}">
                <a16:creationId xmlns:a16="http://schemas.microsoft.com/office/drawing/2014/main" id="{6ADAFBF2-691B-4C1E-ADB3-BE1028836AF2}"/>
              </a:ext>
            </a:extLst>
          </p:cNvPr>
          <p:cNvSpPr>
            <a:spLocks noGrp="1"/>
          </p:cNvSpPr>
          <p:nvPr>
            <p:ph idx="1"/>
          </p:nvPr>
        </p:nvSpPr>
        <p:spPr/>
        <p:txBody>
          <a:bodyPr vert="horz" lIns="91440" tIns="45720" rIns="91440" bIns="45720" rtlCol="0" anchor="t">
            <a:normAutofit fontScale="92500"/>
          </a:bodyPr>
          <a:lstStyle/>
          <a:p>
            <a:r>
              <a:rPr lang="en-US">
                <a:latin typeface="Segoe UI"/>
                <a:ea typeface="+mn-lt"/>
                <a:cs typeface="+mn-lt"/>
              </a:rPr>
              <a:t>Q1: What sections of the document need to be updated to reflect how faculty work has changed during the last decade? </a:t>
            </a:r>
            <a:r>
              <a:rPr lang="en-US">
                <a:solidFill>
                  <a:srgbClr val="FF0000"/>
                </a:solidFill>
                <a:latin typeface="Segoe UI"/>
                <a:ea typeface="+mn-lt"/>
                <a:cs typeface="+mn-lt"/>
              </a:rPr>
              <a:t>[breakout room: changes in work]</a:t>
            </a:r>
            <a:endParaRPr lang="en-US">
              <a:solidFill>
                <a:srgbClr val="FF0000"/>
              </a:solidFill>
              <a:latin typeface="Segoe UI"/>
              <a:cs typeface="Calibri" panose="020F0502020204030204"/>
            </a:endParaRPr>
          </a:p>
          <a:p>
            <a:r>
              <a:rPr lang="en-US">
                <a:latin typeface="Segoe UI"/>
                <a:ea typeface="+mn-lt"/>
                <a:cs typeface="+mn-lt"/>
              </a:rPr>
              <a:t>Q2: How can the University RTP document better reflect our shared principles of equity and social justice? Is there enough language in the document about the kinds of activities that contribute to the public good? </a:t>
            </a:r>
            <a:r>
              <a:rPr lang="en-US">
                <a:solidFill>
                  <a:srgbClr val="FF0000"/>
                </a:solidFill>
                <a:ea typeface="+mn-lt"/>
                <a:cs typeface="+mn-lt"/>
              </a:rPr>
              <a:t>[breakout room: equity and the public good]</a:t>
            </a:r>
            <a:endParaRPr lang="en-US">
              <a:ea typeface="+mn-lt"/>
              <a:cs typeface="+mn-lt"/>
            </a:endParaRPr>
          </a:p>
          <a:p>
            <a:r>
              <a:rPr lang="en-US">
                <a:latin typeface="Segoe UI"/>
                <a:ea typeface="+mn-lt"/>
                <a:cs typeface="+mn-lt"/>
              </a:rPr>
              <a:t>Q3: How can the University RTP Policy guide departments and colleges in the revision of their RTP documents that are specific yet flexible enough to value wide ranging RSCA and service activities? </a:t>
            </a:r>
            <a:r>
              <a:rPr lang="en-US">
                <a:solidFill>
                  <a:srgbClr val="FF0000"/>
                </a:solidFill>
                <a:ea typeface="+mn-lt"/>
                <a:cs typeface="+mn-lt"/>
              </a:rPr>
              <a:t>[breakout room: university policy flexibility]</a:t>
            </a:r>
            <a:endParaRPr lang="en-US">
              <a:ea typeface="+mn-lt"/>
              <a:cs typeface="+mn-lt"/>
            </a:endParaRPr>
          </a:p>
          <a:p>
            <a:endParaRPr lang="en-US">
              <a:latin typeface="Segoe UI"/>
              <a:cs typeface="Calibri"/>
            </a:endParaRPr>
          </a:p>
        </p:txBody>
      </p:sp>
    </p:spTree>
    <p:extLst>
      <p:ext uri="{BB962C8B-B14F-4D97-AF65-F5344CB8AC3E}">
        <p14:creationId xmlns:p14="http://schemas.microsoft.com/office/powerpoint/2010/main" val="1696003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ABDC7-DFF0-418A-BABA-5CE3CD95C769}"/>
              </a:ext>
            </a:extLst>
          </p:cNvPr>
          <p:cNvSpPr>
            <a:spLocks noGrp="1"/>
          </p:cNvSpPr>
          <p:nvPr>
            <p:ph type="title"/>
          </p:nvPr>
        </p:nvSpPr>
        <p:spPr/>
        <p:txBody>
          <a:bodyPr/>
          <a:lstStyle/>
          <a:p>
            <a:r>
              <a:rPr lang="en-US">
                <a:cs typeface="Calibri Light"/>
              </a:rPr>
              <a:t>Zoom etiquette</a:t>
            </a:r>
            <a:endParaRPr lang="en-US"/>
          </a:p>
        </p:txBody>
      </p:sp>
      <p:sp>
        <p:nvSpPr>
          <p:cNvPr id="3" name="Content Placeholder 2">
            <a:extLst>
              <a:ext uri="{FF2B5EF4-FFF2-40B4-BE49-F238E27FC236}">
                <a16:creationId xmlns:a16="http://schemas.microsoft.com/office/drawing/2014/main" id="{756AC8BF-0E2E-4BF3-96B3-6AF865698AFA}"/>
              </a:ext>
            </a:extLst>
          </p:cNvPr>
          <p:cNvSpPr>
            <a:spLocks noGrp="1"/>
          </p:cNvSpPr>
          <p:nvPr>
            <p:ph idx="1"/>
          </p:nvPr>
        </p:nvSpPr>
        <p:spPr>
          <a:xfrm>
            <a:off x="636917" y="1509324"/>
            <a:ext cx="10716883" cy="4667639"/>
          </a:xfrm>
        </p:spPr>
        <p:txBody>
          <a:bodyPr vert="horz" lIns="91440" tIns="45720" rIns="91440" bIns="45720" rtlCol="0" anchor="t">
            <a:normAutofit/>
          </a:bodyPr>
          <a:lstStyle/>
          <a:p>
            <a:pPr marL="0" indent="0">
              <a:buNone/>
            </a:pPr>
            <a:r>
              <a:rPr lang="en-US" dirty="0">
                <a:solidFill>
                  <a:srgbClr val="000000"/>
                </a:solidFill>
                <a:ea typeface="+mn-lt"/>
                <a:cs typeface="+mn-lt"/>
              </a:rPr>
              <a:t>•</a:t>
            </a:r>
            <a:r>
              <a:rPr lang="en-US" dirty="0">
                <a:solidFill>
                  <a:srgbClr val="FF0000"/>
                </a:solidFill>
                <a:ea typeface="+mn-lt"/>
                <a:cs typeface="+mn-lt"/>
              </a:rPr>
              <a:t> This meeting is being recorded</a:t>
            </a:r>
            <a:r>
              <a:rPr lang="en-US" dirty="0">
                <a:ea typeface="+mn-lt"/>
                <a:cs typeface="+mn-lt"/>
              </a:rPr>
              <a:t> except for breakout rooms (11:20-11:50)</a:t>
            </a:r>
            <a:endParaRPr lang="en-US" dirty="0">
              <a:cs typeface="Calibri" panose="020F0502020204030204"/>
            </a:endParaRPr>
          </a:p>
          <a:p>
            <a:pPr marL="0" indent="0">
              <a:buNone/>
            </a:pPr>
            <a:r>
              <a:rPr lang="en-US" dirty="0">
                <a:ea typeface="+mn-lt"/>
                <a:cs typeface="+mn-lt"/>
              </a:rPr>
              <a:t>• Open your chat window</a:t>
            </a:r>
            <a:endParaRPr lang="en-US" dirty="0">
              <a:cs typeface="Calibri" panose="020F0502020204030204"/>
            </a:endParaRPr>
          </a:p>
          <a:p>
            <a:pPr marL="0" indent="0">
              <a:buNone/>
            </a:pPr>
            <a:r>
              <a:rPr lang="en-US" dirty="0">
                <a:ea typeface="+mn-lt"/>
                <a:cs typeface="+mn-lt"/>
              </a:rPr>
              <a:t>• Open your participants window</a:t>
            </a:r>
            <a:endParaRPr lang="en-US" dirty="0">
              <a:cs typeface="Calibri" panose="020F0502020204030204"/>
            </a:endParaRPr>
          </a:p>
          <a:p>
            <a:pPr marL="0" indent="0">
              <a:buNone/>
            </a:pPr>
            <a:r>
              <a:rPr lang="en-US" dirty="0">
                <a:ea typeface="+mn-lt"/>
                <a:cs typeface="+mn-lt"/>
              </a:rPr>
              <a:t>• Make sure your name is in the participants list/shows on your photo, not a phone # or ID # </a:t>
            </a:r>
            <a:endParaRPr lang="en-US" dirty="0">
              <a:cs typeface="Calibri" panose="020F0502020204030204"/>
            </a:endParaRPr>
          </a:p>
          <a:p>
            <a:pPr marL="0" indent="0">
              <a:buNone/>
            </a:pPr>
            <a:r>
              <a:rPr lang="en-US" dirty="0">
                <a:ea typeface="+mn-lt"/>
                <a:cs typeface="+mn-lt"/>
              </a:rPr>
              <a:t>• Mute yourself </a:t>
            </a:r>
            <a:endParaRPr lang="en-US" dirty="0">
              <a:cs typeface="Calibri" panose="020F0502020204030204"/>
            </a:endParaRPr>
          </a:p>
          <a:p>
            <a:pPr marL="0" indent="0">
              <a:buNone/>
            </a:pPr>
            <a:r>
              <a:rPr lang="en-US" dirty="0">
                <a:ea typeface="+mn-lt"/>
                <a:cs typeface="+mn-lt"/>
              </a:rPr>
              <a:t>• Use chat for questions or comments (write “I have a question” or “I have a comment”) and not for chatting. A raised hand is not always seen. Neil will keep a list and call on you in turn if we have time for Q &amp; A</a:t>
            </a:r>
            <a:endParaRPr lang="en-US" dirty="0">
              <a:cs typeface="Calibri" panose="020F0502020204030204"/>
            </a:endParaRPr>
          </a:p>
        </p:txBody>
      </p:sp>
    </p:spTree>
    <p:extLst>
      <p:ext uri="{BB962C8B-B14F-4D97-AF65-F5344CB8AC3E}">
        <p14:creationId xmlns:p14="http://schemas.microsoft.com/office/powerpoint/2010/main" val="2247742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3D1D-4261-404B-B76A-47A47D477A66}"/>
              </a:ext>
            </a:extLst>
          </p:cNvPr>
          <p:cNvSpPr>
            <a:spLocks noGrp="1"/>
          </p:cNvSpPr>
          <p:nvPr>
            <p:ph type="title"/>
          </p:nvPr>
        </p:nvSpPr>
        <p:spPr/>
        <p:txBody>
          <a:bodyPr/>
          <a:lstStyle/>
          <a:p>
            <a:r>
              <a:rPr lang="en-US">
                <a:cs typeface="Calibri Light"/>
              </a:rPr>
              <a:t>Plan for the hour</a:t>
            </a:r>
            <a:endParaRPr lang="en-US"/>
          </a:p>
        </p:txBody>
      </p:sp>
      <p:sp>
        <p:nvSpPr>
          <p:cNvPr id="3" name="Content Placeholder 2">
            <a:extLst>
              <a:ext uri="{FF2B5EF4-FFF2-40B4-BE49-F238E27FC236}">
                <a16:creationId xmlns:a16="http://schemas.microsoft.com/office/drawing/2014/main" id="{DBB919A7-559D-42AF-879D-5ECA25173128}"/>
              </a:ext>
            </a:extLst>
          </p:cNvPr>
          <p:cNvSpPr>
            <a:spLocks noGrp="1"/>
          </p:cNvSpPr>
          <p:nvPr>
            <p:ph idx="1"/>
          </p:nvPr>
        </p:nvSpPr>
        <p:spPr/>
        <p:txBody>
          <a:bodyPr vert="horz" lIns="91440" tIns="45720" rIns="91440" bIns="45720" rtlCol="0" anchor="t">
            <a:normAutofit/>
          </a:bodyPr>
          <a:lstStyle/>
          <a:p>
            <a:pPr marL="0" indent="0">
              <a:buNone/>
            </a:pPr>
            <a:r>
              <a:rPr lang="en-US" b="1" dirty="0">
                <a:solidFill>
                  <a:srgbClr val="FF0000"/>
                </a:solidFill>
                <a:cs typeface="Calibri"/>
              </a:rPr>
              <a:t>Jessica Pandya</a:t>
            </a:r>
            <a:r>
              <a:rPr lang="en-US" dirty="0">
                <a:cs typeface="Calibri"/>
              </a:rPr>
              <a:t>: What we've done and where we are</a:t>
            </a:r>
          </a:p>
          <a:p>
            <a:pPr marL="0" indent="0">
              <a:buNone/>
            </a:pPr>
            <a:endParaRPr lang="en-US" dirty="0">
              <a:cs typeface="Calibri"/>
            </a:endParaRPr>
          </a:p>
          <a:p>
            <a:pPr marL="0" indent="0">
              <a:buNone/>
            </a:pPr>
            <a:r>
              <a:rPr lang="en-US" b="1" dirty="0">
                <a:solidFill>
                  <a:srgbClr val="FF0000"/>
                </a:solidFill>
                <a:cs typeface="Calibri"/>
              </a:rPr>
              <a:t>Al Colburn</a:t>
            </a:r>
            <a:r>
              <a:rPr lang="en-US" dirty="0">
                <a:cs typeface="Calibri"/>
              </a:rPr>
              <a:t>: Analysis of fall 2020 survey of senators, RTP committee members, CFA reps, and others involved closely in the RTP process</a:t>
            </a:r>
          </a:p>
          <a:p>
            <a:pPr marL="0" indent="0">
              <a:buNone/>
            </a:pPr>
            <a:endParaRPr lang="en-US" b="1" dirty="0">
              <a:solidFill>
                <a:srgbClr val="FF0000"/>
              </a:solidFill>
              <a:cs typeface="Calibri"/>
            </a:endParaRPr>
          </a:p>
          <a:p>
            <a:pPr marL="0" indent="0">
              <a:buNone/>
            </a:pPr>
            <a:r>
              <a:rPr lang="en-US" b="1" dirty="0">
                <a:solidFill>
                  <a:srgbClr val="FF0000"/>
                </a:solidFill>
                <a:cs typeface="Calibri"/>
              </a:rPr>
              <a:t>All of us:</a:t>
            </a:r>
            <a:r>
              <a:rPr lang="en-US" dirty="0">
                <a:cs typeface="Calibri"/>
              </a:rPr>
              <a:t> Discussion on three pressing questions in breakout rooms (organized by Pei-Fang Hung)</a:t>
            </a:r>
          </a:p>
          <a:p>
            <a:pPr marL="0" indent="0">
              <a:buNone/>
            </a:pPr>
            <a:endParaRPr lang="en-US" b="1" dirty="0">
              <a:solidFill>
                <a:srgbClr val="FF0000"/>
              </a:solidFill>
              <a:cs typeface="Calibri"/>
            </a:endParaRPr>
          </a:p>
          <a:p>
            <a:pPr marL="0" indent="0">
              <a:buNone/>
            </a:pPr>
            <a:r>
              <a:rPr lang="en-US" b="1" dirty="0">
                <a:solidFill>
                  <a:srgbClr val="FF0000"/>
                </a:solidFill>
                <a:cs typeface="Calibri"/>
              </a:rPr>
              <a:t>All of us</a:t>
            </a:r>
            <a:r>
              <a:rPr lang="en-US" dirty="0">
                <a:cs typeface="Calibri"/>
              </a:rPr>
              <a:t>: at 11:50, if time, 10 minute wrap up </a:t>
            </a:r>
          </a:p>
        </p:txBody>
      </p:sp>
    </p:spTree>
    <p:extLst>
      <p:ext uri="{BB962C8B-B14F-4D97-AF65-F5344CB8AC3E}">
        <p14:creationId xmlns:p14="http://schemas.microsoft.com/office/powerpoint/2010/main" val="176005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903F1-718B-4CA7-812B-9BBF8DBA1F73}"/>
              </a:ext>
            </a:extLst>
          </p:cNvPr>
          <p:cNvSpPr>
            <a:spLocks noGrp="1"/>
          </p:cNvSpPr>
          <p:nvPr>
            <p:ph type="title"/>
          </p:nvPr>
        </p:nvSpPr>
        <p:spPr/>
        <p:txBody>
          <a:bodyPr/>
          <a:lstStyle/>
          <a:p>
            <a:r>
              <a:rPr lang="en-US">
                <a:latin typeface="Segoe UI"/>
                <a:cs typeface="Calibri Light"/>
              </a:rPr>
              <a:t>Where We Were</a:t>
            </a:r>
            <a:endParaRPr lang="en-US">
              <a:latin typeface="Segoe UI"/>
            </a:endParaRPr>
          </a:p>
        </p:txBody>
      </p:sp>
      <p:sp>
        <p:nvSpPr>
          <p:cNvPr id="3" name="Content Placeholder 2">
            <a:extLst>
              <a:ext uri="{FF2B5EF4-FFF2-40B4-BE49-F238E27FC236}">
                <a16:creationId xmlns:a16="http://schemas.microsoft.com/office/drawing/2014/main" id="{27BF87A0-8A1F-4B56-83CD-9B1A93E54954}"/>
              </a:ext>
            </a:extLst>
          </p:cNvPr>
          <p:cNvSpPr>
            <a:spLocks noGrp="1"/>
          </p:cNvSpPr>
          <p:nvPr>
            <p:ph idx="1"/>
          </p:nvPr>
        </p:nvSpPr>
        <p:spPr/>
        <p:txBody>
          <a:bodyPr vert="horz" lIns="91440" tIns="45720" rIns="91440" bIns="45720" rtlCol="0" anchor="t">
            <a:normAutofit/>
          </a:bodyPr>
          <a:lstStyle/>
          <a:p>
            <a:r>
              <a:rPr lang="en-US">
                <a:latin typeface="Segoe UI"/>
                <a:cs typeface="Calibri"/>
              </a:rPr>
              <a:t>Senate Exec Comm discussion (summer 2020)</a:t>
            </a:r>
            <a:endParaRPr lang="en-US"/>
          </a:p>
          <a:p>
            <a:r>
              <a:rPr lang="en-US">
                <a:latin typeface="Segoe UI"/>
                <a:cs typeface="Calibri"/>
              </a:rPr>
              <a:t>Faculty Survey (Sept. 2020)</a:t>
            </a:r>
            <a:endParaRPr lang="en-US"/>
          </a:p>
          <a:p>
            <a:r>
              <a:rPr lang="en-US">
                <a:latin typeface="Segoe UI"/>
                <a:cs typeface="Calibri"/>
              </a:rPr>
              <a:t>Campus Conversation (Oct. 2020)</a:t>
            </a:r>
          </a:p>
          <a:p>
            <a:endParaRPr lang="en-US">
              <a:cs typeface="Calibri"/>
            </a:endParaRPr>
          </a:p>
          <a:p>
            <a:endParaRPr lang="en-US">
              <a:cs typeface="Calibri"/>
            </a:endParaRPr>
          </a:p>
        </p:txBody>
      </p:sp>
    </p:spTree>
    <p:extLst>
      <p:ext uri="{BB962C8B-B14F-4D97-AF65-F5344CB8AC3E}">
        <p14:creationId xmlns:p14="http://schemas.microsoft.com/office/powerpoint/2010/main" val="1635823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766FC-7729-4B46-8923-AF3EE77F4E2D}"/>
              </a:ext>
            </a:extLst>
          </p:cNvPr>
          <p:cNvSpPr>
            <a:spLocks noGrp="1"/>
          </p:cNvSpPr>
          <p:nvPr>
            <p:ph type="title"/>
          </p:nvPr>
        </p:nvSpPr>
        <p:spPr/>
        <p:txBody>
          <a:bodyPr/>
          <a:lstStyle/>
          <a:p>
            <a:r>
              <a:rPr lang="en-US">
                <a:latin typeface="Segoe UI"/>
                <a:cs typeface="Calibri Light"/>
              </a:rPr>
              <a:t>What We Are Doing</a:t>
            </a:r>
            <a:endParaRPr lang="en-US">
              <a:latin typeface="Segoe UI"/>
            </a:endParaRPr>
          </a:p>
        </p:txBody>
      </p:sp>
      <p:sp>
        <p:nvSpPr>
          <p:cNvPr id="3" name="Content Placeholder 2">
            <a:extLst>
              <a:ext uri="{FF2B5EF4-FFF2-40B4-BE49-F238E27FC236}">
                <a16:creationId xmlns:a16="http://schemas.microsoft.com/office/drawing/2014/main" id="{1E9A56DA-30B3-4533-B41C-CED788BA0B71}"/>
              </a:ext>
            </a:extLst>
          </p:cNvPr>
          <p:cNvSpPr>
            <a:spLocks noGrp="1"/>
          </p:cNvSpPr>
          <p:nvPr>
            <p:ph idx="1"/>
          </p:nvPr>
        </p:nvSpPr>
        <p:spPr/>
        <p:txBody>
          <a:bodyPr vert="horz" lIns="91440" tIns="45720" rIns="91440" bIns="45720" rtlCol="0" anchor="t">
            <a:normAutofit/>
          </a:bodyPr>
          <a:lstStyle/>
          <a:p>
            <a:r>
              <a:rPr lang="en-US">
                <a:latin typeface="Segoe UI"/>
                <a:cs typeface="Calibri"/>
              </a:rPr>
              <a:t>Revising the </a:t>
            </a:r>
            <a:r>
              <a:rPr lang="en-US">
                <a:latin typeface="Segoe UI"/>
                <a:cs typeface="Calibri"/>
                <a:hlinkClick r:id="rId2"/>
              </a:rPr>
              <a:t>University RTP Policy 09-10</a:t>
            </a:r>
            <a:endParaRPr lang="en-US">
              <a:latin typeface="Segoe UI"/>
              <a:cs typeface="Calibri"/>
            </a:endParaRPr>
          </a:p>
          <a:p>
            <a:pPr marL="0" indent="0">
              <a:buNone/>
            </a:pPr>
            <a:endParaRPr lang="en-US">
              <a:cs typeface="Calibri"/>
            </a:endParaRPr>
          </a:p>
        </p:txBody>
      </p:sp>
    </p:spTree>
    <p:extLst>
      <p:ext uri="{BB962C8B-B14F-4D97-AF65-F5344CB8AC3E}">
        <p14:creationId xmlns:p14="http://schemas.microsoft.com/office/powerpoint/2010/main" val="335086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B2C12-D2FA-4346-ABBC-B68F1AF57525}"/>
              </a:ext>
            </a:extLst>
          </p:cNvPr>
          <p:cNvSpPr>
            <a:spLocks noGrp="1"/>
          </p:cNvSpPr>
          <p:nvPr>
            <p:ph type="title"/>
          </p:nvPr>
        </p:nvSpPr>
        <p:spPr/>
        <p:txBody>
          <a:bodyPr/>
          <a:lstStyle/>
          <a:p>
            <a:r>
              <a:rPr lang="en-US">
                <a:latin typeface="Segoe UI"/>
                <a:cs typeface="Calibri Light"/>
              </a:rPr>
              <a:t>What We Are Not Doing</a:t>
            </a:r>
            <a:endParaRPr lang="en-US">
              <a:latin typeface="Segoe UI"/>
              <a:cs typeface="Segoe UI"/>
            </a:endParaRPr>
          </a:p>
        </p:txBody>
      </p:sp>
      <p:sp>
        <p:nvSpPr>
          <p:cNvPr id="3" name="Content Placeholder 2">
            <a:extLst>
              <a:ext uri="{FF2B5EF4-FFF2-40B4-BE49-F238E27FC236}">
                <a16:creationId xmlns:a16="http://schemas.microsoft.com/office/drawing/2014/main" id="{7FF3DA74-BE01-4E3C-BE68-E5A9FDA8BF90}"/>
              </a:ext>
            </a:extLst>
          </p:cNvPr>
          <p:cNvSpPr>
            <a:spLocks noGrp="1"/>
          </p:cNvSpPr>
          <p:nvPr>
            <p:ph idx="1"/>
          </p:nvPr>
        </p:nvSpPr>
        <p:spPr/>
        <p:txBody>
          <a:bodyPr vert="horz" lIns="91440" tIns="45720" rIns="91440" bIns="45720" rtlCol="0" anchor="t">
            <a:normAutofit/>
          </a:bodyPr>
          <a:lstStyle/>
          <a:p>
            <a:r>
              <a:rPr lang="en-US">
                <a:latin typeface="Segoe UI"/>
                <a:cs typeface="Segoe UI"/>
              </a:rPr>
              <a:t>Revising</a:t>
            </a:r>
            <a:endParaRPr lang="en-US">
              <a:ea typeface="+mn-lt"/>
              <a:cs typeface="+mn-lt"/>
            </a:endParaRPr>
          </a:p>
          <a:p>
            <a:pPr lvl="1"/>
            <a:r>
              <a:rPr lang="en-US">
                <a:cs typeface="Calibri"/>
              </a:rPr>
              <a:t>college RTP policies (those will likely come next)</a:t>
            </a:r>
            <a:endParaRPr lang="en-US">
              <a:ea typeface="+mn-lt"/>
              <a:cs typeface="+mn-lt"/>
            </a:endParaRPr>
          </a:p>
          <a:p>
            <a:pPr lvl="1"/>
            <a:r>
              <a:rPr lang="en-US">
                <a:cs typeface="Calibri"/>
              </a:rPr>
              <a:t>department RTP policies (those will likely come after college policies)</a:t>
            </a:r>
            <a:endParaRPr lang="en-US">
              <a:ea typeface="+mn-lt"/>
              <a:cs typeface="+mn-lt"/>
            </a:endParaRPr>
          </a:p>
          <a:p>
            <a:pPr lvl="1"/>
            <a:r>
              <a:rPr lang="en-US">
                <a:cs typeface="Calibri"/>
              </a:rPr>
              <a:t>the RTP process, forms, timelines, etc.</a:t>
            </a:r>
            <a:endParaRPr lang="en-US">
              <a:ea typeface="+mn-lt"/>
              <a:cs typeface="+mn-lt"/>
            </a:endParaRPr>
          </a:p>
          <a:p>
            <a:pPr lvl="1"/>
            <a:r>
              <a:rPr lang="en-US">
                <a:cs typeface="Calibri"/>
              </a:rPr>
              <a:t>pandemic-specific issues</a:t>
            </a:r>
            <a:endParaRPr lang="en-US">
              <a:ea typeface="+mn-lt"/>
              <a:cs typeface="+mn-lt"/>
            </a:endParaRPr>
          </a:p>
          <a:p>
            <a:pPr lvl="1"/>
            <a:r>
              <a:rPr lang="en-US">
                <a:cs typeface="Calibri"/>
              </a:rPr>
              <a:t>evaluation of tenured faculty</a:t>
            </a:r>
            <a:endParaRPr lang="en-US">
              <a:ea typeface="+mn-lt"/>
              <a:cs typeface="+mn-lt"/>
            </a:endParaRPr>
          </a:p>
          <a:p>
            <a:pPr lvl="1"/>
            <a:r>
              <a:rPr lang="en-US">
                <a:cs typeface="Calibri"/>
              </a:rPr>
              <a:t>evaluation of lecturer faculty</a:t>
            </a:r>
            <a:endParaRPr lang="en-US">
              <a:ea typeface="+mn-lt"/>
              <a:cs typeface="+mn-lt"/>
            </a:endParaRPr>
          </a:p>
          <a:p>
            <a:pPr lvl="1"/>
            <a:r>
              <a:rPr lang="en-US">
                <a:cs typeface="Calibri"/>
              </a:rPr>
              <a:t>other non-university RTP issues</a:t>
            </a:r>
            <a:endParaRPr lang="en-US"/>
          </a:p>
        </p:txBody>
      </p:sp>
    </p:spTree>
    <p:extLst>
      <p:ext uri="{BB962C8B-B14F-4D97-AF65-F5344CB8AC3E}">
        <p14:creationId xmlns:p14="http://schemas.microsoft.com/office/powerpoint/2010/main" val="704424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17459-289A-4390-A257-5BF4E6314932}"/>
              </a:ext>
            </a:extLst>
          </p:cNvPr>
          <p:cNvSpPr>
            <a:spLocks noGrp="1"/>
          </p:cNvSpPr>
          <p:nvPr>
            <p:ph type="title"/>
          </p:nvPr>
        </p:nvSpPr>
        <p:spPr/>
        <p:txBody>
          <a:bodyPr/>
          <a:lstStyle/>
          <a:p>
            <a:r>
              <a:rPr lang="en-US">
                <a:latin typeface="Segoe UI"/>
                <a:cs typeface="Calibri Light"/>
              </a:rPr>
              <a:t>What We've Done</a:t>
            </a:r>
            <a:endParaRPr lang="en-US">
              <a:latin typeface="Segoe UI"/>
              <a:cs typeface="Segoe UI"/>
            </a:endParaRPr>
          </a:p>
        </p:txBody>
      </p:sp>
      <p:sp>
        <p:nvSpPr>
          <p:cNvPr id="3" name="Content Placeholder 2">
            <a:extLst>
              <a:ext uri="{FF2B5EF4-FFF2-40B4-BE49-F238E27FC236}">
                <a16:creationId xmlns:a16="http://schemas.microsoft.com/office/drawing/2014/main" id="{9D9B45D7-5929-416F-A5A9-95999F236F9B}"/>
              </a:ext>
            </a:extLst>
          </p:cNvPr>
          <p:cNvSpPr>
            <a:spLocks noGrp="1"/>
          </p:cNvSpPr>
          <p:nvPr>
            <p:ph idx="1"/>
          </p:nvPr>
        </p:nvSpPr>
        <p:spPr/>
        <p:txBody>
          <a:bodyPr vert="horz" lIns="91440" tIns="45720" rIns="91440" bIns="45720" rtlCol="0" anchor="t">
            <a:normAutofit/>
          </a:bodyPr>
          <a:lstStyle/>
          <a:p>
            <a:r>
              <a:rPr lang="en-US">
                <a:latin typeface="Segoe UI"/>
                <a:ea typeface="+mn-lt"/>
                <a:cs typeface="+mn-lt"/>
              </a:rPr>
              <a:t>FPPC coded data [n=118] with these categories:</a:t>
            </a:r>
          </a:p>
          <a:p>
            <a:pPr lvl="1"/>
            <a:r>
              <a:rPr lang="en-US">
                <a:latin typeface="Segoe UI"/>
                <a:ea typeface="+mn-lt"/>
                <a:cs typeface="+mn-lt"/>
              </a:rPr>
              <a:t>Issues related to </a:t>
            </a:r>
            <a:r>
              <a:rPr lang="en-US">
                <a:solidFill>
                  <a:srgbClr val="FF0000"/>
                </a:solidFill>
                <a:latin typeface="Segoe UI"/>
                <a:ea typeface="+mn-lt"/>
                <a:cs typeface="+mn-lt"/>
              </a:rPr>
              <a:t>University</a:t>
            </a:r>
            <a:r>
              <a:rPr lang="en-US">
                <a:latin typeface="Segoe UI"/>
                <a:ea typeface="+mn-lt"/>
                <a:cs typeface="+mn-lt"/>
              </a:rPr>
              <a:t> RTP policy [68]</a:t>
            </a:r>
          </a:p>
          <a:p>
            <a:pPr lvl="1"/>
            <a:r>
              <a:rPr lang="en-US">
                <a:latin typeface="Segoe UI"/>
                <a:ea typeface="+mn-lt"/>
                <a:cs typeface="+mn-lt"/>
              </a:rPr>
              <a:t>Issues related to </a:t>
            </a:r>
            <a:r>
              <a:rPr lang="en-US">
                <a:solidFill>
                  <a:srgbClr val="FF0000"/>
                </a:solidFill>
                <a:latin typeface="Segoe UI"/>
                <a:ea typeface="+mn-lt"/>
                <a:cs typeface="+mn-lt"/>
              </a:rPr>
              <a:t>college or department</a:t>
            </a:r>
            <a:r>
              <a:rPr lang="en-US">
                <a:latin typeface="Segoe UI"/>
                <a:ea typeface="+mn-lt"/>
                <a:cs typeface="+mn-lt"/>
              </a:rPr>
              <a:t> RTP policies [58]</a:t>
            </a:r>
          </a:p>
          <a:p>
            <a:pPr lvl="1"/>
            <a:r>
              <a:rPr lang="en-US">
                <a:solidFill>
                  <a:srgbClr val="FF0000"/>
                </a:solidFill>
                <a:latin typeface="Segoe UI"/>
                <a:ea typeface="+mn-lt"/>
                <a:cs typeface="+mn-lt"/>
              </a:rPr>
              <a:t>Procedural</a:t>
            </a:r>
            <a:r>
              <a:rPr lang="en-US">
                <a:latin typeface="Segoe UI"/>
                <a:ea typeface="+mn-lt"/>
                <a:cs typeface="+mn-lt"/>
              </a:rPr>
              <a:t> issues [19]</a:t>
            </a:r>
          </a:p>
          <a:p>
            <a:pPr lvl="1"/>
            <a:r>
              <a:rPr lang="en-US">
                <a:solidFill>
                  <a:srgbClr val="FF0000"/>
                </a:solidFill>
                <a:latin typeface="Segoe UI"/>
                <a:ea typeface="+mn-lt"/>
                <a:cs typeface="+mn-lt"/>
              </a:rPr>
              <a:t>Pandemic</a:t>
            </a:r>
            <a:r>
              <a:rPr lang="en-US">
                <a:latin typeface="Segoe UI"/>
                <a:ea typeface="+mn-lt"/>
                <a:cs typeface="+mn-lt"/>
              </a:rPr>
              <a:t> specific issues [4]</a:t>
            </a:r>
          </a:p>
          <a:p>
            <a:pPr lvl="1"/>
            <a:r>
              <a:rPr lang="en-US">
                <a:latin typeface="Segoe UI"/>
                <a:ea typeface="+mn-lt"/>
                <a:cs typeface="+mn-lt"/>
              </a:rPr>
              <a:t>"</a:t>
            </a:r>
            <a:r>
              <a:rPr lang="en-US">
                <a:solidFill>
                  <a:srgbClr val="FF0000"/>
                </a:solidFill>
                <a:latin typeface="Segoe UI"/>
                <a:ea typeface="+mn-lt"/>
                <a:cs typeface="+mn-lt"/>
              </a:rPr>
              <a:t>Other</a:t>
            </a:r>
            <a:r>
              <a:rPr lang="en-US">
                <a:latin typeface="Segoe UI"/>
                <a:ea typeface="+mn-lt"/>
                <a:cs typeface="+mn-lt"/>
              </a:rPr>
              <a:t>" [14]</a:t>
            </a:r>
          </a:p>
          <a:p>
            <a:pPr lvl="1"/>
            <a:r>
              <a:rPr lang="en-US">
                <a:latin typeface="Segoe UI"/>
                <a:ea typeface="+mn-lt"/>
                <a:cs typeface="+mn-lt"/>
              </a:rPr>
              <a:t>We also coded entries as </a:t>
            </a:r>
            <a:r>
              <a:rPr lang="en-US">
                <a:solidFill>
                  <a:srgbClr val="FF0000"/>
                </a:solidFill>
                <a:latin typeface="Segoe UI"/>
                <a:ea typeface="+mn-lt"/>
                <a:cs typeface="+mn-lt"/>
              </a:rPr>
              <a:t>service [10]</a:t>
            </a:r>
            <a:r>
              <a:rPr lang="en-US">
                <a:latin typeface="Segoe UI"/>
                <a:ea typeface="+mn-lt"/>
                <a:cs typeface="+mn-lt"/>
              </a:rPr>
              <a:t>, </a:t>
            </a:r>
            <a:r>
              <a:rPr lang="en-US">
                <a:solidFill>
                  <a:srgbClr val="FF0000"/>
                </a:solidFill>
                <a:latin typeface="Segoe UI"/>
                <a:ea typeface="+mn-lt"/>
                <a:cs typeface="+mn-lt"/>
              </a:rPr>
              <a:t>instruction [11]</a:t>
            </a:r>
            <a:r>
              <a:rPr lang="en-US">
                <a:latin typeface="Segoe UI"/>
                <a:ea typeface="+mn-lt"/>
                <a:cs typeface="+mn-lt"/>
              </a:rPr>
              <a:t>, or </a:t>
            </a:r>
            <a:r>
              <a:rPr lang="en-US">
                <a:solidFill>
                  <a:srgbClr val="FF0000"/>
                </a:solidFill>
                <a:latin typeface="Segoe UI"/>
                <a:ea typeface="+mn-lt"/>
                <a:cs typeface="+mn-lt"/>
              </a:rPr>
              <a:t>RSCA [38]</a:t>
            </a:r>
            <a:endParaRPr lang="en-US">
              <a:latin typeface="Segoe UI"/>
              <a:cs typeface="Calibri"/>
            </a:endParaRPr>
          </a:p>
        </p:txBody>
      </p:sp>
    </p:spTree>
    <p:extLst>
      <p:ext uri="{BB962C8B-B14F-4D97-AF65-F5344CB8AC3E}">
        <p14:creationId xmlns:p14="http://schemas.microsoft.com/office/powerpoint/2010/main" val="3989791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5743E-1EBF-45B8-A2EC-A1F83989749B}"/>
              </a:ext>
            </a:extLst>
          </p:cNvPr>
          <p:cNvSpPr>
            <a:spLocks noGrp="1"/>
          </p:cNvSpPr>
          <p:nvPr>
            <p:ph type="title"/>
          </p:nvPr>
        </p:nvSpPr>
        <p:spPr/>
        <p:txBody>
          <a:bodyPr/>
          <a:lstStyle/>
          <a:p>
            <a:r>
              <a:rPr lang="en-US">
                <a:latin typeface="Segoe UI"/>
                <a:cs typeface="Calibri Light"/>
              </a:rPr>
              <a:t>More About Categorizing Initial Feedback</a:t>
            </a:r>
            <a:endParaRPr lang="en-US">
              <a:latin typeface="Segoe UI"/>
              <a:cs typeface="Segoe UI"/>
            </a:endParaRPr>
          </a:p>
        </p:txBody>
      </p:sp>
      <p:sp>
        <p:nvSpPr>
          <p:cNvPr id="3" name="Content Placeholder 2">
            <a:extLst>
              <a:ext uri="{FF2B5EF4-FFF2-40B4-BE49-F238E27FC236}">
                <a16:creationId xmlns:a16="http://schemas.microsoft.com/office/drawing/2014/main" id="{017A424A-C0DA-4FD0-A33F-23AE5D3515C8}"/>
              </a:ext>
            </a:extLst>
          </p:cNvPr>
          <p:cNvSpPr>
            <a:spLocks noGrp="1"/>
          </p:cNvSpPr>
          <p:nvPr>
            <p:ph idx="1"/>
          </p:nvPr>
        </p:nvSpPr>
        <p:spPr/>
        <p:txBody>
          <a:bodyPr vert="horz" lIns="91440" tIns="45720" rIns="91440" bIns="45720" rtlCol="0" anchor="t">
            <a:normAutofit/>
          </a:bodyPr>
          <a:lstStyle/>
          <a:p>
            <a:r>
              <a:rPr lang="en-US">
                <a:latin typeface="Segoe UI"/>
                <a:cs typeface="Calibri"/>
              </a:rPr>
              <a:t>Mentoring, gender, childcare issues coded in </a:t>
            </a:r>
            <a:r>
              <a:rPr lang="en-US">
                <a:solidFill>
                  <a:srgbClr val="FF0000"/>
                </a:solidFill>
                <a:latin typeface="Segoe UI"/>
                <a:cs typeface="Calibri"/>
              </a:rPr>
              <a:t>UNIV</a:t>
            </a:r>
          </a:p>
          <a:p>
            <a:r>
              <a:rPr lang="en-US">
                <a:latin typeface="Segoe UI"/>
                <a:cs typeface="Calibri"/>
              </a:rPr>
              <a:t>Instruction-related issues coded in </a:t>
            </a:r>
            <a:r>
              <a:rPr lang="en-US">
                <a:solidFill>
                  <a:srgbClr val="FF0000"/>
                </a:solidFill>
                <a:latin typeface="Segoe UI"/>
                <a:cs typeface="Calibri"/>
              </a:rPr>
              <a:t>UNIV</a:t>
            </a:r>
          </a:p>
          <a:p>
            <a:r>
              <a:rPr lang="en-US">
                <a:latin typeface="Segoe UI"/>
                <a:cs typeface="Calibri"/>
              </a:rPr>
              <a:t>Feedback re: RSCA details, specifics, counting publications in </a:t>
            </a:r>
            <a:r>
              <a:rPr lang="en-US">
                <a:solidFill>
                  <a:srgbClr val="FF0000"/>
                </a:solidFill>
                <a:latin typeface="Segoe UI"/>
                <a:cs typeface="Calibri"/>
              </a:rPr>
              <a:t>COL/DEP</a:t>
            </a:r>
          </a:p>
          <a:p>
            <a:r>
              <a:rPr lang="en-US">
                <a:latin typeface="Segoe UI"/>
                <a:cs typeface="Calibri"/>
              </a:rPr>
              <a:t>Broad issues re: RSCA in </a:t>
            </a:r>
            <a:r>
              <a:rPr lang="en-US">
                <a:solidFill>
                  <a:srgbClr val="FF0000"/>
                </a:solidFill>
                <a:latin typeface="Segoe UI"/>
                <a:cs typeface="Calibri"/>
              </a:rPr>
              <a:t>UNIV</a:t>
            </a:r>
            <a:r>
              <a:rPr lang="en-US">
                <a:latin typeface="Segoe UI"/>
                <a:cs typeface="Calibri"/>
              </a:rPr>
              <a:t> or (commonly) </a:t>
            </a:r>
            <a:r>
              <a:rPr lang="en-US">
                <a:solidFill>
                  <a:srgbClr val="FF0000"/>
                </a:solidFill>
                <a:latin typeface="Segoe UI"/>
                <a:cs typeface="Calibri"/>
              </a:rPr>
              <a:t>UNIV,COL/DEP</a:t>
            </a:r>
          </a:p>
          <a:p>
            <a:r>
              <a:rPr lang="en-US">
                <a:latin typeface="Segoe UI"/>
                <a:cs typeface="Calibri"/>
              </a:rPr>
              <a:t>Issues re: lecturers, full professors, ETF in </a:t>
            </a:r>
            <a:r>
              <a:rPr lang="en-US">
                <a:solidFill>
                  <a:srgbClr val="FF0000"/>
                </a:solidFill>
                <a:latin typeface="Segoe UI"/>
                <a:cs typeface="Calibri"/>
              </a:rPr>
              <a:t>OTHER</a:t>
            </a:r>
          </a:p>
        </p:txBody>
      </p:sp>
    </p:spTree>
    <p:extLst>
      <p:ext uri="{BB962C8B-B14F-4D97-AF65-F5344CB8AC3E}">
        <p14:creationId xmlns:p14="http://schemas.microsoft.com/office/powerpoint/2010/main" val="2695042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2EA2-D4F7-4435-892A-C4A030EC4E55}"/>
              </a:ext>
            </a:extLst>
          </p:cNvPr>
          <p:cNvSpPr>
            <a:spLocks noGrp="1"/>
          </p:cNvSpPr>
          <p:nvPr>
            <p:ph type="title"/>
          </p:nvPr>
        </p:nvSpPr>
        <p:spPr/>
        <p:txBody>
          <a:bodyPr/>
          <a:lstStyle/>
          <a:p>
            <a:r>
              <a:rPr lang="en-US">
                <a:latin typeface="Segoe UI"/>
                <a:cs typeface="Calibri Light"/>
              </a:rPr>
              <a:t>New Categories</a:t>
            </a:r>
            <a:endParaRPr lang="en-US">
              <a:latin typeface="Segoe UI"/>
              <a:cs typeface="Segoe UI"/>
            </a:endParaRPr>
          </a:p>
        </p:txBody>
      </p:sp>
      <p:sp>
        <p:nvSpPr>
          <p:cNvPr id="3" name="Content Placeholder 2">
            <a:extLst>
              <a:ext uri="{FF2B5EF4-FFF2-40B4-BE49-F238E27FC236}">
                <a16:creationId xmlns:a16="http://schemas.microsoft.com/office/drawing/2014/main" id="{3F4A8918-46D1-428A-B341-B23FCE8FAAA8}"/>
              </a:ext>
            </a:extLst>
          </p:cNvPr>
          <p:cNvSpPr>
            <a:spLocks noGrp="1"/>
          </p:cNvSpPr>
          <p:nvPr>
            <p:ph idx="1"/>
          </p:nvPr>
        </p:nvSpPr>
        <p:spPr/>
        <p:txBody>
          <a:bodyPr vert="horz" lIns="91440" tIns="45720" rIns="91440" bIns="45720" rtlCol="0" anchor="t">
            <a:normAutofit/>
          </a:bodyPr>
          <a:lstStyle/>
          <a:p>
            <a:r>
              <a:rPr lang="en-US">
                <a:solidFill>
                  <a:srgbClr val="FF0000"/>
                </a:solidFill>
                <a:latin typeface="Segoe UI"/>
                <a:ea typeface="+mn-lt"/>
                <a:cs typeface="+mn-lt"/>
              </a:rPr>
              <a:t>EQUITY</a:t>
            </a:r>
            <a:r>
              <a:rPr lang="en-US">
                <a:latin typeface="Segoe UI"/>
                <a:ea typeface="+mn-lt"/>
                <a:cs typeface="+mn-lt"/>
              </a:rPr>
              <a:t>: Refers to discussion about burdens or unique conditions for faculty of color, women, others [17]</a:t>
            </a:r>
          </a:p>
          <a:p>
            <a:r>
              <a:rPr lang="en-US">
                <a:solidFill>
                  <a:srgbClr val="FF0000"/>
                </a:solidFill>
                <a:latin typeface="Segoe UI"/>
                <a:cs typeface="Calibri"/>
              </a:rPr>
              <a:t>LOAD</a:t>
            </a:r>
            <a:r>
              <a:rPr lang="en-US">
                <a:latin typeface="Segoe UI"/>
                <a:cs typeface="Calibri"/>
              </a:rPr>
              <a:t>: Refers to differential loads, weighting % teaching/RSCA/service [8]</a:t>
            </a:r>
            <a:endParaRPr lang="en-US">
              <a:latin typeface="Segoe UI"/>
              <a:cs typeface="Segoe UI"/>
            </a:endParaRPr>
          </a:p>
          <a:p>
            <a:r>
              <a:rPr lang="en-US">
                <a:solidFill>
                  <a:srgbClr val="FF0000"/>
                </a:solidFill>
                <a:latin typeface="Segoe UI"/>
                <a:cs typeface="Calibri"/>
              </a:rPr>
              <a:t>SPECIFIC</a:t>
            </a:r>
            <a:r>
              <a:rPr lang="en-US">
                <a:latin typeface="Segoe UI"/>
                <a:cs typeface="Calibri"/>
              </a:rPr>
              <a:t>: Refers to general discussion about making expectations clearer, more specific, or less specific [38]</a:t>
            </a:r>
          </a:p>
        </p:txBody>
      </p:sp>
    </p:spTree>
    <p:extLst>
      <p:ext uri="{BB962C8B-B14F-4D97-AF65-F5344CB8AC3E}">
        <p14:creationId xmlns:p14="http://schemas.microsoft.com/office/powerpoint/2010/main" val="20530759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600</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Segoe UI</vt:lpstr>
      <vt:lpstr>office theme</vt:lpstr>
      <vt:lpstr>RTP Campus Conversation</vt:lpstr>
      <vt:lpstr>Zoom etiquette</vt:lpstr>
      <vt:lpstr>Plan for the hour</vt:lpstr>
      <vt:lpstr>Where We Were</vt:lpstr>
      <vt:lpstr>What We Are Doing</vt:lpstr>
      <vt:lpstr>What We Are Not Doing</vt:lpstr>
      <vt:lpstr>What We've Done</vt:lpstr>
      <vt:lpstr>More About Categorizing Initial Feedback</vt:lpstr>
      <vt:lpstr>New Categories</vt:lpstr>
      <vt:lpstr>"Talk amongst yourselves. I'll give you a topic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Kinsey</dc:creator>
  <cp:lastModifiedBy>Ann Kinsey</cp:lastModifiedBy>
  <cp:revision>34</cp:revision>
  <dcterms:created xsi:type="dcterms:W3CDTF">2020-11-09T21:40:45Z</dcterms:created>
  <dcterms:modified xsi:type="dcterms:W3CDTF">2020-12-03T18:33:06Z</dcterms:modified>
</cp:coreProperties>
</file>