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752" r:id="rId5"/>
    <p:sldMasterId id="2147483742" r:id="rId6"/>
    <p:sldMasterId id="2147483720" r:id="rId7"/>
  </p:sldMasterIdLst>
  <p:notesMasterIdLst>
    <p:notesMasterId r:id="rId4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5" r:id="rId24"/>
    <p:sldId id="276" r:id="rId25"/>
    <p:sldId id="277" r:id="rId26"/>
    <p:sldId id="278" r:id="rId27"/>
    <p:sldId id="279" r:id="rId28"/>
    <p:sldId id="272" r:id="rId29"/>
    <p:sldId id="273" r:id="rId30"/>
    <p:sldId id="274"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86" autoAdjust="0"/>
    <p:restoredTop sz="86395"/>
  </p:normalViewPr>
  <p:slideViewPr>
    <p:cSldViewPr snapToGrid="0" snapToObjects="1">
      <p:cViewPr varScale="1">
        <p:scale>
          <a:sx n="71" d="100"/>
          <a:sy n="71" d="100"/>
        </p:scale>
        <p:origin x="557" y="58"/>
      </p:cViewPr>
      <p:guideLst/>
    </p:cSldViewPr>
  </p:slideViewPr>
  <p:outlineViewPr>
    <p:cViewPr>
      <p:scale>
        <a:sx n="33" d="100"/>
        <a:sy n="33" d="100"/>
      </p:scale>
      <p:origin x="0" y="-7306"/>
    </p:cViewPr>
  </p:outlineViewPr>
  <p:notesTextViewPr>
    <p:cViewPr>
      <p:scale>
        <a:sx n="200" d="100"/>
        <a:sy n="2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gnacio Castor" userId="e69e93a9-0d5a-4c64-99a8-54d8fc9f85c2" providerId="ADAL" clId="{FE12722E-0595-4E3E-9E93-E96C412C25AD}"/>
    <pc:docChg chg="custSel modSld">
      <pc:chgData name="Ignacio Castor" userId="e69e93a9-0d5a-4c64-99a8-54d8fc9f85c2" providerId="ADAL" clId="{FE12722E-0595-4E3E-9E93-E96C412C25AD}" dt="2026-02-24T17:54:07.114" v="2" actId="122"/>
      <pc:docMkLst>
        <pc:docMk/>
      </pc:docMkLst>
      <pc:sldChg chg="delSp mod delAnim">
        <pc:chgData name="Ignacio Castor" userId="e69e93a9-0d5a-4c64-99a8-54d8fc9f85c2" providerId="ADAL" clId="{FE12722E-0595-4E3E-9E93-E96C412C25AD}" dt="2026-02-24T17:47:11.369" v="0" actId="478"/>
        <pc:sldMkLst>
          <pc:docMk/>
          <pc:sldMk cId="2145298944" sldId="256"/>
        </pc:sldMkLst>
        <pc:picChg chg="del">
          <ac:chgData name="Ignacio Castor" userId="e69e93a9-0d5a-4c64-99a8-54d8fc9f85c2" providerId="ADAL" clId="{FE12722E-0595-4E3E-9E93-E96C412C25AD}" dt="2026-02-24T17:47:11.369" v="0" actId="478"/>
          <ac:picMkLst>
            <pc:docMk/>
            <pc:sldMk cId="2145298944" sldId="256"/>
            <ac:picMk id="12" creationId="{608E4980-B7B9-6EC0-FC8A-70697DEE5691}"/>
          </ac:picMkLst>
        </pc:picChg>
      </pc:sldChg>
      <pc:sldChg chg="modSp mod">
        <pc:chgData name="Ignacio Castor" userId="e69e93a9-0d5a-4c64-99a8-54d8fc9f85c2" providerId="ADAL" clId="{FE12722E-0595-4E3E-9E93-E96C412C25AD}" dt="2026-02-24T17:54:07.114" v="2" actId="122"/>
        <pc:sldMkLst>
          <pc:docMk/>
          <pc:sldMk cId="1041169742" sldId="260"/>
        </pc:sldMkLst>
        <pc:spChg chg="mod">
          <ac:chgData name="Ignacio Castor" userId="e69e93a9-0d5a-4c64-99a8-54d8fc9f85c2" providerId="ADAL" clId="{FE12722E-0595-4E3E-9E93-E96C412C25AD}" dt="2026-02-24T17:54:07.114" v="2" actId="122"/>
          <ac:spMkLst>
            <pc:docMk/>
            <pc:sldMk cId="1041169742" sldId="260"/>
            <ac:spMk id="4" creationId="{00000000-0000-0000-0000-000000000000}"/>
          </ac:spMkLst>
        </pc:spChg>
      </pc:sldChg>
    </pc:docChg>
  </pc:docChgLst>
  <pc:docChgLst>
    <pc:chgData name="Ignacio Castor" userId="e69e93a9-0d5a-4c64-99a8-54d8fc9f85c2" providerId="ADAL" clId="{3AB02C8A-DC4D-4F5C-A05E-A9E9A94747EE}"/>
    <pc:docChg chg="modSld">
      <pc:chgData name="Ignacio Castor" userId="e69e93a9-0d5a-4c64-99a8-54d8fc9f85c2" providerId="ADAL" clId="{3AB02C8A-DC4D-4F5C-A05E-A9E9A94747EE}" dt="2025-10-15T16:56:12.578" v="3"/>
      <pc:docMkLst>
        <pc:docMk/>
      </pc:docMkLst>
      <pc:sldChg chg="addSp delSp modSp mod modTransition modAnim">
        <pc:chgData name="Ignacio Castor" userId="e69e93a9-0d5a-4c64-99a8-54d8fc9f85c2" providerId="ADAL" clId="{3AB02C8A-DC4D-4F5C-A05E-A9E9A94747EE}" dt="2025-10-15T16:56:12.578" v="3"/>
        <pc:sldMkLst>
          <pc:docMk/>
          <pc:sldMk cId="2145298944" sldId="25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jpg"/></Relationships>
</file>

<file path=ppt/diagrams/_rels/data2.xml.rels><?xml version="1.0" encoding="UTF-8" standalone="yes"?>
<Relationships xmlns="http://schemas.openxmlformats.org/package/2006/relationships"><Relationship Id="rId1" Type="http://schemas.openxmlformats.org/officeDocument/2006/relationships/hyperlink" Target="https://www.csulb.edu/international/current-students/optional-practical-trainin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g"/><Relationship Id="rId4"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1" Type="http://schemas.openxmlformats.org/officeDocument/2006/relationships/hyperlink" Target="https://www.csulb.edu/international/current-students/optional-practical-train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591FFD-F249-4F5F-9466-D2AB414E9B6C}" type="doc">
      <dgm:prSet loTypeId="urn:microsoft.com/office/officeart/2005/8/layout/vList3" loCatId="list" qsTypeId="urn:microsoft.com/office/officeart/2005/8/quickstyle/simple1" qsCatId="simple" csTypeId="urn:microsoft.com/office/officeart/2005/8/colors/accent1_2" csCatId="accent1" phldr="1"/>
      <dgm:spPr/>
    </dgm:pt>
    <dgm:pt modelId="{B66F8125-9C7B-4A32-84D0-BC0F70C17F63}">
      <dgm:prSet phldrT="[Text]"/>
      <dgm:spPr/>
      <dgm:t>
        <a:bodyPr/>
        <a:lstStyle/>
        <a:p>
          <a:r>
            <a:rPr lang="en-US" dirty="0"/>
            <a:t>Having a qualifying degree</a:t>
          </a:r>
        </a:p>
      </dgm:t>
    </dgm:pt>
    <dgm:pt modelId="{524811CF-71F8-4DC4-A951-34C5B7FEA8A4}" type="parTrans" cxnId="{E8EBE6F4-2E4A-4E9D-9F03-B730C0C2D9FB}">
      <dgm:prSet/>
      <dgm:spPr/>
      <dgm:t>
        <a:bodyPr/>
        <a:lstStyle/>
        <a:p>
          <a:endParaRPr lang="en-US"/>
        </a:p>
      </dgm:t>
    </dgm:pt>
    <dgm:pt modelId="{37FC4BE6-2FA5-4C37-A61D-453349D9BF82}" type="sibTrans" cxnId="{E8EBE6F4-2E4A-4E9D-9F03-B730C0C2D9FB}">
      <dgm:prSet/>
      <dgm:spPr/>
      <dgm:t>
        <a:bodyPr/>
        <a:lstStyle/>
        <a:p>
          <a:endParaRPr lang="en-US"/>
        </a:p>
      </dgm:t>
    </dgm:pt>
    <dgm:pt modelId="{ACFC270B-8A70-48A2-9089-22285A333206}">
      <dgm:prSet phldrT="[Text]"/>
      <dgm:spPr/>
      <dgm:t>
        <a:bodyPr/>
        <a:lstStyle/>
        <a:p>
          <a:r>
            <a:rPr lang="en-US" dirty="0"/>
            <a:t>Currently in Post-Completion OPT</a:t>
          </a:r>
        </a:p>
      </dgm:t>
    </dgm:pt>
    <dgm:pt modelId="{9D86CB47-1CA4-4304-B7FB-8A17B6C3A920}" type="parTrans" cxnId="{F6D1B187-79A7-40BA-A8CF-46A38C70E229}">
      <dgm:prSet/>
      <dgm:spPr/>
      <dgm:t>
        <a:bodyPr/>
        <a:lstStyle/>
        <a:p>
          <a:endParaRPr lang="en-US"/>
        </a:p>
      </dgm:t>
    </dgm:pt>
    <dgm:pt modelId="{437ADC4F-F693-45E4-BF5A-28D8EBA7465C}" type="sibTrans" cxnId="{F6D1B187-79A7-40BA-A8CF-46A38C70E229}">
      <dgm:prSet/>
      <dgm:spPr/>
      <dgm:t>
        <a:bodyPr/>
        <a:lstStyle/>
        <a:p>
          <a:endParaRPr lang="en-US"/>
        </a:p>
      </dgm:t>
    </dgm:pt>
    <dgm:pt modelId="{D78F625D-E11A-444F-8EE8-9FB01AC54D52}">
      <dgm:prSet phldrT="[Text]"/>
      <dgm:spPr/>
      <dgm:t>
        <a:bodyPr/>
        <a:lstStyle/>
        <a:p>
          <a:r>
            <a:rPr lang="en-US" dirty="0"/>
            <a:t>Have a STEM OPT qualifying employer</a:t>
          </a:r>
        </a:p>
      </dgm:t>
    </dgm:pt>
    <dgm:pt modelId="{BA2D86B1-8009-4C75-9447-1E95FF223B92}" type="parTrans" cxnId="{826CBDF3-575D-4EC1-905D-02365A4F9772}">
      <dgm:prSet/>
      <dgm:spPr/>
      <dgm:t>
        <a:bodyPr/>
        <a:lstStyle/>
        <a:p>
          <a:endParaRPr lang="en-US"/>
        </a:p>
      </dgm:t>
    </dgm:pt>
    <dgm:pt modelId="{970CD702-3314-4609-AFC7-1844769AE729}" type="sibTrans" cxnId="{826CBDF3-575D-4EC1-905D-02365A4F9772}">
      <dgm:prSet/>
      <dgm:spPr/>
      <dgm:t>
        <a:bodyPr/>
        <a:lstStyle/>
        <a:p>
          <a:endParaRPr lang="en-US"/>
        </a:p>
      </dgm:t>
    </dgm:pt>
    <dgm:pt modelId="{76854D17-5102-4AB6-9296-FC91E1D7581D}">
      <dgm:prSet/>
      <dgm:spPr/>
      <dgm:t>
        <a:bodyPr/>
        <a:lstStyle/>
        <a:p>
          <a:r>
            <a:rPr lang="en-US" dirty="0"/>
            <a:t>Have a STEM OPT qualifying job</a:t>
          </a:r>
        </a:p>
      </dgm:t>
    </dgm:pt>
    <dgm:pt modelId="{A8DCF2D2-B0D0-4337-8AF1-25A328D1B3D0}" type="parTrans" cxnId="{12F1046E-B6DB-4E4A-807D-15912263361A}">
      <dgm:prSet/>
      <dgm:spPr/>
      <dgm:t>
        <a:bodyPr/>
        <a:lstStyle/>
        <a:p>
          <a:endParaRPr lang="en-US"/>
        </a:p>
      </dgm:t>
    </dgm:pt>
    <dgm:pt modelId="{718E0E82-21D8-45C6-AC87-CB12E228DE4A}" type="sibTrans" cxnId="{12F1046E-B6DB-4E4A-807D-15912263361A}">
      <dgm:prSet/>
      <dgm:spPr/>
      <dgm:t>
        <a:bodyPr/>
        <a:lstStyle/>
        <a:p>
          <a:endParaRPr lang="en-US"/>
        </a:p>
      </dgm:t>
    </dgm:pt>
    <dgm:pt modelId="{D9B1E3A4-9989-4C59-9792-9171BFA674AD}" type="pres">
      <dgm:prSet presAssocID="{69591FFD-F249-4F5F-9466-D2AB414E9B6C}" presName="linearFlow" presStyleCnt="0">
        <dgm:presLayoutVars>
          <dgm:dir/>
          <dgm:resizeHandles val="exact"/>
        </dgm:presLayoutVars>
      </dgm:prSet>
      <dgm:spPr/>
    </dgm:pt>
    <dgm:pt modelId="{5223B64F-3ABE-4C57-96D5-41A2BB4990FD}" type="pres">
      <dgm:prSet presAssocID="{B66F8125-9C7B-4A32-84D0-BC0F70C17F63}" presName="composite" presStyleCnt="0"/>
      <dgm:spPr/>
    </dgm:pt>
    <dgm:pt modelId="{8B7E59CE-34EB-4835-8245-8BEC62CC9772}" type="pres">
      <dgm:prSet presAssocID="{B66F8125-9C7B-4A32-84D0-BC0F70C17F63}"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B6ACCE50-DE2C-4B33-86BC-471ACDA990BE}" type="pres">
      <dgm:prSet presAssocID="{B66F8125-9C7B-4A32-84D0-BC0F70C17F63}" presName="txShp" presStyleLbl="node1" presStyleIdx="0" presStyleCnt="4">
        <dgm:presLayoutVars>
          <dgm:bulletEnabled val="1"/>
        </dgm:presLayoutVars>
      </dgm:prSet>
      <dgm:spPr/>
    </dgm:pt>
    <dgm:pt modelId="{1E116F46-4F3F-403B-91DF-D4F721800061}" type="pres">
      <dgm:prSet presAssocID="{37FC4BE6-2FA5-4C37-A61D-453349D9BF82}" presName="spacing" presStyleCnt="0"/>
      <dgm:spPr/>
    </dgm:pt>
    <dgm:pt modelId="{24D04B5A-C18F-428D-8406-AF3A4EA30FBF}" type="pres">
      <dgm:prSet presAssocID="{ACFC270B-8A70-48A2-9089-22285A333206}" presName="composite" presStyleCnt="0"/>
      <dgm:spPr/>
    </dgm:pt>
    <dgm:pt modelId="{6061A4E8-3D9F-4466-95E3-ECCC430FEFC1}" type="pres">
      <dgm:prSet presAssocID="{ACFC270B-8A70-48A2-9089-22285A333206}"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dgm:spPr>
    </dgm:pt>
    <dgm:pt modelId="{9632A026-C4C0-48EF-96D7-6B28DD7FE55A}" type="pres">
      <dgm:prSet presAssocID="{ACFC270B-8A70-48A2-9089-22285A333206}" presName="txShp" presStyleLbl="node1" presStyleIdx="1" presStyleCnt="4">
        <dgm:presLayoutVars>
          <dgm:bulletEnabled val="1"/>
        </dgm:presLayoutVars>
      </dgm:prSet>
      <dgm:spPr/>
    </dgm:pt>
    <dgm:pt modelId="{ED8B7F9C-9139-4E80-9607-C50CCDDC54D9}" type="pres">
      <dgm:prSet presAssocID="{437ADC4F-F693-45E4-BF5A-28D8EBA7465C}" presName="spacing" presStyleCnt="0"/>
      <dgm:spPr/>
    </dgm:pt>
    <dgm:pt modelId="{B75C8953-AAAF-4F1A-AFFA-AA7EF8252D37}" type="pres">
      <dgm:prSet presAssocID="{D78F625D-E11A-444F-8EE8-9FB01AC54D52}" presName="composite" presStyleCnt="0"/>
      <dgm:spPr/>
    </dgm:pt>
    <dgm:pt modelId="{9D6A99DD-A4D7-4C1B-B532-E70E9F6C869D}" type="pres">
      <dgm:prSet presAssocID="{D78F625D-E11A-444F-8EE8-9FB01AC54D52}"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 modelId="{A5498426-E0AD-458C-B41C-C1C680B81B67}" type="pres">
      <dgm:prSet presAssocID="{D78F625D-E11A-444F-8EE8-9FB01AC54D52}" presName="txShp" presStyleLbl="node1" presStyleIdx="2" presStyleCnt="4">
        <dgm:presLayoutVars>
          <dgm:bulletEnabled val="1"/>
        </dgm:presLayoutVars>
      </dgm:prSet>
      <dgm:spPr/>
    </dgm:pt>
    <dgm:pt modelId="{4D09AB8E-F8D0-46B7-BBDE-25B1C669B426}" type="pres">
      <dgm:prSet presAssocID="{970CD702-3314-4609-AFC7-1844769AE729}" presName="spacing" presStyleCnt="0"/>
      <dgm:spPr/>
    </dgm:pt>
    <dgm:pt modelId="{DACE4710-4648-4985-AD83-9B720F46AC21}" type="pres">
      <dgm:prSet presAssocID="{76854D17-5102-4AB6-9296-FC91E1D7581D}" presName="composite" presStyleCnt="0"/>
      <dgm:spPr/>
    </dgm:pt>
    <dgm:pt modelId="{807E1E68-E7E8-41B1-B871-F0A975B4147E}" type="pres">
      <dgm:prSet presAssocID="{76854D17-5102-4AB6-9296-FC91E1D7581D}"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2543A25B-88DE-4A8D-B750-A7AA72E350E4}" type="pres">
      <dgm:prSet presAssocID="{76854D17-5102-4AB6-9296-FC91E1D7581D}" presName="txShp" presStyleLbl="node1" presStyleIdx="3" presStyleCnt="4">
        <dgm:presLayoutVars>
          <dgm:bulletEnabled val="1"/>
        </dgm:presLayoutVars>
      </dgm:prSet>
      <dgm:spPr/>
    </dgm:pt>
  </dgm:ptLst>
  <dgm:cxnLst>
    <dgm:cxn modelId="{FA3F100A-8F40-48CF-BE49-EC4FC35F7DD0}" type="presOf" srcId="{D78F625D-E11A-444F-8EE8-9FB01AC54D52}" destId="{A5498426-E0AD-458C-B41C-C1C680B81B67}" srcOrd="0" destOrd="0" presId="urn:microsoft.com/office/officeart/2005/8/layout/vList3"/>
    <dgm:cxn modelId="{659BE223-48A8-40F3-ACEF-4A2D538A2A7E}" type="presOf" srcId="{ACFC270B-8A70-48A2-9089-22285A333206}" destId="{9632A026-C4C0-48EF-96D7-6B28DD7FE55A}" srcOrd="0" destOrd="0" presId="urn:microsoft.com/office/officeart/2005/8/layout/vList3"/>
    <dgm:cxn modelId="{6C1C4731-EE75-47C7-BF54-B2180D2B52E9}" type="presOf" srcId="{69591FFD-F249-4F5F-9466-D2AB414E9B6C}" destId="{D9B1E3A4-9989-4C59-9792-9171BFA674AD}" srcOrd="0" destOrd="0" presId="urn:microsoft.com/office/officeart/2005/8/layout/vList3"/>
    <dgm:cxn modelId="{067D5F64-3D34-4295-8E83-29ACDD12DBD5}" type="presOf" srcId="{76854D17-5102-4AB6-9296-FC91E1D7581D}" destId="{2543A25B-88DE-4A8D-B750-A7AA72E350E4}" srcOrd="0" destOrd="0" presId="urn:microsoft.com/office/officeart/2005/8/layout/vList3"/>
    <dgm:cxn modelId="{12F1046E-B6DB-4E4A-807D-15912263361A}" srcId="{69591FFD-F249-4F5F-9466-D2AB414E9B6C}" destId="{76854D17-5102-4AB6-9296-FC91E1D7581D}" srcOrd="3" destOrd="0" parTransId="{A8DCF2D2-B0D0-4337-8AF1-25A328D1B3D0}" sibTransId="{718E0E82-21D8-45C6-AC87-CB12E228DE4A}"/>
    <dgm:cxn modelId="{F6D1B187-79A7-40BA-A8CF-46A38C70E229}" srcId="{69591FFD-F249-4F5F-9466-D2AB414E9B6C}" destId="{ACFC270B-8A70-48A2-9089-22285A333206}" srcOrd="1" destOrd="0" parTransId="{9D86CB47-1CA4-4304-B7FB-8A17B6C3A920}" sibTransId="{437ADC4F-F693-45E4-BF5A-28D8EBA7465C}"/>
    <dgm:cxn modelId="{34D59B96-DD72-4E7E-B732-A39E4E26B0AE}" type="presOf" srcId="{B66F8125-9C7B-4A32-84D0-BC0F70C17F63}" destId="{B6ACCE50-DE2C-4B33-86BC-471ACDA990BE}" srcOrd="0" destOrd="0" presId="urn:microsoft.com/office/officeart/2005/8/layout/vList3"/>
    <dgm:cxn modelId="{826CBDF3-575D-4EC1-905D-02365A4F9772}" srcId="{69591FFD-F249-4F5F-9466-D2AB414E9B6C}" destId="{D78F625D-E11A-444F-8EE8-9FB01AC54D52}" srcOrd="2" destOrd="0" parTransId="{BA2D86B1-8009-4C75-9447-1E95FF223B92}" sibTransId="{970CD702-3314-4609-AFC7-1844769AE729}"/>
    <dgm:cxn modelId="{E8EBE6F4-2E4A-4E9D-9F03-B730C0C2D9FB}" srcId="{69591FFD-F249-4F5F-9466-D2AB414E9B6C}" destId="{B66F8125-9C7B-4A32-84D0-BC0F70C17F63}" srcOrd="0" destOrd="0" parTransId="{524811CF-71F8-4DC4-A951-34C5B7FEA8A4}" sibTransId="{37FC4BE6-2FA5-4C37-A61D-453349D9BF82}"/>
    <dgm:cxn modelId="{40117F49-ADB4-4C3F-B0D6-175C06E64077}" type="presParOf" srcId="{D9B1E3A4-9989-4C59-9792-9171BFA674AD}" destId="{5223B64F-3ABE-4C57-96D5-41A2BB4990FD}" srcOrd="0" destOrd="0" presId="urn:microsoft.com/office/officeart/2005/8/layout/vList3"/>
    <dgm:cxn modelId="{D4A2CF44-310E-4235-A8FD-59A8459B0A27}" type="presParOf" srcId="{5223B64F-3ABE-4C57-96D5-41A2BB4990FD}" destId="{8B7E59CE-34EB-4835-8245-8BEC62CC9772}" srcOrd="0" destOrd="0" presId="urn:microsoft.com/office/officeart/2005/8/layout/vList3"/>
    <dgm:cxn modelId="{6FCB23F3-3BB4-4B28-BF58-A0541BF156D2}" type="presParOf" srcId="{5223B64F-3ABE-4C57-96D5-41A2BB4990FD}" destId="{B6ACCE50-DE2C-4B33-86BC-471ACDA990BE}" srcOrd="1" destOrd="0" presId="urn:microsoft.com/office/officeart/2005/8/layout/vList3"/>
    <dgm:cxn modelId="{F016D416-CD8B-4FBB-9BFB-09FCBD490663}" type="presParOf" srcId="{D9B1E3A4-9989-4C59-9792-9171BFA674AD}" destId="{1E116F46-4F3F-403B-91DF-D4F721800061}" srcOrd="1" destOrd="0" presId="urn:microsoft.com/office/officeart/2005/8/layout/vList3"/>
    <dgm:cxn modelId="{D03187ED-CC95-4A4F-AF67-077B3F1FC4FB}" type="presParOf" srcId="{D9B1E3A4-9989-4C59-9792-9171BFA674AD}" destId="{24D04B5A-C18F-428D-8406-AF3A4EA30FBF}" srcOrd="2" destOrd="0" presId="urn:microsoft.com/office/officeart/2005/8/layout/vList3"/>
    <dgm:cxn modelId="{662E42E0-6AB3-448F-9CAF-CE1EBD2632C0}" type="presParOf" srcId="{24D04B5A-C18F-428D-8406-AF3A4EA30FBF}" destId="{6061A4E8-3D9F-4466-95E3-ECCC430FEFC1}" srcOrd="0" destOrd="0" presId="urn:microsoft.com/office/officeart/2005/8/layout/vList3"/>
    <dgm:cxn modelId="{D41A9F85-98FD-43C6-9018-DBD1AB8058B9}" type="presParOf" srcId="{24D04B5A-C18F-428D-8406-AF3A4EA30FBF}" destId="{9632A026-C4C0-48EF-96D7-6B28DD7FE55A}" srcOrd="1" destOrd="0" presId="urn:microsoft.com/office/officeart/2005/8/layout/vList3"/>
    <dgm:cxn modelId="{3186242A-7333-4B7F-AC6A-547900782E31}" type="presParOf" srcId="{D9B1E3A4-9989-4C59-9792-9171BFA674AD}" destId="{ED8B7F9C-9139-4E80-9607-C50CCDDC54D9}" srcOrd="3" destOrd="0" presId="urn:microsoft.com/office/officeart/2005/8/layout/vList3"/>
    <dgm:cxn modelId="{69D6F2AB-FC29-4D7D-9340-45DF03A875BC}" type="presParOf" srcId="{D9B1E3A4-9989-4C59-9792-9171BFA674AD}" destId="{B75C8953-AAAF-4F1A-AFFA-AA7EF8252D37}" srcOrd="4" destOrd="0" presId="urn:microsoft.com/office/officeart/2005/8/layout/vList3"/>
    <dgm:cxn modelId="{527CEA1D-C228-4F02-9FE0-6493C4E6EEC3}" type="presParOf" srcId="{B75C8953-AAAF-4F1A-AFFA-AA7EF8252D37}" destId="{9D6A99DD-A4D7-4C1B-B532-E70E9F6C869D}" srcOrd="0" destOrd="0" presId="urn:microsoft.com/office/officeart/2005/8/layout/vList3"/>
    <dgm:cxn modelId="{75970AE7-B7A3-4B88-A7CC-639011E45E1B}" type="presParOf" srcId="{B75C8953-AAAF-4F1A-AFFA-AA7EF8252D37}" destId="{A5498426-E0AD-458C-B41C-C1C680B81B67}" srcOrd="1" destOrd="0" presId="urn:microsoft.com/office/officeart/2005/8/layout/vList3"/>
    <dgm:cxn modelId="{882E8EDA-9689-498F-877E-3CFC613CC5AD}" type="presParOf" srcId="{D9B1E3A4-9989-4C59-9792-9171BFA674AD}" destId="{4D09AB8E-F8D0-46B7-BBDE-25B1C669B426}" srcOrd="5" destOrd="0" presId="urn:microsoft.com/office/officeart/2005/8/layout/vList3"/>
    <dgm:cxn modelId="{54D8F45D-118F-4A39-80CC-471A25DF57D7}" type="presParOf" srcId="{D9B1E3A4-9989-4C59-9792-9171BFA674AD}" destId="{DACE4710-4648-4985-AD83-9B720F46AC21}" srcOrd="6" destOrd="0" presId="urn:microsoft.com/office/officeart/2005/8/layout/vList3"/>
    <dgm:cxn modelId="{01F52B01-6CE6-4C36-9B77-B58A4580B9E3}" type="presParOf" srcId="{DACE4710-4648-4985-AD83-9B720F46AC21}" destId="{807E1E68-E7E8-41B1-B871-F0A975B4147E}" srcOrd="0" destOrd="0" presId="urn:microsoft.com/office/officeart/2005/8/layout/vList3"/>
    <dgm:cxn modelId="{F27C2B57-A88D-4F51-913E-E6135F7AE877}" type="presParOf" srcId="{DACE4710-4648-4985-AD83-9B720F46AC21}" destId="{2543A25B-88DE-4A8D-B750-A7AA72E350E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7FBC28-92B2-4E26-9082-74551882629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2E0C529-2447-498B-8191-371729D5F744}">
      <dgm:prSet phldrT="[Text]"/>
      <dgm:spPr>
        <a:solidFill>
          <a:schemeClr val="tx1"/>
        </a:solidFill>
      </dgm:spPr>
      <dgm:t>
        <a:bodyPr/>
        <a:lstStyle/>
        <a:p>
          <a:r>
            <a:rPr lang="en-US" dirty="0"/>
            <a:t>1</a:t>
          </a:r>
        </a:p>
      </dgm:t>
    </dgm:pt>
    <dgm:pt modelId="{11DABE9F-74E6-4704-BD6B-05755A8862F3}" type="parTrans" cxnId="{687168F4-4BB1-492C-95C2-1FFA4E2F7B0D}">
      <dgm:prSet/>
      <dgm:spPr/>
      <dgm:t>
        <a:bodyPr/>
        <a:lstStyle/>
        <a:p>
          <a:endParaRPr lang="en-US"/>
        </a:p>
      </dgm:t>
    </dgm:pt>
    <dgm:pt modelId="{3B256D3A-2BA5-4115-B3C3-51041FAAF063}" type="sibTrans" cxnId="{687168F4-4BB1-492C-95C2-1FFA4E2F7B0D}">
      <dgm:prSet/>
      <dgm:spPr/>
      <dgm:t>
        <a:bodyPr/>
        <a:lstStyle/>
        <a:p>
          <a:endParaRPr lang="en-US"/>
        </a:p>
      </dgm:t>
    </dgm:pt>
    <dgm:pt modelId="{D6785C4F-CE7E-4369-9445-29B47030F9D7}">
      <dgm:prSet phldrT="[Text]"/>
      <dgm:spPr/>
      <dgm:t>
        <a:bodyPr/>
        <a:lstStyle/>
        <a:p>
          <a:r>
            <a:rPr lang="en-US" dirty="0"/>
            <a:t>Determine if you are eligible for the 24-month STEM OPT Extension</a:t>
          </a:r>
        </a:p>
      </dgm:t>
    </dgm:pt>
    <dgm:pt modelId="{003626BC-E26A-4BD8-A0C6-7E4318795C8C}" type="parTrans" cxnId="{1F5A81BD-A13D-4743-BB57-03F484443ADE}">
      <dgm:prSet/>
      <dgm:spPr/>
      <dgm:t>
        <a:bodyPr/>
        <a:lstStyle/>
        <a:p>
          <a:endParaRPr lang="en-US"/>
        </a:p>
      </dgm:t>
    </dgm:pt>
    <dgm:pt modelId="{4726A2B6-8E4C-43CD-8F48-BF07E16A2B9A}" type="sibTrans" cxnId="{1F5A81BD-A13D-4743-BB57-03F484443ADE}">
      <dgm:prSet/>
      <dgm:spPr/>
      <dgm:t>
        <a:bodyPr/>
        <a:lstStyle/>
        <a:p>
          <a:endParaRPr lang="en-US"/>
        </a:p>
      </dgm:t>
    </dgm:pt>
    <dgm:pt modelId="{0736F50E-FCD1-4150-9D4A-448BF6EDC35E}">
      <dgm:prSet phldrT="[Text]"/>
      <dgm:spPr>
        <a:solidFill>
          <a:schemeClr val="tx1"/>
        </a:solidFill>
      </dgm:spPr>
      <dgm:t>
        <a:bodyPr/>
        <a:lstStyle/>
        <a:p>
          <a:r>
            <a:rPr lang="en-US" dirty="0"/>
            <a:t>2</a:t>
          </a:r>
        </a:p>
      </dgm:t>
    </dgm:pt>
    <dgm:pt modelId="{6096436E-F58F-4EB9-A336-E65B3CA99EEF}" type="parTrans" cxnId="{BDF9D557-7E3C-4114-8A93-9EBA7C9A4FD1}">
      <dgm:prSet/>
      <dgm:spPr/>
      <dgm:t>
        <a:bodyPr/>
        <a:lstStyle/>
        <a:p>
          <a:endParaRPr lang="en-US"/>
        </a:p>
      </dgm:t>
    </dgm:pt>
    <dgm:pt modelId="{69802AFD-E2A2-4823-ACBE-D49317865A7A}" type="sibTrans" cxnId="{BDF9D557-7E3C-4114-8A93-9EBA7C9A4FD1}">
      <dgm:prSet/>
      <dgm:spPr/>
      <dgm:t>
        <a:bodyPr/>
        <a:lstStyle/>
        <a:p>
          <a:endParaRPr lang="en-US"/>
        </a:p>
      </dgm:t>
    </dgm:pt>
    <dgm:pt modelId="{A15EA46F-5406-4372-AA61-5D505E85C949}">
      <dgm:prSet phldrT="[Text]"/>
      <dgm:spPr/>
      <dgm:t>
        <a:bodyPr/>
        <a:lstStyle/>
        <a:p>
          <a:r>
            <a:rPr lang="en-US" dirty="0"/>
            <a:t>Student and employer complete and sign Form I 983 (Training Plan for STEM OPT Student) and all other application forms.</a:t>
          </a:r>
        </a:p>
      </dgm:t>
    </dgm:pt>
    <dgm:pt modelId="{006045DF-6CC7-44EC-9E9A-383C18C469AD}" type="parTrans" cxnId="{FA0F6640-4EEF-4BB2-A407-8A841B5E29C5}">
      <dgm:prSet/>
      <dgm:spPr/>
      <dgm:t>
        <a:bodyPr/>
        <a:lstStyle/>
        <a:p>
          <a:endParaRPr lang="en-US"/>
        </a:p>
      </dgm:t>
    </dgm:pt>
    <dgm:pt modelId="{66FB0527-E905-469E-BCC3-2BD7B6372D23}" type="sibTrans" cxnId="{FA0F6640-4EEF-4BB2-A407-8A841B5E29C5}">
      <dgm:prSet/>
      <dgm:spPr/>
      <dgm:t>
        <a:bodyPr/>
        <a:lstStyle/>
        <a:p>
          <a:endParaRPr lang="en-US"/>
        </a:p>
      </dgm:t>
    </dgm:pt>
    <dgm:pt modelId="{09129277-280D-4429-99B4-91423E801742}">
      <dgm:prSet phldrT="[Text]"/>
      <dgm:spPr>
        <a:solidFill>
          <a:schemeClr val="tx1"/>
        </a:solidFill>
      </dgm:spPr>
      <dgm:t>
        <a:bodyPr/>
        <a:lstStyle/>
        <a:p>
          <a:r>
            <a:rPr lang="en-US" dirty="0"/>
            <a:t>3</a:t>
          </a:r>
        </a:p>
      </dgm:t>
    </dgm:pt>
    <dgm:pt modelId="{A5CA1619-3066-4058-9ED2-F8F91AB96F32}" type="parTrans" cxnId="{5D563FC1-5BB9-42AC-BFFD-D0B181519882}">
      <dgm:prSet/>
      <dgm:spPr/>
      <dgm:t>
        <a:bodyPr/>
        <a:lstStyle/>
        <a:p>
          <a:endParaRPr lang="en-US"/>
        </a:p>
      </dgm:t>
    </dgm:pt>
    <dgm:pt modelId="{EFEC593E-D20D-4E3E-BA42-C2938ACAA518}" type="sibTrans" cxnId="{5D563FC1-5BB9-42AC-BFFD-D0B181519882}">
      <dgm:prSet/>
      <dgm:spPr/>
      <dgm:t>
        <a:bodyPr/>
        <a:lstStyle/>
        <a:p>
          <a:endParaRPr lang="en-US"/>
        </a:p>
      </dgm:t>
    </dgm:pt>
    <dgm:pt modelId="{A7403C39-5CBE-45B9-A4A6-FCD7C0D52F08}">
      <dgm:prSet phldrT="[Text]"/>
      <dgm:spPr/>
      <dgm:t>
        <a:bodyPr/>
        <a:lstStyle/>
        <a:p>
          <a:r>
            <a:rPr lang="en-US" dirty="0"/>
            <a:t>Submit the evidence of eligibility to the DSO by online submission @ </a:t>
          </a:r>
          <a:r>
            <a:rPr lang="en-US" dirty="0">
              <a:hlinkClick xmlns:r="http://schemas.openxmlformats.org/officeDocument/2006/relationships" r:id="rId1"/>
            </a:rPr>
            <a:t>Optional Practical Training | California State University Long Beach</a:t>
          </a:r>
          <a:endParaRPr lang="en-US" dirty="0"/>
        </a:p>
      </dgm:t>
    </dgm:pt>
    <dgm:pt modelId="{C883118D-3796-4804-AEF2-A553E32C5CAF}" type="parTrans" cxnId="{4C15A3BB-CD8C-402B-B731-A290B774DF50}">
      <dgm:prSet/>
      <dgm:spPr/>
      <dgm:t>
        <a:bodyPr/>
        <a:lstStyle/>
        <a:p>
          <a:endParaRPr lang="en-US"/>
        </a:p>
      </dgm:t>
    </dgm:pt>
    <dgm:pt modelId="{9522E929-ED46-43F1-93EA-79ABF195AEE3}" type="sibTrans" cxnId="{4C15A3BB-CD8C-402B-B731-A290B774DF50}">
      <dgm:prSet/>
      <dgm:spPr/>
      <dgm:t>
        <a:bodyPr/>
        <a:lstStyle/>
        <a:p>
          <a:endParaRPr lang="en-US"/>
        </a:p>
      </dgm:t>
    </dgm:pt>
    <dgm:pt modelId="{F97F3B99-0394-43C9-8581-686DC5A90428}" type="pres">
      <dgm:prSet presAssocID="{307FBC28-92B2-4E26-9082-745518826297}" presName="linearFlow" presStyleCnt="0">
        <dgm:presLayoutVars>
          <dgm:dir/>
          <dgm:animLvl val="lvl"/>
          <dgm:resizeHandles val="exact"/>
        </dgm:presLayoutVars>
      </dgm:prSet>
      <dgm:spPr/>
    </dgm:pt>
    <dgm:pt modelId="{42517742-D765-434F-A8EF-F6D176D0F006}" type="pres">
      <dgm:prSet presAssocID="{52E0C529-2447-498B-8191-371729D5F744}" presName="composite" presStyleCnt="0"/>
      <dgm:spPr/>
    </dgm:pt>
    <dgm:pt modelId="{D9B304F5-A032-4861-AF9E-2876F80F873A}" type="pres">
      <dgm:prSet presAssocID="{52E0C529-2447-498B-8191-371729D5F744}" presName="parentText" presStyleLbl="alignNode1" presStyleIdx="0" presStyleCnt="3" custLinFactNeighborX="0" custLinFactNeighborY="-175">
        <dgm:presLayoutVars>
          <dgm:chMax val="1"/>
          <dgm:bulletEnabled val="1"/>
        </dgm:presLayoutVars>
      </dgm:prSet>
      <dgm:spPr/>
    </dgm:pt>
    <dgm:pt modelId="{0E183837-B958-45FA-A087-8074FA144CE2}" type="pres">
      <dgm:prSet presAssocID="{52E0C529-2447-498B-8191-371729D5F744}" presName="descendantText" presStyleLbl="alignAcc1" presStyleIdx="0" presStyleCnt="3" custLinFactNeighborY="0">
        <dgm:presLayoutVars>
          <dgm:bulletEnabled val="1"/>
        </dgm:presLayoutVars>
      </dgm:prSet>
      <dgm:spPr/>
    </dgm:pt>
    <dgm:pt modelId="{6934BC7D-CF66-42A3-935C-24239F1DDC12}" type="pres">
      <dgm:prSet presAssocID="{3B256D3A-2BA5-4115-B3C3-51041FAAF063}" presName="sp" presStyleCnt="0"/>
      <dgm:spPr/>
    </dgm:pt>
    <dgm:pt modelId="{51B7D856-D5A2-45EB-A830-B190B8AAA41F}" type="pres">
      <dgm:prSet presAssocID="{0736F50E-FCD1-4150-9D4A-448BF6EDC35E}" presName="composite" presStyleCnt="0"/>
      <dgm:spPr/>
    </dgm:pt>
    <dgm:pt modelId="{66DA7408-3D1E-4C2B-92CE-BDBE3DF154E4}" type="pres">
      <dgm:prSet presAssocID="{0736F50E-FCD1-4150-9D4A-448BF6EDC35E}" presName="parentText" presStyleLbl="alignNode1" presStyleIdx="1" presStyleCnt="3">
        <dgm:presLayoutVars>
          <dgm:chMax val="1"/>
          <dgm:bulletEnabled val="1"/>
        </dgm:presLayoutVars>
      </dgm:prSet>
      <dgm:spPr/>
    </dgm:pt>
    <dgm:pt modelId="{0D41FDE3-54CE-4182-B584-E416DCFB3148}" type="pres">
      <dgm:prSet presAssocID="{0736F50E-FCD1-4150-9D4A-448BF6EDC35E}" presName="descendantText" presStyleLbl="alignAcc1" presStyleIdx="1" presStyleCnt="3">
        <dgm:presLayoutVars>
          <dgm:bulletEnabled val="1"/>
        </dgm:presLayoutVars>
      </dgm:prSet>
      <dgm:spPr/>
    </dgm:pt>
    <dgm:pt modelId="{782BAB31-3BE4-4AB7-A0EE-E945E5A12763}" type="pres">
      <dgm:prSet presAssocID="{69802AFD-E2A2-4823-ACBE-D49317865A7A}" presName="sp" presStyleCnt="0"/>
      <dgm:spPr/>
    </dgm:pt>
    <dgm:pt modelId="{79A6948B-0F36-433E-96D8-1360178343FD}" type="pres">
      <dgm:prSet presAssocID="{09129277-280D-4429-99B4-91423E801742}" presName="composite" presStyleCnt="0"/>
      <dgm:spPr/>
    </dgm:pt>
    <dgm:pt modelId="{67E072C7-E812-47E5-81C7-1161EF04EE62}" type="pres">
      <dgm:prSet presAssocID="{09129277-280D-4429-99B4-91423E801742}" presName="parentText" presStyleLbl="alignNode1" presStyleIdx="2" presStyleCnt="3">
        <dgm:presLayoutVars>
          <dgm:chMax val="1"/>
          <dgm:bulletEnabled val="1"/>
        </dgm:presLayoutVars>
      </dgm:prSet>
      <dgm:spPr/>
    </dgm:pt>
    <dgm:pt modelId="{9FB95DB4-3C6D-46FB-AE76-7BB771BC2EC6}" type="pres">
      <dgm:prSet presAssocID="{09129277-280D-4429-99B4-91423E801742}" presName="descendantText" presStyleLbl="alignAcc1" presStyleIdx="2" presStyleCnt="3" custLinFactNeighborY="0">
        <dgm:presLayoutVars>
          <dgm:bulletEnabled val="1"/>
        </dgm:presLayoutVars>
      </dgm:prSet>
      <dgm:spPr/>
    </dgm:pt>
  </dgm:ptLst>
  <dgm:cxnLst>
    <dgm:cxn modelId="{E26FA81A-E926-48A6-AD2C-66004F1920BE}" type="presOf" srcId="{D6785C4F-CE7E-4369-9445-29B47030F9D7}" destId="{0E183837-B958-45FA-A087-8074FA144CE2}" srcOrd="0" destOrd="0" presId="urn:microsoft.com/office/officeart/2005/8/layout/chevron2"/>
    <dgm:cxn modelId="{7B106240-BC8C-48F3-823C-02460D42F629}" type="presOf" srcId="{0736F50E-FCD1-4150-9D4A-448BF6EDC35E}" destId="{66DA7408-3D1E-4C2B-92CE-BDBE3DF154E4}" srcOrd="0" destOrd="0" presId="urn:microsoft.com/office/officeart/2005/8/layout/chevron2"/>
    <dgm:cxn modelId="{FA0F6640-4EEF-4BB2-A407-8A841B5E29C5}" srcId="{0736F50E-FCD1-4150-9D4A-448BF6EDC35E}" destId="{A15EA46F-5406-4372-AA61-5D505E85C949}" srcOrd="0" destOrd="0" parTransId="{006045DF-6CC7-44EC-9E9A-383C18C469AD}" sibTransId="{66FB0527-E905-469E-BCC3-2BD7B6372D23}"/>
    <dgm:cxn modelId="{AE561D4A-1F65-46DE-AF1B-8F4C29A0B03A}" type="presOf" srcId="{A15EA46F-5406-4372-AA61-5D505E85C949}" destId="{0D41FDE3-54CE-4182-B584-E416DCFB3148}" srcOrd="0" destOrd="0" presId="urn:microsoft.com/office/officeart/2005/8/layout/chevron2"/>
    <dgm:cxn modelId="{BDF9D557-7E3C-4114-8A93-9EBA7C9A4FD1}" srcId="{307FBC28-92B2-4E26-9082-745518826297}" destId="{0736F50E-FCD1-4150-9D4A-448BF6EDC35E}" srcOrd="1" destOrd="0" parTransId="{6096436E-F58F-4EB9-A336-E65B3CA99EEF}" sibTransId="{69802AFD-E2A2-4823-ACBE-D49317865A7A}"/>
    <dgm:cxn modelId="{F0E0D2B5-E910-4692-8DD6-1D83278094ED}" type="presOf" srcId="{A7403C39-5CBE-45B9-A4A6-FCD7C0D52F08}" destId="{9FB95DB4-3C6D-46FB-AE76-7BB771BC2EC6}" srcOrd="0" destOrd="0" presId="urn:microsoft.com/office/officeart/2005/8/layout/chevron2"/>
    <dgm:cxn modelId="{4C15A3BB-CD8C-402B-B731-A290B774DF50}" srcId="{09129277-280D-4429-99B4-91423E801742}" destId="{A7403C39-5CBE-45B9-A4A6-FCD7C0D52F08}" srcOrd="0" destOrd="0" parTransId="{C883118D-3796-4804-AEF2-A553E32C5CAF}" sibTransId="{9522E929-ED46-43F1-93EA-79ABF195AEE3}"/>
    <dgm:cxn modelId="{1F5A81BD-A13D-4743-BB57-03F484443ADE}" srcId="{52E0C529-2447-498B-8191-371729D5F744}" destId="{D6785C4F-CE7E-4369-9445-29B47030F9D7}" srcOrd="0" destOrd="0" parTransId="{003626BC-E26A-4BD8-A0C6-7E4318795C8C}" sibTransId="{4726A2B6-8E4C-43CD-8F48-BF07E16A2B9A}"/>
    <dgm:cxn modelId="{5D563FC1-5BB9-42AC-BFFD-D0B181519882}" srcId="{307FBC28-92B2-4E26-9082-745518826297}" destId="{09129277-280D-4429-99B4-91423E801742}" srcOrd="2" destOrd="0" parTransId="{A5CA1619-3066-4058-9ED2-F8F91AB96F32}" sibTransId="{EFEC593E-D20D-4E3E-BA42-C2938ACAA518}"/>
    <dgm:cxn modelId="{3E557ECE-1C91-4901-A487-1BF489FA6177}" type="presOf" srcId="{52E0C529-2447-498B-8191-371729D5F744}" destId="{D9B304F5-A032-4861-AF9E-2876F80F873A}" srcOrd="0" destOrd="0" presId="urn:microsoft.com/office/officeart/2005/8/layout/chevron2"/>
    <dgm:cxn modelId="{F8D741DC-9D58-4AA3-9584-A0931143781B}" type="presOf" srcId="{09129277-280D-4429-99B4-91423E801742}" destId="{67E072C7-E812-47E5-81C7-1161EF04EE62}" srcOrd="0" destOrd="0" presId="urn:microsoft.com/office/officeart/2005/8/layout/chevron2"/>
    <dgm:cxn modelId="{33EF3EE2-A6E1-4CA0-93F1-A37EFDD90A3F}" type="presOf" srcId="{307FBC28-92B2-4E26-9082-745518826297}" destId="{F97F3B99-0394-43C9-8581-686DC5A90428}" srcOrd="0" destOrd="0" presId="urn:microsoft.com/office/officeart/2005/8/layout/chevron2"/>
    <dgm:cxn modelId="{687168F4-4BB1-492C-95C2-1FFA4E2F7B0D}" srcId="{307FBC28-92B2-4E26-9082-745518826297}" destId="{52E0C529-2447-498B-8191-371729D5F744}" srcOrd="0" destOrd="0" parTransId="{11DABE9F-74E6-4704-BD6B-05755A8862F3}" sibTransId="{3B256D3A-2BA5-4115-B3C3-51041FAAF063}"/>
    <dgm:cxn modelId="{A4AF1479-E73D-4B84-8DB7-134FF9B141D7}" type="presParOf" srcId="{F97F3B99-0394-43C9-8581-686DC5A90428}" destId="{42517742-D765-434F-A8EF-F6D176D0F006}" srcOrd="0" destOrd="0" presId="urn:microsoft.com/office/officeart/2005/8/layout/chevron2"/>
    <dgm:cxn modelId="{B5541D94-A905-4FE1-BB45-A53DA452B634}" type="presParOf" srcId="{42517742-D765-434F-A8EF-F6D176D0F006}" destId="{D9B304F5-A032-4861-AF9E-2876F80F873A}" srcOrd="0" destOrd="0" presId="urn:microsoft.com/office/officeart/2005/8/layout/chevron2"/>
    <dgm:cxn modelId="{6F8E5938-79FA-427F-BF66-269A49A1AF04}" type="presParOf" srcId="{42517742-D765-434F-A8EF-F6D176D0F006}" destId="{0E183837-B958-45FA-A087-8074FA144CE2}" srcOrd="1" destOrd="0" presId="urn:microsoft.com/office/officeart/2005/8/layout/chevron2"/>
    <dgm:cxn modelId="{F6C8A7D2-EE8B-4061-BDA7-A23967CF7BA4}" type="presParOf" srcId="{F97F3B99-0394-43C9-8581-686DC5A90428}" destId="{6934BC7D-CF66-42A3-935C-24239F1DDC12}" srcOrd="1" destOrd="0" presId="urn:microsoft.com/office/officeart/2005/8/layout/chevron2"/>
    <dgm:cxn modelId="{DE18E9F8-88B8-4180-A96F-78778D7061F9}" type="presParOf" srcId="{F97F3B99-0394-43C9-8581-686DC5A90428}" destId="{51B7D856-D5A2-45EB-A830-B190B8AAA41F}" srcOrd="2" destOrd="0" presId="urn:microsoft.com/office/officeart/2005/8/layout/chevron2"/>
    <dgm:cxn modelId="{30A3C335-76C3-441C-92CB-5E0FEB7F562D}" type="presParOf" srcId="{51B7D856-D5A2-45EB-A830-B190B8AAA41F}" destId="{66DA7408-3D1E-4C2B-92CE-BDBE3DF154E4}" srcOrd="0" destOrd="0" presId="urn:microsoft.com/office/officeart/2005/8/layout/chevron2"/>
    <dgm:cxn modelId="{79C22386-6A8F-4D3B-B0A6-664E50086FA6}" type="presParOf" srcId="{51B7D856-D5A2-45EB-A830-B190B8AAA41F}" destId="{0D41FDE3-54CE-4182-B584-E416DCFB3148}" srcOrd="1" destOrd="0" presId="urn:microsoft.com/office/officeart/2005/8/layout/chevron2"/>
    <dgm:cxn modelId="{4B6304FC-D40E-4DD8-92A2-60CB62257A79}" type="presParOf" srcId="{F97F3B99-0394-43C9-8581-686DC5A90428}" destId="{782BAB31-3BE4-4AB7-A0EE-E945E5A12763}" srcOrd="3" destOrd="0" presId="urn:microsoft.com/office/officeart/2005/8/layout/chevron2"/>
    <dgm:cxn modelId="{5D10AFEC-77E8-48AB-AFFA-853303A34676}" type="presParOf" srcId="{F97F3B99-0394-43C9-8581-686DC5A90428}" destId="{79A6948B-0F36-433E-96D8-1360178343FD}" srcOrd="4" destOrd="0" presId="urn:microsoft.com/office/officeart/2005/8/layout/chevron2"/>
    <dgm:cxn modelId="{8D5FCCAB-8D10-46C6-B63B-B9475910BBCB}" type="presParOf" srcId="{79A6948B-0F36-433E-96D8-1360178343FD}" destId="{67E072C7-E812-47E5-81C7-1161EF04EE62}" srcOrd="0" destOrd="0" presId="urn:microsoft.com/office/officeart/2005/8/layout/chevron2"/>
    <dgm:cxn modelId="{E423A4B6-0DB1-42A8-9052-23CEAA260F88}" type="presParOf" srcId="{79A6948B-0F36-433E-96D8-1360178343FD}" destId="{9FB95DB4-3C6D-46FB-AE76-7BB771BC2EC6}" srcOrd="1" destOrd="0" presId="urn:microsoft.com/office/officeart/2005/8/layout/chevron2"/>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B4C856-415B-4BC1-8F5C-E57CC85E508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55A4B3C-5217-475A-B1A2-E4963F96312F}">
      <dgm:prSet phldrT="[Text]"/>
      <dgm:spPr>
        <a:solidFill>
          <a:schemeClr val="tx1"/>
        </a:solidFill>
      </dgm:spPr>
      <dgm:t>
        <a:bodyPr/>
        <a:lstStyle/>
        <a:p>
          <a:r>
            <a:rPr lang="en-US" dirty="0"/>
            <a:t>4</a:t>
          </a:r>
        </a:p>
      </dgm:t>
    </dgm:pt>
    <dgm:pt modelId="{57CAD24C-9DDD-4657-A326-A82C473E2016}" type="parTrans" cxnId="{3584FC1C-6562-4B1B-A5DD-C3618B7316CC}">
      <dgm:prSet/>
      <dgm:spPr/>
      <dgm:t>
        <a:bodyPr/>
        <a:lstStyle/>
        <a:p>
          <a:endParaRPr lang="en-US"/>
        </a:p>
      </dgm:t>
    </dgm:pt>
    <dgm:pt modelId="{0D63EEC1-5CD5-4C49-B9E6-349A3CCD422E}" type="sibTrans" cxnId="{3584FC1C-6562-4B1B-A5DD-C3618B7316CC}">
      <dgm:prSet/>
      <dgm:spPr/>
      <dgm:t>
        <a:bodyPr/>
        <a:lstStyle/>
        <a:p>
          <a:endParaRPr lang="en-US"/>
        </a:p>
      </dgm:t>
    </dgm:pt>
    <dgm:pt modelId="{CD5F8AA2-E4AA-455D-A2AC-77BDB62630D7}">
      <dgm:prSet phldrT="[Text]"/>
      <dgm:spPr>
        <a:solidFill>
          <a:schemeClr val="accent4">
            <a:lumMod val="20000"/>
            <a:lumOff val="80000"/>
          </a:schemeClr>
        </a:solidFill>
      </dgm:spPr>
      <dgm:t>
        <a:bodyPr/>
        <a:lstStyle/>
        <a:p>
          <a:r>
            <a:rPr lang="en-US" dirty="0"/>
            <a:t>DSO recommends the STEM extension and provides new I 20 to student.</a:t>
          </a:r>
        </a:p>
      </dgm:t>
    </dgm:pt>
    <dgm:pt modelId="{B47202B5-B181-48C1-B4A3-9EBA1143E430}" type="parTrans" cxnId="{7A8136CA-2038-405B-B875-68D90ED74787}">
      <dgm:prSet/>
      <dgm:spPr/>
      <dgm:t>
        <a:bodyPr/>
        <a:lstStyle/>
        <a:p>
          <a:endParaRPr lang="en-US"/>
        </a:p>
      </dgm:t>
    </dgm:pt>
    <dgm:pt modelId="{FD774862-F267-4ECA-B37F-67EAA01AF85B}" type="sibTrans" cxnId="{7A8136CA-2038-405B-B875-68D90ED74787}">
      <dgm:prSet/>
      <dgm:spPr/>
      <dgm:t>
        <a:bodyPr/>
        <a:lstStyle/>
        <a:p>
          <a:endParaRPr lang="en-US"/>
        </a:p>
      </dgm:t>
    </dgm:pt>
    <dgm:pt modelId="{5A1717BD-6FF3-448B-83C1-8A5B7C71B947}">
      <dgm:prSet phldrT="[Text]"/>
      <dgm:spPr>
        <a:solidFill>
          <a:schemeClr val="tx1"/>
        </a:solidFill>
      </dgm:spPr>
      <dgm:t>
        <a:bodyPr/>
        <a:lstStyle/>
        <a:p>
          <a:r>
            <a:rPr lang="en-US" dirty="0"/>
            <a:t>5</a:t>
          </a:r>
        </a:p>
      </dgm:t>
    </dgm:pt>
    <dgm:pt modelId="{7206D7A2-7080-446F-9561-633DCEB64F93}" type="parTrans" cxnId="{5933DB31-7AEA-4098-A55E-75A3059C8D6C}">
      <dgm:prSet/>
      <dgm:spPr/>
      <dgm:t>
        <a:bodyPr/>
        <a:lstStyle/>
        <a:p>
          <a:endParaRPr lang="en-US"/>
        </a:p>
      </dgm:t>
    </dgm:pt>
    <dgm:pt modelId="{96A89DD3-AF9A-4126-9AB2-80BEF2E2AF81}" type="sibTrans" cxnId="{5933DB31-7AEA-4098-A55E-75A3059C8D6C}">
      <dgm:prSet/>
      <dgm:spPr/>
      <dgm:t>
        <a:bodyPr/>
        <a:lstStyle/>
        <a:p>
          <a:endParaRPr lang="en-US"/>
        </a:p>
      </dgm:t>
    </dgm:pt>
    <dgm:pt modelId="{1E551C44-E3B7-4F8E-B177-BB7A8B5E67D2}">
      <dgm:prSet phldrT="[Text]"/>
      <dgm:spPr>
        <a:solidFill>
          <a:schemeClr val="bg1">
            <a:alpha val="90000"/>
          </a:schemeClr>
        </a:solidFill>
      </dgm:spPr>
      <dgm:t>
        <a:bodyPr/>
        <a:lstStyle/>
        <a:p>
          <a:r>
            <a:rPr lang="en-US" dirty="0"/>
            <a:t>Student prepares the application using the Cover Sheet provide by the DSO, File the complete Application for Work Authorization and all supporting documents to USCIS in a timely manner.</a:t>
          </a:r>
        </a:p>
      </dgm:t>
    </dgm:pt>
    <dgm:pt modelId="{208183FA-ABC0-4B7E-B776-097E18E8F93D}" type="parTrans" cxnId="{C1EC7408-60BB-4661-BB71-CD32AF56BA57}">
      <dgm:prSet/>
      <dgm:spPr/>
      <dgm:t>
        <a:bodyPr/>
        <a:lstStyle/>
        <a:p>
          <a:endParaRPr lang="en-US"/>
        </a:p>
      </dgm:t>
    </dgm:pt>
    <dgm:pt modelId="{EBB16261-8B6C-48D3-A429-7D900C06E3D5}" type="sibTrans" cxnId="{C1EC7408-60BB-4661-BB71-CD32AF56BA57}">
      <dgm:prSet/>
      <dgm:spPr/>
      <dgm:t>
        <a:bodyPr/>
        <a:lstStyle/>
        <a:p>
          <a:endParaRPr lang="en-US"/>
        </a:p>
      </dgm:t>
    </dgm:pt>
    <dgm:pt modelId="{18E88BC8-194C-4C46-8BCC-467B2567AFCF}">
      <dgm:prSet phldrT="[Text]"/>
      <dgm:spPr>
        <a:solidFill>
          <a:schemeClr val="tx1"/>
        </a:solidFill>
      </dgm:spPr>
      <dgm:t>
        <a:bodyPr/>
        <a:lstStyle/>
        <a:p>
          <a:r>
            <a:rPr lang="en-US" dirty="0"/>
            <a:t>6</a:t>
          </a:r>
        </a:p>
      </dgm:t>
    </dgm:pt>
    <dgm:pt modelId="{2ECDB720-E9BF-4777-A209-DDD77BFF1F21}" type="parTrans" cxnId="{776CBCCE-8A3A-4F48-A4B7-2BC8524B5885}">
      <dgm:prSet/>
      <dgm:spPr/>
      <dgm:t>
        <a:bodyPr/>
        <a:lstStyle/>
        <a:p>
          <a:endParaRPr lang="en-US"/>
        </a:p>
      </dgm:t>
    </dgm:pt>
    <dgm:pt modelId="{678E5DBC-FA69-4E56-A3F3-E72B36492CAF}" type="sibTrans" cxnId="{776CBCCE-8A3A-4F48-A4B7-2BC8524B5885}">
      <dgm:prSet/>
      <dgm:spPr/>
      <dgm:t>
        <a:bodyPr/>
        <a:lstStyle/>
        <a:p>
          <a:endParaRPr lang="en-US"/>
        </a:p>
      </dgm:t>
    </dgm:pt>
    <dgm:pt modelId="{59A46910-BA8D-4A20-8E19-2A262753F704}">
      <dgm:prSet phldrT="[Text]"/>
      <dgm:spPr>
        <a:solidFill>
          <a:schemeClr val="bg1">
            <a:alpha val="90000"/>
          </a:schemeClr>
        </a:solidFill>
      </dgm:spPr>
      <dgm:t>
        <a:bodyPr/>
        <a:lstStyle/>
        <a:p>
          <a:r>
            <a:rPr lang="en-US" dirty="0"/>
            <a:t>USCIS reviews the application and makes a decision within 90 100 days.</a:t>
          </a:r>
        </a:p>
      </dgm:t>
    </dgm:pt>
    <dgm:pt modelId="{B64A008B-DFB5-4B76-B2D5-2D2D3CCFC5AF}" type="parTrans" cxnId="{F27E164A-1889-4245-A5AD-E2FFCE3BBCE8}">
      <dgm:prSet/>
      <dgm:spPr/>
      <dgm:t>
        <a:bodyPr/>
        <a:lstStyle/>
        <a:p>
          <a:endParaRPr lang="en-US"/>
        </a:p>
      </dgm:t>
    </dgm:pt>
    <dgm:pt modelId="{B5C256CF-EE1C-4E71-9586-D97F2B7F09A1}" type="sibTrans" cxnId="{F27E164A-1889-4245-A5AD-E2FFCE3BBCE8}">
      <dgm:prSet/>
      <dgm:spPr/>
      <dgm:t>
        <a:bodyPr/>
        <a:lstStyle/>
        <a:p>
          <a:endParaRPr lang="en-US"/>
        </a:p>
      </dgm:t>
    </dgm:pt>
    <dgm:pt modelId="{FDFF9F8D-617C-4E30-BC9B-F156FEACCDC8}" type="pres">
      <dgm:prSet presAssocID="{F4B4C856-415B-4BC1-8F5C-E57CC85E5089}" presName="linearFlow" presStyleCnt="0">
        <dgm:presLayoutVars>
          <dgm:dir/>
          <dgm:animLvl val="lvl"/>
          <dgm:resizeHandles val="exact"/>
        </dgm:presLayoutVars>
      </dgm:prSet>
      <dgm:spPr/>
    </dgm:pt>
    <dgm:pt modelId="{677AE09F-45E0-4D70-935D-F0F2C4C46984}" type="pres">
      <dgm:prSet presAssocID="{955A4B3C-5217-475A-B1A2-E4963F96312F}" presName="composite" presStyleCnt="0"/>
      <dgm:spPr/>
    </dgm:pt>
    <dgm:pt modelId="{CF210F37-5DAC-425B-9F4C-653B2109EB14}" type="pres">
      <dgm:prSet presAssocID="{955A4B3C-5217-475A-B1A2-E4963F96312F}" presName="parentText" presStyleLbl="alignNode1" presStyleIdx="0" presStyleCnt="3" custLinFactNeighborY="0">
        <dgm:presLayoutVars>
          <dgm:chMax val="1"/>
          <dgm:bulletEnabled val="1"/>
        </dgm:presLayoutVars>
      </dgm:prSet>
      <dgm:spPr/>
    </dgm:pt>
    <dgm:pt modelId="{4778170F-C1DA-437E-A86A-D92B4B910D38}" type="pres">
      <dgm:prSet presAssocID="{955A4B3C-5217-475A-B1A2-E4963F96312F}" presName="descendantText" presStyleLbl="alignAcc1" presStyleIdx="0" presStyleCnt="3" custLinFactNeighborX="0" custLinFactNeighborY="2837">
        <dgm:presLayoutVars>
          <dgm:bulletEnabled val="1"/>
        </dgm:presLayoutVars>
      </dgm:prSet>
      <dgm:spPr/>
    </dgm:pt>
    <dgm:pt modelId="{A9B48B73-2DC8-4144-AB36-DF3FD59ACD6B}" type="pres">
      <dgm:prSet presAssocID="{0D63EEC1-5CD5-4C49-B9E6-349A3CCD422E}" presName="sp" presStyleCnt="0"/>
      <dgm:spPr/>
    </dgm:pt>
    <dgm:pt modelId="{857FA3B4-77FE-4372-9490-960196B64F97}" type="pres">
      <dgm:prSet presAssocID="{5A1717BD-6FF3-448B-83C1-8A5B7C71B947}" presName="composite" presStyleCnt="0"/>
      <dgm:spPr/>
    </dgm:pt>
    <dgm:pt modelId="{4BCEAAB8-A443-4F75-8FA6-E13E6E23914F}" type="pres">
      <dgm:prSet presAssocID="{5A1717BD-6FF3-448B-83C1-8A5B7C71B947}" presName="parentText" presStyleLbl="alignNode1" presStyleIdx="1" presStyleCnt="3" custLinFactNeighborY="-3740">
        <dgm:presLayoutVars>
          <dgm:chMax val="1"/>
          <dgm:bulletEnabled val="1"/>
        </dgm:presLayoutVars>
      </dgm:prSet>
      <dgm:spPr/>
    </dgm:pt>
    <dgm:pt modelId="{1B889AC0-FE34-43DB-893A-6601042D385E}" type="pres">
      <dgm:prSet presAssocID="{5A1717BD-6FF3-448B-83C1-8A5B7C71B947}" presName="descendantText" presStyleLbl="alignAcc1" presStyleIdx="1" presStyleCnt="3">
        <dgm:presLayoutVars>
          <dgm:bulletEnabled val="1"/>
        </dgm:presLayoutVars>
      </dgm:prSet>
      <dgm:spPr/>
    </dgm:pt>
    <dgm:pt modelId="{DC75C772-7CD8-4134-945F-A3D344206568}" type="pres">
      <dgm:prSet presAssocID="{96A89DD3-AF9A-4126-9AB2-80BEF2E2AF81}" presName="sp" presStyleCnt="0"/>
      <dgm:spPr/>
    </dgm:pt>
    <dgm:pt modelId="{F9D78A4F-98A8-466B-B18D-A01CFD94F01E}" type="pres">
      <dgm:prSet presAssocID="{18E88BC8-194C-4C46-8BCC-467B2567AFCF}" presName="composite" presStyleCnt="0"/>
      <dgm:spPr/>
    </dgm:pt>
    <dgm:pt modelId="{666D8CD2-0C18-4B20-B6DB-7F2F15C23E72}" type="pres">
      <dgm:prSet presAssocID="{18E88BC8-194C-4C46-8BCC-467B2567AFCF}" presName="parentText" presStyleLbl="alignNode1" presStyleIdx="2" presStyleCnt="3" custLinFactNeighborY="0">
        <dgm:presLayoutVars>
          <dgm:chMax val="1"/>
          <dgm:bulletEnabled val="1"/>
        </dgm:presLayoutVars>
      </dgm:prSet>
      <dgm:spPr/>
    </dgm:pt>
    <dgm:pt modelId="{4628203C-0DB8-4362-8F23-AC3F803B8CC5}" type="pres">
      <dgm:prSet presAssocID="{18E88BC8-194C-4C46-8BCC-467B2567AFCF}" presName="descendantText" presStyleLbl="alignAcc1" presStyleIdx="2" presStyleCnt="3">
        <dgm:presLayoutVars>
          <dgm:bulletEnabled val="1"/>
        </dgm:presLayoutVars>
      </dgm:prSet>
      <dgm:spPr/>
    </dgm:pt>
  </dgm:ptLst>
  <dgm:cxnLst>
    <dgm:cxn modelId="{C1EC7408-60BB-4661-BB71-CD32AF56BA57}" srcId="{5A1717BD-6FF3-448B-83C1-8A5B7C71B947}" destId="{1E551C44-E3B7-4F8E-B177-BB7A8B5E67D2}" srcOrd="0" destOrd="0" parTransId="{208183FA-ABC0-4B7E-B776-097E18E8F93D}" sibTransId="{EBB16261-8B6C-48D3-A429-7D900C06E3D5}"/>
    <dgm:cxn modelId="{3584FC1C-6562-4B1B-A5DD-C3618B7316CC}" srcId="{F4B4C856-415B-4BC1-8F5C-E57CC85E5089}" destId="{955A4B3C-5217-475A-B1A2-E4963F96312F}" srcOrd="0" destOrd="0" parTransId="{57CAD24C-9DDD-4657-A326-A82C473E2016}" sibTransId="{0D63EEC1-5CD5-4C49-B9E6-349A3CCD422E}"/>
    <dgm:cxn modelId="{5933DB31-7AEA-4098-A55E-75A3059C8D6C}" srcId="{F4B4C856-415B-4BC1-8F5C-E57CC85E5089}" destId="{5A1717BD-6FF3-448B-83C1-8A5B7C71B947}" srcOrd="1" destOrd="0" parTransId="{7206D7A2-7080-446F-9561-633DCEB64F93}" sibTransId="{96A89DD3-AF9A-4126-9AB2-80BEF2E2AF81}"/>
    <dgm:cxn modelId="{A1DE7F3D-663A-4B30-9941-1D8CE8CBCB89}" type="presOf" srcId="{CD5F8AA2-E4AA-455D-A2AC-77BDB62630D7}" destId="{4778170F-C1DA-437E-A86A-D92B4B910D38}" srcOrd="0" destOrd="0" presId="urn:microsoft.com/office/officeart/2005/8/layout/chevron2"/>
    <dgm:cxn modelId="{F27E164A-1889-4245-A5AD-E2FFCE3BBCE8}" srcId="{18E88BC8-194C-4C46-8BCC-467B2567AFCF}" destId="{59A46910-BA8D-4A20-8E19-2A262753F704}" srcOrd="0" destOrd="0" parTransId="{B64A008B-DFB5-4B76-B2D5-2D2D3CCFC5AF}" sibTransId="{B5C256CF-EE1C-4E71-9586-D97F2B7F09A1}"/>
    <dgm:cxn modelId="{E0868A57-7AFB-43A2-A218-ED5F6AEB790F}" type="presOf" srcId="{59A46910-BA8D-4A20-8E19-2A262753F704}" destId="{4628203C-0DB8-4362-8F23-AC3F803B8CC5}" srcOrd="0" destOrd="0" presId="urn:microsoft.com/office/officeart/2005/8/layout/chevron2"/>
    <dgm:cxn modelId="{FCA8477B-A66A-4C7D-B97C-BF628CEE7857}" type="presOf" srcId="{1E551C44-E3B7-4F8E-B177-BB7A8B5E67D2}" destId="{1B889AC0-FE34-43DB-893A-6601042D385E}" srcOrd="0" destOrd="0" presId="urn:microsoft.com/office/officeart/2005/8/layout/chevron2"/>
    <dgm:cxn modelId="{5636F881-606A-4B80-BE90-0BDEC6547B6C}" type="presOf" srcId="{5A1717BD-6FF3-448B-83C1-8A5B7C71B947}" destId="{4BCEAAB8-A443-4F75-8FA6-E13E6E23914F}" srcOrd="0" destOrd="0" presId="urn:microsoft.com/office/officeart/2005/8/layout/chevron2"/>
    <dgm:cxn modelId="{C8763397-5E51-4E5C-AD1C-943A428B13A5}" type="presOf" srcId="{955A4B3C-5217-475A-B1A2-E4963F96312F}" destId="{CF210F37-5DAC-425B-9F4C-653B2109EB14}" srcOrd="0" destOrd="0" presId="urn:microsoft.com/office/officeart/2005/8/layout/chevron2"/>
    <dgm:cxn modelId="{D9F313B3-6F89-49AB-A319-35FA246A4962}" type="presOf" srcId="{18E88BC8-194C-4C46-8BCC-467B2567AFCF}" destId="{666D8CD2-0C18-4B20-B6DB-7F2F15C23E72}" srcOrd="0" destOrd="0" presId="urn:microsoft.com/office/officeart/2005/8/layout/chevron2"/>
    <dgm:cxn modelId="{7A8136CA-2038-405B-B875-68D90ED74787}" srcId="{955A4B3C-5217-475A-B1A2-E4963F96312F}" destId="{CD5F8AA2-E4AA-455D-A2AC-77BDB62630D7}" srcOrd="0" destOrd="0" parTransId="{B47202B5-B181-48C1-B4A3-9EBA1143E430}" sibTransId="{FD774862-F267-4ECA-B37F-67EAA01AF85B}"/>
    <dgm:cxn modelId="{776CBCCE-8A3A-4F48-A4B7-2BC8524B5885}" srcId="{F4B4C856-415B-4BC1-8F5C-E57CC85E5089}" destId="{18E88BC8-194C-4C46-8BCC-467B2567AFCF}" srcOrd="2" destOrd="0" parTransId="{2ECDB720-E9BF-4777-A209-DDD77BFF1F21}" sibTransId="{678E5DBC-FA69-4E56-A3F3-E72B36492CAF}"/>
    <dgm:cxn modelId="{030E44D5-1F37-4304-B5ED-276EAA1FA6ED}" type="presOf" srcId="{F4B4C856-415B-4BC1-8F5C-E57CC85E5089}" destId="{FDFF9F8D-617C-4E30-BC9B-F156FEACCDC8}" srcOrd="0" destOrd="0" presId="urn:microsoft.com/office/officeart/2005/8/layout/chevron2"/>
    <dgm:cxn modelId="{0C52B8DC-FD64-4C60-859D-4D08358B4903}" type="presParOf" srcId="{FDFF9F8D-617C-4E30-BC9B-F156FEACCDC8}" destId="{677AE09F-45E0-4D70-935D-F0F2C4C46984}" srcOrd="0" destOrd="0" presId="urn:microsoft.com/office/officeart/2005/8/layout/chevron2"/>
    <dgm:cxn modelId="{E9329156-6214-4BD6-9805-AE10F61522D2}" type="presParOf" srcId="{677AE09F-45E0-4D70-935D-F0F2C4C46984}" destId="{CF210F37-5DAC-425B-9F4C-653B2109EB14}" srcOrd="0" destOrd="0" presId="urn:microsoft.com/office/officeart/2005/8/layout/chevron2"/>
    <dgm:cxn modelId="{600DA846-18EC-4C97-A183-16A2441979FE}" type="presParOf" srcId="{677AE09F-45E0-4D70-935D-F0F2C4C46984}" destId="{4778170F-C1DA-437E-A86A-D92B4B910D38}" srcOrd="1" destOrd="0" presId="urn:microsoft.com/office/officeart/2005/8/layout/chevron2"/>
    <dgm:cxn modelId="{E9ED70B4-3CB0-4FFB-9EB1-A11A39F6E4B7}" type="presParOf" srcId="{FDFF9F8D-617C-4E30-BC9B-F156FEACCDC8}" destId="{A9B48B73-2DC8-4144-AB36-DF3FD59ACD6B}" srcOrd="1" destOrd="0" presId="urn:microsoft.com/office/officeart/2005/8/layout/chevron2"/>
    <dgm:cxn modelId="{54A8925B-8C6B-4A1A-990C-480BABEC85BE}" type="presParOf" srcId="{FDFF9F8D-617C-4E30-BC9B-F156FEACCDC8}" destId="{857FA3B4-77FE-4372-9490-960196B64F97}" srcOrd="2" destOrd="0" presId="urn:microsoft.com/office/officeart/2005/8/layout/chevron2"/>
    <dgm:cxn modelId="{ADF35E73-251C-4199-B3BC-882D7C84F614}" type="presParOf" srcId="{857FA3B4-77FE-4372-9490-960196B64F97}" destId="{4BCEAAB8-A443-4F75-8FA6-E13E6E23914F}" srcOrd="0" destOrd="0" presId="urn:microsoft.com/office/officeart/2005/8/layout/chevron2"/>
    <dgm:cxn modelId="{F81DF6F1-7F5A-4FC8-A5E6-338615B38750}" type="presParOf" srcId="{857FA3B4-77FE-4372-9490-960196B64F97}" destId="{1B889AC0-FE34-43DB-893A-6601042D385E}" srcOrd="1" destOrd="0" presId="urn:microsoft.com/office/officeart/2005/8/layout/chevron2"/>
    <dgm:cxn modelId="{20AA286B-0EF6-44B2-839B-F9FEE3097F97}" type="presParOf" srcId="{FDFF9F8D-617C-4E30-BC9B-F156FEACCDC8}" destId="{DC75C772-7CD8-4134-945F-A3D344206568}" srcOrd="3" destOrd="0" presId="urn:microsoft.com/office/officeart/2005/8/layout/chevron2"/>
    <dgm:cxn modelId="{C38476AB-AA49-4E51-93B0-B22B3C9E1A97}" type="presParOf" srcId="{FDFF9F8D-617C-4E30-BC9B-F156FEACCDC8}" destId="{F9D78A4F-98A8-466B-B18D-A01CFD94F01E}" srcOrd="4" destOrd="0" presId="urn:microsoft.com/office/officeart/2005/8/layout/chevron2"/>
    <dgm:cxn modelId="{40BFC96B-44EA-4C5D-9C92-33915BE51429}" type="presParOf" srcId="{F9D78A4F-98A8-466B-B18D-A01CFD94F01E}" destId="{666D8CD2-0C18-4B20-B6DB-7F2F15C23E72}" srcOrd="0" destOrd="0" presId="urn:microsoft.com/office/officeart/2005/8/layout/chevron2"/>
    <dgm:cxn modelId="{FA306BC4-FE48-4DAD-8CE1-34D8E5E3BB43}" type="presParOf" srcId="{F9D78A4F-98A8-466B-B18D-A01CFD94F01E}" destId="{4628203C-0DB8-4362-8F23-AC3F803B8CC5}" srcOrd="1" destOrd="0" presId="urn:microsoft.com/office/officeart/2005/8/layout/chevron2"/>
  </dgm:cxnLst>
  <dgm:bg>
    <a:solidFill>
      <a:srgbClr val="FFC00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CCE50-DE2C-4B33-86BC-471ACDA990BE}">
      <dsp:nvSpPr>
        <dsp:cNvPr id="0" name=""/>
        <dsp:cNvSpPr/>
      </dsp:nvSpPr>
      <dsp:spPr>
        <a:xfrm rot="10800000">
          <a:off x="1411247" y="1978"/>
          <a:ext cx="4779118" cy="8299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8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Having a qualifying degree</a:t>
          </a:r>
        </a:p>
      </dsp:txBody>
      <dsp:txXfrm rot="10800000">
        <a:off x="1618731" y="1978"/>
        <a:ext cx="4571634" cy="829938"/>
      </dsp:txXfrm>
    </dsp:sp>
    <dsp:sp modelId="{8B7E59CE-34EB-4835-8245-8BEC62CC9772}">
      <dsp:nvSpPr>
        <dsp:cNvPr id="0" name=""/>
        <dsp:cNvSpPr/>
      </dsp:nvSpPr>
      <dsp:spPr>
        <a:xfrm>
          <a:off x="996278" y="1978"/>
          <a:ext cx="829938" cy="82993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32A026-C4C0-48EF-96D7-6B28DD7FE55A}">
      <dsp:nvSpPr>
        <dsp:cNvPr id="0" name=""/>
        <dsp:cNvSpPr/>
      </dsp:nvSpPr>
      <dsp:spPr>
        <a:xfrm rot="10800000">
          <a:off x="1411247" y="1079659"/>
          <a:ext cx="4779118" cy="8299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8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Currently in Post-Completion OPT</a:t>
          </a:r>
        </a:p>
      </dsp:txBody>
      <dsp:txXfrm rot="10800000">
        <a:off x="1618731" y="1079659"/>
        <a:ext cx="4571634" cy="829938"/>
      </dsp:txXfrm>
    </dsp:sp>
    <dsp:sp modelId="{6061A4E8-3D9F-4466-95E3-ECCC430FEFC1}">
      <dsp:nvSpPr>
        <dsp:cNvPr id="0" name=""/>
        <dsp:cNvSpPr/>
      </dsp:nvSpPr>
      <dsp:spPr>
        <a:xfrm>
          <a:off x="996278" y="1079659"/>
          <a:ext cx="829938" cy="82993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1000" r="-5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498426-E0AD-458C-B41C-C1C680B81B67}">
      <dsp:nvSpPr>
        <dsp:cNvPr id="0" name=""/>
        <dsp:cNvSpPr/>
      </dsp:nvSpPr>
      <dsp:spPr>
        <a:xfrm rot="10800000">
          <a:off x="1411247" y="2157339"/>
          <a:ext cx="4779118" cy="8299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8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Have a STEM OPT qualifying employer</a:t>
          </a:r>
        </a:p>
      </dsp:txBody>
      <dsp:txXfrm rot="10800000">
        <a:off x="1618731" y="2157339"/>
        <a:ext cx="4571634" cy="829938"/>
      </dsp:txXfrm>
    </dsp:sp>
    <dsp:sp modelId="{9D6A99DD-A4D7-4C1B-B532-E70E9F6C869D}">
      <dsp:nvSpPr>
        <dsp:cNvPr id="0" name=""/>
        <dsp:cNvSpPr/>
      </dsp:nvSpPr>
      <dsp:spPr>
        <a:xfrm>
          <a:off x="996278" y="2157339"/>
          <a:ext cx="829938" cy="82993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43A25B-88DE-4A8D-B750-A7AA72E350E4}">
      <dsp:nvSpPr>
        <dsp:cNvPr id="0" name=""/>
        <dsp:cNvSpPr/>
      </dsp:nvSpPr>
      <dsp:spPr>
        <a:xfrm rot="10800000">
          <a:off x="1411247" y="3235020"/>
          <a:ext cx="4779118" cy="82993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5980" tIns="87630" rIns="163576"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Have a STEM OPT qualifying job</a:t>
          </a:r>
        </a:p>
      </dsp:txBody>
      <dsp:txXfrm rot="10800000">
        <a:off x="1618731" y="3235020"/>
        <a:ext cx="4571634" cy="829938"/>
      </dsp:txXfrm>
    </dsp:sp>
    <dsp:sp modelId="{807E1E68-E7E8-41B1-B871-F0A975B4147E}">
      <dsp:nvSpPr>
        <dsp:cNvPr id="0" name=""/>
        <dsp:cNvSpPr/>
      </dsp:nvSpPr>
      <dsp:spPr>
        <a:xfrm>
          <a:off x="996278" y="3235020"/>
          <a:ext cx="829938" cy="82993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304F5-A032-4861-AF9E-2876F80F873A}">
      <dsp:nvSpPr>
        <dsp:cNvPr id="0" name=""/>
        <dsp:cNvSpPr/>
      </dsp:nvSpPr>
      <dsp:spPr>
        <a:xfrm rot="5400000">
          <a:off x="-229801" y="229801"/>
          <a:ext cx="1532009" cy="1072406"/>
        </a:xfrm>
        <a:prstGeom prst="chevron">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536202"/>
        <a:ext cx="1072406" cy="459603"/>
      </dsp:txXfrm>
    </dsp:sp>
    <dsp:sp modelId="{0E183837-B958-45FA-A087-8074FA144CE2}">
      <dsp:nvSpPr>
        <dsp:cNvPr id="0" name=""/>
        <dsp:cNvSpPr/>
      </dsp:nvSpPr>
      <dsp:spPr>
        <a:xfrm rot="5400000">
          <a:off x="2715905" y="-1643468"/>
          <a:ext cx="995806" cy="4282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Determine if you are eligible for the 24-month STEM OPT Extension</a:t>
          </a:r>
        </a:p>
      </dsp:txBody>
      <dsp:txXfrm rot="-5400000">
        <a:off x="1072407" y="48641"/>
        <a:ext cx="4234192" cy="898584"/>
      </dsp:txXfrm>
    </dsp:sp>
    <dsp:sp modelId="{66DA7408-3D1E-4C2B-92CE-BDBE3DF154E4}">
      <dsp:nvSpPr>
        <dsp:cNvPr id="0" name=""/>
        <dsp:cNvSpPr/>
      </dsp:nvSpPr>
      <dsp:spPr>
        <a:xfrm rot="5400000">
          <a:off x="-229801" y="1566715"/>
          <a:ext cx="1532009" cy="1072406"/>
        </a:xfrm>
        <a:prstGeom prst="chevron">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873116"/>
        <a:ext cx="1072406" cy="459603"/>
      </dsp:txXfrm>
    </dsp:sp>
    <dsp:sp modelId="{0D41FDE3-54CE-4182-B584-E416DCFB3148}">
      <dsp:nvSpPr>
        <dsp:cNvPr id="0" name=""/>
        <dsp:cNvSpPr/>
      </dsp:nvSpPr>
      <dsp:spPr>
        <a:xfrm rot="5400000">
          <a:off x="2715905" y="-306584"/>
          <a:ext cx="995806" cy="4282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Student and employer complete and sign Form I 983 (Training Plan for STEM OPT Student) and all other application forms.</a:t>
          </a:r>
        </a:p>
      </dsp:txBody>
      <dsp:txXfrm rot="-5400000">
        <a:off x="1072407" y="1385525"/>
        <a:ext cx="4234192" cy="898584"/>
      </dsp:txXfrm>
    </dsp:sp>
    <dsp:sp modelId="{67E072C7-E812-47E5-81C7-1161EF04EE62}">
      <dsp:nvSpPr>
        <dsp:cNvPr id="0" name=""/>
        <dsp:cNvSpPr/>
      </dsp:nvSpPr>
      <dsp:spPr>
        <a:xfrm rot="5400000">
          <a:off x="-229801" y="2903599"/>
          <a:ext cx="1532009" cy="1072406"/>
        </a:xfrm>
        <a:prstGeom prst="chevron">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3210000"/>
        <a:ext cx="1072406" cy="459603"/>
      </dsp:txXfrm>
    </dsp:sp>
    <dsp:sp modelId="{9FB95DB4-3C6D-46FB-AE76-7BB771BC2EC6}">
      <dsp:nvSpPr>
        <dsp:cNvPr id="0" name=""/>
        <dsp:cNvSpPr/>
      </dsp:nvSpPr>
      <dsp:spPr>
        <a:xfrm rot="5400000">
          <a:off x="2715905" y="1030299"/>
          <a:ext cx="995806" cy="428280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Submit the evidence of eligibility to the DSO by online submission @ </a:t>
          </a:r>
          <a:r>
            <a:rPr lang="en-US" sz="1600" kern="1200" dirty="0">
              <a:hlinkClick xmlns:r="http://schemas.openxmlformats.org/officeDocument/2006/relationships" r:id="rId1"/>
            </a:rPr>
            <a:t>Optional Practical Training | California State University Long Beach</a:t>
          </a:r>
          <a:endParaRPr lang="en-US" sz="1600" kern="1200" dirty="0"/>
        </a:p>
      </dsp:txBody>
      <dsp:txXfrm rot="-5400000">
        <a:off x="1072407" y="2722409"/>
        <a:ext cx="4234192" cy="8985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10F37-5DAC-425B-9F4C-653B2109EB14}">
      <dsp:nvSpPr>
        <dsp:cNvPr id="0" name=""/>
        <dsp:cNvSpPr/>
      </dsp:nvSpPr>
      <dsp:spPr>
        <a:xfrm rot="5400000">
          <a:off x="-229801" y="229832"/>
          <a:ext cx="1532009" cy="1072406"/>
        </a:xfrm>
        <a:prstGeom prst="chevron">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4</a:t>
          </a:r>
        </a:p>
      </dsp:txBody>
      <dsp:txXfrm rot="-5400000">
        <a:off x="1" y="536233"/>
        <a:ext cx="1072406" cy="459603"/>
      </dsp:txXfrm>
    </dsp:sp>
    <dsp:sp modelId="{4778170F-C1DA-437E-A86A-D92B4B910D38}">
      <dsp:nvSpPr>
        <dsp:cNvPr id="0" name=""/>
        <dsp:cNvSpPr/>
      </dsp:nvSpPr>
      <dsp:spPr>
        <a:xfrm rot="5400000">
          <a:off x="2497648" y="-1396960"/>
          <a:ext cx="995806" cy="3846290"/>
        </a:xfrm>
        <a:prstGeom prst="round2SameRect">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DSO recommends the STEM extension and provides new I 20 to student.</a:t>
          </a:r>
        </a:p>
      </dsp:txBody>
      <dsp:txXfrm rot="-5400000">
        <a:off x="1072407" y="76892"/>
        <a:ext cx="3797679" cy="898584"/>
      </dsp:txXfrm>
    </dsp:sp>
    <dsp:sp modelId="{4BCEAAB8-A443-4F75-8FA6-E13E6E23914F}">
      <dsp:nvSpPr>
        <dsp:cNvPr id="0" name=""/>
        <dsp:cNvSpPr/>
      </dsp:nvSpPr>
      <dsp:spPr>
        <a:xfrm rot="5400000">
          <a:off x="-229801" y="1509418"/>
          <a:ext cx="1532009" cy="1072406"/>
        </a:xfrm>
        <a:prstGeom prst="chevron">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5</a:t>
          </a:r>
        </a:p>
      </dsp:txBody>
      <dsp:txXfrm rot="-5400000">
        <a:off x="1" y="1815819"/>
        <a:ext cx="1072406" cy="459603"/>
      </dsp:txXfrm>
    </dsp:sp>
    <dsp:sp modelId="{1B889AC0-FE34-43DB-893A-6601042D385E}">
      <dsp:nvSpPr>
        <dsp:cNvPr id="0" name=""/>
        <dsp:cNvSpPr/>
      </dsp:nvSpPr>
      <dsp:spPr>
        <a:xfrm rot="5400000">
          <a:off x="2497648" y="-88327"/>
          <a:ext cx="995806" cy="3846290"/>
        </a:xfrm>
        <a:prstGeom prst="round2Same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Student prepares the application using the Cover Sheet provide by the DSO, File the complete Application for Work Authorization and all supporting documents to USCIS in a timely manner.</a:t>
          </a:r>
        </a:p>
      </dsp:txBody>
      <dsp:txXfrm rot="-5400000">
        <a:off x="1072407" y="1385525"/>
        <a:ext cx="3797679" cy="898584"/>
      </dsp:txXfrm>
    </dsp:sp>
    <dsp:sp modelId="{666D8CD2-0C18-4B20-B6DB-7F2F15C23E72}">
      <dsp:nvSpPr>
        <dsp:cNvPr id="0" name=""/>
        <dsp:cNvSpPr/>
      </dsp:nvSpPr>
      <dsp:spPr>
        <a:xfrm rot="5400000">
          <a:off x="-229801" y="2903599"/>
          <a:ext cx="1532009" cy="1072406"/>
        </a:xfrm>
        <a:prstGeom prst="chevron">
          <a:avLst/>
        </a:prstGeom>
        <a:solidFill>
          <a:schemeClr val="tx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6</a:t>
          </a:r>
        </a:p>
      </dsp:txBody>
      <dsp:txXfrm rot="-5400000">
        <a:off x="1" y="3210000"/>
        <a:ext cx="1072406" cy="459603"/>
      </dsp:txXfrm>
    </dsp:sp>
    <dsp:sp modelId="{4628203C-0DB8-4362-8F23-AC3F803B8CC5}">
      <dsp:nvSpPr>
        <dsp:cNvPr id="0" name=""/>
        <dsp:cNvSpPr/>
      </dsp:nvSpPr>
      <dsp:spPr>
        <a:xfrm rot="5400000">
          <a:off x="2497648" y="1248555"/>
          <a:ext cx="995806" cy="3846290"/>
        </a:xfrm>
        <a:prstGeom prst="round2SameRect">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USCIS reviews the application and makes a decision within 90 100 days.</a:t>
          </a:r>
        </a:p>
      </dsp:txBody>
      <dsp:txXfrm rot="-5400000">
        <a:off x="1072407" y="2722408"/>
        <a:ext cx="3797679" cy="89858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40488-C64A-6A43-9A00-DAA2DBD84F17}"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E289-56BC-534D-BD7A-6EB6C0C3DF61}" type="slidenum">
              <a:rPr lang="en-US" smtClean="0"/>
              <a:t>‹#›</a:t>
            </a:fld>
            <a:endParaRPr lang="en-US"/>
          </a:p>
        </p:txBody>
      </p:sp>
    </p:spTree>
    <p:extLst>
      <p:ext uri="{BB962C8B-B14F-4D97-AF65-F5344CB8AC3E}">
        <p14:creationId xmlns:p14="http://schemas.microsoft.com/office/powerpoint/2010/main" val="125120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AEE289-56BC-534D-BD7A-6EB6C0C3DF61}" type="slidenum">
              <a:rPr lang="en-US" smtClean="0"/>
              <a:t>1</a:t>
            </a:fld>
            <a:endParaRPr lang="en-US"/>
          </a:p>
        </p:txBody>
      </p:sp>
    </p:spTree>
    <p:extLst>
      <p:ext uri="{BB962C8B-B14F-4D97-AF65-F5344CB8AC3E}">
        <p14:creationId xmlns:p14="http://schemas.microsoft.com/office/powerpoint/2010/main" val="76644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EE289-56BC-534D-BD7A-6EB6C0C3DF61}" type="slidenum">
              <a:rPr lang="en-US" smtClean="0"/>
              <a:t>14</a:t>
            </a:fld>
            <a:endParaRPr lang="en-US"/>
          </a:p>
        </p:txBody>
      </p:sp>
    </p:spTree>
    <p:extLst>
      <p:ext uri="{BB962C8B-B14F-4D97-AF65-F5344CB8AC3E}">
        <p14:creationId xmlns:p14="http://schemas.microsoft.com/office/powerpoint/2010/main" val="225793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EE289-56BC-534D-BD7A-6EB6C0C3DF61}" type="slidenum">
              <a:rPr lang="en-US" smtClean="0"/>
              <a:t>34</a:t>
            </a:fld>
            <a:endParaRPr lang="en-US"/>
          </a:p>
        </p:txBody>
      </p:sp>
    </p:spTree>
    <p:extLst>
      <p:ext uri="{BB962C8B-B14F-4D97-AF65-F5344CB8AC3E}">
        <p14:creationId xmlns:p14="http://schemas.microsoft.com/office/powerpoint/2010/main" val="407455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EE289-56BC-534D-BD7A-6EB6C0C3DF61}" type="slidenum">
              <a:rPr lang="en-US" smtClean="0"/>
              <a:t>36</a:t>
            </a:fld>
            <a:endParaRPr lang="en-US"/>
          </a:p>
        </p:txBody>
      </p:sp>
    </p:spTree>
    <p:extLst>
      <p:ext uri="{BB962C8B-B14F-4D97-AF65-F5344CB8AC3E}">
        <p14:creationId xmlns:p14="http://schemas.microsoft.com/office/powerpoint/2010/main" val="399885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E2806-3B4F-754F-B0DA-154723B4D806}"/>
              </a:ext>
            </a:extLst>
          </p:cNvPr>
          <p:cNvSpPr>
            <a:spLocks noGrp="1"/>
          </p:cNvSpPr>
          <p:nvPr>
            <p:ph type="ctrTitle"/>
          </p:nvPr>
        </p:nvSpPr>
        <p:spPr>
          <a:xfrm>
            <a:off x="1524000" y="124705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72445-16AD-C141-A90A-3C808F1BE113}"/>
              </a:ext>
            </a:extLst>
          </p:cNvPr>
          <p:cNvSpPr>
            <a:spLocks noGrp="1"/>
          </p:cNvSpPr>
          <p:nvPr>
            <p:ph type="subTitle" idx="1"/>
          </p:nvPr>
        </p:nvSpPr>
        <p:spPr>
          <a:xfrm>
            <a:off x="1524000" y="372673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8272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1D98-A7D9-B145-ADBA-448EB04AD492}"/>
              </a:ext>
            </a:extLst>
          </p:cNvPr>
          <p:cNvSpPr>
            <a:spLocks noGrp="1"/>
          </p:cNvSpPr>
          <p:nvPr>
            <p:ph type="ctrTitle"/>
          </p:nvPr>
        </p:nvSpPr>
        <p:spPr>
          <a:xfrm>
            <a:off x="1524000" y="1413163"/>
            <a:ext cx="9144000" cy="2096799"/>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DA897F-01CC-AF46-BB9C-C581C768D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3898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BA56-600A-0340-9BDA-8657F5B3346B}"/>
              </a:ext>
            </a:extLst>
          </p:cNvPr>
          <p:cNvSpPr>
            <a:spLocks noGrp="1"/>
          </p:cNvSpPr>
          <p:nvPr>
            <p:ph type="title"/>
          </p:nvPr>
        </p:nvSpPr>
        <p:spPr>
          <a:xfrm>
            <a:off x="838200" y="1219200"/>
            <a:ext cx="10515600" cy="81921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8A6C04E-C0FA-AA47-8B6E-949A6292282F}"/>
              </a:ext>
            </a:extLst>
          </p:cNvPr>
          <p:cNvSpPr>
            <a:spLocks noGrp="1"/>
          </p:cNvSpPr>
          <p:nvPr>
            <p:ph idx="1"/>
          </p:nvPr>
        </p:nvSpPr>
        <p:spPr>
          <a:xfrm>
            <a:off x="838200" y="21733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09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0495-4FDD-6443-BF9C-00260A6FB5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26BA1D-AB31-1246-8B56-B6228CEF6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5482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3DEF6-95F4-9F4A-9E66-4888C44911B4}"/>
              </a:ext>
            </a:extLst>
          </p:cNvPr>
          <p:cNvSpPr>
            <a:spLocks noGrp="1"/>
          </p:cNvSpPr>
          <p:nvPr>
            <p:ph type="title"/>
          </p:nvPr>
        </p:nvSpPr>
        <p:spPr>
          <a:xfrm>
            <a:off x="838200" y="1205345"/>
            <a:ext cx="10515600" cy="8330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71B06AC-3729-6F49-B12D-1CEF95FC7D26}"/>
              </a:ext>
            </a:extLst>
          </p:cNvPr>
          <p:cNvSpPr>
            <a:spLocks noGrp="1"/>
          </p:cNvSpPr>
          <p:nvPr>
            <p:ph sz="half" idx="1"/>
          </p:nvPr>
        </p:nvSpPr>
        <p:spPr>
          <a:xfrm>
            <a:off x="838200" y="217335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F449BD-4270-D442-9406-A9E71BBE0445}"/>
              </a:ext>
            </a:extLst>
          </p:cNvPr>
          <p:cNvSpPr>
            <a:spLocks noGrp="1"/>
          </p:cNvSpPr>
          <p:nvPr>
            <p:ph sz="half" idx="2"/>
          </p:nvPr>
        </p:nvSpPr>
        <p:spPr>
          <a:xfrm>
            <a:off x="6172200" y="217335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177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C534-3073-5E40-A239-66B209715F36}"/>
              </a:ext>
            </a:extLst>
          </p:cNvPr>
          <p:cNvSpPr>
            <a:spLocks noGrp="1"/>
          </p:cNvSpPr>
          <p:nvPr>
            <p:ph type="title"/>
          </p:nvPr>
        </p:nvSpPr>
        <p:spPr>
          <a:xfrm>
            <a:off x="839788" y="1214507"/>
            <a:ext cx="10515600" cy="8239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BC6DDC-DFBF-154D-8C96-2F117E91F30A}"/>
              </a:ext>
            </a:extLst>
          </p:cNvPr>
          <p:cNvSpPr>
            <a:spLocks noGrp="1"/>
          </p:cNvSpPr>
          <p:nvPr>
            <p:ph type="body" idx="1"/>
          </p:nvPr>
        </p:nvSpPr>
        <p:spPr>
          <a:xfrm>
            <a:off x="839788" y="20288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55E907-FC74-5446-9DCC-C3CFC6027CE0}"/>
              </a:ext>
            </a:extLst>
          </p:cNvPr>
          <p:cNvSpPr>
            <a:spLocks noGrp="1"/>
          </p:cNvSpPr>
          <p:nvPr>
            <p:ph sz="half" idx="2"/>
          </p:nvPr>
        </p:nvSpPr>
        <p:spPr>
          <a:xfrm>
            <a:off x="839788" y="285280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B72E5E-F610-1A40-8CF3-24EC9F89BE31}"/>
              </a:ext>
            </a:extLst>
          </p:cNvPr>
          <p:cNvSpPr>
            <a:spLocks noGrp="1"/>
          </p:cNvSpPr>
          <p:nvPr>
            <p:ph type="body" sz="quarter" idx="3"/>
          </p:nvPr>
        </p:nvSpPr>
        <p:spPr>
          <a:xfrm>
            <a:off x="6172200" y="20288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036C26-4B6D-DD44-84A7-B779FD8506C8}"/>
              </a:ext>
            </a:extLst>
          </p:cNvPr>
          <p:cNvSpPr>
            <a:spLocks noGrp="1"/>
          </p:cNvSpPr>
          <p:nvPr>
            <p:ph sz="quarter" idx="4"/>
          </p:nvPr>
        </p:nvSpPr>
        <p:spPr>
          <a:xfrm>
            <a:off x="6172200" y="285280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8975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ECD0F-B8C0-5140-AC03-4CAA40DF5643}"/>
              </a:ext>
            </a:extLst>
          </p:cNvPr>
          <p:cNvSpPr>
            <a:spLocks noGrp="1"/>
          </p:cNvSpPr>
          <p:nvPr>
            <p:ph type="title"/>
          </p:nvPr>
        </p:nvSpPr>
        <p:spPr>
          <a:xfrm>
            <a:off x="838200" y="1274618"/>
            <a:ext cx="10515600" cy="763801"/>
          </a:xfrm>
        </p:spPr>
        <p:txBody>
          <a:bodyPr/>
          <a:lstStyle/>
          <a:p>
            <a:r>
              <a:rPr lang="en-US"/>
              <a:t>Click to edit Master title style</a:t>
            </a:r>
          </a:p>
        </p:txBody>
      </p:sp>
    </p:spTree>
    <p:extLst>
      <p:ext uri="{BB962C8B-B14F-4D97-AF65-F5344CB8AC3E}">
        <p14:creationId xmlns:p14="http://schemas.microsoft.com/office/powerpoint/2010/main" val="1538412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543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8658F-5631-7F4E-8911-12524836DF00}"/>
              </a:ext>
            </a:extLst>
          </p:cNvPr>
          <p:cNvSpPr>
            <a:spLocks noGrp="1"/>
          </p:cNvSpPr>
          <p:nvPr>
            <p:ph type="title"/>
          </p:nvPr>
        </p:nvSpPr>
        <p:spPr>
          <a:xfrm>
            <a:off x="839788" y="1257882"/>
            <a:ext cx="3932237" cy="1069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A827E-C933-AD47-8CAD-8AAFD665E940}"/>
              </a:ext>
            </a:extLst>
          </p:cNvPr>
          <p:cNvSpPr>
            <a:spLocks noGrp="1"/>
          </p:cNvSpPr>
          <p:nvPr>
            <p:ph idx="1"/>
          </p:nvPr>
        </p:nvSpPr>
        <p:spPr>
          <a:xfrm>
            <a:off x="5183188" y="125788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D11A7-E5FA-CA41-8C45-3925F514F6D1}"/>
              </a:ext>
            </a:extLst>
          </p:cNvPr>
          <p:cNvSpPr>
            <a:spLocks noGrp="1"/>
          </p:cNvSpPr>
          <p:nvPr>
            <p:ph type="body" sz="half" idx="2"/>
          </p:nvPr>
        </p:nvSpPr>
        <p:spPr>
          <a:xfrm>
            <a:off x="839788" y="232785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35321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3587-0B4E-7F41-AF5B-2169C1CA7E03}"/>
              </a:ext>
            </a:extLst>
          </p:cNvPr>
          <p:cNvSpPr>
            <a:spLocks noGrp="1"/>
          </p:cNvSpPr>
          <p:nvPr>
            <p:ph type="title"/>
          </p:nvPr>
        </p:nvSpPr>
        <p:spPr>
          <a:xfrm>
            <a:off x="839788" y="1283640"/>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3BA44C-E532-F645-B211-02EC4DB20D25}"/>
              </a:ext>
            </a:extLst>
          </p:cNvPr>
          <p:cNvSpPr>
            <a:spLocks noGrp="1"/>
          </p:cNvSpPr>
          <p:nvPr>
            <p:ph type="pic" idx="1"/>
          </p:nvPr>
        </p:nvSpPr>
        <p:spPr>
          <a:xfrm>
            <a:off x="5183188" y="128364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C78851-2B99-0D43-B79D-B7883A3E3B4D}"/>
              </a:ext>
            </a:extLst>
          </p:cNvPr>
          <p:cNvSpPr>
            <a:spLocks noGrp="1"/>
          </p:cNvSpPr>
          <p:nvPr>
            <p:ph type="body" sz="half" idx="2"/>
          </p:nvPr>
        </p:nvSpPr>
        <p:spPr>
          <a:xfrm>
            <a:off x="839788" y="235361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6737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974C-73A5-A34E-89C0-0F7304B79760}"/>
              </a:ext>
            </a:extLst>
          </p:cNvPr>
          <p:cNvSpPr>
            <a:spLocks noGrp="1"/>
          </p:cNvSpPr>
          <p:nvPr>
            <p:ph type="ctrTitle"/>
          </p:nvPr>
        </p:nvSpPr>
        <p:spPr>
          <a:xfrm>
            <a:off x="1524000" y="1537855"/>
            <a:ext cx="9144000" cy="1972108"/>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68519836-3BB6-F441-BCAB-76464E920738}"/>
              </a:ext>
            </a:extLst>
          </p:cNvPr>
          <p:cNvSpPr>
            <a:spLocks noGrp="1"/>
          </p:cNvSpPr>
          <p:nvPr>
            <p:ph type="subTitle" idx="1"/>
          </p:nvPr>
        </p:nvSpPr>
        <p:spPr>
          <a:xfrm>
            <a:off x="1524000" y="3890174"/>
            <a:ext cx="9144000" cy="136762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1601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0F537-10B4-084B-8C6A-C70CE675938C}"/>
              </a:ext>
            </a:extLst>
          </p:cNvPr>
          <p:cNvSpPr>
            <a:spLocks noGrp="1"/>
          </p:cNvSpPr>
          <p:nvPr>
            <p:ph type="title"/>
          </p:nvPr>
        </p:nvSpPr>
        <p:spPr>
          <a:xfrm>
            <a:off x="838200" y="104002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F6AC8F4-5F84-E14C-9819-B0A06B6A3110}"/>
              </a:ext>
            </a:extLst>
          </p:cNvPr>
          <p:cNvSpPr>
            <a:spLocks noGrp="1"/>
          </p:cNvSpPr>
          <p:nvPr>
            <p:ph idx="1"/>
          </p:nvPr>
        </p:nvSpPr>
        <p:spPr>
          <a:xfrm>
            <a:off x="838200" y="2500522"/>
            <a:ext cx="10515600" cy="374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512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8A7F-2165-DF42-82DF-55AA4A1E4A1E}"/>
              </a:ext>
            </a:extLst>
          </p:cNvPr>
          <p:cNvSpPr>
            <a:spLocks noGrp="1"/>
          </p:cNvSpPr>
          <p:nvPr>
            <p:ph type="title"/>
          </p:nvPr>
        </p:nvSpPr>
        <p:spPr>
          <a:xfrm>
            <a:off x="838200" y="1260764"/>
            <a:ext cx="10515600" cy="80111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9816458-149F-2E47-B026-1534D402445C}"/>
              </a:ext>
            </a:extLst>
          </p:cNvPr>
          <p:cNvSpPr>
            <a:spLocks noGrp="1"/>
          </p:cNvSpPr>
          <p:nvPr>
            <p:ph idx="1"/>
          </p:nvPr>
        </p:nvSpPr>
        <p:spPr>
          <a:xfrm>
            <a:off x="838200" y="2355274"/>
            <a:ext cx="10515600" cy="38515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75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666B-4F23-7549-AE55-9AC4BD55317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07BA679-FE09-3B4D-84B2-7D571682D156}"/>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94321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25DE-55A3-A047-BA6B-06AC37A1F2A6}"/>
              </a:ext>
            </a:extLst>
          </p:cNvPr>
          <p:cNvSpPr>
            <a:spLocks noGrp="1"/>
          </p:cNvSpPr>
          <p:nvPr>
            <p:ph type="title"/>
          </p:nvPr>
        </p:nvSpPr>
        <p:spPr>
          <a:xfrm>
            <a:off x="838200" y="1343891"/>
            <a:ext cx="10515600" cy="772306"/>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096ECFA-89C9-0D46-B62D-1961588F5EE7}"/>
              </a:ext>
            </a:extLst>
          </p:cNvPr>
          <p:cNvSpPr>
            <a:spLocks noGrp="1"/>
          </p:cNvSpPr>
          <p:nvPr>
            <p:ph sz="half" idx="1"/>
          </p:nvPr>
        </p:nvSpPr>
        <p:spPr>
          <a:xfrm>
            <a:off x="838200" y="2251134"/>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528810-BEB7-1242-A1AA-6105FF14AAD8}"/>
              </a:ext>
            </a:extLst>
          </p:cNvPr>
          <p:cNvSpPr>
            <a:spLocks noGrp="1"/>
          </p:cNvSpPr>
          <p:nvPr>
            <p:ph sz="half" idx="2"/>
          </p:nvPr>
        </p:nvSpPr>
        <p:spPr>
          <a:xfrm>
            <a:off x="6172200" y="2251134"/>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8831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3414-3C4F-794F-84A3-ACB6719F7DAF}"/>
              </a:ext>
            </a:extLst>
          </p:cNvPr>
          <p:cNvSpPr>
            <a:spLocks noGrp="1"/>
          </p:cNvSpPr>
          <p:nvPr>
            <p:ph type="title"/>
          </p:nvPr>
        </p:nvSpPr>
        <p:spPr>
          <a:xfrm>
            <a:off x="839788" y="1265126"/>
            <a:ext cx="10515600" cy="823912"/>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D5C24CF-0401-C84E-9E59-E394DA1D2A3E}"/>
              </a:ext>
            </a:extLst>
          </p:cNvPr>
          <p:cNvSpPr>
            <a:spLocks noGrp="1"/>
          </p:cNvSpPr>
          <p:nvPr>
            <p:ph type="body" idx="1"/>
          </p:nvPr>
        </p:nvSpPr>
        <p:spPr>
          <a:xfrm>
            <a:off x="839788" y="207951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A15F70-72EB-314E-9488-D8146409DB21}"/>
              </a:ext>
            </a:extLst>
          </p:cNvPr>
          <p:cNvSpPr>
            <a:spLocks noGrp="1"/>
          </p:cNvSpPr>
          <p:nvPr>
            <p:ph sz="half" idx="2"/>
          </p:nvPr>
        </p:nvSpPr>
        <p:spPr>
          <a:xfrm>
            <a:off x="839788" y="290342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C126B-CFB1-5644-B811-9428A1C48582}"/>
              </a:ext>
            </a:extLst>
          </p:cNvPr>
          <p:cNvSpPr>
            <a:spLocks noGrp="1"/>
          </p:cNvSpPr>
          <p:nvPr>
            <p:ph type="body" sz="quarter" idx="3"/>
          </p:nvPr>
        </p:nvSpPr>
        <p:spPr>
          <a:xfrm>
            <a:off x="6172200" y="207951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490647-1BBD-E242-8E97-608530E1ABD4}"/>
              </a:ext>
            </a:extLst>
          </p:cNvPr>
          <p:cNvSpPr>
            <a:spLocks noGrp="1"/>
          </p:cNvSpPr>
          <p:nvPr>
            <p:ph sz="quarter" idx="4"/>
          </p:nvPr>
        </p:nvSpPr>
        <p:spPr>
          <a:xfrm>
            <a:off x="6172200" y="290342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50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665B-F5A4-CD40-B43E-5E6512004713}"/>
              </a:ext>
            </a:extLst>
          </p:cNvPr>
          <p:cNvSpPr>
            <a:spLocks noGrp="1"/>
          </p:cNvSpPr>
          <p:nvPr>
            <p:ph type="title"/>
          </p:nvPr>
        </p:nvSpPr>
        <p:spPr>
          <a:xfrm>
            <a:off x="838200" y="1316182"/>
            <a:ext cx="10515600" cy="899604"/>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67248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353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04CF-94C0-CE4E-9352-33C22A2A5A31}"/>
              </a:ext>
            </a:extLst>
          </p:cNvPr>
          <p:cNvSpPr>
            <a:spLocks noGrp="1"/>
          </p:cNvSpPr>
          <p:nvPr>
            <p:ph type="title"/>
          </p:nvPr>
        </p:nvSpPr>
        <p:spPr>
          <a:xfrm>
            <a:off x="839788" y="1222810"/>
            <a:ext cx="3932237" cy="1069975"/>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D1FE640-0A1D-9346-83C0-7EAF22224418}"/>
              </a:ext>
            </a:extLst>
          </p:cNvPr>
          <p:cNvSpPr>
            <a:spLocks noGrp="1"/>
          </p:cNvSpPr>
          <p:nvPr>
            <p:ph idx="1"/>
          </p:nvPr>
        </p:nvSpPr>
        <p:spPr>
          <a:xfrm>
            <a:off x="5183188" y="1222811"/>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62A87C-C320-0A4D-BFFA-BD3EB811AACA}"/>
              </a:ext>
            </a:extLst>
          </p:cNvPr>
          <p:cNvSpPr>
            <a:spLocks noGrp="1"/>
          </p:cNvSpPr>
          <p:nvPr>
            <p:ph type="body" sz="half" idx="2"/>
          </p:nvPr>
        </p:nvSpPr>
        <p:spPr>
          <a:xfrm>
            <a:off x="839788" y="2292786"/>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4356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04C3-0EE7-8648-B0D6-B50EFF7BAEF9}"/>
              </a:ext>
            </a:extLst>
          </p:cNvPr>
          <p:cNvSpPr>
            <a:spLocks noGrp="1"/>
          </p:cNvSpPr>
          <p:nvPr>
            <p:ph type="title"/>
          </p:nvPr>
        </p:nvSpPr>
        <p:spPr>
          <a:xfrm>
            <a:off x="839788" y="1213761"/>
            <a:ext cx="3932237" cy="1069975"/>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35A66BAE-C339-F74C-80A4-96891CE0DECB}"/>
              </a:ext>
            </a:extLst>
          </p:cNvPr>
          <p:cNvSpPr>
            <a:spLocks noGrp="1"/>
          </p:cNvSpPr>
          <p:nvPr>
            <p:ph type="pic" idx="1"/>
          </p:nvPr>
        </p:nvSpPr>
        <p:spPr>
          <a:xfrm>
            <a:off x="5183188" y="1213762"/>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E2D452-EE76-044F-835C-602242F6A806}"/>
              </a:ext>
            </a:extLst>
          </p:cNvPr>
          <p:cNvSpPr>
            <a:spLocks noGrp="1"/>
          </p:cNvSpPr>
          <p:nvPr>
            <p:ph type="body" sz="half" idx="2"/>
          </p:nvPr>
        </p:nvSpPr>
        <p:spPr>
          <a:xfrm>
            <a:off x="839788" y="2283737"/>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20984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57D6-CCA0-DD41-AD26-4A5F2E7F1EE0}"/>
              </a:ext>
            </a:extLst>
          </p:cNvPr>
          <p:cNvSpPr>
            <a:spLocks noGrp="1"/>
          </p:cNvSpPr>
          <p:nvPr>
            <p:ph type="ctrTitle"/>
          </p:nvPr>
        </p:nvSpPr>
        <p:spPr>
          <a:xfrm>
            <a:off x="1524000" y="1357745"/>
            <a:ext cx="9144000" cy="2152218"/>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EA7AB28-F308-C341-9907-FF57F39B261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8355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9C2D-CAA4-7145-B561-4F75EF4E105B}"/>
              </a:ext>
            </a:extLst>
          </p:cNvPr>
          <p:cNvSpPr>
            <a:spLocks noGrp="1"/>
          </p:cNvSpPr>
          <p:nvPr>
            <p:ph type="title"/>
          </p:nvPr>
        </p:nvSpPr>
        <p:spPr>
          <a:xfrm>
            <a:off x="838200" y="1149927"/>
            <a:ext cx="10515600" cy="87573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971B2AD-1B99-5A46-8975-FE9C0DFB6E2E}"/>
              </a:ext>
            </a:extLst>
          </p:cNvPr>
          <p:cNvSpPr>
            <a:spLocks noGrp="1"/>
          </p:cNvSpPr>
          <p:nvPr>
            <p:ph idx="1"/>
          </p:nvPr>
        </p:nvSpPr>
        <p:spPr>
          <a:xfrm>
            <a:off x="838200" y="2160602"/>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9068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2FCF-4E90-644F-BE16-ED96D2FA0534}"/>
              </a:ext>
            </a:extLst>
          </p:cNvPr>
          <p:cNvSpPr>
            <a:spLocks noGrp="1"/>
          </p:cNvSpPr>
          <p:nvPr>
            <p:ph type="title"/>
          </p:nvPr>
        </p:nvSpPr>
        <p:spPr>
          <a:xfrm>
            <a:off x="831850" y="146035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F230E4-F29F-8A41-9D41-D70B83E07CE8}"/>
              </a:ext>
            </a:extLst>
          </p:cNvPr>
          <p:cNvSpPr>
            <a:spLocks noGrp="1"/>
          </p:cNvSpPr>
          <p:nvPr>
            <p:ph type="body" idx="1"/>
          </p:nvPr>
        </p:nvSpPr>
        <p:spPr>
          <a:xfrm>
            <a:off x="831850" y="4340082"/>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4747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DA50-B7CE-3548-8EE6-2B74024D644F}"/>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1429694-43BA-D540-986D-618E2AA6AF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55658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3D37-ED19-7145-B154-AD2F95D5DB60}"/>
              </a:ext>
            </a:extLst>
          </p:cNvPr>
          <p:cNvSpPr>
            <a:spLocks noGrp="1"/>
          </p:cNvSpPr>
          <p:nvPr>
            <p:ph type="title"/>
          </p:nvPr>
        </p:nvSpPr>
        <p:spPr>
          <a:xfrm>
            <a:off x="838200" y="1163782"/>
            <a:ext cx="10515600" cy="898095"/>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B46C115-776A-FB45-9A03-EEFC43C87FC8}"/>
              </a:ext>
            </a:extLst>
          </p:cNvPr>
          <p:cNvSpPr>
            <a:spLocks noGrp="1"/>
          </p:cNvSpPr>
          <p:nvPr>
            <p:ph sz="half" idx="1"/>
          </p:nvPr>
        </p:nvSpPr>
        <p:spPr>
          <a:xfrm>
            <a:off x="838200" y="2196814"/>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79583C-5B8D-C247-971B-DC14161900D1}"/>
              </a:ext>
            </a:extLst>
          </p:cNvPr>
          <p:cNvSpPr>
            <a:spLocks noGrp="1"/>
          </p:cNvSpPr>
          <p:nvPr>
            <p:ph sz="half" idx="2"/>
          </p:nvPr>
        </p:nvSpPr>
        <p:spPr>
          <a:xfrm>
            <a:off x="6172200" y="2196814"/>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216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C32A-7925-BE4C-A3D0-D0B87D3767BC}"/>
              </a:ext>
            </a:extLst>
          </p:cNvPr>
          <p:cNvSpPr>
            <a:spLocks noGrp="1"/>
          </p:cNvSpPr>
          <p:nvPr>
            <p:ph type="title"/>
          </p:nvPr>
        </p:nvSpPr>
        <p:spPr>
          <a:xfrm>
            <a:off x="839788" y="1094509"/>
            <a:ext cx="10515600" cy="931154"/>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15524ED-316B-8947-992A-28A108EBBB13}"/>
              </a:ext>
            </a:extLst>
          </p:cNvPr>
          <p:cNvSpPr>
            <a:spLocks noGrp="1"/>
          </p:cNvSpPr>
          <p:nvPr>
            <p:ph type="body" idx="1"/>
          </p:nvPr>
        </p:nvSpPr>
        <p:spPr>
          <a:xfrm>
            <a:off x="839788" y="2016138"/>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9DEE15-5166-A148-86DE-D4850D9B4CCC}"/>
              </a:ext>
            </a:extLst>
          </p:cNvPr>
          <p:cNvSpPr>
            <a:spLocks noGrp="1"/>
          </p:cNvSpPr>
          <p:nvPr>
            <p:ph sz="half" idx="2"/>
          </p:nvPr>
        </p:nvSpPr>
        <p:spPr>
          <a:xfrm>
            <a:off x="839788" y="2840050"/>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12CFA-548E-F44B-83FF-0FF944DD2F51}"/>
              </a:ext>
            </a:extLst>
          </p:cNvPr>
          <p:cNvSpPr>
            <a:spLocks noGrp="1"/>
          </p:cNvSpPr>
          <p:nvPr>
            <p:ph type="body" sz="quarter" idx="3"/>
          </p:nvPr>
        </p:nvSpPr>
        <p:spPr>
          <a:xfrm>
            <a:off x="6172200" y="2016138"/>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AAF2B0-072F-6D45-9A82-4E883DB8B05B}"/>
              </a:ext>
            </a:extLst>
          </p:cNvPr>
          <p:cNvSpPr>
            <a:spLocks noGrp="1"/>
          </p:cNvSpPr>
          <p:nvPr>
            <p:ph sz="quarter" idx="4"/>
          </p:nvPr>
        </p:nvSpPr>
        <p:spPr>
          <a:xfrm>
            <a:off x="6172200" y="2840050"/>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7014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8BD39-C2F2-C341-89D9-2FCD48D7FB97}"/>
              </a:ext>
            </a:extLst>
          </p:cNvPr>
          <p:cNvSpPr>
            <a:spLocks noGrp="1"/>
          </p:cNvSpPr>
          <p:nvPr>
            <p:ph type="title"/>
          </p:nvPr>
        </p:nvSpPr>
        <p:spPr>
          <a:xfrm>
            <a:off x="838200" y="1191491"/>
            <a:ext cx="10515600" cy="83417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36514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973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C7AE-88E0-B244-97C6-6CAAB7D8782B}"/>
              </a:ext>
            </a:extLst>
          </p:cNvPr>
          <p:cNvSpPr>
            <a:spLocks noGrp="1"/>
          </p:cNvSpPr>
          <p:nvPr>
            <p:ph type="title"/>
          </p:nvPr>
        </p:nvSpPr>
        <p:spPr>
          <a:xfrm>
            <a:off x="839788" y="1231865"/>
            <a:ext cx="3932237" cy="1069975"/>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AD5B188-F6BA-A14B-A442-0C20BCC1C001}"/>
              </a:ext>
            </a:extLst>
          </p:cNvPr>
          <p:cNvSpPr>
            <a:spLocks noGrp="1"/>
          </p:cNvSpPr>
          <p:nvPr>
            <p:ph idx="1"/>
          </p:nvPr>
        </p:nvSpPr>
        <p:spPr>
          <a:xfrm>
            <a:off x="5183188" y="123186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247BF6-2700-4F46-94F2-465EC194B12A}"/>
              </a:ext>
            </a:extLst>
          </p:cNvPr>
          <p:cNvSpPr>
            <a:spLocks noGrp="1"/>
          </p:cNvSpPr>
          <p:nvPr>
            <p:ph type="body" sz="half" idx="2"/>
          </p:nvPr>
        </p:nvSpPr>
        <p:spPr>
          <a:xfrm>
            <a:off x="839788" y="230184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0382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EBDE-0DCF-FB41-96C2-1B21E8C6BF98}"/>
              </a:ext>
            </a:extLst>
          </p:cNvPr>
          <p:cNvSpPr>
            <a:spLocks noGrp="1"/>
          </p:cNvSpPr>
          <p:nvPr>
            <p:ph type="title"/>
          </p:nvPr>
        </p:nvSpPr>
        <p:spPr>
          <a:xfrm>
            <a:off x="839788" y="1231865"/>
            <a:ext cx="3932237" cy="1069975"/>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35FB2AE-FE04-CB48-9FFA-B9A1473A4DFA}"/>
              </a:ext>
            </a:extLst>
          </p:cNvPr>
          <p:cNvSpPr>
            <a:spLocks noGrp="1"/>
          </p:cNvSpPr>
          <p:nvPr>
            <p:ph type="pic" idx="1"/>
          </p:nvPr>
        </p:nvSpPr>
        <p:spPr>
          <a:xfrm>
            <a:off x="5183188" y="123186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5D7867-B819-A848-8DE8-978E65EFB948}"/>
              </a:ext>
            </a:extLst>
          </p:cNvPr>
          <p:cNvSpPr>
            <a:spLocks noGrp="1"/>
          </p:cNvSpPr>
          <p:nvPr>
            <p:ph type="body" sz="half" idx="2"/>
          </p:nvPr>
        </p:nvSpPr>
        <p:spPr>
          <a:xfrm>
            <a:off x="839788" y="230184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9730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94C0-0E70-8C49-AF05-A582B506F6CB}"/>
              </a:ext>
            </a:extLst>
          </p:cNvPr>
          <p:cNvSpPr>
            <a:spLocks noGrp="1"/>
          </p:cNvSpPr>
          <p:nvPr>
            <p:ph type="title"/>
          </p:nvPr>
        </p:nvSpPr>
        <p:spPr>
          <a:xfrm>
            <a:off x="838200" y="1179664"/>
            <a:ext cx="10515600" cy="111185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D81D372-9B12-2846-93E7-BF0AF0988F18}"/>
              </a:ext>
            </a:extLst>
          </p:cNvPr>
          <p:cNvSpPr>
            <a:spLocks noGrp="1"/>
          </p:cNvSpPr>
          <p:nvPr>
            <p:ph sz="half" idx="1"/>
          </p:nvPr>
        </p:nvSpPr>
        <p:spPr>
          <a:xfrm>
            <a:off x="838200" y="2640164"/>
            <a:ext cx="5181600" cy="36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1AA6DA-C25E-D641-AF88-99311BCE7DC8}"/>
              </a:ext>
            </a:extLst>
          </p:cNvPr>
          <p:cNvSpPr>
            <a:spLocks noGrp="1"/>
          </p:cNvSpPr>
          <p:nvPr>
            <p:ph sz="half" idx="2"/>
          </p:nvPr>
        </p:nvSpPr>
        <p:spPr>
          <a:xfrm>
            <a:off x="6172200" y="2640164"/>
            <a:ext cx="5181600" cy="364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09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E6D3-D1F1-0D46-87F7-56D6EB19BA01}"/>
              </a:ext>
            </a:extLst>
          </p:cNvPr>
          <p:cNvSpPr>
            <a:spLocks noGrp="1"/>
          </p:cNvSpPr>
          <p:nvPr>
            <p:ph type="title"/>
          </p:nvPr>
        </p:nvSpPr>
        <p:spPr>
          <a:xfrm>
            <a:off x="839788" y="1018215"/>
            <a:ext cx="10515600" cy="11765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790C3B-73D1-4545-A5D9-72D448DF3FC4}"/>
              </a:ext>
            </a:extLst>
          </p:cNvPr>
          <p:cNvSpPr>
            <a:spLocks noGrp="1"/>
          </p:cNvSpPr>
          <p:nvPr>
            <p:ph type="body" idx="1"/>
          </p:nvPr>
        </p:nvSpPr>
        <p:spPr>
          <a:xfrm>
            <a:off x="839788" y="2334253"/>
            <a:ext cx="5157787" cy="7312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F0B70-3CC4-204F-8DCD-C765F7696FE8}"/>
              </a:ext>
            </a:extLst>
          </p:cNvPr>
          <p:cNvSpPr>
            <a:spLocks noGrp="1"/>
          </p:cNvSpPr>
          <p:nvPr>
            <p:ph sz="half" idx="2"/>
          </p:nvPr>
        </p:nvSpPr>
        <p:spPr>
          <a:xfrm>
            <a:off x="839788" y="3158165"/>
            <a:ext cx="5157787" cy="327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DC01AD-29BD-CE46-866D-E5218CC94FBE}"/>
              </a:ext>
            </a:extLst>
          </p:cNvPr>
          <p:cNvSpPr>
            <a:spLocks noGrp="1"/>
          </p:cNvSpPr>
          <p:nvPr>
            <p:ph type="body" sz="quarter" idx="3"/>
          </p:nvPr>
        </p:nvSpPr>
        <p:spPr>
          <a:xfrm>
            <a:off x="6172200" y="2334253"/>
            <a:ext cx="5183188" cy="7312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9471C9-2621-574E-AA07-1335B424A84A}"/>
              </a:ext>
            </a:extLst>
          </p:cNvPr>
          <p:cNvSpPr>
            <a:spLocks noGrp="1"/>
          </p:cNvSpPr>
          <p:nvPr>
            <p:ph sz="quarter" idx="4"/>
          </p:nvPr>
        </p:nvSpPr>
        <p:spPr>
          <a:xfrm>
            <a:off x="6172200" y="3158165"/>
            <a:ext cx="5183188" cy="3270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36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79E4-8615-9D43-A77C-F853495F1698}"/>
              </a:ext>
            </a:extLst>
          </p:cNvPr>
          <p:cNvSpPr>
            <a:spLocks noGrp="1"/>
          </p:cNvSpPr>
          <p:nvPr>
            <p:ph type="title"/>
          </p:nvPr>
        </p:nvSpPr>
        <p:spPr>
          <a:xfrm>
            <a:off x="838200" y="1083091"/>
            <a:ext cx="10515600" cy="1325563"/>
          </a:xfrm>
        </p:spPr>
        <p:txBody>
          <a:bodyPr/>
          <a:lstStyle/>
          <a:p>
            <a:r>
              <a:rPr lang="en-US"/>
              <a:t>Click to edit Master title style</a:t>
            </a:r>
          </a:p>
        </p:txBody>
      </p:sp>
    </p:spTree>
    <p:extLst>
      <p:ext uri="{BB962C8B-B14F-4D97-AF65-F5344CB8AC3E}">
        <p14:creationId xmlns:p14="http://schemas.microsoft.com/office/powerpoint/2010/main" val="213374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3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0351-5F05-C343-8DA7-B4C987264F85}"/>
              </a:ext>
            </a:extLst>
          </p:cNvPr>
          <p:cNvSpPr>
            <a:spLocks noGrp="1"/>
          </p:cNvSpPr>
          <p:nvPr>
            <p:ph type="title"/>
          </p:nvPr>
        </p:nvSpPr>
        <p:spPr>
          <a:xfrm>
            <a:off x="839788" y="1432089"/>
            <a:ext cx="3932237" cy="137002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9EED35-0A3E-004F-ABDA-AE2CE1D34632}"/>
              </a:ext>
            </a:extLst>
          </p:cNvPr>
          <p:cNvSpPr>
            <a:spLocks noGrp="1"/>
          </p:cNvSpPr>
          <p:nvPr>
            <p:ph idx="1"/>
          </p:nvPr>
        </p:nvSpPr>
        <p:spPr>
          <a:xfrm>
            <a:off x="5183188" y="142198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AC0BBE-FB06-8B4D-89D4-79C4DEDBAAD3}"/>
              </a:ext>
            </a:extLst>
          </p:cNvPr>
          <p:cNvSpPr>
            <a:spLocks noGrp="1"/>
          </p:cNvSpPr>
          <p:nvPr>
            <p:ph type="body" sz="half" idx="2"/>
          </p:nvPr>
        </p:nvSpPr>
        <p:spPr>
          <a:xfrm>
            <a:off x="839788" y="3032289"/>
            <a:ext cx="3932237" cy="32633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975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42FA9-6BDE-B44C-835F-CCA9D9BA1EDA}"/>
              </a:ext>
            </a:extLst>
          </p:cNvPr>
          <p:cNvSpPr>
            <a:spLocks noGrp="1"/>
          </p:cNvSpPr>
          <p:nvPr>
            <p:ph type="title"/>
          </p:nvPr>
        </p:nvSpPr>
        <p:spPr>
          <a:xfrm>
            <a:off x="839788" y="1476310"/>
            <a:ext cx="3932237" cy="1069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3C64E7-1344-3F48-8AB4-F668FF590CF8}"/>
              </a:ext>
            </a:extLst>
          </p:cNvPr>
          <p:cNvSpPr>
            <a:spLocks noGrp="1"/>
          </p:cNvSpPr>
          <p:nvPr>
            <p:ph type="pic" idx="1"/>
          </p:nvPr>
        </p:nvSpPr>
        <p:spPr>
          <a:xfrm>
            <a:off x="5183188" y="147631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6AB11C-4B60-F04A-8541-52F673762C3C}"/>
              </a:ext>
            </a:extLst>
          </p:cNvPr>
          <p:cNvSpPr>
            <a:spLocks noGrp="1"/>
          </p:cNvSpPr>
          <p:nvPr>
            <p:ph type="body" sz="half" idx="2"/>
          </p:nvPr>
        </p:nvSpPr>
        <p:spPr>
          <a:xfrm>
            <a:off x="839788" y="2546286"/>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530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5.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DF2AF4-8FE9-A84C-BC7C-4B41BF42E3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3FA1D6-33FB-A441-88E8-6067E6215C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0D512E4-7D56-6247-A724-7B4C3A0BA1B1}"/>
              </a:ext>
            </a:extLst>
          </p:cNvPr>
          <p:cNvPicPr>
            <a:picLocks noChangeAspect="1"/>
          </p:cNvPicPr>
          <p:nvPr userDrawn="1"/>
        </p:nvPicPr>
        <p:blipFill>
          <a:blip r:embed="rId11"/>
          <a:stretch>
            <a:fillRect/>
          </a:stretch>
        </p:blipFill>
        <p:spPr>
          <a:xfrm>
            <a:off x="0" y="6482010"/>
            <a:ext cx="12192000" cy="374316"/>
          </a:xfrm>
          <a:prstGeom prst="rect">
            <a:avLst/>
          </a:prstGeom>
        </p:spPr>
      </p:pic>
      <p:pic>
        <p:nvPicPr>
          <p:cNvPr id="5" name="Picture 4" descr="A close up of a logo&#10;&#10;Description automatically generated">
            <a:extLst>
              <a:ext uri="{FF2B5EF4-FFF2-40B4-BE49-F238E27FC236}">
                <a16:creationId xmlns:a16="http://schemas.microsoft.com/office/drawing/2014/main" id="{9D958BF9-1872-1C44-8B86-8D3C3AF34184}"/>
              </a:ext>
            </a:extLst>
          </p:cNvPr>
          <p:cNvPicPr>
            <a:picLocks noChangeAspect="1"/>
          </p:cNvPicPr>
          <p:nvPr userDrawn="1"/>
        </p:nvPicPr>
        <p:blipFill>
          <a:blip r:embed="rId12"/>
          <a:stretch>
            <a:fillRect/>
          </a:stretch>
        </p:blipFill>
        <p:spPr>
          <a:xfrm>
            <a:off x="0" y="1"/>
            <a:ext cx="12192000" cy="6865562"/>
          </a:xfrm>
          <a:prstGeom prst="rect">
            <a:avLst/>
          </a:prstGeom>
        </p:spPr>
      </p:pic>
    </p:spTree>
    <p:extLst>
      <p:ext uri="{BB962C8B-B14F-4D97-AF65-F5344CB8AC3E}">
        <p14:creationId xmlns:p14="http://schemas.microsoft.com/office/powerpoint/2010/main" val="4165016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3A7D3-5DF3-7F44-9DD2-4F45CED7E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1E7EF0-34AC-044B-88F4-60428C214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608C0C-FB9F-AB48-9298-E513C9029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CECDFF-52B1-FE44-A1B7-7A0D85995BB3}" type="datetimeFigureOut">
              <a:rPr lang="en-US" smtClean="0"/>
              <a:t>2/24/2026</a:t>
            </a:fld>
            <a:endParaRPr lang="en-US"/>
          </a:p>
        </p:txBody>
      </p:sp>
      <p:sp>
        <p:nvSpPr>
          <p:cNvPr id="6" name="Slide Number Placeholder 5">
            <a:extLst>
              <a:ext uri="{FF2B5EF4-FFF2-40B4-BE49-F238E27FC236}">
                <a16:creationId xmlns:a16="http://schemas.microsoft.com/office/drawing/2014/main" id="{DE648A46-7F8E-FD47-89F7-499ACB2A1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904DB-21E5-2741-A094-F1C0C20D6275}" type="slidenum">
              <a:rPr lang="en-US" smtClean="0"/>
              <a:t>‹#›</a:t>
            </a:fld>
            <a:endParaRPr lang="en-US"/>
          </a:p>
        </p:txBody>
      </p:sp>
      <p:pic>
        <p:nvPicPr>
          <p:cNvPr id="10" name="Picture 9" descr="A close up of a logo&#10;&#10;Description automatically generated">
            <a:extLst>
              <a:ext uri="{FF2B5EF4-FFF2-40B4-BE49-F238E27FC236}">
                <a16:creationId xmlns:a16="http://schemas.microsoft.com/office/drawing/2014/main" id="{7E67F8F8-7623-1E4E-8182-D79287061B89}"/>
              </a:ext>
            </a:extLst>
          </p:cNvPr>
          <p:cNvPicPr>
            <a:picLocks noChangeAspect="1"/>
          </p:cNvPicPr>
          <p:nvPr userDrawn="1"/>
        </p:nvPicPr>
        <p:blipFill>
          <a:blip r:embed="rId11"/>
          <a:stretch>
            <a:fillRect/>
          </a:stretch>
        </p:blipFill>
        <p:spPr>
          <a:xfrm>
            <a:off x="0" y="1"/>
            <a:ext cx="12192000" cy="6865562"/>
          </a:xfrm>
          <a:prstGeom prst="rect">
            <a:avLst/>
          </a:prstGeom>
        </p:spPr>
      </p:pic>
    </p:spTree>
    <p:extLst>
      <p:ext uri="{BB962C8B-B14F-4D97-AF65-F5344CB8AC3E}">
        <p14:creationId xmlns:p14="http://schemas.microsoft.com/office/powerpoint/2010/main" val="269903964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903F1-DC63-3B43-84F7-FA5908DD9D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5DCB85-6C28-FC4D-AACF-7DB42DBFC5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7A26B4BB-F96D-4140-AA7D-DDA49FCE7C39}"/>
              </a:ext>
            </a:extLst>
          </p:cNvPr>
          <p:cNvPicPr>
            <a:picLocks noChangeAspect="1"/>
          </p:cNvPicPr>
          <p:nvPr userDrawn="1"/>
        </p:nvPicPr>
        <p:blipFill>
          <a:blip r:embed="rId11"/>
          <a:stretch>
            <a:fillRect/>
          </a:stretch>
        </p:blipFill>
        <p:spPr>
          <a:xfrm>
            <a:off x="0" y="1673"/>
            <a:ext cx="12192000" cy="6854653"/>
          </a:xfrm>
          <a:prstGeom prst="rect">
            <a:avLst/>
          </a:prstGeom>
        </p:spPr>
      </p:pic>
    </p:spTree>
    <p:extLst>
      <p:ext uri="{BB962C8B-B14F-4D97-AF65-F5344CB8AC3E}">
        <p14:creationId xmlns:p14="http://schemas.microsoft.com/office/powerpoint/2010/main" val="223596920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E86A0E-FAEE-744A-B3E1-BD31F0B8D5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4" name="Picture 3" descr="A close up of a black background&#10;&#10;Description automatically generated">
            <a:extLst>
              <a:ext uri="{FF2B5EF4-FFF2-40B4-BE49-F238E27FC236}">
                <a16:creationId xmlns:a16="http://schemas.microsoft.com/office/drawing/2014/main" id="{6ED494E8-78DC-FC49-B7E2-60EEC69BB678}"/>
              </a:ext>
            </a:extLst>
          </p:cNvPr>
          <p:cNvPicPr>
            <a:picLocks noChangeAspect="1"/>
          </p:cNvPicPr>
          <p:nvPr userDrawn="1"/>
        </p:nvPicPr>
        <p:blipFill>
          <a:blip r:embed="rId11"/>
          <a:stretch>
            <a:fillRect/>
          </a:stretch>
        </p:blipFill>
        <p:spPr>
          <a:xfrm>
            <a:off x="0" y="1673"/>
            <a:ext cx="12192000" cy="6854653"/>
          </a:xfrm>
          <a:prstGeom prst="rect">
            <a:avLst/>
          </a:prstGeom>
        </p:spPr>
      </p:pic>
    </p:spTree>
    <p:extLst>
      <p:ext uri="{BB962C8B-B14F-4D97-AF65-F5344CB8AC3E}">
        <p14:creationId xmlns:p14="http://schemas.microsoft.com/office/powerpoint/2010/main" val="8894391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sulb.edu/international/current-students/request-documents-or-signature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www.csulb.edu/international/current-students/meet-an-adviso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sulb.edu/international/current-students/workshops-event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studyinthestates.dhs.gov/stem-opt-hub" TargetMode="External"/><Relationship Id="rId2" Type="http://schemas.openxmlformats.org/officeDocument/2006/relationships/hyperlink" Target="https://studyinthestates.dhs.gov/stem-opt-hub/additional-resources/stem-opt-frequently-asked-questions" TargetMode="External"/><Relationship Id="rId1" Type="http://schemas.openxmlformats.org/officeDocument/2006/relationships/slideLayout" Target="../slideLayouts/slideLayout7.xml"/><Relationship Id="rId5" Type="http://schemas.openxmlformats.org/officeDocument/2006/relationships/hyperlink" Target="http://www.ccpe.csulb.edu/link.aspx?url=https%3A//www.uscis.gov/working-united-states/students-and-exchange-visitors/students-and-employment/stem-opt" TargetMode="External"/><Relationship Id="rId4" Type="http://schemas.openxmlformats.org/officeDocument/2006/relationships/hyperlink" Target="https://www.uscis.gov/working-in-the-united-states/students-and-exchange-visitors/optional-practical-training-extension-for-stem-students-stem-opt"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ice.gov/doclib/sevis/pdf/stemList2024.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studyinthestates.dhs.gov/stem-opt-hub/additional-resources/form-i-983-overview" TargetMode="External"/><Relationship Id="rId2" Type="http://schemas.openxmlformats.org/officeDocument/2006/relationships/hyperlink" Target="https://www.e-verify.gov/" TargetMode="External"/><Relationship Id="rId1" Type="http://schemas.openxmlformats.org/officeDocument/2006/relationships/slideLayout" Target="../slideLayouts/slideLayout11.xml"/><Relationship Id="rId4" Type="http://schemas.openxmlformats.org/officeDocument/2006/relationships/image" Target="../media/image18.tmp"/></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ntiers | Editorial: Applications of STEM (Science, Technology, Engineering and Mathematic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904" y="2197621"/>
            <a:ext cx="228600" cy="228600"/>
          </a:xfrm>
          <a:prstGeom prst="rect">
            <a:avLst/>
          </a:prstGeom>
        </p:spPr>
      </p:pic>
      <p:pic>
        <p:nvPicPr>
          <p:cNvPr id="6" name="Picture 5" descr="Edmonds School District STEM Program open house at MTHS Thursday - My Edmonds New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650" y="1156996"/>
            <a:ext cx="5129948" cy="2677884"/>
          </a:xfrm>
          <a:prstGeom prst="rect">
            <a:avLst/>
          </a:prstGeom>
          <a:ln w="28575">
            <a:solidFill>
              <a:schemeClr val="tx1"/>
            </a:solidFill>
          </a:ln>
          <a:effectLst>
            <a:outerShdw blurRad="50800" dist="38100" dir="18900000" algn="bl" rotWithShape="0">
              <a:prstClr val="black">
                <a:alpha val="40000"/>
              </a:prstClr>
            </a:outerShdw>
          </a:effectLst>
        </p:spPr>
      </p:pic>
      <p:sp>
        <p:nvSpPr>
          <p:cNvPr id="8" name="TextBox 7"/>
          <p:cNvSpPr txBox="1"/>
          <p:nvPr/>
        </p:nvSpPr>
        <p:spPr>
          <a:xfrm>
            <a:off x="3177962" y="3993501"/>
            <a:ext cx="7727636" cy="769441"/>
          </a:xfrm>
          <a:prstGeom prst="rect">
            <a:avLst/>
          </a:prstGeom>
          <a:solidFill>
            <a:srgbClr val="FFC000"/>
          </a:solidFill>
          <a:effectLst>
            <a:outerShdw blurRad="50800" dist="38100" dir="18900000" algn="bl" rotWithShape="0">
              <a:prstClr val="black">
                <a:alpha val="40000"/>
              </a:prstClr>
            </a:outerShdw>
          </a:effectLst>
        </p:spPr>
        <p:txBody>
          <a:bodyPr wrap="square" rtlCol="0">
            <a:spAutoFit/>
          </a:bodyPr>
          <a:lstStyle/>
          <a:p>
            <a:r>
              <a:rPr lang="en-US" sz="4400" dirty="0">
                <a:latin typeface="Cambria" panose="02040503050406030204" pitchFamily="18" charset="0"/>
                <a:ea typeface="Cambria" panose="02040503050406030204" pitchFamily="18" charset="0"/>
              </a:rPr>
              <a:t>24-Month STEM OPT Extension</a:t>
            </a:r>
          </a:p>
        </p:txBody>
      </p:sp>
      <p:sp>
        <p:nvSpPr>
          <p:cNvPr id="10" name="TextBox 9"/>
          <p:cNvSpPr txBox="1"/>
          <p:nvPr/>
        </p:nvSpPr>
        <p:spPr>
          <a:xfrm>
            <a:off x="1222310" y="5229473"/>
            <a:ext cx="9683288" cy="1200329"/>
          </a:xfrm>
          <a:prstGeom prst="rect">
            <a:avLst/>
          </a:prstGeom>
          <a:noFill/>
        </p:spPr>
        <p:txBody>
          <a:bodyPr wrap="square" rtlCol="0">
            <a:spAutoFit/>
          </a:bodyPr>
          <a:lstStyle/>
          <a:p>
            <a:pPr algn="r"/>
            <a:r>
              <a:rPr lang="en-US" dirty="0">
                <a:latin typeface="Cambria" panose="02040503050406030204" pitchFamily="18" charset="0"/>
                <a:ea typeface="Cambria" panose="02040503050406030204" pitchFamily="18" charset="0"/>
              </a:rPr>
              <a:t>Presented by</a:t>
            </a:r>
          </a:p>
          <a:p>
            <a:pPr algn="r"/>
            <a:r>
              <a:rPr lang="en-US" b="1" dirty="0">
                <a:latin typeface="Cambria" panose="02040503050406030204" pitchFamily="18" charset="0"/>
                <a:ea typeface="Cambria" panose="02040503050406030204" pitchFamily="18" charset="0"/>
              </a:rPr>
              <a:t>International Students &amp; Scholars Office</a:t>
            </a:r>
          </a:p>
          <a:p>
            <a:pPr algn="r"/>
            <a:r>
              <a:rPr lang="en-US" dirty="0">
                <a:latin typeface="Cambria" panose="02040503050406030204" pitchFamily="18" charset="0"/>
                <a:ea typeface="Cambria" panose="02040503050406030204" pitchFamily="18" charset="0"/>
              </a:rPr>
              <a:t>Center for International Education</a:t>
            </a:r>
          </a:p>
          <a:p>
            <a:pPr algn="r"/>
            <a:r>
              <a:rPr lang="en-US" dirty="0">
                <a:latin typeface="Cambria" panose="02040503050406030204" pitchFamily="18" charset="0"/>
                <a:ea typeface="Cambria" panose="02040503050406030204" pitchFamily="18" charset="0"/>
              </a:rPr>
              <a:t>California State University, Long Beach </a:t>
            </a:r>
          </a:p>
        </p:txBody>
      </p:sp>
    </p:spTree>
    <p:extLst>
      <p:ext uri="{BB962C8B-B14F-4D97-AF65-F5344CB8AC3E}">
        <p14:creationId xmlns:p14="http://schemas.microsoft.com/office/powerpoint/2010/main" val="2145298944"/>
      </p:ext>
    </p:extLst>
  </p:cSld>
  <p:clrMapOvr>
    <a:masterClrMapping/>
  </p:clrMapOvr>
  <mc:AlternateContent xmlns:mc="http://schemas.openxmlformats.org/markup-compatibility/2006" xmlns:p14="http://schemas.microsoft.com/office/powerpoint/2010/main">
    <mc:Choice Requires="p14">
      <p:transition spd="slow" p14:dur="2000" advTm="1954"/>
    </mc:Choice>
    <mc:Fallback xmlns="">
      <p:transition spd="slow" advTm="19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ticle: Building people-first companies — People Matt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0464" y="3987119"/>
            <a:ext cx="3520085" cy="1980048"/>
          </a:xfrm>
          <a:prstGeom prst="rect">
            <a:avLst/>
          </a:prstGeom>
        </p:spPr>
      </p:pic>
      <p:sp>
        <p:nvSpPr>
          <p:cNvPr id="3" name="Rectangle 2"/>
          <p:cNvSpPr/>
          <p:nvPr/>
        </p:nvSpPr>
        <p:spPr>
          <a:xfrm>
            <a:off x="1011812" y="805254"/>
            <a:ext cx="6096000" cy="5816977"/>
          </a:xfrm>
          <a:prstGeom prst="rect">
            <a:avLst/>
          </a:prstGeom>
        </p:spPr>
        <p:txBody>
          <a:bodyPr>
            <a:spAutoFit/>
          </a:bodyPr>
          <a:lstStyle/>
          <a:p>
            <a:endParaRPr lang="en-US" sz="1200" dirty="0">
              <a:solidFill>
                <a:srgbClr val="000000"/>
              </a:solidFill>
              <a:latin typeface="Arial" panose="020B0604020202020204" pitchFamily="34" charset="0"/>
            </a:endParaRPr>
          </a:p>
          <a:p>
            <a:r>
              <a:rPr lang="en-US" sz="2000" dirty="0">
                <a:latin typeface="Arial" panose="020B0604020202020204" pitchFamily="34" charset="0"/>
              </a:rPr>
              <a:t>The job must be in the context of a </a:t>
            </a:r>
            <a:r>
              <a:rPr lang="en-US" sz="2000" b="1" dirty="0">
                <a:latin typeface="Arial" panose="020B0604020202020204" pitchFamily="34" charset="0"/>
              </a:rPr>
              <a:t>bona-fide employer-employee relationship.</a:t>
            </a:r>
            <a:endParaRPr lang="en-US" sz="2000" dirty="0">
              <a:latin typeface="Arial" panose="020B0604020202020204" pitchFamily="34" charset="0"/>
            </a:endParaRPr>
          </a:p>
          <a:p>
            <a:r>
              <a:rPr lang="en-US" sz="2000" dirty="0">
                <a:latin typeface="Georgia" panose="02040502050405020303" pitchFamily="18" charset="0"/>
              </a:rPr>
              <a:t>▫</a:t>
            </a:r>
            <a:r>
              <a:rPr lang="en-US" sz="2000" dirty="0">
                <a:latin typeface="Arial" panose="020B0604020202020204" pitchFamily="34" charset="0"/>
              </a:rPr>
              <a:t>Self-employment does not constitute a qualifying job for purposes of a 24-month STEM OPT extension</a:t>
            </a:r>
          </a:p>
          <a:p>
            <a:r>
              <a:rPr lang="en-US" sz="2000" dirty="0">
                <a:latin typeface="Georgia" panose="02040502050405020303" pitchFamily="18" charset="0"/>
              </a:rPr>
              <a:t>▫</a:t>
            </a:r>
            <a:r>
              <a:rPr lang="en-US" sz="2000" dirty="0">
                <a:latin typeface="Arial" panose="020B0604020202020204" pitchFamily="34" charset="0"/>
              </a:rPr>
              <a:t>F-1 students seeking STEM OPT extensions may be employed by new “start-up” businesses so long as all regulatory requirements are met.</a:t>
            </a:r>
          </a:p>
          <a:p>
            <a:r>
              <a:rPr lang="en-US" sz="2000" dirty="0">
                <a:latin typeface="Georgia" panose="02040502050405020303" pitchFamily="18" charset="0"/>
              </a:rPr>
              <a:t>•</a:t>
            </a:r>
            <a:r>
              <a:rPr lang="en-US" sz="2000" dirty="0">
                <a:latin typeface="Arial" panose="020B0604020202020204" pitchFamily="34" charset="0"/>
              </a:rPr>
              <a:t>According to DHS, the following do not constitute a bona-fide employer-employee relationship and are therefore not “apt” for the STEM OPT extension:</a:t>
            </a:r>
          </a:p>
          <a:p>
            <a:r>
              <a:rPr lang="en-US" sz="2000" dirty="0">
                <a:latin typeface="Georgia" panose="02040502050405020303" pitchFamily="18" charset="0"/>
              </a:rPr>
              <a:t>▫</a:t>
            </a:r>
            <a:r>
              <a:rPr lang="en-US" sz="2000" dirty="0">
                <a:latin typeface="Arial" panose="020B0604020202020204" pitchFamily="34" charset="0"/>
              </a:rPr>
              <a:t>"multiple employer arrangements" </a:t>
            </a:r>
          </a:p>
          <a:p>
            <a:r>
              <a:rPr lang="en-US" sz="2000" dirty="0">
                <a:latin typeface="Georgia" panose="02040502050405020303" pitchFamily="18" charset="0"/>
              </a:rPr>
              <a:t>▫</a:t>
            </a:r>
            <a:r>
              <a:rPr lang="en-US" sz="2000" dirty="0">
                <a:latin typeface="Arial" panose="020B0604020202020204" pitchFamily="34" charset="0"/>
              </a:rPr>
              <a:t>"sole proprietorships"</a:t>
            </a:r>
          </a:p>
          <a:p>
            <a:r>
              <a:rPr lang="en-US" sz="2000" dirty="0">
                <a:latin typeface="Georgia" panose="02040502050405020303" pitchFamily="18" charset="0"/>
              </a:rPr>
              <a:t>▫</a:t>
            </a:r>
            <a:r>
              <a:rPr lang="en-US" sz="2000" dirty="0">
                <a:latin typeface="Arial" panose="020B0604020202020204" pitchFamily="34" charset="0"/>
              </a:rPr>
              <a:t>"employment through “temp” agencies"</a:t>
            </a:r>
          </a:p>
          <a:p>
            <a:r>
              <a:rPr lang="en-US" sz="2000" dirty="0">
                <a:latin typeface="Georgia" panose="02040502050405020303" pitchFamily="18" charset="0"/>
              </a:rPr>
              <a:t>▫</a:t>
            </a:r>
            <a:r>
              <a:rPr lang="en-US" sz="2000" dirty="0">
                <a:latin typeface="Arial" panose="020B0604020202020204" pitchFamily="34" charset="0"/>
              </a:rPr>
              <a:t>"employment through consulting firm arrangements that provide labor for hire, and"</a:t>
            </a:r>
          </a:p>
          <a:p>
            <a:r>
              <a:rPr lang="en-US" sz="2000" dirty="0">
                <a:latin typeface="Georgia" panose="02040502050405020303" pitchFamily="18" charset="0"/>
              </a:rPr>
              <a:t>▫</a:t>
            </a:r>
            <a:r>
              <a:rPr lang="en-US" sz="2000" dirty="0">
                <a:latin typeface="Arial" panose="020B0604020202020204" pitchFamily="34" charset="0"/>
              </a:rPr>
              <a:t>"other relationships that do not constitute a bona fide employer-employee relationship"</a:t>
            </a:r>
          </a:p>
        </p:txBody>
      </p:sp>
      <p:sp>
        <p:nvSpPr>
          <p:cNvPr id="4" name="TextBox 3"/>
          <p:cNvSpPr txBox="1"/>
          <p:nvPr/>
        </p:nvSpPr>
        <p:spPr>
          <a:xfrm>
            <a:off x="7541443" y="1244338"/>
            <a:ext cx="3619106" cy="1446550"/>
          </a:xfrm>
          <a:prstGeom prst="rect">
            <a:avLst/>
          </a:prstGeom>
          <a:noFill/>
        </p:spPr>
        <p:txBody>
          <a:bodyPr wrap="square" rtlCol="0">
            <a:spAutoFit/>
          </a:bodyPr>
          <a:lstStyle/>
          <a:p>
            <a:pPr algn="ctr"/>
            <a:r>
              <a:rPr lang="en-US" sz="4400" b="1" dirty="0"/>
              <a:t>Qualifying Job (cont.)</a:t>
            </a:r>
          </a:p>
        </p:txBody>
      </p:sp>
    </p:spTree>
    <p:extLst>
      <p:ext uri="{BB962C8B-B14F-4D97-AF65-F5344CB8AC3E}">
        <p14:creationId xmlns:p14="http://schemas.microsoft.com/office/powerpoint/2010/main" val="3897739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534" y="1589640"/>
            <a:ext cx="4242062" cy="1446550"/>
          </a:xfrm>
          <a:prstGeom prst="rect">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400" dirty="0"/>
              <a:t>Application Process</a:t>
            </a:r>
          </a:p>
        </p:txBody>
      </p:sp>
      <p:pic>
        <p:nvPicPr>
          <p:cNvPr id="3" name="Picture 2" descr="Start Thinking About Your 2020 Website Redesign Now - Talia Why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423" y="1609253"/>
            <a:ext cx="4065113" cy="4065113"/>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28260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275" y="1406593"/>
            <a:ext cx="7127449" cy="763801"/>
          </a:xfrm>
          <a:solidFill>
            <a:srgbClr val="FFC000"/>
          </a:solidFill>
        </p:spPr>
        <p:txBody>
          <a:bodyPr/>
          <a:lstStyle/>
          <a:p>
            <a:pPr algn="ctr"/>
            <a:r>
              <a:rPr lang="en-US" b="1" dirty="0"/>
              <a:t>General Application Deadline</a:t>
            </a:r>
          </a:p>
        </p:txBody>
      </p:sp>
      <p:graphicFrame>
        <p:nvGraphicFramePr>
          <p:cNvPr id="9" name="Table 8"/>
          <p:cNvGraphicFramePr>
            <a:graphicFrameLocks noGrp="1"/>
          </p:cNvGraphicFramePr>
          <p:nvPr>
            <p:extLst>
              <p:ext uri="{D42A27DB-BD31-4B8C-83A1-F6EECF244321}">
                <p14:modId xmlns:p14="http://schemas.microsoft.com/office/powerpoint/2010/main" val="4291059665"/>
              </p:ext>
            </p:extLst>
          </p:nvPr>
        </p:nvGraphicFramePr>
        <p:xfrm>
          <a:off x="3734193" y="2410993"/>
          <a:ext cx="4723614" cy="3810697"/>
        </p:xfrm>
        <a:graphic>
          <a:graphicData uri="http://schemas.openxmlformats.org/drawingml/2006/table">
            <a:tbl>
              <a:tblPr firstRow="1" bandRow="1">
                <a:tableStyleId>{5C22544A-7EE6-4342-B048-85BDC9FD1C3A}</a:tableStyleId>
              </a:tblPr>
              <a:tblGrid>
                <a:gridCol w="4723614">
                  <a:extLst>
                    <a:ext uri="{9D8B030D-6E8A-4147-A177-3AD203B41FA5}">
                      <a16:colId xmlns:a16="http://schemas.microsoft.com/office/drawing/2014/main" val="402350067"/>
                    </a:ext>
                  </a:extLst>
                </a:gridCol>
              </a:tblGrid>
              <a:tr h="681914">
                <a:tc>
                  <a:txBody>
                    <a:bodyPr/>
                    <a:lstStyle/>
                    <a:p>
                      <a:pPr algn="ctr"/>
                      <a:r>
                        <a:rPr lang="en-US" sz="2800" dirty="0"/>
                        <a:t>STUDENTS</a:t>
                      </a:r>
                      <a:r>
                        <a:rPr lang="en-US" sz="2800" baseline="0" dirty="0"/>
                        <a:t> in OPT</a:t>
                      </a:r>
                      <a:endParaRPr lang="en-US" sz="2800" dirty="0"/>
                    </a:p>
                  </a:txBody>
                  <a:tcPr>
                    <a:solidFill>
                      <a:srgbClr val="FFC000"/>
                    </a:solidFill>
                  </a:tcPr>
                </a:tc>
                <a:extLst>
                  <a:ext uri="{0D108BD9-81ED-4DB2-BD59-A6C34878D82A}">
                    <a16:rowId xmlns:a16="http://schemas.microsoft.com/office/drawing/2014/main" val="2680072679"/>
                  </a:ext>
                </a:extLst>
              </a:tr>
              <a:tr h="1925405">
                <a:tc>
                  <a:txBody>
                    <a:bodyPr/>
                    <a:lstStyle/>
                    <a:p>
                      <a:r>
                        <a:rPr lang="en-US" sz="2000" b="0" i="0" u="none" strike="noStrike" kern="1200" baseline="0" dirty="0">
                          <a:solidFill>
                            <a:schemeClr val="dk1"/>
                          </a:solidFill>
                          <a:latin typeface="+mn-lt"/>
                          <a:ea typeface="+mn-ea"/>
                          <a:cs typeface="+mn-cs"/>
                        </a:rPr>
                        <a:t>Apply as early as </a:t>
                      </a:r>
                      <a:r>
                        <a:rPr lang="en-US" sz="2000" b="1" i="0" u="none" strike="noStrike" kern="1200" baseline="0" dirty="0">
                          <a:solidFill>
                            <a:schemeClr val="dk1"/>
                          </a:solidFill>
                          <a:latin typeface="+mn-lt"/>
                          <a:ea typeface="+mn-ea"/>
                          <a:cs typeface="+mn-cs"/>
                        </a:rPr>
                        <a:t>90 days </a:t>
                      </a:r>
                      <a:r>
                        <a:rPr lang="en-US" sz="2000" b="0" i="0" u="none" strike="noStrike" kern="1200" baseline="0" dirty="0">
                          <a:solidFill>
                            <a:schemeClr val="dk1"/>
                          </a:solidFill>
                          <a:latin typeface="+mn-lt"/>
                          <a:ea typeface="+mn-ea"/>
                          <a:cs typeface="+mn-cs"/>
                        </a:rPr>
                        <a:t>before the end of your post-completion OPT authorization.</a:t>
                      </a:r>
                    </a:p>
                    <a:p>
                      <a:r>
                        <a:rPr lang="en-US" sz="2000" b="0" i="0" u="none" strike="noStrike" kern="1200" baseline="0" dirty="0">
                          <a:solidFill>
                            <a:schemeClr val="dk1"/>
                          </a:solidFill>
                          <a:latin typeface="+mn-lt"/>
                          <a:ea typeface="+mn-ea"/>
                          <a:cs typeface="+mn-cs"/>
                        </a:rPr>
                        <a:t>You cannot apply during the 60 days grace period following the end of post-completion OPT	</a:t>
                      </a:r>
                    </a:p>
                  </a:txBody>
                  <a:tcPr/>
                </a:tc>
                <a:extLst>
                  <a:ext uri="{0D108BD9-81ED-4DB2-BD59-A6C34878D82A}">
                    <a16:rowId xmlns:a16="http://schemas.microsoft.com/office/drawing/2014/main" val="1103904148"/>
                  </a:ext>
                </a:extLst>
              </a:tr>
              <a:tr h="1203378">
                <a:tc>
                  <a:txBody>
                    <a:bodyPr/>
                    <a:lstStyle/>
                    <a:p>
                      <a:r>
                        <a:rPr lang="en-US" sz="2000" b="0" i="0" u="none" strike="noStrike" kern="1200" baseline="0" dirty="0">
                          <a:solidFill>
                            <a:schemeClr val="dk1"/>
                          </a:solidFill>
                          <a:latin typeface="+mn-lt"/>
                          <a:ea typeface="+mn-ea"/>
                          <a:cs typeface="+mn-cs"/>
                        </a:rPr>
                        <a:t>File application within 60 days from the day the DSO request the extension and before OPT EAD expires.	</a:t>
                      </a:r>
                    </a:p>
                  </a:txBody>
                  <a:tcPr/>
                </a:tc>
                <a:extLst>
                  <a:ext uri="{0D108BD9-81ED-4DB2-BD59-A6C34878D82A}">
                    <a16:rowId xmlns:a16="http://schemas.microsoft.com/office/drawing/2014/main" val="1103328486"/>
                  </a:ext>
                </a:extLst>
              </a:tr>
            </a:tbl>
          </a:graphicData>
        </a:graphic>
      </p:graphicFrame>
      <p:pic>
        <p:nvPicPr>
          <p:cNvPr id="10" name="Picture 9" descr="33 Easy Ways to Motivate Your Employees to Wor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61" y="4065603"/>
            <a:ext cx="2857500" cy="1571625"/>
          </a:xfrm>
          <a:prstGeom prst="rect">
            <a:avLst/>
          </a:prstGeom>
        </p:spPr>
      </p:pic>
      <p:pic>
        <p:nvPicPr>
          <p:cNvPr id="11" name="Picture 10" descr="Sintetia » El muy disputado caso de los Bancos Centrales (II): Bienvenidos a la Zona Negativ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739" y="3078440"/>
            <a:ext cx="2294199" cy="1571625"/>
          </a:xfrm>
          <a:prstGeom prst="rect">
            <a:avLst/>
          </a:prstGeom>
        </p:spPr>
      </p:pic>
    </p:spTree>
    <p:extLst>
      <p:ext uri="{BB962C8B-B14F-4D97-AF65-F5344CB8AC3E}">
        <p14:creationId xmlns:p14="http://schemas.microsoft.com/office/powerpoint/2010/main" val="289888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269" y="869422"/>
            <a:ext cx="10249615" cy="5701060"/>
          </a:xfrm>
          <a:prstGeom prst="rect">
            <a:avLst/>
          </a:prstGeom>
        </p:spPr>
      </p:pic>
    </p:spTree>
    <p:extLst>
      <p:ext uri="{BB962C8B-B14F-4D97-AF65-F5344CB8AC3E}">
        <p14:creationId xmlns:p14="http://schemas.microsoft.com/office/powerpoint/2010/main" val="312473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5192"/>
            <a:ext cx="10515600" cy="1293540"/>
          </a:xfrm>
          <a:solidFill>
            <a:schemeClr val="bg1">
              <a:lumMod val="85000"/>
            </a:schemeClr>
          </a:solidFill>
        </p:spPr>
        <p:txBody>
          <a:bodyPr>
            <a:normAutofit fontScale="90000"/>
          </a:bodyPr>
          <a:lstStyle/>
          <a:p>
            <a:pPr algn="ctr"/>
            <a:r>
              <a:rPr lang="en-US" b="1" dirty="0"/>
              <a:t>General process to apply for the 24-Month </a:t>
            </a:r>
            <a:br>
              <a:rPr lang="en-US" b="1" dirty="0"/>
            </a:br>
            <a:r>
              <a:rPr lang="en-US" b="1" dirty="0"/>
              <a:t>STEM OPT extension</a:t>
            </a:r>
          </a:p>
        </p:txBody>
      </p:sp>
      <p:graphicFrame>
        <p:nvGraphicFramePr>
          <p:cNvPr id="3" name="Diagram 2"/>
          <p:cNvGraphicFramePr/>
          <p:nvPr>
            <p:extLst>
              <p:ext uri="{D42A27DB-BD31-4B8C-83A1-F6EECF244321}">
                <p14:modId xmlns:p14="http://schemas.microsoft.com/office/powerpoint/2010/main" val="3576934219"/>
              </p:ext>
            </p:extLst>
          </p:nvPr>
        </p:nvGraphicFramePr>
        <p:xfrm>
          <a:off x="838201" y="2309567"/>
          <a:ext cx="5355210" cy="4205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810231528"/>
              </p:ext>
            </p:extLst>
          </p:nvPr>
        </p:nvGraphicFramePr>
        <p:xfrm>
          <a:off x="6435103" y="2309567"/>
          <a:ext cx="4918697" cy="42058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1491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95167"/>
            <a:ext cx="8314441" cy="1723549"/>
          </a:xfrm>
          <a:prstGeom prst="rect">
            <a:avLst/>
          </a:prstGeom>
          <a:noFill/>
        </p:spPr>
        <p:txBody>
          <a:bodyPr wrap="square" rtlCol="0">
            <a:spAutoFit/>
          </a:bodyPr>
          <a:lstStyle/>
          <a:p>
            <a:pPr algn="r"/>
            <a:r>
              <a:rPr lang="en-US" sz="4400" dirty="0"/>
              <a:t>Prepare STEM OPT </a:t>
            </a:r>
          </a:p>
          <a:p>
            <a:pPr algn="r"/>
            <a:r>
              <a:rPr lang="en-US" sz="4400" dirty="0"/>
              <a:t>Application forms</a:t>
            </a:r>
          </a:p>
          <a:p>
            <a:endParaRPr lang="en-US" dirty="0"/>
          </a:p>
        </p:txBody>
      </p:sp>
      <p:sp>
        <p:nvSpPr>
          <p:cNvPr id="3" name="Rectangle 2"/>
          <p:cNvSpPr/>
          <p:nvPr/>
        </p:nvSpPr>
        <p:spPr>
          <a:xfrm>
            <a:off x="1087224" y="3876740"/>
            <a:ext cx="7783399" cy="2215991"/>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endParaRPr lang="en-US" sz="1000" dirty="0">
              <a:solidFill>
                <a:srgbClr val="000000"/>
              </a:solidFill>
              <a:latin typeface="Georgia" panose="02040502050405020303" pitchFamily="18" charset="0"/>
            </a:endParaRPr>
          </a:p>
          <a:p>
            <a:r>
              <a:rPr lang="en-US" sz="3200" b="1" dirty="0">
                <a:solidFill>
                  <a:srgbClr val="525389"/>
                </a:solidFill>
                <a:latin typeface="Georgia" panose="02040502050405020303" pitchFamily="18" charset="0"/>
              </a:rPr>
              <a:t>Find the application forms for STEM OPT at </a:t>
            </a:r>
            <a:r>
              <a:rPr lang="en-US" sz="3200" dirty="0">
                <a:solidFill>
                  <a:srgbClr val="67AEBC"/>
                </a:solidFill>
                <a:latin typeface="Georgia" panose="02040502050405020303" pitchFamily="18" charset="0"/>
              </a:rPr>
              <a:t>STEM OPT | CSULB</a:t>
            </a:r>
          </a:p>
          <a:p>
            <a:endParaRPr lang="en-US" sz="3200" dirty="0">
              <a:solidFill>
                <a:srgbClr val="67AEBC"/>
              </a:solidFill>
              <a:latin typeface="Georgia" panose="02040502050405020303" pitchFamily="18" charset="0"/>
            </a:endParaRPr>
          </a:p>
          <a:p>
            <a:r>
              <a:rPr lang="en-US" sz="3200" dirty="0">
                <a:solidFill>
                  <a:srgbClr val="525389"/>
                </a:solidFill>
                <a:latin typeface="Wingdings" panose="05000000000000000000" pitchFamily="2" charset="2"/>
              </a:rPr>
              <a:t></a:t>
            </a:r>
            <a:r>
              <a:rPr lang="en-US" sz="3200" b="1" dirty="0">
                <a:solidFill>
                  <a:srgbClr val="525389"/>
                </a:solidFill>
                <a:latin typeface="Georgia" panose="02040502050405020303" pitchFamily="18" charset="0"/>
              </a:rPr>
              <a:t>Click on: Application Instructions</a:t>
            </a:r>
            <a:endParaRPr lang="en-US" sz="3200" dirty="0">
              <a:solidFill>
                <a:srgbClr val="525389"/>
              </a:solidFill>
              <a:latin typeface="Georgia" panose="02040502050405020303" pitchFamily="18" charset="0"/>
            </a:endParaRPr>
          </a:p>
        </p:txBody>
      </p:sp>
      <p:pic>
        <p:nvPicPr>
          <p:cNvPr id="4" name="Picture 3" descr="Free Residential Rental Agree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668" y="3118716"/>
            <a:ext cx="1834308" cy="1834308"/>
          </a:xfrm>
          <a:prstGeom prst="rect">
            <a:avLst/>
          </a:prstGeom>
        </p:spPr>
      </p:pic>
    </p:spTree>
    <p:extLst>
      <p:ext uri="{BB962C8B-B14F-4D97-AF65-F5344CB8AC3E}">
        <p14:creationId xmlns:p14="http://schemas.microsoft.com/office/powerpoint/2010/main" val="262107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206" y="772805"/>
            <a:ext cx="6239209" cy="646331"/>
          </a:xfrm>
          <a:prstGeom prst="rect">
            <a:avLst/>
          </a:prstGeom>
        </p:spPr>
        <p:txBody>
          <a:bodyPr wrap="none">
            <a:spAutoFit/>
          </a:bodyPr>
          <a:lstStyle/>
          <a:p>
            <a:r>
              <a:rPr lang="en-US" sz="3600" dirty="0">
                <a:solidFill>
                  <a:srgbClr val="424455"/>
                </a:solidFill>
                <a:latin typeface="Trebuchet MS" panose="020B0603020202020204" pitchFamily="34" charset="0"/>
              </a:rPr>
              <a:t>Submit Evidence of Eligibility</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867517275"/>
              </p:ext>
            </p:extLst>
          </p:nvPr>
        </p:nvGraphicFramePr>
        <p:xfrm>
          <a:off x="824206" y="1513404"/>
          <a:ext cx="8128000" cy="51511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850252955"/>
                    </a:ext>
                  </a:extLst>
                </a:gridCol>
              </a:tblGrid>
              <a:tr h="370840">
                <a:tc>
                  <a:txBody>
                    <a:bodyPr/>
                    <a:lstStyle/>
                    <a:p>
                      <a:r>
                        <a:rPr lang="en-US" sz="2800" b="1" i="0" u="none" strike="noStrike" kern="1200" baseline="0" dirty="0">
                          <a:solidFill>
                            <a:schemeClr val="tx1"/>
                          </a:solidFill>
                          <a:latin typeface="+mn-lt"/>
                          <a:ea typeface="+mn-ea"/>
                          <a:cs typeface="+mn-cs"/>
                        </a:rPr>
                        <a:t>DSO will review the following documents to issue the STEM OPT I-20	</a:t>
                      </a:r>
                    </a:p>
                  </a:txBody>
                  <a:tcPr>
                    <a:solidFill>
                      <a:srgbClr val="FFC000"/>
                    </a:solidFill>
                  </a:tcPr>
                </a:tc>
                <a:extLst>
                  <a:ext uri="{0D108BD9-81ED-4DB2-BD59-A6C34878D82A}">
                    <a16:rowId xmlns:a16="http://schemas.microsoft.com/office/drawing/2014/main" val="3408322816"/>
                  </a:ext>
                </a:extLst>
              </a:tr>
              <a:tr h="370840">
                <a:tc>
                  <a:txBody>
                    <a:bodyPr/>
                    <a:lstStyle/>
                    <a:p>
                      <a:endParaRPr lang="en-US" sz="2200" b="0" i="0" u="none" strike="noStrike" kern="1200" baseline="0" dirty="0">
                        <a:solidFill>
                          <a:schemeClr val="dk1"/>
                        </a:solidFill>
                        <a:latin typeface="+mn-lt"/>
                        <a:ea typeface="+mn-ea"/>
                        <a:cs typeface="+mn-cs"/>
                      </a:endParaRPr>
                    </a:p>
                    <a:p>
                      <a:pPr marL="285750" indent="-285750">
                        <a:buFont typeface="Wingdings" panose="05000000000000000000" pitchFamily="2" charset="2"/>
                        <a:buChar char="v"/>
                      </a:pPr>
                      <a:r>
                        <a:rPr lang="en-US" sz="2200" b="0" i="0" u="none" strike="noStrike" kern="1200" baseline="0" dirty="0">
                          <a:solidFill>
                            <a:schemeClr val="dk1"/>
                          </a:solidFill>
                          <a:latin typeface="+mn-lt"/>
                          <a:ea typeface="+mn-ea"/>
                          <a:cs typeface="+mn-cs"/>
                        </a:rPr>
                        <a:t>STEM OPT I-20 Request Form </a:t>
                      </a:r>
                    </a:p>
                    <a:p>
                      <a:pPr marL="285750" indent="-285750">
                        <a:buFont typeface="Wingdings" panose="05000000000000000000" pitchFamily="2" charset="2"/>
                        <a:buChar char="v"/>
                      </a:pPr>
                      <a:r>
                        <a:rPr lang="en-US" sz="2200" b="0" i="0" u="none" strike="noStrike" kern="1200" baseline="0" dirty="0">
                          <a:solidFill>
                            <a:schemeClr val="dk1"/>
                          </a:solidFill>
                          <a:latin typeface="+mn-lt"/>
                          <a:ea typeface="+mn-ea"/>
                          <a:cs typeface="+mn-cs"/>
                        </a:rPr>
                        <a:t>Form I-983Training Plan </a:t>
                      </a:r>
                    </a:p>
                    <a:p>
                      <a:pPr marL="285750" indent="-285750">
                        <a:buFont typeface="Wingdings" panose="05000000000000000000" pitchFamily="2" charset="2"/>
                        <a:buChar char="v"/>
                      </a:pPr>
                      <a:r>
                        <a:rPr lang="en-US" sz="2200" b="0" i="0" u="none" strike="noStrike" kern="1200" baseline="0" dirty="0">
                          <a:solidFill>
                            <a:schemeClr val="dk1"/>
                          </a:solidFill>
                          <a:latin typeface="+mn-lt"/>
                          <a:ea typeface="+mn-ea"/>
                          <a:cs typeface="+mn-cs"/>
                        </a:rPr>
                        <a:t>Most recent I-94 record </a:t>
                      </a:r>
                    </a:p>
                    <a:p>
                      <a:pPr marL="285750" indent="-285750">
                        <a:buFont typeface="Wingdings" panose="05000000000000000000" pitchFamily="2" charset="2"/>
                        <a:buChar char="v"/>
                      </a:pPr>
                      <a:r>
                        <a:rPr lang="en-US" sz="2200" b="0" i="0" u="none" strike="noStrike" kern="1200" baseline="0" dirty="0">
                          <a:solidFill>
                            <a:schemeClr val="dk1"/>
                          </a:solidFill>
                          <a:latin typeface="+mn-lt"/>
                          <a:ea typeface="+mn-ea"/>
                          <a:cs typeface="+mn-cs"/>
                        </a:rPr>
                        <a:t>Copy of your qualifying STEM OPT degree only if it was issued by a school other than CSULB.</a:t>
                      </a:r>
                    </a:p>
                    <a:p>
                      <a:r>
                        <a:rPr lang="en-US" sz="22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2674059991"/>
                  </a:ext>
                </a:extLst>
              </a:tr>
              <a:tr h="370840">
                <a:tc>
                  <a:txBody>
                    <a:bodyPr/>
                    <a:lstStyle/>
                    <a:p>
                      <a:pPr algn="ctr"/>
                      <a:r>
                        <a:rPr lang="en-US" sz="2200" b="0" i="0" u="none" strike="noStrike" kern="1200" baseline="0" dirty="0">
                          <a:solidFill>
                            <a:schemeClr val="dk1"/>
                          </a:solidFill>
                          <a:latin typeface="+mn-lt"/>
                          <a:ea typeface="+mn-ea"/>
                          <a:cs typeface="+mn-cs"/>
                        </a:rPr>
                        <a:t>Visit the USCIS website to confirm current applicable fees</a:t>
                      </a:r>
                    </a:p>
                    <a:p>
                      <a:pPr algn="ctr"/>
                      <a:r>
                        <a:rPr lang="en-US" sz="2200" b="0" i="0" u="none" strike="noStrike" kern="1200" baseline="0" dirty="0">
                          <a:solidFill>
                            <a:schemeClr val="dk1"/>
                          </a:solidFill>
                          <a:latin typeface="+mn-lt"/>
                          <a:ea typeface="+mn-ea"/>
                          <a:cs typeface="+mn-cs"/>
                        </a:rPr>
                        <a:t>for form I-765.</a:t>
                      </a:r>
                    </a:p>
                    <a:p>
                      <a:pPr algn="ctr"/>
                      <a:r>
                        <a:rPr lang="en-US" sz="2200" b="0" i="0" u="none" strike="noStrike" kern="1200" baseline="0" dirty="0">
                          <a:solidFill>
                            <a:schemeClr val="dk1"/>
                          </a:solidFill>
                          <a:latin typeface="+mn-lt"/>
                          <a:ea typeface="+mn-ea"/>
                          <a:cs typeface="+mn-cs"/>
                        </a:rPr>
                        <a:t>USCIS's OPT (I-765) application fee is </a:t>
                      </a:r>
                      <a:r>
                        <a:rPr lang="en-US" sz="2200" b="1" i="0" u="none" strike="noStrike" kern="1200" baseline="0" dirty="0">
                          <a:solidFill>
                            <a:schemeClr val="dk1"/>
                          </a:solidFill>
                          <a:latin typeface="+mn-lt"/>
                          <a:ea typeface="+mn-ea"/>
                          <a:cs typeface="+mn-cs"/>
                        </a:rPr>
                        <a:t>$470 </a:t>
                      </a:r>
                      <a:r>
                        <a:rPr lang="en-US" sz="2200" b="0" i="0" u="none" strike="noStrike" kern="1200" baseline="0" dirty="0">
                          <a:solidFill>
                            <a:schemeClr val="dk1"/>
                          </a:solidFill>
                          <a:latin typeface="+mn-lt"/>
                          <a:ea typeface="+mn-ea"/>
                          <a:cs typeface="+mn-cs"/>
                        </a:rPr>
                        <a:t>for online filings</a:t>
                      </a:r>
                    </a:p>
                    <a:p>
                      <a:pPr algn="ctr"/>
                      <a:r>
                        <a:rPr lang="en-US" sz="2200" b="0" i="0" u="none" strike="noStrike" kern="1200" baseline="0" dirty="0">
                          <a:solidFill>
                            <a:schemeClr val="dk1"/>
                          </a:solidFill>
                          <a:latin typeface="+mn-lt"/>
                          <a:ea typeface="+mn-ea"/>
                          <a:cs typeface="+mn-cs"/>
                        </a:rPr>
                        <a:t>Prepare a copy of your official transcripts while you wait for your I-20.	</a:t>
                      </a:r>
                    </a:p>
                  </a:txBody>
                  <a:tcPr/>
                </a:tc>
                <a:extLst>
                  <a:ext uri="{0D108BD9-81ED-4DB2-BD59-A6C34878D82A}">
                    <a16:rowId xmlns:a16="http://schemas.microsoft.com/office/drawing/2014/main" val="840341654"/>
                  </a:ext>
                </a:extLst>
              </a:tr>
            </a:tbl>
          </a:graphicData>
        </a:graphic>
      </p:graphicFrame>
      <p:pic>
        <p:nvPicPr>
          <p:cNvPr id="5" name="Picture 4" descr="Double Blind Review auf dem Prüfstand: Ein Fallbeispiel - Gedankensplit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732" y="2564964"/>
            <a:ext cx="3048000" cy="3048000"/>
          </a:xfrm>
          <a:prstGeom prst="rect">
            <a:avLst/>
          </a:prstGeom>
        </p:spPr>
      </p:pic>
    </p:spTree>
    <p:extLst>
      <p:ext uri="{BB962C8B-B14F-4D97-AF65-F5344CB8AC3E}">
        <p14:creationId xmlns:p14="http://schemas.microsoft.com/office/powerpoint/2010/main" val="3053111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87564" y="335012"/>
            <a:ext cx="5715495" cy="6187976"/>
          </a:xfrm>
          <a:prstGeom prst="rect">
            <a:avLst/>
          </a:prstGeom>
        </p:spPr>
      </p:pic>
      <p:sp>
        <p:nvSpPr>
          <p:cNvPr id="5" name="TextBox 4"/>
          <p:cNvSpPr txBox="1"/>
          <p:nvPr/>
        </p:nvSpPr>
        <p:spPr>
          <a:xfrm>
            <a:off x="763571" y="2705725"/>
            <a:ext cx="4232635" cy="1446550"/>
          </a:xfrm>
          <a:prstGeom prst="rect">
            <a:avLst/>
          </a:prstGeom>
          <a:solidFill>
            <a:schemeClr val="bg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en-US" sz="4400" dirty="0"/>
              <a:t>STEM OPT I-20 Request form</a:t>
            </a:r>
          </a:p>
        </p:txBody>
      </p:sp>
    </p:spTree>
    <p:extLst>
      <p:ext uri="{BB962C8B-B14F-4D97-AF65-F5344CB8AC3E}">
        <p14:creationId xmlns:p14="http://schemas.microsoft.com/office/powerpoint/2010/main" val="1720150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4103"/>
            <a:ext cx="10515600" cy="819217"/>
          </a:xfrm>
          <a:solidFill>
            <a:schemeClr val="tx1"/>
          </a:solidFill>
        </p:spPr>
        <p:txBody>
          <a:bodyPr/>
          <a:lstStyle/>
          <a:p>
            <a:pPr algn="ctr"/>
            <a:r>
              <a:rPr lang="en-US" dirty="0">
                <a:solidFill>
                  <a:schemeClr val="bg1"/>
                </a:solidFill>
              </a:rPr>
              <a:t>Form I-983 (Training Plan)</a:t>
            </a:r>
          </a:p>
        </p:txBody>
      </p:sp>
      <p:sp>
        <p:nvSpPr>
          <p:cNvPr id="3" name="Content Placeholder 2"/>
          <p:cNvSpPr>
            <a:spLocks noGrp="1"/>
          </p:cNvSpPr>
          <p:nvPr>
            <p:ph idx="1"/>
          </p:nvPr>
        </p:nvSpPr>
        <p:spPr>
          <a:xfrm>
            <a:off x="4081806" y="2173354"/>
            <a:ext cx="7271994" cy="4351338"/>
          </a:xfrm>
        </p:spPr>
        <p:txBody>
          <a:bodyPr>
            <a:normAutofit fontScale="92500" lnSpcReduction="20000"/>
          </a:bodyPr>
          <a:lstStyle/>
          <a:p>
            <a:r>
              <a:rPr lang="en-US" dirty="0"/>
              <a:t>Also called the Training Plan for STEM OPT Students</a:t>
            </a:r>
          </a:p>
          <a:p>
            <a:r>
              <a:rPr lang="en-US" dirty="0"/>
              <a:t>Student and Employers Sign on it then DSO reviews it!</a:t>
            </a:r>
          </a:p>
          <a:p>
            <a:r>
              <a:rPr lang="en-US" dirty="0"/>
              <a:t>A complete Form I-983 is required before a DSO makes the recommendation for the 24-Month STEM OPT extension, complete </a:t>
            </a:r>
            <a:r>
              <a:rPr lang="en-US" b="1" dirty="0"/>
              <a:t>pages 1-4</a:t>
            </a:r>
            <a:r>
              <a:rPr lang="en-US" dirty="0"/>
              <a:t>.</a:t>
            </a:r>
          </a:p>
          <a:p>
            <a:r>
              <a:rPr lang="en-US" dirty="0"/>
              <a:t>Pg. 5 is due for submission ONLY when evaluation on student progress is due.</a:t>
            </a:r>
          </a:p>
          <a:p>
            <a:r>
              <a:rPr lang="en-US" dirty="0"/>
              <a:t>Form I-983 stays with the DSO (it will not be mailed to USCIS).</a:t>
            </a:r>
          </a:p>
          <a:p>
            <a:r>
              <a:rPr lang="en-US" dirty="0"/>
              <a:t>Material changes on Form I-983 must be reported in a timely manner.</a:t>
            </a:r>
          </a:p>
        </p:txBody>
      </p:sp>
      <p:pic>
        <p:nvPicPr>
          <p:cNvPr id="4" name="Picture 3"/>
          <p:cNvPicPr>
            <a:picLocks noChangeAspect="1"/>
          </p:cNvPicPr>
          <p:nvPr/>
        </p:nvPicPr>
        <p:blipFill>
          <a:blip r:embed="rId2"/>
          <a:stretch>
            <a:fillRect/>
          </a:stretch>
        </p:blipFill>
        <p:spPr>
          <a:xfrm>
            <a:off x="914399" y="2837745"/>
            <a:ext cx="3101419" cy="2811073"/>
          </a:xfrm>
          <a:prstGeom prst="rect">
            <a:avLst/>
          </a:prstGeom>
        </p:spPr>
      </p:pic>
    </p:spTree>
    <p:extLst>
      <p:ext uri="{BB962C8B-B14F-4D97-AF65-F5344CB8AC3E}">
        <p14:creationId xmlns:p14="http://schemas.microsoft.com/office/powerpoint/2010/main" val="4183830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9329" y="1625973"/>
            <a:ext cx="7624293" cy="5038928"/>
          </a:xfrm>
          <a:prstGeom prst="rect">
            <a:avLst/>
          </a:prstGeom>
        </p:spPr>
      </p:pic>
      <p:sp>
        <p:nvSpPr>
          <p:cNvPr id="5" name="Rectangle 4"/>
          <p:cNvSpPr/>
          <p:nvPr/>
        </p:nvSpPr>
        <p:spPr>
          <a:xfrm>
            <a:off x="5131061" y="1048822"/>
            <a:ext cx="4946612" cy="584775"/>
          </a:xfrm>
          <a:prstGeom prst="rect">
            <a:avLst/>
          </a:prstGeom>
          <a:solidFill>
            <a:srgbClr val="FFC000"/>
          </a:solidFill>
        </p:spPr>
        <p:txBody>
          <a:bodyPr wrap="none">
            <a:spAutoFit/>
          </a:bodyPr>
          <a:lstStyle/>
          <a:p>
            <a:pPr algn="r"/>
            <a:r>
              <a:rPr lang="en-US" sz="3200" b="1" dirty="0"/>
              <a:t>I-983 Form – Brief Overview</a:t>
            </a:r>
          </a:p>
        </p:txBody>
      </p:sp>
    </p:spTree>
    <p:extLst>
      <p:ext uri="{BB962C8B-B14F-4D97-AF65-F5344CB8AC3E}">
        <p14:creationId xmlns:p14="http://schemas.microsoft.com/office/powerpoint/2010/main" val="3479490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47" y="1074500"/>
            <a:ext cx="6756918" cy="1325563"/>
          </a:xfrm>
          <a:solidFill>
            <a:schemeClr val="tx1"/>
          </a:solidFill>
        </p:spPr>
        <p:txBody>
          <a:bodyPr/>
          <a:lstStyle/>
          <a:p>
            <a:r>
              <a:rPr lang="en-US" dirty="0">
                <a:solidFill>
                  <a:schemeClr val="bg1"/>
                </a:solidFill>
                <a:latin typeface="Cambria" panose="02040503050406030204" pitchFamily="18" charset="0"/>
                <a:ea typeface="Cambria" panose="02040503050406030204" pitchFamily="18" charset="0"/>
              </a:rPr>
              <a:t>This tutorial will help you: </a:t>
            </a:r>
          </a:p>
        </p:txBody>
      </p:sp>
      <p:sp>
        <p:nvSpPr>
          <p:cNvPr id="3" name="TextBox 2"/>
          <p:cNvSpPr txBox="1"/>
          <p:nvPr/>
        </p:nvSpPr>
        <p:spPr>
          <a:xfrm>
            <a:off x="1459462" y="2845837"/>
            <a:ext cx="9485345" cy="3385542"/>
          </a:xfrm>
          <a:prstGeom prst="rect">
            <a:avLst/>
          </a:prstGeom>
          <a:noFill/>
        </p:spPr>
        <p:txBody>
          <a:bodyPr wrap="square" rtlCol="0">
            <a:spAutoFit/>
          </a:bodyPr>
          <a:lstStyle/>
          <a:p>
            <a:pPr marL="457200" indent="-457200" fontAlgn="base">
              <a:buFont typeface="Wingdings" panose="05000000000000000000" pitchFamily="2" charset="2"/>
              <a:buChar char="q"/>
            </a:pPr>
            <a:r>
              <a:rPr lang="en-US" sz="2800" dirty="0">
                <a:latin typeface="Cambria" panose="02040503050406030204" pitchFamily="18" charset="0"/>
                <a:ea typeface="Cambria" panose="02040503050406030204" pitchFamily="18" charset="0"/>
              </a:rPr>
              <a:t>Understand the Eligibility Requirements.​ </a:t>
            </a:r>
          </a:p>
          <a:p>
            <a:pPr marL="457200" indent="-457200" fontAlgn="base">
              <a:buFont typeface="Wingdings" panose="05000000000000000000" pitchFamily="2" charset="2"/>
              <a:buChar char="q"/>
            </a:pPr>
            <a:r>
              <a:rPr lang="en-US" sz="2800" dirty="0">
                <a:latin typeface="Cambria" panose="02040503050406030204" pitchFamily="18" charset="0"/>
                <a:ea typeface="Cambria" panose="02040503050406030204" pitchFamily="18" charset="0"/>
              </a:rPr>
              <a:t>Understand the application deadlines &amp; process.​ </a:t>
            </a:r>
          </a:p>
          <a:p>
            <a:pPr marL="457200" indent="-457200" fontAlgn="base">
              <a:buFont typeface="Wingdings" panose="05000000000000000000" pitchFamily="2" charset="2"/>
              <a:buChar char="q"/>
            </a:pPr>
            <a:r>
              <a:rPr lang="en-US" sz="2800" dirty="0">
                <a:latin typeface="Cambria" panose="02040503050406030204" pitchFamily="18" charset="0"/>
                <a:ea typeface="Cambria" panose="02040503050406030204" pitchFamily="18" charset="0"/>
              </a:rPr>
              <a:t>Understand the key elements of Form I-983.​ </a:t>
            </a:r>
          </a:p>
          <a:p>
            <a:pPr marL="457200" indent="-457200" fontAlgn="base">
              <a:buFont typeface="Wingdings" panose="05000000000000000000" pitchFamily="2" charset="2"/>
              <a:buChar char="q"/>
            </a:pPr>
            <a:r>
              <a:rPr lang="en-US" sz="2800" dirty="0">
                <a:latin typeface="Cambria" panose="02040503050406030204" pitchFamily="18" charset="0"/>
                <a:ea typeface="Cambria" panose="02040503050406030204" pitchFamily="18" charset="0"/>
              </a:rPr>
              <a:t>Learn What is necessary to Maintain F-1 status including the Mandatory Reporting requirements.​ </a:t>
            </a:r>
          </a:p>
          <a:p>
            <a:pPr marL="457200" indent="-457200" fontAlgn="base">
              <a:buFont typeface="Wingdings" panose="05000000000000000000" pitchFamily="2" charset="2"/>
              <a:buChar char="q"/>
            </a:pPr>
            <a:r>
              <a:rPr lang="en-US" sz="2800" dirty="0">
                <a:latin typeface="Cambria" panose="02040503050406030204" pitchFamily="18" charset="0"/>
                <a:ea typeface="Cambria" panose="02040503050406030204" pitchFamily="18" charset="0"/>
              </a:rPr>
              <a:t>Review Frequently asked questions.​ </a:t>
            </a:r>
          </a:p>
          <a:p>
            <a:pPr marL="457200" indent="-457200" fontAlgn="base">
              <a:buFont typeface="Wingdings" panose="05000000000000000000" pitchFamily="2" charset="2"/>
              <a:buChar char="q"/>
            </a:pPr>
            <a:r>
              <a:rPr lang="en-US" sz="2800" dirty="0">
                <a:latin typeface="Cambria" panose="02040503050406030204" pitchFamily="18" charset="0"/>
                <a:ea typeface="Cambria" panose="02040503050406030204" pitchFamily="18" charset="0"/>
              </a:rPr>
              <a:t>Recognize key Resources.</a:t>
            </a:r>
          </a:p>
          <a:p>
            <a:endParaRPr lang="en-US" dirty="0"/>
          </a:p>
        </p:txBody>
      </p:sp>
    </p:spTree>
    <p:extLst>
      <p:ext uri="{BB962C8B-B14F-4D97-AF65-F5344CB8AC3E}">
        <p14:creationId xmlns:p14="http://schemas.microsoft.com/office/powerpoint/2010/main" val="3500224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718" y="1040022"/>
            <a:ext cx="6037082" cy="1325563"/>
          </a:xfrm>
          <a:solidFill>
            <a:schemeClr val="bg1">
              <a:lumMod val="65000"/>
            </a:schemeClr>
          </a:solidFill>
        </p:spPr>
        <p:txBody>
          <a:bodyPr/>
          <a:lstStyle/>
          <a:p>
            <a:pPr algn="ctr"/>
            <a:r>
              <a:rPr lang="en-US" b="1" dirty="0"/>
              <a:t>Signatures on Form I-983</a:t>
            </a:r>
          </a:p>
        </p:txBody>
      </p:sp>
      <p:sp>
        <p:nvSpPr>
          <p:cNvPr id="3" name="Content Placeholder 2"/>
          <p:cNvSpPr>
            <a:spLocks noGrp="1"/>
          </p:cNvSpPr>
          <p:nvPr>
            <p:ph idx="1"/>
          </p:nvPr>
        </p:nvSpPr>
        <p:spPr>
          <a:xfrm>
            <a:off x="5354426" y="2500522"/>
            <a:ext cx="5999374" cy="3747878"/>
          </a:xfrm>
        </p:spPr>
        <p:txBody>
          <a:bodyPr>
            <a:normAutofit/>
          </a:bodyPr>
          <a:lstStyle/>
          <a:p>
            <a:r>
              <a:rPr lang="en-US" dirty="0"/>
              <a:t>Students and employers may continue to physically sign the Form I-983 or input their own electronic signature.</a:t>
            </a:r>
          </a:p>
          <a:p>
            <a:r>
              <a:rPr lang="en-US" dirty="0"/>
              <a:t>Valid electronic signatures:</a:t>
            </a:r>
          </a:p>
          <a:p>
            <a:pPr lvl="1"/>
            <a:r>
              <a:rPr lang="en-US" dirty="0"/>
              <a:t>electronic signatures produced with software programs or applications</a:t>
            </a:r>
          </a:p>
          <a:p>
            <a:pPr lvl="1"/>
            <a:r>
              <a:rPr lang="en-US" dirty="0"/>
              <a:t>digitally reproduced copies of a signature example: a scanned image of a physical signature.</a:t>
            </a:r>
          </a:p>
        </p:txBody>
      </p:sp>
      <p:pic>
        <p:nvPicPr>
          <p:cNvPr id="4" name="Picture 3" descr="Agreement of a Lease: Key Considerations and Legal Implications - Blackstone Solici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00" y="3164295"/>
            <a:ext cx="4033887" cy="24203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403308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979" y="809591"/>
            <a:ext cx="8956249" cy="819217"/>
          </a:xfrm>
          <a:solidFill>
            <a:schemeClr val="accent4">
              <a:lumMod val="60000"/>
              <a:lumOff val="40000"/>
            </a:schemeClr>
          </a:solidFill>
        </p:spPr>
        <p:txBody>
          <a:bodyPr/>
          <a:lstStyle/>
          <a:p>
            <a:pPr algn="ctr"/>
            <a:r>
              <a:rPr lang="en-US" b="1" dirty="0"/>
              <a:t>When is a new Form I-983 Due?</a:t>
            </a:r>
          </a:p>
        </p:txBody>
      </p:sp>
      <p:sp>
        <p:nvSpPr>
          <p:cNvPr id="3" name="Content Placeholder 2"/>
          <p:cNvSpPr>
            <a:spLocks noGrp="1"/>
          </p:cNvSpPr>
          <p:nvPr>
            <p:ph idx="1"/>
          </p:nvPr>
        </p:nvSpPr>
        <p:spPr>
          <a:xfrm>
            <a:off x="838200" y="2173354"/>
            <a:ext cx="5911392" cy="2200683"/>
          </a:xfrm>
        </p:spPr>
        <p:txBody>
          <a:bodyPr>
            <a:noAutofit/>
          </a:bodyPr>
          <a:lstStyle/>
          <a:p>
            <a:r>
              <a:rPr lang="en-US" sz="3200" dirty="0"/>
              <a:t>When 24-Month STEM OPT is requested</a:t>
            </a:r>
          </a:p>
          <a:p>
            <a:r>
              <a:rPr lang="en-US" sz="3200" dirty="0"/>
              <a:t>•When there are any </a:t>
            </a:r>
            <a:r>
              <a:rPr lang="en-US" sz="3200" b="1" i="1" dirty="0"/>
              <a:t>material changes </a:t>
            </a:r>
            <a:r>
              <a:rPr lang="en-US" sz="3200" dirty="0"/>
              <a:t>to the original training plan</a:t>
            </a:r>
          </a:p>
          <a:p>
            <a:r>
              <a:rPr lang="en-US" sz="3200" dirty="0"/>
              <a:t>When the Student stops working for an employer</a:t>
            </a:r>
          </a:p>
          <a:p>
            <a:r>
              <a:rPr lang="en-US" sz="3200" dirty="0"/>
              <a:t>When Student changes employer</a:t>
            </a:r>
          </a:p>
        </p:txBody>
      </p:sp>
      <p:pic>
        <p:nvPicPr>
          <p:cNvPr id="4" name="Picture 3" descr="Due Today ≠ Do Today – Avoid Procrastination | University Events Calend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9592" y="2347275"/>
            <a:ext cx="3734977" cy="3734977"/>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113384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6444" y="1225485"/>
            <a:ext cx="9157355" cy="820131"/>
          </a:xfrm>
          <a:solidFill>
            <a:srgbClr val="FFC000"/>
          </a:solidFill>
        </p:spPr>
        <p:txBody>
          <a:bodyPr>
            <a:normAutofit fontScale="90000"/>
          </a:bodyPr>
          <a:lstStyle/>
          <a:p>
            <a:pPr algn="r"/>
            <a:br>
              <a:rPr lang="en-US" b="1" dirty="0"/>
            </a:br>
            <a:br>
              <a:rPr lang="en-US" b="1" dirty="0"/>
            </a:br>
            <a:r>
              <a:rPr lang="en-US" b="1" dirty="0"/>
              <a:t>DSO reviews Evidence &amp; issues an New I-20</a:t>
            </a:r>
            <a:br>
              <a:rPr lang="en-US" b="1" dirty="0"/>
            </a:br>
            <a:br>
              <a:rPr lang="en-US" b="1" dirty="0"/>
            </a:br>
            <a:endParaRPr lang="en-US" b="1" dirty="0"/>
          </a:p>
        </p:txBody>
      </p:sp>
      <p:sp>
        <p:nvSpPr>
          <p:cNvPr id="3" name="Content Placeholder 2"/>
          <p:cNvSpPr>
            <a:spLocks noGrp="1"/>
          </p:cNvSpPr>
          <p:nvPr>
            <p:ph idx="1"/>
          </p:nvPr>
        </p:nvSpPr>
        <p:spPr>
          <a:xfrm>
            <a:off x="4977352" y="2173354"/>
            <a:ext cx="6376447" cy="4351338"/>
          </a:xfrm>
          <a:solidFill>
            <a:schemeClr val="bg1">
              <a:lumMod val="75000"/>
            </a:schemeClr>
          </a:solidFill>
        </p:spPr>
        <p:txBody>
          <a:bodyPr>
            <a:normAutofit/>
          </a:bodyPr>
          <a:lstStyle/>
          <a:p>
            <a:r>
              <a:rPr lang="en-US" dirty="0"/>
              <a:t>All students requesting the 24-Month STEM OPT will receive the following from the DSO:</a:t>
            </a:r>
          </a:p>
          <a:p>
            <a:pPr lvl="1"/>
            <a:r>
              <a:rPr lang="en-US" dirty="0"/>
              <a:t>Cover Sheet</a:t>
            </a:r>
          </a:p>
          <a:p>
            <a:pPr lvl="1"/>
            <a:r>
              <a:rPr lang="en-US" dirty="0"/>
              <a:t>I-20</a:t>
            </a:r>
          </a:p>
          <a:p>
            <a:r>
              <a:rPr lang="en-US" dirty="0"/>
              <a:t>The Cover Sheet will include information about:</a:t>
            </a:r>
          </a:p>
          <a:p>
            <a:pPr lvl="1"/>
            <a:r>
              <a:rPr lang="en-US" dirty="0"/>
              <a:t>How to file your application to USCIS online</a:t>
            </a:r>
          </a:p>
          <a:p>
            <a:pPr lvl="1"/>
            <a:r>
              <a:rPr lang="en-US" dirty="0"/>
              <a:t>Reminders to maintain F-1 status</a:t>
            </a:r>
          </a:p>
          <a:p>
            <a:pPr lvl="1"/>
            <a:r>
              <a:rPr lang="en-US" dirty="0"/>
              <a:t>What to expect after the application is filed</a:t>
            </a:r>
          </a:p>
        </p:txBody>
      </p:sp>
      <p:pic>
        <p:nvPicPr>
          <p:cNvPr id="4" name="Picture 3"/>
          <p:cNvPicPr>
            <a:picLocks noChangeAspect="1"/>
          </p:cNvPicPr>
          <p:nvPr/>
        </p:nvPicPr>
        <p:blipFill>
          <a:blip r:embed="rId2"/>
          <a:stretch>
            <a:fillRect/>
          </a:stretch>
        </p:blipFill>
        <p:spPr>
          <a:xfrm>
            <a:off x="788674" y="2633525"/>
            <a:ext cx="3453388" cy="3427910"/>
          </a:xfrm>
          <a:prstGeom prst="rect">
            <a:avLst/>
          </a:prstGeom>
        </p:spPr>
      </p:pic>
    </p:spTree>
    <p:extLst>
      <p:ext uri="{BB962C8B-B14F-4D97-AF65-F5344CB8AC3E}">
        <p14:creationId xmlns:p14="http://schemas.microsoft.com/office/powerpoint/2010/main" val="947500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75000"/>
            </a:schemeClr>
          </a:solidFill>
        </p:spPr>
        <p:txBody>
          <a:bodyPr/>
          <a:lstStyle/>
          <a:p>
            <a:pPr algn="ctr"/>
            <a:r>
              <a:rPr lang="en-US" b="1" dirty="0"/>
              <a:t>Track the application review progress</a:t>
            </a:r>
          </a:p>
        </p:txBody>
      </p:sp>
      <p:sp>
        <p:nvSpPr>
          <p:cNvPr id="3" name="Content Placeholder 2"/>
          <p:cNvSpPr>
            <a:spLocks noGrp="1"/>
          </p:cNvSpPr>
          <p:nvPr>
            <p:ph idx="1"/>
          </p:nvPr>
        </p:nvSpPr>
        <p:spPr>
          <a:xfrm>
            <a:off x="838200" y="2173354"/>
            <a:ext cx="5128967" cy="4351338"/>
          </a:xfrm>
          <a:solidFill>
            <a:schemeClr val="tx1">
              <a:lumMod val="95000"/>
              <a:lumOff val="5000"/>
            </a:schemeClr>
          </a:solidFill>
        </p:spPr>
        <p:txBody>
          <a:bodyPr/>
          <a:lstStyle/>
          <a:p>
            <a:r>
              <a:rPr lang="en-US" dirty="0">
                <a:solidFill>
                  <a:schemeClr val="bg1"/>
                </a:solidFill>
              </a:rPr>
              <a:t>You can use your USCIS account to track the progress of your application review.</a:t>
            </a:r>
          </a:p>
          <a:p>
            <a:r>
              <a:rPr lang="en-US" dirty="0">
                <a:solidFill>
                  <a:schemeClr val="bg1"/>
                </a:solidFill>
              </a:rPr>
              <a:t>At any time, you may use the online tools to submit inquiries to USCIS about your application and review you </a:t>
            </a:r>
            <a:r>
              <a:rPr lang="en-US" dirty="0" err="1">
                <a:solidFill>
                  <a:schemeClr val="bg1"/>
                </a:solidFill>
              </a:rPr>
              <a:t>rcase</a:t>
            </a:r>
            <a:r>
              <a:rPr lang="en-US" dirty="0">
                <a:solidFill>
                  <a:schemeClr val="bg1"/>
                </a:solidFill>
              </a:rPr>
              <a:t> status.</a:t>
            </a:r>
          </a:p>
          <a:p>
            <a:r>
              <a:rPr lang="en-US" dirty="0">
                <a:solidFill>
                  <a:schemeClr val="bg1"/>
                </a:solidFill>
              </a:rPr>
              <a:t>It is critical that you keep your mailing address always updated!</a:t>
            </a:r>
          </a:p>
        </p:txBody>
      </p:sp>
      <p:pic>
        <p:nvPicPr>
          <p:cNvPr id="4" name="Picture 3"/>
          <p:cNvPicPr>
            <a:picLocks noChangeAspect="1"/>
          </p:cNvPicPr>
          <p:nvPr/>
        </p:nvPicPr>
        <p:blipFill>
          <a:blip r:embed="rId2"/>
          <a:stretch>
            <a:fillRect/>
          </a:stretch>
        </p:blipFill>
        <p:spPr>
          <a:xfrm>
            <a:off x="6598095" y="2356939"/>
            <a:ext cx="4147269" cy="122029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Picture 4"/>
          <p:cNvPicPr>
            <a:picLocks noChangeAspect="1"/>
          </p:cNvPicPr>
          <p:nvPr/>
        </p:nvPicPr>
        <p:blipFill>
          <a:blip r:embed="rId3"/>
          <a:stretch>
            <a:fillRect/>
          </a:stretch>
        </p:blipFill>
        <p:spPr>
          <a:xfrm>
            <a:off x="5967167" y="4023256"/>
            <a:ext cx="5409127" cy="2189008"/>
          </a:xfrm>
          <a:prstGeom prst="rect">
            <a:avLst/>
          </a:prstGeom>
        </p:spPr>
      </p:pic>
    </p:spTree>
    <p:extLst>
      <p:ext uri="{BB962C8B-B14F-4D97-AF65-F5344CB8AC3E}">
        <p14:creationId xmlns:p14="http://schemas.microsoft.com/office/powerpoint/2010/main" val="600057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7527" y="1859403"/>
            <a:ext cx="2163651" cy="2159540"/>
          </a:xfrm>
          <a:prstGeom prst="rect">
            <a:avLst/>
          </a:prstGeom>
        </p:spPr>
      </p:pic>
      <p:pic>
        <p:nvPicPr>
          <p:cNvPr id="3" name="Picture 2"/>
          <p:cNvPicPr>
            <a:picLocks noChangeAspect="1"/>
          </p:cNvPicPr>
          <p:nvPr/>
        </p:nvPicPr>
        <p:blipFill>
          <a:blip r:embed="rId3"/>
          <a:stretch>
            <a:fillRect/>
          </a:stretch>
        </p:blipFill>
        <p:spPr>
          <a:xfrm>
            <a:off x="4025244" y="907297"/>
            <a:ext cx="7051249" cy="3821586"/>
          </a:xfrm>
          <a:prstGeom prst="rect">
            <a:avLst/>
          </a:prstGeom>
        </p:spPr>
      </p:pic>
      <p:sp>
        <p:nvSpPr>
          <p:cNvPr id="4" name="TextBox 3"/>
          <p:cNvSpPr txBox="1"/>
          <p:nvPr/>
        </p:nvSpPr>
        <p:spPr>
          <a:xfrm>
            <a:off x="697584" y="4728882"/>
            <a:ext cx="9681327" cy="1815882"/>
          </a:xfrm>
          <a:prstGeom prst="rect">
            <a:avLst/>
          </a:prstGeom>
          <a:solidFill>
            <a:srgbClr val="FFC000"/>
          </a:solidFill>
        </p:spPr>
        <p:txBody>
          <a:bodyPr wrap="square" rtlCol="0">
            <a:spAutoFit/>
          </a:bodyPr>
          <a:lstStyle/>
          <a:p>
            <a:pPr marL="285750" indent="-285750">
              <a:buFont typeface="Wingdings" panose="05000000000000000000" pitchFamily="2" charset="2"/>
              <a:buChar char="q"/>
            </a:pPr>
            <a:r>
              <a:rPr lang="en-US" sz="2800" dirty="0"/>
              <a:t>  Once your STEM OPT is approved you will receive your new EAD by mail.  </a:t>
            </a:r>
          </a:p>
          <a:p>
            <a:pPr marL="285750" indent="-285750">
              <a:buFont typeface="Wingdings" panose="05000000000000000000" pitchFamily="2" charset="2"/>
              <a:buChar char="q"/>
            </a:pPr>
            <a:r>
              <a:rPr lang="en-US" sz="2800" dirty="0"/>
              <a:t>  Review your EAD to ensure your name is spelled accurately and your approval dates are no more than 24 months in length.</a:t>
            </a:r>
            <a:endParaRPr lang="en-US" dirty="0"/>
          </a:p>
        </p:txBody>
      </p:sp>
    </p:spTree>
    <p:extLst>
      <p:ext uri="{BB962C8B-B14F-4D97-AF65-F5344CB8AC3E}">
        <p14:creationId xmlns:p14="http://schemas.microsoft.com/office/powerpoint/2010/main" val="298075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é es un entorno personal de aprendizaje o PLE y cómo desarrollarlo | Gabinete de Comunicació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553" y="2465927"/>
            <a:ext cx="5547576" cy="3087590"/>
          </a:xfrm>
          <a:prstGeom prst="rect">
            <a:avLst/>
          </a:prstGeom>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5" name="TextBox 4"/>
          <p:cNvSpPr txBox="1"/>
          <p:nvPr/>
        </p:nvSpPr>
        <p:spPr>
          <a:xfrm>
            <a:off x="5156463" y="1121789"/>
            <a:ext cx="5467546" cy="769441"/>
          </a:xfrm>
          <a:prstGeom prst="rect">
            <a:avLst/>
          </a:prstGeom>
          <a:solidFill>
            <a:srgbClr val="FFC000"/>
          </a:solidFill>
        </p:spPr>
        <p:txBody>
          <a:bodyPr wrap="square" rtlCol="0">
            <a:spAutoFit/>
          </a:bodyPr>
          <a:lstStyle/>
          <a:p>
            <a:pPr algn="ctr"/>
            <a:r>
              <a:rPr lang="en-US" sz="4400" dirty="0"/>
              <a:t>Maintaining F1 Status</a:t>
            </a:r>
          </a:p>
        </p:txBody>
      </p:sp>
      <p:sp>
        <p:nvSpPr>
          <p:cNvPr id="6" name="TextBox 5"/>
          <p:cNvSpPr txBox="1"/>
          <p:nvPr/>
        </p:nvSpPr>
        <p:spPr>
          <a:xfrm>
            <a:off x="7237378" y="2670894"/>
            <a:ext cx="3696511" cy="2677656"/>
          </a:xfrm>
          <a:prstGeom prst="rect">
            <a:avLst/>
          </a:prstGeom>
          <a:noFill/>
        </p:spPr>
        <p:txBody>
          <a:bodyPr wrap="square" rtlCol="0">
            <a:spAutoFit/>
          </a:bodyPr>
          <a:lstStyle/>
          <a:p>
            <a:pPr marL="285750" indent="-285750">
              <a:buFont typeface="Wingdings" panose="05000000000000000000" pitchFamily="2" charset="2"/>
              <a:buChar char="v"/>
            </a:pPr>
            <a:r>
              <a:rPr lang="en-US" sz="2800" dirty="0"/>
              <a:t>Reporting Requirements</a:t>
            </a:r>
          </a:p>
          <a:p>
            <a:endParaRPr lang="en-US" sz="2800" dirty="0"/>
          </a:p>
          <a:p>
            <a:pPr marL="285750" indent="-285750">
              <a:buFont typeface="Wingdings" panose="05000000000000000000" pitchFamily="2" charset="2"/>
              <a:buChar char="v"/>
            </a:pPr>
            <a:r>
              <a:rPr lang="en-US" sz="2800" dirty="0"/>
              <a:t>Unemployment Time</a:t>
            </a:r>
          </a:p>
          <a:p>
            <a:endParaRPr lang="en-US" sz="2800" dirty="0"/>
          </a:p>
          <a:p>
            <a:pPr marL="285750" indent="-285750">
              <a:buFont typeface="Wingdings" panose="05000000000000000000" pitchFamily="2" charset="2"/>
              <a:buChar char="v"/>
            </a:pPr>
            <a:r>
              <a:rPr lang="en-US" sz="2800" dirty="0"/>
              <a:t>Travel</a:t>
            </a:r>
          </a:p>
        </p:txBody>
      </p:sp>
    </p:spTree>
    <p:extLst>
      <p:ext uri="{BB962C8B-B14F-4D97-AF65-F5344CB8AC3E}">
        <p14:creationId xmlns:p14="http://schemas.microsoft.com/office/powerpoint/2010/main" val="317271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csulb.edu/sites/default/files/images/2022-12/ISS_STEM_OPT_Madatory_Reporting_Requirem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965" y="594159"/>
            <a:ext cx="7814821" cy="5861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4973" y="2092751"/>
            <a:ext cx="3770722" cy="2123658"/>
          </a:xfrm>
          <a:prstGeom prst="rect">
            <a:avLst/>
          </a:prstGeom>
          <a:noFill/>
        </p:spPr>
        <p:txBody>
          <a:bodyPr wrap="square" rtlCol="0">
            <a:spAutoFit/>
          </a:bodyPr>
          <a:lstStyle/>
          <a:p>
            <a:r>
              <a:rPr lang="en-US" sz="4400" dirty="0"/>
              <a:t>Mandatory Reporting Requirements</a:t>
            </a:r>
          </a:p>
        </p:txBody>
      </p:sp>
    </p:spTree>
    <p:extLst>
      <p:ext uri="{BB962C8B-B14F-4D97-AF65-F5344CB8AC3E}">
        <p14:creationId xmlns:p14="http://schemas.microsoft.com/office/powerpoint/2010/main" val="2177748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8791" y="944664"/>
            <a:ext cx="4322906" cy="5614611"/>
          </a:xfrm>
          <a:prstGeom prst="rect">
            <a:avLst/>
          </a:prstGeom>
        </p:spPr>
      </p:pic>
      <p:sp>
        <p:nvSpPr>
          <p:cNvPr id="4" name="Rectangle 3"/>
          <p:cNvSpPr/>
          <p:nvPr/>
        </p:nvSpPr>
        <p:spPr>
          <a:xfrm>
            <a:off x="5517822" y="1005693"/>
            <a:ext cx="6096000" cy="2215991"/>
          </a:xfrm>
          <a:prstGeom prst="rect">
            <a:avLst/>
          </a:prstGeom>
        </p:spPr>
        <p:txBody>
          <a:bodyPr>
            <a:spAutoFit/>
          </a:bodyPr>
          <a:lstStyle/>
          <a:p>
            <a:endParaRPr lang="en-US" sz="1000" dirty="0">
              <a:solidFill>
                <a:srgbClr val="000000"/>
              </a:solidFill>
              <a:latin typeface="Georgia" panose="02040502050405020303" pitchFamily="18" charset="0"/>
            </a:endParaRPr>
          </a:p>
          <a:p>
            <a:r>
              <a:rPr lang="en-US" sz="3200" dirty="0">
                <a:solidFill>
                  <a:srgbClr val="000000"/>
                </a:solidFill>
                <a:latin typeface="Georgia" panose="02040502050405020303" pitchFamily="18" charset="0"/>
              </a:rPr>
              <a:t>The STEM OPT calculator will help you determine the due dates for your mandatory reports.</a:t>
            </a:r>
          </a:p>
        </p:txBody>
      </p:sp>
      <p:cxnSp>
        <p:nvCxnSpPr>
          <p:cNvPr id="6" name="Straight Arrow Connector 5"/>
          <p:cNvCxnSpPr/>
          <p:nvPr/>
        </p:nvCxnSpPr>
        <p:spPr>
          <a:xfrm flipH="1">
            <a:off x="4590854" y="2432115"/>
            <a:ext cx="999241" cy="283746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213834" y="3481790"/>
            <a:ext cx="4703975" cy="2862322"/>
          </a:xfrm>
          <a:prstGeom prst="rect">
            <a:avLst/>
          </a:prstGeom>
          <a:solidFill>
            <a:srgbClr val="FFC000"/>
          </a:solidFill>
        </p:spPr>
        <p:txBody>
          <a:bodyPr wrap="square">
            <a:spAutoFit/>
          </a:bodyPr>
          <a:lstStyle/>
          <a:p>
            <a:endParaRPr lang="en-US" sz="1200" dirty="0">
              <a:solidFill>
                <a:srgbClr val="000000"/>
              </a:solidFill>
              <a:latin typeface="Arial" panose="020B0604020202020204" pitchFamily="34" charset="0"/>
            </a:endParaRPr>
          </a:p>
          <a:p>
            <a:pPr algn="ctr"/>
            <a:r>
              <a:rPr lang="en-US" sz="2800" dirty="0">
                <a:solidFill>
                  <a:srgbClr val="000000"/>
                </a:solidFill>
                <a:latin typeface="Arial" panose="020B0604020202020204" pitchFamily="34" charset="0"/>
              </a:rPr>
              <a:t>Use your SEVP Portal to review a summary of due dates &amp; ensure your information is accurate. You can access it at https://sevp.ice.gov/opt</a:t>
            </a:r>
          </a:p>
        </p:txBody>
      </p:sp>
    </p:spTree>
    <p:extLst>
      <p:ext uri="{BB962C8B-B14F-4D97-AF65-F5344CB8AC3E}">
        <p14:creationId xmlns:p14="http://schemas.microsoft.com/office/powerpoint/2010/main" val="842097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0022"/>
            <a:ext cx="4827309" cy="1325563"/>
          </a:xfrm>
          <a:solidFill>
            <a:schemeClr val="bg1">
              <a:lumMod val="65000"/>
            </a:schemeClr>
          </a:solidFill>
        </p:spPr>
        <p:txBody>
          <a:bodyPr/>
          <a:lstStyle/>
          <a:p>
            <a:pPr algn="ctr"/>
            <a:r>
              <a:rPr lang="en-US" b="1" dirty="0"/>
              <a:t>How to Report</a:t>
            </a:r>
          </a:p>
        </p:txBody>
      </p:sp>
      <p:sp>
        <p:nvSpPr>
          <p:cNvPr id="3" name="Content Placeholder 2"/>
          <p:cNvSpPr>
            <a:spLocks noGrp="1"/>
          </p:cNvSpPr>
          <p:nvPr>
            <p:ph idx="1"/>
          </p:nvPr>
        </p:nvSpPr>
        <p:spPr>
          <a:xfrm>
            <a:off x="838199" y="2500522"/>
            <a:ext cx="4827309" cy="3747878"/>
          </a:xfrm>
        </p:spPr>
        <p:txBody>
          <a:bodyPr>
            <a:normAutofit/>
          </a:bodyPr>
          <a:lstStyle/>
          <a:p>
            <a:pPr marL="0" indent="0">
              <a:buNone/>
            </a:pPr>
            <a:endParaRPr lang="en-US" dirty="0"/>
          </a:p>
          <a:p>
            <a:pPr marL="0" indent="0">
              <a:buNone/>
            </a:pPr>
            <a:r>
              <a:rPr lang="en-US" dirty="0"/>
              <a:t>Form and submission instructions available here:</a:t>
            </a:r>
          </a:p>
          <a:p>
            <a:pPr marL="0" indent="0">
              <a:buNone/>
            </a:pPr>
            <a:r>
              <a:rPr lang="en-US" dirty="0">
                <a:hlinkClick r:id="rId2"/>
              </a:rPr>
              <a:t>https://www.csulb.edu/inte </a:t>
            </a:r>
            <a:r>
              <a:rPr lang="en-US" dirty="0" err="1">
                <a:hlinkClick r:id="rId2"/>
              </a:rPr>
              <a:t>rnational</a:t>
            </a:r>
            <a:r>
              <a:rPr lang="en-US" dirty="0">
                <a:hlinkClick r:id="rId2"/>
              </a:rPr>
              <a:t>/current-students/request-documents-or-signatures</a:t>
            </a:r>
            <a:endParaRPr lang="en-US" dirty="0"/>
          </a:p>
        </p:txBody>
      </p:sp>
      <p:pic>
        <p:nvPicPr>
          <p:cNvPr id="4" name="Picture 3"/>
          <p:cNvPicPr>
            <a:picLocks noChangeAspect="1"/>
          </p:cNvPicPr>
          <p:nvPr/>
        </p:nvPicPr>
        <p:blipFill>
          <a:blip r:embed="rId3"/>
          <a:stretch>
            <a:fillRect/>
          </a:stretch>
        </p:blipFill>
        <p:spPr>
          <a:xfrm>
            <a:off x="6095999" y="552621"/>
            <a:ext cx="4968671" cy="6035563"/>
          </a:xfrm>
          <a:prstGeom prst="rect">
            <a:avLst/>
          </a:prstGeom>
        </p:spPr>
      </p:pic>
    </p:spTree>
    <p:extLst>
      <p:ext uri="{BB962C8B-B14F-4D97-AF65-F5344CB8AC3E}">
        <p14:creationId xmlns:p14="http://schemas.microsoft.com/office/powerpoint/2010/main" val="1475222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0657664"/>
              </p:ext>
            </p:extLst>
          </p:nvPr>
        </p:nvGraphicFramePr>
        <p:xfrm>
          <a:off x="1869123" y="1992283"/>
          <a:ext cx="7262829" cy="3261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78739668"/>
                    </a:ext>
                  </a:extLst>
                </a:gridCol>
                <a:gridCol w="2709333">
                  <a:extLst>
                    <a:ext uri="{9D8B030D-6E8A-4147-A177-3AD203B41FA5}">
                      <a16:colId xmlns:a16="http://schemas.microsoft.com/office/drawing/2014/main" val="1276139329"/>
                    </a:ext>
                  </a:extLst>
                </a:gridCol>
                <a:gridCol w="1844163">
                  <a:extLst>
                    <a:ext uri="{9D8B030D-6E8A-4147-A177-3AD203B41FA5}">
                      <a16:colId xmlns:a16="http://schemas.microsoft.com/office/drawing/2014/main" val="346534805"/>
                    </a:ext>
                  </a:extLst>
                </a:gridCol>
              </a:tblGrid>
              <a:tr h="370840">
                <a:tc>
                  <a:txBody>
                    <a:bodyPr/>
                    <a:lstStyle/>
                    <a:p>
                      <a:r>
                        <a:rPr lang="en-US" sz="2800" dirty="0"/>
                        <a:t>If you received…</a:t>
                      </a:r>
                    </a:p>
                  </a:txBody>
                  <a:tcPr/>
                </a:tc>
                <a:tc>
                  <a:txBody>
                    <a:bodyPr/>
                    <a:lstStyle/>
                    <a:p>
                      <a:r>
                        <a:rPr lang="en-US" sz="2800" dirty="0"/>
                        <a:t>You may be unemployed for…</a:t>
                      </a:r>
                    </a:p>
                  </a:txBody>
                  <a:tcPr/>
                </a:tc>
                <a:tc>
                  <a:txBody>
                    <a:bodyPr/>
                    <a:lstStyle/>
                    <a:p>
                      <a:r>
                        <a:rPr lang="en-US" sz="2800" dirty="0"/>
                        <a:t>For a total of…</a:t>
                      </a:r>
                    </a:p>
                  </a:txBody>
                  <a:tcPr/>
                </a:tc>
                <a:extLst>
                  <a:ext uri="{0D108BD9-81ED-4DB2-BD59-A6C34878D82A}">
                    <a16:rowId xmlns:a16="http://schemas.microsoft.com/office/drawing/2014/main" val="2107973186"/>
                  </a:ext>
                </a:extLst>
              </a:tr>
              <a:tr h="370840">
                <a:tc>
                  <a:txBody>
                    <a:bodyPr/>
                    <a:lstStyle/>
                    <a:p>
                      <a:r>
                        <a:rPr lang="en-US" sz="2800" dirty="0"/>
                        <a:t>Post Completion</a:t>
                      </a:r>
                      <a:r>
                        <a:rPr lang="en-US" sz="2800" baseline="0" dirty="0"/>
                        <a:t> OPT only</a:t>
                      </a:r>
                      <a:endParaRPr lang="en-US" sz="2800" dirty="0"/>
                    </a:p>
                  </a:txBody>
                  <a:tcPr/>
                </a:tc>
                <a:tc>
                  <a:txBody>
                    <a:bodyPr/>
                    <a:lstStyle/>
                    <a:p>
                      <a:r>
                        <a:rPr lang="en-US" sz="2800" dirty="0"/>
                        <a:t>Up to 90 day</a:t>
                      </a:r>
                    </a:p>
                  </a:txBody>
                  <a:tcPr/>
                </a:tc>
                <a:tc>
                  <a:txBody>
                    <a:bodyPr/>
                    <a:lstStyle/>
                    <a:p>
                      <a:r>
                        <a:rPr lang="en-US" sz="2800" dirty="0"/>
                        <a:t>90 days</a:t>
                      </a:r>
                    </a:p>
                  </a:txBody>
                  <a:tcPr/>
                </a:tc>
                <a:extLst>
                  <a:ext uri="{0D108BD9-81ED-4DB2-BD59-A6C34878D82A}">
                    <a16:rowId xmlns:a16="http://schemas.microsoft.com/office/drawing/2014/main" val="422541203"/>
                  </a:ext>
                </a:extLst>
              </a:tr>
              <a:tr h="370840">
                <a:tc>
                  <a:txBody>
                    <a:bodyPr/>
                    <a:lstStyle/>
                    <a:p>
                      <a:r>
                        <a:rPr lang="en-US" sz="2800" dirty="0"/>
                        <a:t>24</a:t>
                      </a:r>
                      <a:r>
                        <a:rPr lang="en-US" sz="2800" baseline="0" dirty="0"/>
                        <a:t> month extension</a:t>
                      </a:r>
                      <a:endParaRPr lang="en-US" sz="2800" dirty="0"/>
                    </a:p>
                  </a:txBody>
                  <a:tcPr/>
                </a:tc>
                <a:tc>
                  <a:txBody>
                    <a:bodyPr/>
                    <a:lstStyle/>
                    <a:p>
                      <a:r>
                        <a:rPr lang="en-US" sz="2800" dirty="0"/>
                        <a:t>An additional</a:t>
                      </a:r>
                      <a:r>
                        <a:rPr lang="en-US" sz="2800" baseline="0" dirty="0"/>
                        <a:t> 60 days</a:t>
                      </a:r>
                      <a:endParaRPr lang="en-US" sz="2800" dirty="0"/>
                    </a:p>
                  </a:txBody>
                  <a:tcPr/>
                </a:tc>
                <a:tc>
                  <a:txBody>
                    <a:bodyPr/>
                    <a:lstStyle/>
                    <a:p>
                      <a:r>
                        <a:rPr lang="en-US" sz="2800" dirty="0"/>
                        <a:t>150 days</a:t>
                      </a:r>
                    </a:p>
                  </a:txBody>
                  <a:tcPr/>
                </a:tc>
                <a:extLst>
                  <a:ext uri="{0D108BD9-81ED-4DB2-BD59-A6C34878D82A}">
                    <a16:rowId xmlns:a16="http://schemas.microsoft.com/office/drawing/2014/main" val="109552647"/>
                  </a:ext>
                </a:extLst>
              </a:tr>
            </a:tbl>
          </a:graphicData>
        </a:graphic>
      </p:graphicFrame>
      <p:sp>
        <p:nvSpPr>
          <p:cNvPr id="4" name="TextBox 3"/>
          <p:cNvSpPr txBox="1"/>
          <p:nvPr/>
        </p:nvSpPr>
        <p:spPr>
          <a:xfrm>
            <a:off x="1869123" y="1083814"/>
            <a:ext cx="5514681" cy="769441"/>
          </a:xfrm>
          <a:prstGeom prst="rect">
            <a:avLst/>
          </a:prstGeom>
          <a:solidFill>
            <a:schemeClr val="tx1"/>
          </a:solidFill>
        </p:spPr>
        <p:txBody>
          <a:bodyPr wrap="square" rtlCol="0">
            <a:spAutoFit/>
          </a:bodyPr>
          <a:lstStyle/>
          <a:p>
            <a:pPr algn="ctr"/>
            <a:r>
              <a:rPr lang="en-US" sz="4400" dirty="0">
                <a:solidFill>
                  <a:schemeClr val="bg1"/>
                </a:solidFill>
              </a:rPr>
              <a:t>Unemployment Time</a:t>
            </a:r>
          </a:p>
        </p:txBody>
      </p:sp>
      <p:sp>
        <p:nvSpPr>
          <p:cNvPr id="5" name="Rectangle 4"/>
          <p:cNvSpPr/>
          <p:nvPr/>
        </p:nvSpPr>
        <p:spPr>
          <a:xfrm>
            <a:off x="787135" y="5364391"/>
            <a:ext cx="9426804" cy="1200329"/>
          </a:xfrm>
          <a:prstGeom prst="rect">
            <a:avLst/>
          </a:prstGeom>
          <a:solidFill>
            <a:srgbClr val="FFC000"/>
          </a:solidFill>
        </p:spPr>
        <p:txBody>
          <a:bodyPr wrap="square">
            <a:spAutoFit/>
          </a:bodyPr>
          <a:lstStyle/>
          <a:p>
            <a:r>
              <a:rPr lang="en-US" dirty="0"/>
              <a:t>•	The SEVIS System will automatically terminate students who exceed the unemployment time!</a:t>
            </a:r>
          </a:p>
          <a:p>
            <a:r>
              <a:rPr lang="en-US" dirty="0"/>
              <a:t>•	Unemployment time begins with the start date in the EAD card.</a:t>
            </a:r>
          </a:p>
          <a:p>
            <a:r>
              <a:rPr lang="en-US" dirty="0"/>
              <a:t>•	Unemployment days could be accrued at any time throughout the 24 months of STEM OPT if 	you are not employed.</a:t>
            </a:r>
          </a:p>
        </p:txBody>
      </p:sp>
      <p:pic>
        <p:nvPicPr>
          <p:cNvPr id="8" name="Picture 7" descr="Jobs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879" y="-92304"/>
            <a:ext cx="3145693" cy="2164237"/>
          </a:xfrm>
          <a:prstGeom prst="rect">
            <a:avLst/>
          </a:prstGeom>
        </p:spPr>
      </p:pic>
    </p:spTree>
    <p:extLst>
      <p:ext uri="{BB962C8B-B14F-4D97-AF65-F5344CB8AC3E}">
        <p14:creationId xmlns:p14="http://schemas.microsoft.com/office/powerpoint/2010/main" val="361689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latin typeface="Cambria" panose="02040503050406030204" pitchFamily="18" charset="0"/>
                <a:ea typeface="Cambria" panose="02040503050406030204" pitchFamily="18" charset="0"/>
              </a:rPr>
              <a:t>What is the 24-Month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STEM OPT extension?</a:t>
            </a:r>
          </a:p>
        </p:txBody>
      </p:sp>
      <p:sp>
        <p:nvSpPr>
          <p:cNvPr id="3" name="TextBox 2"/>
          <p:cNvSpPr txBox="1"/>
          <p:nvPr/>
        </p:nvSpPr>
        <p:spPr>
          <a:xfrm>
            <a:off x="4795935" y="2687216"/>
            <a:ext cx="6557865" cy="3323987"/>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The 24-Month STEM OPT extension allows students with STEM designated degrees the opportunity to extend their current employment authorization for an additional 24-Months.</a:t>
            </a:r>
          </a:p>
          <a:p>
            <a:endParaRPr lang="en-US" dirty="0"/>
          </a:p>
        </p:txBody>
      </p:sp>
      <p:pic>
        <p:nvPicPr>
          <p:cNvPr id="5" name="Picture 4" descr="STEM students at public schools in Zimbabwe offered free education - Techzi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448445"/>
            <a:ext cx="3472543" cy="1417955"/>
          </a:xfrm>
          <a:prstGeom prst="rect">
            <a:avLst/>
          </a:prstGeom>
        </p:spPr>
      </p:pic>
    </p:spTree>
    <p:extLst>
      <p:ext uri="{BB962C8B-B14F-4D97-AF65-F5344CB8AC3E}">
        <p14:creationId xmlns:p14="http://schemas.microsoft.com/office/powerpoint/2010/main" val="3569222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870" y="542761"/>
            <a:ext cx="5468332" cy="819217"/>
          </a:xfrm>
          <a:solidFill>
            <a:srgbClr val="FFC000"/>
          </a:solidFill>
        </p:spPr>
        <p:txBody>
          <a:bodyPr/>
          <a:lstStyle/>
          <a:p>
            <a:r>
              <a:rPr lang="en-US" b="1" dirty="0"/>
              <a:t>Travel Outside the U.S. </a:t>
            </a:r>
          </a:p>
        </p:txBody>
      </p:sp>
      <p:sp>
        <p:nvSpPr>
          <p:cNvPr id="3" name="Content Placeholder 2"/>
          <p:cNvSpPr>
            <a:spLocks noGrp="1"/>
          </p:cNvSpPr>
          <p:nvPr>
            <p:ph idx="1"/>
          </p:nvPr>
        </p:nvSpPr>
        <p:spPr>
          <a:xfrm>
            <a:off x="1197429" y="3098640"/>
            <a:ext cx="8392885" cy="3421903"/>
          </a:xfrm>
        </p:spPr>
        <p:txBody>
          <a:bodyPr>
            <a:normAutofit/>
          </a:bodyPr>
          <a:lstStyle/>
          <a:p>
            <a:pPr marL="0" indent="0" algn="ctr">
              <a:buNone/>
            </a:pPr>
            <a:r>
              <a:rPr lang="en-US" b="1" dirty="0"/>
              <a:t>How to Re-Enter Safely</a:t>
            </a:r>
          </a:p>
          <a:p>
            <a:r>
              <a:rPr lang="en-US" sz="2000" b="1" dirty="0"/>
              <a:t>Valid Passport (valid for at least 6 months)</a:t>
            </a:r>
          </a:p>
          <a:p>
            <a:r>
              <a:rPr lang="en-US" sz="2000" b="1" dirty="0"/>
              <a:t>Valid F-1 Visa Stamp</a:t>
            </a:r>
          </a:p>
          <a:p>
            <a:r>
              <a:rPr lang="en-US" sz="2000" b="1" dirty="0"/>
              <a:t>Freshly Signed OPT I-20 (No more than 6 months old)</a:t>
            </a:r>
          </a:p>
          <a:p>
            <a:r>
              <a:rPr lang="en-US" sz="2000" b="1" dirty="0"/>
              <a:t>Unexpired EAD Card</a:t>
            </a:r>
          </a:p>
          <a:p>
            <a:r>
              <a:rPr lang="en-US" sz="2000" b="1" dirty="0"/>
              <a:t>Letter from your Employer</a:t>
            </a:r>
          </a:p>
          <a:p>
            <a:r>
              <a:rPr lang="en-US" sz="2000" b="1" dirty="0"/>
              <a:t>Contact information for the designated school official (DSO) at your school</a:t>
            </a:r>
          </a:p>
          <a:p>
            <a:r>
              <a:rPr lang="en-US" sz="2000" b="1" dirty="0"/>
              <a:t>Ensure you have not exceeded unemployment time.</a:t>
            </a:r>
          </a:p>
        </p:txBody>
      </p:sp>
      <p:sp>
        <p:nvSpPr>
          <p:cNvPr id="4" name="Rectangle 3"/>
          <p:cNvSpPr/>
          <p:nvPr/>
        </p:nvSpPr>
        <p:spPr>
          <a:xfrm>
            <a:off x="838200" y="1628808"/>
            <a:ext cx="10689771" cy="1569660"/>
          </a:xfrm>
          <a:prstGeom prst="rect">
            <a:avLst/>
          </a:prstGeom>
        </p:spPr>
        <p:txBody>
          <a:bodyPr wrap="square">
            <a:spAutoFit/>
          </a:bodyPr>
          <a:lstStyle/>
          <a:p>
            <a:pPr marL="285750" indent="-285750">
              <a:buFont typeface="Wingdings" panose="05000000000000000000" pitchFamily="2" charset="2"/>
              <a:buChar char="q"/>
            </a:pPr>
            <a:r>
              <a:rPr lang="en-US" sz="2400" dirty="0"/>
              <a:t>Travel is </a:t>
            </a:r>
            <a:r>
              <a:rPr lang="en-US" sz="2400" b="1" dirty="0">
                <a:solidFill>
                  <a:srgbClr val="315F63"/>
                </a:solidFill>
              </a:rPr>
              <a:t>NEVER </a:t>
            </a:r>
            <a:r>
              <a:rPr lang="en-US" sz="2400" dirty="0">
                <a:solidFill>
                  <a:srgbClr val="000000"/>
                </a:solidFill>
              </a:rPr>
              <a:t>recommended when your application is pending and your Post-</a:t>
            </a:r>
            <a:r>
              <a:rPr lang="en-US" sz="2400" dirty="0"/>
              <a:t>Completion OPT EAD has expired.</a:t>
            </a:r>
          </a:p>
          <a:p>
            <a:pPr marL="285750" indent="-285750">
              <a:buFont typeface="Wingdings" panose="05000000000000000000" pitchFamily="2" charset="2"/>
              <a:buChar char="q"/>
            </a:pPr>
            <a:r>
              <a:rPr lang="en-US" sz="2400" dirty="0"/>
              <a:t>Travel may be ok before your OPT EAD expires but always ask an International Student Advisor first!</a:t>
            </a:r>
          </a:p>
        </p:txBody>
      </p:sp>
      <p:pic>
        <p:nvPicPr>
          <p:cNvPr id="5" name="Picture 4" descr="Travel Transparent HQ PNG Download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394" y="2831810"/>
            <a:ext cx="2883190" cy="2883190"/>
          </a:xfrm>
          <a:prstGeom prst="rect">
            <a:avLst/>
          </a:prstGeom>
        </p:spPr>
      </p:pic>
    </p:spTree>
    <p:extLst>
      <p:ext uri="{BB962C8B-B14F-4D97-AF65-F5344CB8AC3E}">
        <p14:creationId xmlns:p14="http://schemas.microsoft.com/office/powerpoint/2010/main" val="946048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ne Ayant Des Difficultés Et Des Questions Dans Les études · Photo gratui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286" y="2872604"/>
            <a:ext cx="6193971" cy="3236350"/>
          </a:xfrm>
          <a:prstGeom prst="rect">
            <a:avLst/>
          </a:prstGeom>
        </p:spPr>
      </p:pic>
      <p:sp>
        <p:nvSpPr>
          <p:cNvPr id="3" name="TextBox 2"/>
          <p:cNvSpPr txBox="1"/>
          <p:nvPr/>
        </p:nvSpPr>
        <p:spPr>
          <a:xfrm>
            <a:off x="3091543" y="1328057"/>
            <a:ext cx="5932714" cy="1446550"/>
          </a:xfrm>
          <a:prstGeom prst="rect">
            <a:avLst/>
          </a:prstGeom>
          <a:noFill/>
        </p:spPr>
        <p:txBody>
          <a:bodyPr wrap="square" rtlCol="0">
            <a:spAutoFit/>
          </a:bodyPr>
          <a:lstStyle/>
          <a:p>
            <a:pPr algn="ctr"/>
            <a:r>
              <a:rPr lang="en-US" sz="4400" dirty="0"/>
              <a:t>Frequently Asked Questions</a:t>
            </a:r>
          </a:p>
        </p:txBody>
      </p:sp>
    </p:spTree>
    <p:extLst>
      <p:ext uri="{BB962C8B-B14F-4D97-AF65-F5344CB8AC3E}">
        <p14:creationId xmlns:p14="http://schemas.microsoft.com/office/powerpoint/2010/main" val="97528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386"/>
            <a:ext cx="10515600" cy="1113892"/>
          </a:xfrm>
          <a:solidFill>
            <a:schemeClr val="bg1">
              <a:lumMod val="65000"/>
            </a:schemeClr>
          </a:solidFill>
        </p:spPr>
        <p:txBody>
          <a:bodyPr>
            <a:normAutofit fontScale="90000"/>
          </a:bodyPr>
          <a:lstStyle/>
          <a:p>
            <a:pPr algn="ctr"/>
            <a:r>
              <a:rPr lang="en-US" b="1" dirty="0"/>
              <a:t>Can you work while your application </a:t>
            </a:r>
            <a:br>
              <a:rPr lang="en-US" b="1" dirty="0"/>
            </a:br>
            <a:r>
              <a:rPr lang="en-US" b="1" dirty="0"/>
              <a:t>is still pending?</a:t>
            </a:r>
          </a:p>
        </p:txBody>
      </p:sp>
      <p:sp>
        <p:nvSpPr>
          <p:cNvPr id="3" name="Content Placeholder 2"/>
          <p:cNvSpPr>
            <a:spLocks noGrp="1"/>
          </p:cNvSpPr>
          <p:nvPr>
            <p:ph idx="1"/>
          </p:nvPr>
        </p:nvSpPr>
        <p:spPr>
          <a:xfrm>
            <a:off x="2906486" y="2173354"/>
            <a:ext cx="8447314" cy="4075046"/>
          </a:xfrm>
        </p:spPr>
        <p:txBody>
          <a:bodyPr>
            <a:normAutofit lnSpcReduction="10000"/>
          </a:bodyPr>
          <a:lstStyle/>
          <a:p>
            <a:r>
              <a:rPr lang="en-US" dirty="0"/>
              <a:t>USCIS may take up to 90 days to process your application. If you file your OPT STEM extension application in a timely manner, you will receive an extension of employment authorization while your application is pending for up to 180 days, or the date of the decision over your request, whichever date is earlier.</a:t>
            </a:r>
          </a:p>
          <a:p>
            <a:r>
              <a:rPr lang="en-US" dirty="0"/>
              <a:t>You will not receive any special confirmation for this extension but your STEM OPT I-20 will show the authorization for employment continues after the end of your current EAD.</a:t>
            </a:r>
          </a:p>
        </p:txBody>
      </p:sp>
      <p:pic>
        <p:nvPicPr>
          <p:cNvPr id="4" name="Picture 3" descr="light, long exposure, auto, lights, night, highway, road, city, traffic, movement | Pxfu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 y="2288789"/>
            <a:ext cx="2439761" cy="3659642"/>
          </a:xfrm>
          <a:prstGeom prst="rect">
            <a:avLst/>
          </a:prstGeom>
        </p:spPr>
      </p:pic>
    </p:spTree>
    <p:extLst>
      <p:ext uri="{BB962C8B-B14F-4D97-AF65-F5344CB8AC3E}">
        <p14:creationId xmlns:p14="http://schemas.microsoft.com/office/powerpoint/2010/main" val="3797305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35222"/>
            <a:ext cx="10515600" cy="1325563"/>
          </a:xfrm>
          <a:solidFill>
            <a:schemeClr val="bg1">
              <a:lumMod val="65000"/>
            </a:schemeClr>
          </a:solidFill>
        </p:spPr>
        <p:txBody>
          <a:bodyPr/>
          <a:lstStyle/>
          <a:p>
            <a:pPr algn="ctr"/>
            <a:r>
              <a:rPr lang="en-US" b="1" dirty="0"/>
              <a:t>What are Material Changes?</a:t>
            </a:r>
          </a:p>
        </p:txBody>
      </p:sp>
      <p:sp>
        <p:nvSpPr>
          <p:cNvPr id="3" name="Content Placeholder 2"/>
          <p:cNvSpPr>
            <a:spLocks noGrp="1"/>
          </p:cNvSpPr>
          <p:nvPr>
            <p:ph idx="1"/>
          </p:nvPr>
        </p:nvSpPr>
        <p:spPr/>
        <p:txBody>
          <a:bodyPr>
            <a:normAutofit lnSpcReduction="10000"/>
          </a:bodyPr>
          <a:lstStyle/>
          <a:p>
            <a:r>
              <a:rPr lang="en-US" dirty="0"/>
              <a:t>Any change of the employer’s Employer Identification Number, (i.e., the company’s Federal Tax ID number) resulting from a change in the employer’s ownership or structure.</a:t>
            </a:r>
          </a:p>
          <a:p>
            <a:r>
              <a:rPr lang="en-US" dirty="0"/>
              <a:t>Any reduction in student compensation that is not tied to a reduction in hours worked.</a:t>
            </a:r>
          </a:p>
          <a:p>
            <a:r>
              <a:rPr lang="en-US" dirty="0"/>
              <a:t>Any significant decrease in hours per week that a student engages in a STEM training opportunity.</a:t>
            </a:r>
          </a:p>
          <a:p>
            <a:r>
              <a:rPr lang="en-US" dirty="0"/>
              <a:t>Changes to the employer’s commitments or student’s learning objectives as documented on the Form I-983.</a:t>
            </a:r>
          </a:p>
        </p:txBody>
      </p:sp>
    </p:spTree>
    <p:extLst>
      <p:ext uri="{BB962C8B-B14F-4D97-AF65-F5344CB8AC3E}">
        <p14:creationId xmlns:p14="http://schemas.microsoft.com/office/powerpoint/2010/main" val="22395089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36941"/>
            <a:ext cx="10515600" cy="1131346"/>
          </a:xfrm>
          <a:solidFill>
            <a:schemeClr val="bg1">
              <a:lumMod val="65000"/>
            </a:schemeClr>
          </a:solidFill>
        </p:spPr>
        <p:txBody>
          <a:bodyPr/>
          <a:lstStyle/>
          <a:p>
            <a:pPr algn="ctr"/>
            <a:r>
              <a:rPr lang="en-US" b="1" dirty="0"/>
              <a:t>Can I take class's while on STEM OPT?</a:t>
            </a:r>
          </a:p>
        </p:txBody>
      </p:sp>
      <p:sp>
        <p:nvSpPr>
          <p:cNvPr id="3" name="Rectangle 2"/>
          <p:cNvSpPr/>
          <p:nvPr/>
        </p:nvSpPr>
        <p:spPr>
          <a:xfrm>
            <a:off x="1681842" y="2262503"/>
            <a:ext cx="8828315" cy="2677656"/>
          </a:xfrm>
          <a:prstGeom prst="rect">
            <a:avLst/>
          </a:prstGeom>
        </p:spPr>
        <p:txBody>
          <a:bodyPr wrap="square">
            <a:spAutoFit/>
          </a:bodyPr>
          <a:lstStyle/>
          <a:p>
            <a:pPr marL="285750" indent="-285750">
              <a:buFont typeface="Wingdings" panose="05000000000000000000" pitchFamily="2" charset="2"/>
              <a:buChar char="q"/>
            </a:pPr>
            <a:r>
              <a:rPr lang="en-US" sz="2800" dirty="0"/>
              <a:t>So far only </a:t>
            </a:r>
            <a:r>
              <a:rPr lang="en-US" sz="2800" u="sng" dirty="0"/>
              <a:t>vocational</a:t>
            </a:r>
            <a:r>
              <a:rPr lang="en-US" sz="2800" dirty="0"/>
              <a:t> and </a:t>
            </a:r>
            <a:r>
              <a:rPr lang="en-US" sz="2800" u="sng" dirty="0"/>
              <a:t>recreational </a:t>
            </a:r>
            <a:r>
              <a:rPr lang="en-US" sz="2800" dirty="0"/>
              <a:t>classes</a:t>
            </a:r>
          </a:p>
          <a:p>
            <a:r>
              <a:rPr lang="en-US" sz="2800" dirty="0"/>
              <a:t>are allowed in part time basis (up to 6 units per</a:t>
            </a:r>
          </a:p>
          <a:p>
            <a:r>
              <a:rPr lang="en-US" sz="2800" dirty="0"/>
              <a:t>semester). </a:t>
            </a:r>
          </a:p>
          <a:p>
            <a:pPr marL="285750" indent="-285750">
              <a:buFont typeface="Wingdings" panose="05000000000000000000" pitchFamily="2" charset="2"/>
              <a:buChar char="q"/>
            </a:pPr>
            <a:r>
              <a:rPr lang="en-US" sz="2800" dirty="0"/>
              <a:t>Classes cannot lead to a certificate or degree.</a:t>
            </a:r>
          </a:p>
          <a:p>
            <a:pPr marL="285750" indent="-285750">
              <a:buFont typeface="Wingdings" panose="05000000000000000000" pitchFamily="2" charset="2"/>
              <a:buChar char="q"/>
            </a:pPr>
            <a:r>
              <a:rPr lang="en-US" sz="2800" dirty="0"/>
              <a:t>You must get authorization from a DSO prior to</a:t>
            </a:r>
          </a:p>
          <a:p>
            <a:r>
              <a:rPr lang="en-US" sz="2800" dirty="0"/>
              <a:t>registration.</a:t>
            </a:r>
          </a:p>
        </p:txBody>
      </p:sp>
      <p:pic>
        <p:nvPicPr>
          <p:cNvPr id="4" name="Picture 3" descr="Royalty Free Educational Stock Photos | rawpix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284" y="4766609"/>
            <a:ext cx="2819401" cy="1881950"/>
          </a:xfrm>
          <a:prstGeom prst="rect">
            <a:avLst/>
          </a:prstGeom>
        </p:spPr>
      </p:pic>
    </p:spTree>
    <p:extLst>
      <p:ext uri="{BB962C8B-B14F-4D97-AF65-F5344CB8AC3E}">
        <p14:creationId xmlns:p14="http://schemas.microsoft.com/office/powerpoint/2010/main" val="1828094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65000"/>
            </a:schemeClr>
          </a:solidFill>
        </p:spPr>
        <p:txBody>
          <a:bodyPr/>
          <a:lstStyle/>
          <a:p>
            <a:pPr algn="ctr"/>
            <a:r>
              <a:rPr lang="en-US" b="1" dirty="0"/>
              <a:t>What happens after STEM OPT?</a:t>
            </a:r>
          </a:p>
        </p:txBody>
      </p:sp>
      <p:sp>
        <p:nvSpPr>
          <p:cNvPr id="3" name="Content Placeholder 2"/>
          <p:cNvSpPr>
            <a:spLocks noGrp="1"/>
          </p:cNvSpPr>
          <p:nvPr>
            <p:ph idx="1"/>
          </p:nvPr>
        </p:nvSpPr>
        <p:spPr>
          <a:xfrm>
            <a:off x="5236028" y="2793840"/>
            <a:ext cx="6117771" cy="3672275"/>
          </a:xfrm>
        </p:spPr>
        <p:txBody>
          <a:bodyPr>
            <a:normAutofit/>
          </a:bodyPr>
          <a:lstStyle/>
          <a:p>
            <a:r>
              <a:rPr lang="en-US" sz="3200" dirty="0"/>
              <a:t>You have a 60-day grace period at the end of your STEM OPT extension, assuming you have been maintaining F1 status.</a:t>
            </a:r>
          </a:p>
          <a:p>
            <a:r>
              <a:rPr lang="en-US" sz="3200" dirty="0"/>
              <a:t>During this time you can depart the U.S., start a new academic program or change visa status.</a:t>
            </a:r>
          </a:p>
        </p:txBody>
      </p:sp>
      <p:pic>
        <p:nvPicPr>
          <p:cNvPr id="4" name="Picture 3" descr="Free Images : sky, wind, flag, yellow, extreme sport, toy, flagpole, germany, atmosphere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902697"/>
            <a:ext cx="3659641" cy="2746750"/>
          </a:xfrm>
          <a:prstGeom prst="rect">
            <a:avLst/>
          </a:prstGeom>
        </p:spPr>
      </p:pic>
    </p:spTree>
    <p:extLst>
      <p:ext uri="{BB962C8B-B14F-4D97-AF65-F5344CB8AC3E}">
        <p14:creationId xmlns:p14="http://schemas.microsoft.com/office/powerpoint/2010/main" val="2072480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971" y="740229"/>
            <a:ext cx="10515600" cy="5755422"/>
          </a:xfrm>
          <a:prstGeom prst="rect">
            <a:avLst/>
          </a:prstGeom>
        </p:spPr>
        <p:txBody>
          <a:bodyPr wrap="square">
            <a:spAutoFit/>
          </a:bodyPr>
          <a:lstStyle/>
          <a:p>
            <a:pPr algn="ctr"/>
            <a:r>
              <a:rPr lang="en-US" sz="4000" dirty="0">
                <a:solidFill>
                  <a:srgbClr val="424455"/>
                </a:solidFill>
                <a:latin typeface="Trebuchet MS" panose="020B0603020202020204" pitchFamily="34" charset="0"/>
              </a:rPr>
              <a:t>Resources</a:t>
            </a:r>
          </a:p>
          <a:p>
            <a:pPr algn="ctr"/>
            <a:r>
              <a:rPr lang="en-US" sz="4000" b="1" dirty="0">
                <a:solidFill>
                  <a:srgbClr val="6F2F9F"/>
                </a:solidFill>
                <a:latin typeface="Arial" panose="020B0604020202020204" pitchFamily="34" charset="0"/>
              </a:rPr>
              <a:t>Support Services from ISS</a:t>
            </a:r>
            <a:endParaRPr lang="en-US" sz="4000" dirty="0">
              <a:solidFill>
                <a:srgbClr val="6F2F9F"/>
              </a:solidFill>
              <a:latin typeface="Arial" panose="020B0604020202020204" pitchFamily="34" charset="0"/>
            </a:endParaRPr>
          </a:p>
          <a:p>
            <a:endPar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STEM OPT/OPT e-Newsletter</a:t>
            </a:r>
            <a:r>
              <a:rPr lang="en-US" sz="32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3200" dirty="0">
                <a:solidFill>
                  <a:srgbClr val="7E7E7E"/>
                </a:solidFill>
                <a:latin typeface="Calibri" panose="020F0502020204030204" pitchFamily="34" charset="0"/>
                <a:ea typeface="Calibri" panose="020F0502020204030204" pitchFamily="34" charset="0"/>
                <a:cs typeface="Calibri" panose="020F0502020204030204" pitchFamily="34" charset="0"/>
              </a:rPr>
              <a:t>Emailed twice per year</a:t>
            </a:r>
          </a:p>
          <a:p>
            <a:pPr marL="457200" indent="-457200">
              <a:buFont typeface="Wingdings" panose="05000000000000000000" pitchFamily="2" charset="2"/>
              <a:buChar char="q"/>
            </a:pPr>
            <a:r>
              <a:rPr lang="en-US" sz="3200" b="1" dirty="0">
                <a:latin typeface="Calibri" panose="020F0502020204030204" pitchFamily="34" charset="0"/>
                <a:ea typeface="Calibri" panose="020F0502020204030204" pitchFamily="34" charset="0"/>
                <a:cs typeface="Calibri" panose="020F0502020204030204" pitchFamily="34" charset="0"/>
                <a:hlinkClick r:id="rId3"/>
              </a:rPr>
              <a:t>Meet with an Advisor</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dirty="0">
                <a:latin typeface="Calibri" panose="020F0502020204030204" pitchFamily="34" charset="0"/>
                <a:ea typeface="Calibri" panose="020F0502020204030204" pitchFamily="34" charset="0"/>
                <a:cs typeface="Calibri" panose="020F0502020204030204" pitchFamily="34" charset="0"/>
              </a:rPr>
              <a:t>or email your questions about the 24-Month STEM extension to an International Student Advisor in CIE-student@csulb.edu</a:t>
            </a:r>
          </a:p>
          <a:p>
            <a:pPr marL="457200" indent="-457200">
              <a:buFont typeface="Wingdings" panose="05000000000000000000" pitchFamily="2" charset="2"/>
              <a:buChar char="q"/>
            </a:pP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Letter to the employer-</a:t>
            </a:r>
            <a:r>
              <a:rPr lang="en-US" sz="3200" dirty="0">
                <a:solidFill>
                  <a:srgbClr val="7E7E7E"/>
                </a:solidFill>
                <a:latin typeface="Calibri" panose="020F0502020204030204" pitchFamily="34" charset="0"/>
                <a:ea typeface="Calibri" panose="020F0502020204030204" pitchFamily="34" charset="0"/>
                <a:cs typeface="Calibri" panose="020F0502020204030204" pitchFamily="34" charset="0"/>
              </a:rPr>
              <a:t>Request a letter from ISS to better explain STEM OPT to your employer.</a:t>
            </a:r>
          </a:p>
          <a:p>
            <a:pPr marL="457200" indent="-457200">
              <a:buFont typeface="Wingdings" panose="05000000000000000000" pitchFamily="2" charset="2"/>
              <a:buChar char="q"/>
            </a:pPr>
            <a:r>
              <a:rPr lang="en-US" sz="3200" b="1" dirty="0">
                <a:latin typeface="Calibri" panose="020F0502020204030204" pitchFamily="34" charset="0"/>
                <a:ea typeface="Calibri" panose="020F0502020204030204" pitchFamily="34" charset="0"/>
                <a:cs typeface="Calibri" panose="020F0502020204030204" pitchFamily="34" charset="0"/>
                <a:hlinkClick r:id="rId4"/>
              </a:rPr>
              <a:t>F-1 Student Information </a:t>
            </a:r>
            <a:r>
              <a:rPr lang="en-US" sz="3200" b="1" dirty="0" err="1">
                <a:latin typeface="Calibri" panose="020F0502020204030204" pitchFamily="34" charset="0"/>
                <a:ea typeface="Calibri" panose="020F0502020204030204" pitchFamily="34" charset="0"/>
                <a:cs typeface="Calibri" panose="020F0502020204030204" pitchFamily="34" charset="0"/>
                <a:hlinkClick r:id="rId4"/>
              </a:rPr>
              <a:t>sesions</a:t>
            </a:r>
            <a:r>
              <a:rPr lang="en-US" sz="3200" dirty="0">
                <a:latin typeface="Calibri" panose="020F0502020204030204" pitchFamily="34" charset="0"/>
                <a:ea typeface="Calibri" panose="020F0502020204030204" pitchFamily="34" charset="0"/>
                <a:cs typeface="Calibri" panose="020F0502020204030204" pitchFamily="34" charset="0"/>
              </a:rPr>
              <a:t>-participate in a LIVE Webinars</a:t>
            </a:r>
          </a:p>
        </p:txBody>
      </p:sp>
    </p:spTree>
    <p:extLst>
      <p:ext uri="{BB962C8B-B14F-4D97-AF65-F5344CB8AC3E}">
        <p14:creationId xmlns:p14="http://schemas.microsoft.com/office/powerpoint/2010/main" val="3719073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771" y="888591"/>
            <a:ext cx="9916886" cy="4985980"/>
          </a:xfrm>
          <a:prstGeom prst="rect">
            <a:avLst/>
          </a:prstGeom>
        </p:spPr>
        <p:txBody>
          <a:bodyPr wrap="square">
            <a:spAutoFit/>
          </a:bodyPr>
          <a:lstStyle/>
          <a:p>
            <a:pPr algn="ctr"/>
            <a:r>
              <a:rPr lang="en-US" sz="4400" dirty="0">
                <a:solidFill>
                  <a:srgbClr val="6F2F9F"/>
                </a:solidFill>
              </a:rPr>
              <a:t>Other Resources</a:t>
            </a:r>
          </a:p>
          <a:p>
            <a:endParaRPr lang="en-US" dirty="0">
              <a:solidFill>
                <a:srgbClr val="333333"/>
              </a:solidFill>
              <a:latin typeface="Arial" panose="020B0604020202020204" pitchFamily="34" charset="0"/>
            </a:endParaRPr>
          </a:p>
          <a:p>
            <a:pPr marL="457200" indent="-457200">
              <a:buFont typeface="Wingdings" panose="05000000000000000000" pitchFamily="2" charset="2"/>
              <a:buChar char="q"/>
            </a:pPr>
            <a:r>
              <a:rPr lang="en-US" sz="3200" dirty="0">
                <a:solidFill>
                  <a:srgbClr val="333333"/>
                </a:solidFill>
                <a:latin typeface="Calibri" panose="020F0502020204030204" pitchFamily="34" charset="0"/>
                <a:ea typeface="Calibri" panose="020F0502020204030204" pitchFamily="34" charset="0"/>
                <a:cs typeface="Calibri" panose="020F0502020204030204" pitchFamily="34" charset="0"/>
              </a:rPr>
              <a:t>Review </a:t>
            </a:r>
            <a:r>
              <a:rPr lang="en-US" sz="3200" u="sng" dirty="0">
                <a:solidFill>
                  <a:srgbClr val="67AEBC"/>
                </a:solidFill>
                <a:latin typeface="Calibri" panose="020F0502020204030204" pitchFamily="34" charset="0"/>
                <a:ea typeface="Calibri" panose="020F0502020204030204" pitchFamily="34" charset="0"/>
                <a:cs typeface="Calibri" panose="020F0502020204030204" pitchFamily="34" charset="0"/>
                <a:hlinkClick r:id="rId2"/>
              </a:rPr>
              <a:t>STEM OPT FAQs</a:t>
            </a:r>
            <a:endParaRPr lang="en-US" sz="3200" u="sng" dirty="0">
              <a:solidFill>
                <a:srgbClr val="67AEBC"/>
              </a:solidFill>
              <a:latin typeface="Calibri" panose="020F0502020204030204" pitchFamily="34" charset="0"/>
              <a:ea typeface="Calibri" panose="020F0502020204030204" pitchFamily="34" charset="0"/>
              <a:cs typeface="Calibri" panose="020F0502020204030204" pitchFamily="34" charset="0"/>
            </a:endParaRPr>
          </a:p>
          <a:p>
            <a:endParaRPr lang="en-US" sz="3200" dirty="0">
              <a:solidFill>
                <a:srgbClr val="67AEBC"/>
              </a:solidFill>
              <a:latin typeface="Calibri" panose="020F0502020204030204" pitchFamily="34" charset="0"/>
              <a:ea typeface="Calibri" panose="020F0502020204030204" pitchFamily="34" charset="0"/>
              <a:cs typeface="Calibri" panose="020F0502020204030204" pitchFamily="34" charset="0"/>
              <a:hlinkClick r:id="rId2"/>
            </a:endParaRPr>
          </a:p>
          <a:p>
            <a:pPr marL="457200" indent="-457200">
              <a:buFont typeface="Wingdings" panose="05000000000000000000" pitchFamily="2" charset="2"/>
              <a:buChar char="q"/>
            </a:pPr>
            <a:r>
              <a:rPr lang="en-US" sz="3200" dirty="0">
                <a:latin typeface="Calibri" panose="020F0502020204030204" pitchFamily="34" charset="0"/>
                <a:ea typeface="Calibri" panose="020F0502020204030204" pitchFamily="34" charset="0"/>
                <a:cs typeface="Calibri" panose="020F0502020204030204" pitchFamily="34" charset="0"/>
                <a:hlinkClick r:id="rId3"/>
              </a:rPr>
              <a:t>Browse SEVP's Study in the States </a:t>
            </a:r>
            <a:r>
              <a:rPr lang="en-US" sz="3200" u="sng" dirty="0">
                <a:latin typeface="Calibri" panose="020F0502020204030204" pitchFamily="34" charset="0"/>
                <a:ea typeface="Calibri" panose="020F0502020204030204" pitchFamily="34" charset="0"/>
                <a:cs typeface="Calibri" panose="020F0502020204030204" pitchFamily="34" charset="0"/>
                <a:hlinkClick r:id="rId2"/>
              </a:rPr>
              <a:t>STEM OPT</a:t>
            </a:r>
            <a:endParaRPr lang="en-US" sz="3200" dirty="0">
              <a:latin typeface="Calibri" panose="020F0502020204030204" pitchFamily="34" charset="0"/>
              <a:ea typeface="Calibri" panose="020F0502020204030204" pitchFamily="34" charset="0"/>
              <a:cs typeface="Calibri" panose="020F0502020204030204" pitchFamily="34" charset="0"/>
              <a:hlinkClick r:id="rId2"/>
            </a:endParaRPr>
          </a:p>
          <a:p>
            <a:r>
              <a:rPr lang="en-US" sz="3200" u="sng" dirty="0">
                <a:latin typeface="Calibri" panose="020F0502020204030204" pitchFamily="34" charset="0"/>
                <a:ea typeface="Calibri" panose="020F0502020204030204" pitchFamily="34" charset="0"/>
                <a:cs typeface="Calibri" panose="020F0502020204030204" pitchFamily="34" charset="0"/>
                <a:hlinkClick r:id="rId2"/>
              </a:rPr>
              <a:t>Help Hub</a:t>
            </a:r>
            <a:r>
              <a:rPr lang="en-US" sz="3200" dirty="0">
                <a:latin typeface="Calibri" panose="020F0502020204030204" pitchFamily="34" charset="0"/>
                <a:ea typeface="Calibri" panose="020F0502020204030204" pitchFamily="34" charset="0"/>
                <a:cs typeface="Calibri" panose="020F0502020204030204" pitchFamily="34" charset="0"/>
                <a:hlinkClick r:id="rId3"/>
              </a:rPr>
              <a:t> that contains resources to help</a:t>
            </a:r>
          </a:p>
          <a:p>
            <a:r>
              <a:rPr lang="en-US" sz="3200" dirty="0">
                <a:solidFill>
                  <a:srgbClr val="333333"/>
                </a:solidFill>
                <a:latin typeface="Calibri" panose="020F0502020204030204" pitchFamily="34" charset="0"/>
                <a:ea typeface="Calibri" panose="020F0502020204030204" pitchFamily="34" charset="0"/>
                <a:cs typeface="Calibri" panose="020F0502020204030204" pitchFamily="34" charset="0"/>
              </a:rPr>
              <a:t>students, schools, and employers.</a:t>
            </a:r>
          </a:p>
          <a:p>
            <a:endParaRPr lang="en-US" sz="32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q"/>
            </a:pPr>
            <a:r>
              <a:rPr lang="en-US" sz="3200" dirty="0">
                <a:solidFill>
                  <a:srgbClr val="333333"/>
                </a:solidFill>
                <a:latin typeface="Calibri" panose="020F0502020204030204" pitchFamily="34" charset="0"/>
                <a:ea typeface="Calibri" panose="020F0502020204030204" pitchFamily="34" charset="0"/>
                <a:cs typeface="Calibri" panose="020F0502020204030204" pitchFamily="34" charset="0"/>
                <a:hlinkClick r:id="rId4"/>
              </a:rPr>
              <a:t>Visit </a:t>
            </a:r>
            <a:r>
              <a:rPr lang="en-US" sz="3200" dirty="0">
                <a:solidFill>
                  <a:srgbClr val="67AEBC"/>
                </a:solidFill>
                <a:latin typeface="Calibri" panose="020F0502020204030204" pitchFamily="34" charset="0"/>
                <a:ea typeface="Calibri" panose="020F0502020204030204" pitchFamily="34" charset="0"/>
                <a:cs typeface="Calibri" panose="020F0502020204030204" pitchFamily="34" charset="0"/>
                <a:hlinkClick r:id="rId4"/>
              </a:rPr>
              <a:t>U.S. Citizenship and Immigration Services</a:t>
            </a:r>
          </a:p>
          <a:p>
            <a:r>
              <a:rPr lang="en-US" sz="3200" dirty="0">
                <a:solidFill>
                  <a:srgbClr val="67AEBC"/>
                </a:solidFill>
                <a:latin typeface="Calibri" panose="020F0502020204030204" pitchFamily="34" charset="0"/>
                <a:ea typeface="Calibri" panose="020F0502020204030204" pitchFamily="34" charset="0"/>
                <a:cs typeface="Calibri" panose="020F0502020204030204" pitchFamily="34" charset="0"/>
                <a:hlinkClick r:id="rId4"/>
              </a:rPr>
              <a:t>(USCIS) page on STEM OPT</a:t>
            </a:r>
            <a:endParaRPr lang="en-US" sz="3200" dirty="0">
              <a:solidFill>
                <a:srgbClr val="67AEBC"/>
              </a:solidFill>
              <a:latin typeface="Calibri" panose="020F0502020204030204" pitchFamily="34" charset="0"/>
              <a:ea typeface="Calibri" panose="020F0502020204030204" pitchFamily="34" charset="0"/>
              <a:cs typeface="Calibri" panose="020F0502020204030204" pitchFamily="34" charset="0"/>
              <a:hlinkClick r:id="rId5"/>
            </a:endParaRPr>
          </a:p>
        </p:txBody>
      </p:sp>
    </p:spTree>
    <p:extLst>
      <p:ext uri="{BB962C8B-B14F-4D97-AF65-F5344CB8AC3E}">
        <p14:creationId xmlns:p14="http://schemas.microsoft.com/office/powerpoint/2010/main" val="3492459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5972" y="937698"/>
            <a:ext cx="8500056" cy="2438400"/>
          </a:xfrm>
          <a:prstGeom prst="rect">
            <a:avLst/>
          </a:prstGeom>
        </p:spPr>
      </p:pic>
      <p:sp>
        <p:nvSpPr>
          <p:cNvPr id="3" name="Rectangle 2"/>
          <p:cNvSpPr/>
          <p:nvPr/>
        </p:nvSpPr>
        <p:spPr>
          <a:xfrm>
            <a:off x="2612514" y="2887769"/>
            <a:ext cx="6966972" cy="584775"/>
          </a:xfrm>
          <a:prstGeom prst="rect">
            <a:avLst/>
          </a:prstGeom>
        </p:spPr>
        <p:txBody>
          <a:bodyPr wrap="none">
            <a:spAutoFit/>
          </a:bodyPr>
          <a:lstStyle/>
          <a:p>
            <a:r>
              <a:rPr lang="en-US" sz="3200" b="1" dirty="0" err="1">
                <a:solidFill>
                  <a:srgbClr val="FFFFFF"/>
                </a:solidFill>
                <a:latin typeface="Arial" panose="020B0604020202020204" pitchFamily="34" charset="0"/>
              </a:rPr>
              <a:t>InternationalStudents</a:t>
            </a:r>
            <a:r>
              <a:rPr lang="en-US" sz="3200" b="1" dirty="0">
                <a:solidFill>
                  <a:srgbClr val="FFFFFF"/>
                </a:solidFill>
                <a:latin typeface="Arial" panose="020B0604020202020204" pitchFamily="34" charset="0"/>
              </a:rPr>
              <a:t> </a:t>
            </a:r>
            <a:r>
              <a:rPr lang="en-US" sz="3200" b="1" dirty="0" err="1">
                <a:solidFill>
                  <a:srgbClr val="FFFFFF"/>
                </a:solidFill>
                <a:latin typeface="Arial" panose="020B0604020202020204" pitchFamily="34" charset="0"/>
              </a:rPr>
              <a:t>andScholars</a:t>
            </a:r>
            <a:endParaRPr lang="en-US" sz="3200" dirty="0"/>
          </a:p>
        </p:txBody>
      </p:sp>
      <p:sp>
        <p:nvSpPr>
          <p:cNvPr id="4" name="Rectangle 3"/>
          <p:cNvSpPr/>
          <p:nvPr/>
        </p:nvSpPr>
        <p:spPr>
          <a:xfrm>
            <a:off x="3135084" y="3562368"/>
            <a:ext cx="7210943" cy="3170099"/>
          </a:xfrm>
          <a:prstGeom prst="rect">
            <a:avLst/>
          </a:prstGeom>
        </p:spPr>
        <p:txBody>
          <a:bodyPr wrap="square">
            <a:spAutoFit/>
          </a:bodyPr>
          <a:lstStyle/>
          <a:p>
            <a:r>
              <a:rPr lang="en-US" sz="2000" dirty="0">
                <a:solidFill>
                  <a:srgbClr val="000000"/>
                </a:solidFill>
                <a:latin typeface="Arial" panose="020B0604020202020204" pitchFamily="34" charset="0"/>
              </a:rPr>
              <a:t>Location	Foundation 185B	</a:t>
            </a:r>
          </a:p>
          <a:p>
            <a:r>
              <a:rPr lang="en-US" sz="2000" dirty="0">
                <a:solidFill>
                  <a:srgbClr val="000000"/>
                </a:solidFill>
                <a:latin typeface="Arial" panose="020B0604020202020204" pitchFamily="34" charset="0"/>
              </a:rPr>
              <a:t>Contact		</a:t>
            </a:r>
            <a:r>
              <a:rPr lang="en-US" sz="2000" dirty="0">
                <a:solidFill>
                  <a:srgbClr val="67AEBC"/>
                </a:solidFill>
                <a:latin typeface="Arial" panose="020B0604020202020204" pitchFamily="34" charset="0"/>
              </a:rPr>
              <a:t>cie-student@csulb.edu	</a:t>
            </a:r>
          </a:p>
          <a:p>
            <a:r>
              <a:rPr lang="en-US" sz="2000" dirty="0">
                <a:solidFill>
                  <a:srgbClr val="000000"/>
                </a:solidFill>
                <a:latin typeface="Arial" panose="020B0604020202020204" pitchFamily="34" charset="0"/>
              </a:rPr>
              <a:t>Web 		</a:t>
            </a:r>
            <a:r>
              <a:rPr lang="en-US" sz="2000" dirty="0">
                <a:solidFill>
                  <a:srgbClr val="67AEBC"/>
                </a:solidFill>
                <a:latin typeface="Arial" panose="020B0604020202020204" pitchFamily="34" charset="0"/>
              </a:rPr>
              <a:t>www.csulb.edu/international</a:t>
            </a:r>
          </a:p>
          <a:p>
            <a:r>
              <a:rPr lang="en-US" sz="2000" dirty="0">
                <a:solidFill>
                  <a:srgbClr val="67AEBC"/>
                </a:solidFill>
                <a:latin typeface="Arial" panose="020B0604020202020204" pitchFamily="34" charset="0"/>
              </a:rPr>
              <a:t>			www.facebook.com/csulbiss</a:t>
            </a:r>
          </a:p>
          <a:p>
            <a:r>
              <a:rPr lang="en-US" sz="2000" dirty="0">
                <a:solidFill>
                  <a:srgbClr val="67AEBC"/>
                </a:solidFill>
                <a:latin typeface="Arial" panose="020B0604020202020204" pitchFamily="34" charset="0"/>
              </a:rPr>
              <a:t>			www.instagram.com/csulb_iss	</a:t>
            </a:r>
          </a:p>
          <a:p>
            <a:r>
              <a:rPr lang="en-US" sz="2000" dirty="0">
                <a:solidFill>
                  <a:srgbClr val="000000"/>
                </a:solidFill>
                <a:latin typeface="Arial" panose="020B0604020202020204" pitchFamily="34" charset="0"/>
              </a:rPr>
              <a:t>Hours		Mondays –Thursdays</a:t>
            </a:r>
          </a:p>
          <a:p>
            <a:r>
              <a:rPr lang="de-DE" sz="2000" dirty="0">
                <a:solidFill>
                  <a:srgbClr val="000000"/>
                </a:solidFill>
                <a:latin typeface="Arial" panose="020B0604020202020204" pitchFamily="34" charset="0"/>
              </a:rPr>
              <a:t>			9:00 am -12:00 pm</a:t>
            </a:r>
          </a:p>
          <a:p>
            <a:r>
              <a:rPr lang="de-DE" sz="2000" dirty="0">
                <a:solidFill>
                  <a:srgbClr val="000000"/>
                </a:solidFill>
                <a:latin typeface="Arial" panose="020B0604020202020204" pitchFamily="34" charset="0"/>
              </a:rPr>
              <a:t>			1:00 pm -4:00 pm</a:t>
            </a:r>
          </a:p>
          <a:p>
            <a:r>
              <a:rPr lang="en-US" sz="2000" dirty="0">
                <a:solidFill>
                  <a:srgbClr val="000000"/>
                </a:solidFill>
                <a:latin typeface="Arial" panose="020B0604020202020204" pitchFamily="34" charset="0"/>
              </a:rPr>
              <a:t>			Fridays</a:t>
            </a:r>
          </a:p>
          <a:p>
            <a:r>
              <a:rPr lang="de-DE" sz="2000" dirty="0">
                <a:solidFill>
                  <a:srgbClr val="000000"/>
                </a:solidFill>
                <a:latin typeface="Arial" panose="020B0604020202020204" pitchFamily="34" charset="0"/>
              </a:rPr>
              <a:t>			9:00 am -12:00 pm then 1:00 pm -3:00 pm	</a:t>
            </a:r>
          </a:p>
        </p:txBody>
      </p:sp>
    </p:spTree>
    <p:extLst>
      <p:ext uri="{BB962C8B-B14F-4D97-AF65-F5344CB8AC3E}">
        <p14:creationId xmlns:p14="http://schemas.microsoft.com/office/powerpoint/2010/main" val="48845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4701" y="1129281"/>
            <a:ext cx="8248261" cy="769441"/>
          </a:xfrm>
          <a:prstGeom prst="rect">
            <a:avLst/>
          </a:prstGeom>
          <a:solidFill>
            <a:schemeClr val="bg1">
              <a:lumMod val="75000"/>
            </a:schemeClr>
          </a:solidFill>
          <a:effectLst>
            <a:outerShdw blurRad="76200" dir="13500000" sy="23000" kx="1200000" algn="br" rotWithShape="0">
              <a:prstClr val="black">
                <a:alpha val="20000"/>
              </a:prstClr>
            </a:outerShdw>
          </a:effectLst>
        </p:spPr>
        <p:txBody>
          <a:bodyPr wrap="square" rtlCol="0">
            <a:spAutoFit/>
          </a:bodyPr>
          <a:lstStyle/>
          <a:p>
            <a:r>
              <a:rPr lang="en-US" sz="4400" b="1" dirty="0">
                <a:latin typeface="Cambria" panose="02040503050406030204" pitchFamily="18" charset="0"/>
                <a:ea typeface="Cambria" panose="02040503050406030204" pitchFamily="18" charset="0"/>
              </a:rPr>
              <a:t>24-Month STEM OPT Eligibility</a:t>
            </a:r>
          </a:p>
        </p:txBody>
      </p:sp>
      <p:pic>
        <p:nvPicPr>
          <p:cNvPr id="3" name="Picture 2" descr="Logos and Promo Material | STEM Exp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6074" y="2275114"/>
            <a:ext cx="4086808" cy="4086808"/>
          </a:xfrm>
          <a:prstGeom prst="rect">
            <a:avLst/>
          </a:prstGeom>
        </p:spPr>
      </p:pic>
      <p:pic>
        <p:nvPicPr>
          <p:cNvPr id="4" name="Picture 3" descr="Clipart - Clipboar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769497">
            <a:off x="1989404" y="2445093"/>
            <a:ext cx="2330180" cy="3482211"/>
          </a:xfrm>
          <a:prstGeom prst="rect">
            <a:avLst/>
          </a:prstGeom>
        </p:spPr>
      </p:pic>
    </p:spTree>
    <p:extLst>
      <p:ext uri="{BB962C8B-B14F-4D97-AF65-F5344CB8AC3E}">
        <p14:creationId xmlns:p14="http://schemas.microsoft.com/office/powerpoint/2010/main" val="305712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82613626"/>
              </p:ext>
            </p:extLst>
          </p:nvPr>
        </p:nvGraphicFramePr>
        <p:xfrm>
          <a:off x="2668555" y="2463279"/>
          <a:ext cx="7186644" cy="4066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904930" y="801469"/>
            <a:ext cx="6382139" cy="1446550"/>
          </a:xfrm>
          <a:prstGeom prst="rect">
            <a:avLst/>
          </a:prstGeom>
          <a:noFill/>
        </p:spPr>
        <p:txBody>
          <a:bodyPr wrap="square" rtlCol="0">
            <a:spAutoFit/>
          </a:bodyPr>
          <a:lstStyle/>
          <a:p>
            <a:pPr algn="ctr"/>
            <a:r>
              <a:rPr lang="en-US" sz="4400" dirty="0">
                <a:latin typeface="Cambria" panose="02040503050406030204" pitchFamily="18" charset="0"/>
                <a:ea typeface="Cambria" panose="02040503050406030204" pitchFamily="18" charset="0"/>
              </a:rPr>
              <a:t>Eligibility is determined </a:t>
            </a:r>
          </a:p>
          <a:p>
            <a:pPr algn="ctr"/>
            <a:r>
              <a:rPr lang="en-US" sz="4400" dirty="0">
                <a:latin typeface="Cambria" panose="02040503050406030204" pitchFamily="18" charset="0"/>
                <a:ea typeface="Cambria" panose="02040503050406030204" pitchFamily="18" charset="0"/>
              </a:rPr>
              <a:t>by 4 components</a:t>
            </a:r>
          </a:p>
        </p:txBody>
      </p:sp>
    </p:spTree>
    <p:extLst>
      <p:ext uri="{BB962C8B-B14F-4D97-AF65-F5344CB8AC3E}">
        <p14:creationId xmlns:p14="http://schemas.microsoft.com/office/powerpoint/2010/main" val="104116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555" y="793842"/>
            <a:ext cx="5264020" cy="1325563"/>
          </a:xfrm>
        </p:spPr>
        <p:txBody>
          <a:bodyPr/>
          <a:lstStyle/>
          <a:p>
            <a:pPr algn="ctr"/>
            <a:r>
              <a:rPr lang="en-US" dirty="0">
                <a:latin typeface="Cambria" panose="02040503050406030204" pitchFamily="18" charset="0"/>
                <a:ea typeface="Cambria" panose="02040503050406030204" pitchFamily="18" charset="0"/>
              </a:rPr>
              <a:t>Qualifying Degree</a:t>
            </a:r>
          </a:p>
        </p:txBody>
      </p:sp>
      <p:sp>
        <p:nvSpPr>
          <p:cNvPr id="3" name="TextBox 2"/>
          <p:cNvSpPr txBox="1"/>
          <p:nvPr/>
        </p:nvSpPr>
        <p:spPr>
          <a:xfrm>
            <a:off x="1017037" y="2119405"/>
            <a:ext cx="4627983" cy="4401205"/>
          </a:xfrm>
          <a:prstGeom prst="rect">
            <a:avLst/>
          </a:prstGeom>
          <a:noFill/>
        </p:spPr>
        <p:txBody>
          <a:bodyPr wrap="square" rtlCol="0">
            <a:spAutoFit/>
          </a:bodyPr>
          <a:lstStyle/>
          <a:p>
            <a:pPr fontAlgn="base"/>
            <a:r>
              <a:rPr lang="en-US" sz="2000" dirty="0">
                <a:latin typeface="Cambria" panose="02040503050406030204" pitchFamily="18" charset="0"/>
                <a:ea typeface="Cambria" panose="02040503050406030204" pitchFamily="18" charset="0"/>
              </a:rPr>
              <a:t>Degree program must be at one of the following educational levels: Bachelor's; Master's; or Doctoral.​</a:t>
            </a:r>
          </a:p>
          <a:p>
            <a:pPr fontAlgn="base"/>
            <a:r>
              <a:rPr lang="en-US" sz="2000" dirty="0">
                <a:latin typeface="Cambria" panose="02040503050406030204" pitchFamily="18" charset="0"/>
                <a:ea typeface="Cambria" panose="02040503050406030204" pitchFamily="18" charset="0"/>
              </a:rPr>
              <a:t>​</a:t>
            </a:r>
          </a:p>
          <a:p>
            <a:pPr fontAlgn="base"/>
            <a:r>
              <a:rPr lang="en-US" sz="2000" dirty="0">
                <a:latin typeface="Cambria" panose="02040503050406030204" pitchFamily="18" charset="0"/>
                <a:ea typeface="Cambria" panose="02040503050406030204" pitchFamily="18" charset="0"/>
              </a:rPr>
              <a:t>The major field of study of the degree program must have a CIP code that appears on the DHS STEM OPT Designated Programs List.​</a:t>
            </a:r>
          </a:p>
          <a:p>
            <a:pPr fontAlgn="base"/>
            <a:r>
              <a:rPr lang="en-US" sz="2000" dirty="0">
                <a:latin typeface="Cambria" panose="02040503050406030204" pitchFamily="18" charset="0"/>
                <a:ea typeface="Cambria" panose="02040503050406030204" pitchFamily="18" charset="0"/>
              </a:rPr>
              <a:t>​</a:t>
            </a:r>
          </a:p>
          <a:p>
            <a:pPr fontAlgn="base"/>
            <a:r>
              <a:rPr lang="en-US" sz="2000" dirty="0">
                <a:latin typeface="Cambria" panose="02040503050406030204" pitchFamily="18" charset="0"/>
                <a:ea typeface="Cambria" panose="02040503050406030204" pitchFamily="18" charset="0"/>
              </a:rPr>
              <a:t>The STEM OPT extension may be based either on the current degree or a STEM Designated degree conferred no more than 10 years prior</a:t>
            </a:r>
          </a:p>
          <a:p>
            <a:endParaRPr lang="en-US" sz="2000" dirty="0"/>
          </a:p>
        </p:txBody>
      </p:sp>
      <p:sp>
        <p:nvSpPr>
          <p:cNvPr id="4" name="TextBox 3"/>
          <p:cNvSpPr txBox="1"/>
          <p:nvPr/>
        </p:nvSpPr>
        <p:spPr>
          <a:xfrm flipH="1">
            <a:off x="6387596" y="2120761"/>
            <a:ext cx="4973216" cy="954107"/>
          </a:xfrm>
          <a:prstGeom prst="rect">
            <a:avLst/>
          </a:prstGeom>
          <a:solidFill>
            <a:srgbClr val="FFC000"/>
          </a:solidFill>
        </p:spPr>
        <p:txBody>
          <a:bodyPr wrap="square" rtlCol="0">
            <a:spAutoFit/>
          </a:bodyPr>
          <a:lstStyle/>
          <a:p>
            <a:pPr algn="ctr"/>
            <a:r>
              <a:rPr lang="en-US" sz="2800" dirty="0">
                <a:latin typeface="Cambria" panose="02040503050406030204" pitchFamily="18" charset="0"/>
                <a:ea typeface="Cambria" panose="02040503050406030204" pitchFamily="18" charset="0"/>
                <a:hlinkClick r:id="rId2"/>
              </a:rPr>
              <a:t>STEM Designated  Degree Program List</a:t>
            </a:r>
            <a:endParaRPr lang="en-US" sz="2800"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3"/>
          <a:stretch>
            <a:fillRect/>
          </a:stretch>
        </p:blipFill>
        <p:spPr>
          <a:xfrm>
            <a:off x="6027575" y="3408058"/>
            <a:ext cx="5693259" cy="3080074"/>
          </a:xfrm>
          <a:prstGeom prst="rect">
            <a:avLst/>
          </a:prstGeom>
        </p:spPr>
      </p:pic>
    </p:spTree>
    <p:extLst>
      <p:ext uri="{BB962C8B-B14F-4D97-AF65-F5344CB8AC3E}">
        <p14:creationId xmlns:p14="http://schemas.microsoft.com/office/powerpoint/2010/main" val="2713296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6808" y="3244334"/>
            <a:ext cx="2130379" cy="369332"/>
          </a:xfrm>
          <a:prstGeom prst="rect">
            <a:avLst/>
          </a:prstGeom>
        </p:spPr>
        <p:txBody>
          <a:bodyPr wrap="square">
            <a:spAutoFit/>
          </a:bodyPr>
          <a:lstStyle/>
          <a:p>
            <a:r>
              <a:rPr lang="en-US" dirty="0">
                <a:solidFill>
                  <a:srgbClr val="000000"/>
                </a:solidFill>
                <a:latin typeface="Times New Roman" panose="02020603050405020304" pitchFamily="18" charset="0"/>
              </a:rPr>
              <a:t> </a:t>
            </a:r>
            <a:endParaRPr lang="en-US" dirty="0"/>
          </a:p>
        </p:txBody>
      </p:sp>
      <p:sp>
        <p:nvSpPr>
          <p:cNvPr id="3" name="TextBox 2"/>
          <p:cNvSpPr txBox="1"/>
          <p:nvPr/>
        </p:nvSpPr>
        <p:spPr>
          <a:xfrm>
            <a:off x="872412" y="2366517"/>
            <a:ext cx="4021494" cy="1077218"/>
          </a:xfrm>
          <a:prstGeom prst="rect">
            <a:avLst/>
          </a:prstGeom>
          <a:solidFill>
            <a:srgbClr val="FFC000"/>
          </a:solidFill>
        </p:spPr>
        <p:txBody>
          <a:bodyPr wrap="square" rtlCol="0">
            <a:spAutoFit/>
          </a:bodyPr>
          <a:lstStyle/>
          <a:p>
            <a:r>
              <a:rPr lang="en-US" sz="3200" dirty="0"/>
              <a:t>STEM Designated Degree Program List</a:t>
            </a:r>
          </a:p>
        </p:txBody>
      </p:sp>
      <p:pic>
        <p:nvPicPr>
          <p:cNvPr id="4" name="Picture 3"/>
          <p:cNvPicPr>
            <a:picLocks noChangeAspect="1"/>
          </p:cNvPicPr>
          <p:nvPr/>
        </p:nvPicPr>
        <p:blipFill>
          <a:blip r:embed="rId2"/>
          <a:stretch>
            <a:fillRect/>
          </a:stretch>
        </p:blipFill>
        <p:spPr>
          <a:xfrm>
            <a:off x="5347304" y="974925"/>
            <a:ext cx="5980544" cy="4250579"/>
          </a:xfrm>
          <a:prstGeom prst="rect">
            <a:avLst/>
          </a:prstGeom>
        </p:spPr>
      </p:pic>
      <p:sp>
        <p:nvSpPr>
          <p:cNvPr id="5" name="TextBox 4"/>
          <p:cNvSpPr txBox="1"/>
          <p:nvPr/>
        </p:nvSpPr>
        <p:spPr>
          <a:xfrm>
            <a:off x="1427584" y="4292082"/>
            <a:ext cx="2911151" cy="369332"/>
          </a:xfrm>
          <a:prstGeom prst="rect">
            <a:avLst/>
          </a:prstGeom>
          <a:noFill/>
        </p:spPr>
        <p:txBody>
          <a:bodyPr wrap="square" rtlCol="0">
            <a:spAutoFit/>
          </a:bodyPr>
          <a:lstStyle/>
          <a:p>
            <a:r>
              <a:rPr lang="en-US" dirty="0"/>
              <a:t>Your I20</a:t>
            </a:r>
          </a:p>
        </p:txBody>
      </p:sp>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12" y="5225504"/>
            <a:ext cx="6492803" cy="1409822"/>
          </a:xfrm>
          <a:prstGeom prst="rect">
            <a:avLst/>
          </a:prstGeom>
        </p:spPr>
      </p:pic>
    </p:spTree>
    <p:extLst>
      <p:ext uri="{BB962C8B-B14F-4D97-AF65-F5344CB8AC3E}">
        <p14:creationId xmlns:p14="http://schemas.microsoft.com/office/powerpoint/2010/main" val="313174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929951"/>
            <a:ext cx="5208037" cy="819217"/>
          </a:xfrm>
          <a:solidFill>
            <a:schemeClr val="bg2">
              <a:lumMod val="75000"/>
            </a:schemeClr>
          </a:solidFill>
        </p:spPr>
        <p:txBody>
          <a:bodyPr/>
          <a:lstStyle/>
          <a:p>
            <a:r>
              <a:rPr lang="en-US" b="1" dirty="0"/>
              <a:t>Qualifying</a:t>
            </a:r>
            <a:r>
              <a:rPr lang="en-US" dirty="0"/>
              <a:t> </a:t>
            </a:r>
            <a:r>
              <a:rPr lang="en-US" b="1" dirty="0"/>
              <a:t>Employer</a:t>
            </a:r>
          </a:p>
        </p:txBody>
      </p:sp>
      <p:sp>
        <p:nvSpPr>
          <p:cNvPr id="3" name="Content Placeholder 2"/>
          <p:cNvSpPr>
            <a:spLocks noGrp="1"/>
          </p:cNvSpPr>
          <p:nvPr>
            <p:ph idx="1"/>
          </p:nvPr>
        </p:nvSpPr>
        <p:spPr>
          <a:xfrm>
            <a:off x="536511" y="1879796"/>
            <a:ext cx="10515600" cy="4045142"/>
          </a:xfrm>
        </p:spPr>
        <p:txBody>
          <a:bodyPr>
            <a:normAutofit fontScale="92500" lnSpcReduction="10000"/>
          </a:bodyPr>
          <a:lstStyle/>
          <a:p>
            <a:pPr marL="0" indent="0" fontAlgn="base">
              <a:buNone/>
            </a:pPr>
            <a:r>
              <a:rPr lang="en-US" sz="2600" dirty="0"/>
              <a:t>The regulations require any job undertaken during a 24-month STEM OPT extension to be with an employer who meets the following conditions:​</a:t>
            </a:r>
          </a:p>
          <a:p>
            <a:pPr marL="457200" lvl="1" indent="0" fontAlgn="base">
              <a:buNone/>
            </a:pPr>
            <a:endParaRPr lang="en-US" sz="2600" dirty="0"/>
          </a:p>
          <a:p>
            <a:pPr lvl="1" fontAlgn="base"/>
            <a:r>
              <a:rPr lang="en-US" sz="2600" dirty="0"/>
              <a:t>The employer is enrolled in </a:t>
            </a:r>
            <a:r>
              <a:rPr lang="en-US" sz="2600" u="sng" dirty="0">
                <a:hlinkClick r:id="rId2"/>
              </a:rPr>
              <a:t>E-Verify</a:t>
            </a:r>
            <a:r>
              <a:rPr lang="en-US" sz="2600" dirty="0"/>
              <a:t>​</a:t>
            </a:r>
          </a:p>
          <a:p>
            <a:pPr lvl="1" fontAlgn="base"/>
            <a:r>
              <a:rPr lang="en-US" sz="2600" dirty="0"/>
              <a:t>The employer has an IRS Employer Identification Number (EIN)​</a:t>
            </a:r>
          </a:p>
          <a:p>
            <a:pPr lvl="1" fontAlgn="base"/>
            <a:r>
              <a:rPr lang="en-US" sz="2600" dirty="0"/>
              <a:t>The employer has sufficient resources and personnel available to provide the training specified in the Form I-983​</a:t>
            </a:r>
          </a:p>
          <a:p>
            <a:pPr lvl="1" fontAlgn="base"/>
            <a:r>
              <a:rPr lang="en-US" sz="2600" dirty="0"/>
              <a:t>The employer signs the </a:t>
            </a:r>
            <a:r>
              <a:rPr lang="en-US" sz="2600" u="sng" dirty="0">
                <a:hlinkClick r:id="rId3"/>
              </a:rPr>
              <a:t>Form I-983 Training Plan</a:t>
            </a:r>
            <a:r>
              <a:rPr lang="en-US" sz="2600" dirty="0"/>
              <a:t>, agreeing to the wage, working conditions, supervision, site visit, and reporting obligations set forth on the form and in the regulations-​</a:t>
            </a:r>
          </a:p>
          <a:p>
            <a:pPr lvl="2" fontAlgn="base"/>
            <a:r>
              <a:rPr lang="en-US" sz="2600" dirty="0"/>
              <a:t>Employer will provide compensation to the STEM OPT student commensurate to that provided to similarly situated U.S. workers​</a:t>
            </a:r>
            <a:endParaRPr lang="en-US" dirty="0"/>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8654" y="5924938"/>
            <a:ext cx="3124471" cy="602032"/>
          </a:xfrm>
          <a:prstGeom prst="rect">
            <a:avLst/>
          </a:prstGeom>
        </p:spPr>
      </p:pic>
    </p:spTree>
    <p:extLst>
      <p:ext uri="{BB962C8B-B14F-4D97-AF65-F5344CB8AC3E}">
        <p14:creationId xmlns:p14="http://schemas.microsoft.com/office/powerpoint/2010/main" val="142889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07" y="1313440"/>
            <a:ext cx="4591638" cy="763801"/>
          </a:xfrm>
        </p:spPr>
        <p:txBody>
          <a:bodyPr/>
          <a:lstStyle/>
          <a:p>
            <a:pPr algn="ctr"/>
            <a:r>
              <a:rPr lang="en-US" b="1" dirty="0"/>
              <a:t>Qualifying Job</a:t>
            </a:r>
          </a:p>
        </p:txBody>
      </p:sp>
      <p:sp>
        <p:nvSpPr>
          <p:cNvPr id="3" name="Rectangle 2"/>
          <p:cNvSpPr/>
          <p:nvPr/>
        </p:nvSpPr>
        <p:spPr>
          <a:xfrm>
            <a:off x="5074762" y="1139159"/>
            <a:ext cx="6096000" cy="4878259"/>
          </a:xfrm>
          <a:prstGeom prst="rect">
            <a:avLst/>
          </a:prstGeom>
        </p:spPr>
        <p:txBody>
          <a:bodyPr>
            <a:spAutoFit/>
          </a:bodyPr>
          <a:lstStyle/>
          <a:p>
            <a:endParaRPr lang="en-US" sz="1100" dirty="0">
              <a:solidFill>
                <a:srgbClr val="000000"/>
              </a:solidFill>
              <a:latin typeface="Georgia" panose="02040502050405020303" pitchFamily="18" charset="0"/>
            </a:endParaRPr>
          </a:p>
          <a:p>
            <a:r>
              <a:rPr lang="en-US" dirty="0">
                <a:latin typeface="Georgia" panose="02040502050405020303" pitchFamily="18" charset="0"/>
              </a:rPr>
              <a:t>•</a:t>
            </a:r>
            <a:r>
              <a:rPr lang="en-US" sz="2000" dirty="0">
                <a:latin typeface="Arial" panose="020B0604020202020204" pitchFamily="34" charset="0"/>
              </a:rPr>
              <a:t>The job must be directly related to the degree that qualifies the student for the STEM OPT extension.</a:t>
            </a:r>
          </a:p>
          <a:p>
            <a:r>
              <a:rPr lang="en-US" sz="2000" dirty="0">
                <a:latin typeface="Georgia" panose="02040502050405020303" pitchFamily="18" charset="0"/>
              </a:rPr>
              <a:t>•</a:t>
            </a:r>
            <a:r>
              <a:rPr lang="en-US" sz="2000" dirty="0">
                <a:latin typeface="Arial" panose="020B0604020202020204" pitchFamily="34" charset="0"/>
              </a:rPr>
              <a:t>The job must be a paid job therefore volunteer or unpaid positions do not qualify.</a:t>
            </a:r>
          </a:p>
          <a:p>
            <a:r>
              <a:rPr lang="en-US" sz="2000" dirty="0">
                <a:latin typeface="Georgia" panose="02040502050405020303" pitchFamily="18" charset="0"/>
              </a:rPr>
              <a:t>•</a:t>
            </a:r>
            <a:r>
              <a:rPr lang="en-US" sz="2000" dirty="0">
                <a:latin typeface="Arial" panose="020B0604020202020204" pitchFamily="34" charset="0"/>
              </a:rPr>
              <a:t>The job's compensation and working conditions must be "commensurate with terms and conditions applicable to the employer's similarly situated U.S. workers in the area of employment."</a:t>
            </a:r>
          </a:p>
          <a:p>
            <a:r>
              <a:rPr lang="en-US" sz="2000" dirty="0">
                <a:latin typeface="Georgia" panose="02040502050405020303" pitchFamily="18" charset="0"/>
              </a:rPr>
              <a:t>•</a:t>
            </a:r>
            <a:r>
              <a:rPr lang="en-US" sz="2000" dirty="0">
                <a:latin typeface="Arial" panose="020B0604020202020204" pitchFamily="34" charset="0"/>
              </a:rPr>
              <a:t>The student on a STEM OPT extension cannot replace a full-or part-time, temporary or permanent U.S. worker</a:t>
            </a:r>
          </a:p>
          <a:p>
            <a:r>
              <a:rPr lang="en-US" sz="2000" dirty="0">
                <a:latin typeface="Georgia" panose="02040502050405020303" pitchFamily="18" charset="0"/>
              </a:rPr>
              <a:t>•</a:t>
            </a:r>
            <a:r>
              <a:rPr lang="en-US" sz="2000" dirty="0">
                <a:latin typeface="Arial" panose="020B0604020202020204" pitchFamily="34" charset="0"/>
              </a:rPr>
              <a:t>Any job undertaken must be for at least 20 hours per week.</a:t>
            </a:r>
          </a:p>
          <a:p>
            <a:r>
              <a:rPr lang="en-US" sz="2000" dirty="0">
                <a:latin typeface="Georgia" panose="02040502050405020303" pitchFamily="18" charset="0"/>
              </a:rPr>
              <a:t>•</a:t>
            </a:r>
            <a:r>
              <a:rPr lang="en-US" sz="2000" dirty="0">
                <a:latin typeface="Arial" panose="020B0604020202020204" pitchFamily="34" charset="0"/>
              </a:rPr>
              <a:t>The job must comply with "all applicable Federal and State requirements relating to employment."</a:t>
            </a:r>
          </a:p>
        </p:txBody>
      </p:sp>
      <p:pic>
        <p:nvPicPr>
          <p:cNvPr id="4" name="Picture 3" descr="Employment PNG Free Image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07" y="2441542"/>
            <a:ext cx="4726755" cy="2411396"/>
          </a:xfrm>
          <a:prstGeom prst="rect">
            <a:avLst/>
          </a:prstGeom>
        </p:spPr>
      </p:pic>
    </p:spTree>
    <p:extLst>
      <p:ext uri="{BB962C8B-B14F-4D97-AF65-F5344CB8AC3E}">
        <p14:creationId xmlns:p14="http://schemas.microsoft.com/office/powerpoint/2010/main" val="489435636"/>
      </p:ext>
    </p:extLst>
  </p:cSld>
  <p:clrMapOvr>
    <a:masterClrMapping/>
  </p:clrMapOvr>
</p:sld>
</file>

<file path=ppt/theme/theme1.xml><?xml version="1.0" encoding="utf-8"?>
<a:theme xmlns:a="http://schemas.openxmlformats.org/drawingml/2006/main" name="csulb_wave background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sulb_background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sulb_gray background ">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sulb_wave background gray">
  <a:themeElements>
    <a:clrScheme name="Custom 3">
      <a:dk1>
        <a:srgbClr val="000000"/>
      </a:dk1>
      <a:lt1>
        <a:srgbClr val="FFFFFF"/>
      </a:lt1>
      <a:dk2>
        <a:srgbClr val="00000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9D7BF20F24984C913477BD2AF12CC7" ma:contentTypeVersion="18" ma:contentTypeDescription="Create a new document." ma:contentTypeScope="" ma:versionID="ce464f107e95732550dbee6068081dc4">
  <xsd:schema xmlns:xsd="http://www.w3.org/2001/XMLSchema" xmlns:xs="http://www.w3.org/2001/XMLSchema" xmlns:p="http://schemas.microsoft.com/office/2006/metadata/properties" xmlns:ns3="b1c68f9e-8917-40a5-b1cf-2a84506a7b0d" xmlns:ns4="05557802-9e22-4343-89e6-23a870bb8bdc" targetNamespace="http://schemas.microsoft.com/office/2006/metadata/properties" ma:root="true" ma:fieldsID="cba516d6240d477de42b41cc69b5207e" ns3:_="" ns4:_="">
    <xsd:import namespace="b1c68f9e-8917-40a5-b1cf-2a84506a7b0d"/>
    <xsd:import namespace="05557802-9e22-4343-89e6-23a870bb8bd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68f9e-8917-40a5-b1cf-2a84506a7b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557802-9e22-4343-89e6-23a870bb8bd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1c68f9e-8917-40a5-b1cf-2a84506a7b0d" xsi:nil="true"/>
  </documentManagement>
</p:properties>
</file>

<file path=customXml/itemProps1.xml><?xml version="1.0" encoding="utf-8"?>
<ds:datastoreItem xmlns:ds="http://schemas.openxmlformats.org/officeDocument/2006/customXml" ds:itemID="{7F50D5FC-844D-4BBA-B9DA-A868B9586A21}">
  <ds:schemaRefs>
    <ds:schemaRef ds:uri="http://schemas.microsoft.com/sharepoint/v3/contenttype/forms"/>
  </ds:schemaRefs>
</ds:datastoreItem>
</file>

<file path=customXml/itemProps2.xml><?xml version="1.0" encoding="utf-8"?>
<ds:datastoreItem xmlns:ds="http://schemas.openxmlformats.org/officeDocument/2006/customXml" ds:itemID="{23421AEF-0BAC-4064-BEDE-2D32CE766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68f9e-8917-40a5-b1cf-2a84506a7b0d"/>
    <ds:schemaRef ds:uri="05557802-9e22-4343-89e6-23a870bb8b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D4B6C4-3713-4E29-8FB8-594820103C60}">
  <ds:schemaRefs>
    <ds:schemaRef ds:uri="http://www.w3.org/XML/1998/namespace"/>
    <ds:schemaRef ds:uri="b1c68f9e-8917-40a5-b1cf-2a84506a7b0d"/>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05557802-9e22-4343-89e6-23a870bb8bd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908</TotalTime>
  <Words>2012</Words>
  <Application>Microsoft Office PowerPoint</Application>
  <PresentationFormat>Widescreen</PresentationFormat>
  <Paragraphs>218</Paragraphs>
  <Slides>38</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38</vt:i4>
      </vt:variant>
    </vt:vector>
  </HeadingPairs>
  <TitlesOfParts>
    <vt:vector size="50" baseType="lpstr">
      <vt:lpstr>Arial</vt:lpstr>
      <vt:lpstr>Calibri</vt:lpstr>
      <vt:lpstr>Calibri Light</vt:lpstr>
      <vt:lpstr>Cambria</vt:lpstr>
      <vt:lpstr>Georgia</vt:lpstr>
      <vt:lpstr>Times New Roman</vt:lpstr>
      <vt:lpstr>Trebuchet MS</vt:lpstr>
      <vt:lpstr>Wingdings</vt:lpstr>
      <vt:lpstr>csulb_wave background white</vt:lpstr>
      <vt:lpstr>csulb_background white</vt:lpstr>
      <vt:lpstr>csulb_gray background </vt:lpstr>
      <vt:lpstr>csulb_wave background gray</vt:lpstr>
      <vt:lpstr>PowerPoint Presentation</vt:lpstr>
      <vt:lpstr>This tutorial will help you: </vt:lpstr>
      <vt:lpstr>What is the 24-Month  STEM OPT extension?</vt:lpstr>
      <vt:lpstr>PowerPoint Presentation</vt:lpstr>
      <vt:lpstr>PowerPoint Presentation</vt:lpstr>
      <vt:lpstr>Qualifying Degree</vt:lpstr>
      <vt:lpstr>PowerPoint Presentation</vt:lpstr>
      <vt:lpstr>Qualifying Employer</vt:lpstr>
      <vt:lpstr>Qualifying Job</vt:lpstr>
      <vt:lpstr>PowerPoint Presentation</vt:lpstr>
      <vt:lpstr>PowerPoint Presentation</vt:lpstr>
      <vt:lpstr>General Application Deadline</vt:lpstr>
      <vt:lpstr>PowerPoint Presentation</vt:lpstr>
      <vt:lpstr>General process to apply for the 24-Month  STEM OPT extension</vt:lpstr>
      <vt:lpstr>PowerPoint Presentation</vt:lpstr>
      <vt:lpstr>PowerPoint Presentation</vt:lpstr>
      <vt:lpstr>PowerPoint Presentation</vt:lpstr>
      <vt:lpstr>Form I-983 (Training Plan)</vt:lpstr>
      <vt:lpstr>PowerPoint Presentation</vt:lpstr>
      <vt:lpstr>Signatures on Form I-983</vt:lpstr>
      <vt:lpstr>When is a new Form I-983 Due?</vt:lpstr>
      <vt:lpstr>  DSO reviews Evidence &amp; issues an New I-20  </vt:lpstr>
      <vt:lpstr>Track the application review progress</vt:lpstr>
      <vt:lpstr>PowerPoint Presentation</vt:lpstr>
      <vt:lpstr>PowerPoint Presentation</vt:lpstr>
      <vt:lpstr>PowerPoint Presentation</vt:lpstr>
      <vt:lpstr>PowerPoint Presentation</vt:lpstr>
      <vt:lpstr>How to Report</vt:lpstr>
      <vt:lpstr>PowerPoint Presentation</vt:lpstr>
      <vt:lpstr>Travel Outside the U.S. </vt:lpstr>
      <vt:lpstr>PowerPoint Presentation</vt:lpstr>
      <vt:lpstr>Can you work while your application  is still pending?</vt:lpstr>
      <vt:lpstr>What are Material Changes?</vt:lpstr>
      <vt:lpstr>Can I take class's while on STEM OPT?</vt:lpstr>
      <vt:lpstr>What happens after STEM OPT?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Hovhannisyan</dc:creator>
  <cp:lastModifiedBy>Ignacio Castor</cp:lastModifiedBy>
  <cp:revision>71</cp:revision>
  <dcterms:created xsi:type="dcterms:W3CDTF">2020-05-06T17:14:46Z</dcterms:created>
  <dcterms:modified xsi:type="dcterms:W3CDTF">2026-02-24T17:54:07Z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0x010100729D7BF20F24984C913477BD2AF12CC7</vt:lpwstr>
  </property>
  <property fmtid="{D5CDD505-2E9C-101B-9397-08002B2CF9AE}" pid="3" name="MediaServiceImageTags">
    <vt:lpwstr/>
  </property>
</Properties>
</file>