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6452850"/>
  <p:notesSz cx="20104100" cy="1645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751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71"/>
    <p:restoredTop sz="94683"/>
  </p:normalViewPr>
  <p:slideViewPr>
    <p:cSldViewPr>
      <p:cViewPr varScale="1">
        <p:scale>
          <a:sx n="52" d="100"/>
          <a:sy n="52" d="100"/>
        </p:scale>
        <p:origin x="1296" y="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5100383"/>
            <a:ext cx="17088486" cy="3455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9213596"/>
            <a:ext cx="14072870" cy="4113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784155"/>
            <a:ext cx="8745284" cy="10858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784155"/>
            <a:ext cx="8745284" cy="10858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64488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1702" y="282768"/>
            <a:ext cx="13320695" cy="1125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784155"/>
            <a:ext cx="18093690" cy="10858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5301151"/>
            <a:ext cx="6433312" cy="822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5301151"/>
            <a:ext cx="4623943" cy="822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5301151"/>
            <a:ext cx="4623943" cy="822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051" y="3821142"/>
            <a:ext cx="4166235" cy="4481483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7815" marR="30480" indent="-285750">
              <a:lnSpc>
                <a:spcPct val="101600"/>
              </a:lnSpc>
              <a:spcBef>
                <a:spcPts val="805"/>
              </a:spcBef>
              <a:buChar char="•"/>
              <a:tabLst>
                <a:tab pos="297815" algn="l"/>
              </a:tabLst>
            </a:pPr>
            <a:r>
              <a:rPr lang="en-US" spc="-85" dirty="0">
                <a:latin typeface="Arial" panose="020B0604020202020204" pitchFamily="34" charset="0"/>
                <a:cs typeface="Arial" panose="020B0604020202020204" pitchFamily="34" charset="0"/>
              </a:rPr>
              <a:t>Growing dementia crisis; 7.2M U.S. adults over 65.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00499"/>
              </a:lnSpc>
              <a:spcBef>
                <a:spcPts val="825"/>
              </a:spcBef>
              <a:buChar char="•"/>
              <a:tabLst>
                <a:tab pos="297815" algn="l"/>
              </a:tabLst>
            </a:pPr>
            <a:r>
              <a:rPr lang="en-US" spc="-60" dirty="0">
                <a:latin typeface="Arial" panose="020B0604020202020204" pitchFamily="34" charset="0"/>
                <a:cs typeface="Arial" panose="020B0604020202020204" pitchFamily="34" charset="0"/>
              </a:rPr>
              <a:t>No effective pharmaceutical prevention or cure once the disease has taken hold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181610" indent="-285750">
              <a:lnSpc>
                <a:spcPct val="100000"/>
              </a:lnSpc>
              <a:spcBef>
                <a:spcPts val="840"/>
              </a:spcBef>
              <a:buChar char="•"/>
              <a:tabLst>
                <a:tab pos="297815" algn="l"/>
              </a:tabLst>
            </a:pPr>
            <a:r>
              <a:rPr 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Multifactorial disease involves complex interactions of lifestyle, genetic, and environmental factors.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207645" indent="-285750">
              <a:lnSpc>
                <a:spcPts val="2150"/>
              </a:lnSpc>
              <a:spcBef>
                <a:spcPts val="965"/>
              </a:spcBef>
              <a:buChar char="•"/>
              <a:tabLst>
                <a:tab pos="297815" algn="l"/>
              </a:tabLst>
            </a:pPr>
            <a:r>
              <a:rPr lang="en-US" spc="-95" dirty="0">
                <a:latin typeface="Arial" panose="020B0604020202020204" pitchFamily="34" charset="0"/>
                <a:cs typeface="Arial" panose="020B0604020202020204" pitchFamily="34" charset="0"/>
              </a:rPr>
              <a:t>Addressing lifestyle could potentially decrease risk by 40%.</a:t>
            </a:r>
          </a:p>
          <a:p>
            <a:pPr marL="297815" marR="207645" indent="-285750">
              <a:lnSpc>
                <a:spcPts val="2150"/>
              </a:lnSpc>
              <a:spcBef>
                <a:spcPts val="965"/>
              </a:spcBef>
              <a:buChar char="•"/>
              <a:tabLst>
                <a:tab pos="297815" algn="l"/>
              </a:tabLst>
            </a:pPr>
            <a:r>
              <a:rPr lang="en-US" spc="-95" dirty="0">
                <a:latin typeface="Arial" panose="020B0604020202020204" pitchFamily="34" charset="0"/>
                <a:cs typeface="Arial" panose="020B0604020202020204" pitchFamily="34" charset="0"/>
              </a:rPr>
              <a:t>Evidence from FINGER and U.S. POINTER studies supports multidomain lifestyle intervention for risk reduction.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70485" indent="-285750">
              <a:lnSpc>
                <a:spcPct val="101600"/>
              </a:lnSpc>
              <a:spcBef>
                <a:spcPts val="730"/>
              </a:spcBef>
              <a:buChar char="•"/>
              <a:tabLst>
                <a:tab pos="297815" algn="l"/>
              </a:tabLst>
            </a:pPr>
            <a:r>
              <a:rPr lang="en-US" spc="-85" dirty="0">
                <a:latin typeface="Arial" panose="020B0604020202020204" pitchFamily="34" charset="0"/>
                <a:cs typeface="Arial" panose="020B0604020202020204" pitchFamily="34" charset="0"/>
              </a:rPr>
              <a:t>There is a gap in community-based programs.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8440" y="3146587"/>
            <a:ext cx="69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0848" y="1424870"/>
            <a:ext cx="7821930" cy="10407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950" spc="50" dirty="0">
                <a:solidFill>
                  <a:srgbClr val="203864"/>
                </a:solidFill>
                <a:latin typeface="Avenir Book"/>
                <a:cs typeface="Avenir Book"/>
              </a:rPr>
              <a:t>Natasha</a:t>
            </a:r>
            <a:r>
              <a:rPr sz="1950" spc="60" dirty="0">
                <a:solidFill>
                  <a:srgbClr val="203864"/>
                </a:solidFill>
                <a:latin typeface="Avenir Book"/>
                <a:cs typeface="Avenir Book"/>
              </a:rPr>
              <a:t> </a:t>
            </a:r>
            <a:r>
              <a:rPr sz="1950" spc="50" dirty="0">
                <a:solidFill>
                  <a:srgbClr val="203864"/>
                </a:solidFill>
                <a:latin typeface="Avenir Book"/>
                <a:cs typeface="Avenir Book"/>
              </a:rPr>
              <a:t>Alexsa</a:t>
            </a:r>
            <a:r>
              <a:rPr sz="1950" spc="60" dirty="0">
                <a:solidFill>
                  <a:srgbClr val="203864"/>
                </a:solidFill>
                <a:latin typeface="Avenir Book"/>
                <a:cs typeface="Avenir Book"/>
              </a:rPr>
              <a:t> </a:t>
            </a:r>
            <a:r>
              <a:rPr sz="1950" spc="-10" dirty="0">
                <a:solidFill>
                  <a:srgbClr val="203864"/>
                </a:solidFill>
                <a:latin typeface="Avenir Book"/>
                <a:cs typeface="Avenir Book"/>
              </a:rPr>
              <a:t>Garcia</a:t>
            </a:r>
            <a:endParaRPr sz="1950" dirty="0">
              <a:latin typeface="Avenir Book"/>
              <a:cs typeface="Avenir Book"/>
            </a:endParaRPr>
          </a:p>
          <a:p>
            <a:pPr algn="ctr">
              <a:lnSpc>
                <a:spcPts val="2400"/>
              </a:lnSpc>
              <a:spcBef>
                <a:spcPts val="430"/>
              </a:spcBef>
            </a:pP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California</a:t>
            </a:r>
            <a:r>
              <a:rPr sz="2000" spc="-8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State</a:t>
            </a:r>
            <a:r>
              <a:rPr sz="2000" spc="-75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University</a:t>
            </a:r>
            <a:r>
              <a:rPr sz="2000" spc="-8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Long</a:t>
            </a:r>
            <a:r>
              <a:rPr sz="2000" spc="-75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spc="-10" dirty="0">
                <a:solidFill>
                  <a:srgbClr val="203864"/>
                </a:solidFill>
                <a:latin typeface="Avenir Next"/>
                <a:cs typeface="Avenir Next"/>
              </a:rPr>
              <a:t>Beach</a:t>
            </a:r>
            <a:endParaRPr sz="2000" dirty="0">
              <a:latin typeface="Avenir Next"/>
              <a:cs typeface="Avenir Next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203864"/>
                </a:solidFill>
                <a:latin typeface="Avenir Next"/>
                <a:cs typeface="Avenir Next"/>
              </a:rPr>
              <a:t>Department</a:t>
            </a:r>
            <a:r>
              <a:rPr sz="2000" spc="-5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of</a:t>
            </a:r>
            <a:r>
              <a:rPr sz="2000" spc="-5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Family</a:t>
            </a:r>
            <a:r>
              <a:rPr sz="2000" spc="-5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&amp;</a:t>
            </a:r>
            <a:r>
              <a:rPr sz="2000" spc="-5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Consumer</a:t>
            </a:r>
            <a:r>
              <a:rPr sz="2000" spc="-5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dirty="0">
                <a:solidFill>
                  <a:srgbClr val="203864"/>
                </a:solidFill>
                <a:latin typeface="Avenir Next"/>
                <a:cs typeface="Avenir Next"/>
              </a:rPr>
              <a:t>Sciences,</a:t>
            </a:r>
            <a:r>
              <a:rPr sz="2000" spc="355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spc="-10" dirty="0">
                <a:solidFill>
                  <a:srgbClr val="203864"/>
                </a:solidFill>
                <a:latin typeface="Avenir Next"/>
                <a:cs typeface="Avenir Next"/>
              </a:rPr>
              <a:t>Gerontology</a:t>
            </a:r>
            <a:r>
              <a:rPr sz="2000" spc="-50" dirty="0">
                <a:solidFill>
                  <a:srgbClr val="203864"/>
                </a:solidFill>
                <a:latin typeface="Avenir Next"/>
                <a:cs typeface="Avenir Next"/>
              </a:rPr>
              <a:t> </a:t>
            </a:r>
            <a:r>
              <a:rPr sz="2000" spc="-10" dirty="0">
                <a:solidFill>
                  <a:srgbClr val="203864"/>
                </a:solidFill>
                <a:latin typeface="Avenir Next"/>
                <a:cs typeface="Avenir Next"/>
              </a:rPr>
              <a:t>Program</a:t>
            </a:r>
            <a:endParaRPr sz="2000" dirty="0">
              <a:latin typeface="Avenir Next"/>
              <a:cs typeface="Avenir N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051" y="9692633"/>
            <a:ext cx="3837940" cy="6447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45" dirty="0">
                <a:latin typeface="Arial"/>
                <a:cs typeface="Arial"/>
              </a:rPr>
              <a:t>To d</a:t>
            </a:r>
            <a:r>
              <a:rPr lang="en-US" sz="1800" spc="-145" dirty="0">
                <a:latin typeface="Arial"/>
                <a:cs typeface="Arial"/>
              </a:rPr>
              <a:t>evelop the Navigating North program for adults 60+</a:t>
            </a:r>
            <a:r>
              <a:rPr lang="en-US" spc="-10" dirty="0">
                <a:latin typeface="Arial"/>
                <a:cs typeface="Arial"/>
              </a:rPr>
              <a:t> to address the current gap in structured, community-based, multidomain interventions for brain health in older adults.</a:t>
            </a:r>
            <a:endParaRPr lang="en-US" sz="1800" spc="-10" dirty="0">
              <a:latin typeface="Arial"/>
              <a:cs typeface="Arial"/>
            </a:endParaRPr>
          </a:p>
          <a:p>
            <a:pPr marL="298450" marR="5080" indent="-28575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latin typeface="Arial"/>
                <a:cs typeface="Arial"/>
              </a:rPr>
              <a:t>Translate FINGER and U.S. POINTER research into a real-world program.</a:t>
            </a:r>
          </a:p>
          <a:p>
            <a:pPr marL="298450" marR="5080" indent="-28575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/>
                <a:cs typeface="Arial"/>
              </a:rPr>
              <a:t>Target sedentary, community</a:t>
            </a:r>
            <a:r>
              <a:rPr lang="en-US" spc="-10" dirty="0">
                <a:latin typeface="Arial"/>
                <a:cs typeface="Arial"/>
              </a:rPr>
              <a:t>-dwelling adults without clinical levels of cognitive decline.</a:t>
            </a:r>
          </a:p>
          <a:p>
            <a:pPr marL="298450" marR="5080" indent="-28575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/>
                <a:cs typeface="Arial"/>
              </a:rPr>
              <a:t>Address modi</a:t>
            </a:r>
            <a:r>
              <a:rPr lang="en-US" spc="-10" dirty="0">
                <a:latin typeface="Arial"/>
                <a:cs typeface="Arial"/>
              </a:rPr>
              <a:t>fiable risk factors with increased physical exercise, healthy diet, social connection, structured cognitive engagement, stress reduction, and sleep improvement.</a:t>
            </a:r>
          </a:p>
          <a:p>
            <a:pPr marL="298450" marR="5080" indent="-28575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/>
                <a:cs typeface="Arial"/>
              </a:rPr>
              <a:t>Promote adherence </a:t>
            </a:r>
            <a:r>
              <a:rPr lang="en-US" spc="-10" dirty="0">
                <a:latin typeface="Arial"/>
                <a:cs typeface="Arial"/>
              </a:rPr>
              <a:t>with mindfulness-based techniques, coaching, and peer accountability and support.</a:t>
            </a:r>
          </a:p>
          <a:p>
            <a:pPr marL="298450" marR="5080" indent="-28575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/>
                <a:cs typeface="Arial"/>
              </a:rPr>
              <a:t>Improve brain health and independence.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11723" y="3861901"/>
            <a:ext cx="4109085" cy="23589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39395" marR="201295" indent="-227329" algn="just">
              <a:lnSpc>
                <a:spcPts val="2150"/>
              </a:lnSpc>
              <a:spcBef>
                <a:spcPts val="175"/>
              </a:spcBef>
              <a:buChar char="•"/>
              <a:tabLst>
                <a:tab pos="240665" algn="l"/>
              </a:tabLst>
            </a:pPr>
            <a:r>
              <a:rPr lang="en-US" sz="1800" spc="-114" dirty="0">
                <a:latin typeface="Arial"/>
                <a:cs typeface="Arial"/>
              </a:rPr>
              <a:t>Navigating North has the potential to reduce the risk of cognitive decline in older adults.</a:t>
            </a:r>
            <a:endParaRPr sz="1800" dirty="0">
              <a:latin typeface="Arial"/>
              <a:cs typeface="Arial"/>
            </a:endParaRPr>
          </a:p>
          <a:p>
            <a:pPr marL="239395" marR="210820" indent="-227329" algn="just">
              <a:lnSpc>
                <a:spcPts val="2150"/>
              </a:lnSpc>
              <a:spcBef>
                <a:spcPts val="240"/>
              </a:spcBef>
              <a:buChar char="•"/>
              <a:tabLst>
                <a:tab pos="240665" algn="l"/>
              </a:tabLst>
            </a:pPr>
            <a:r>
              <a:rPr lang="en-US" sz="1800" spc="-70" dirty="0">
                <a:latin typeface="Arial"/>
                <a:cs typeface="Arial"/>
              </a:rPr>
              <a:t>Potential to lower healthcare and care partner burden</a:t>
            </a:r>
            <a:r>
              <a:rPr sz="1800" spc="-10" dirty="0">
                <a:latin typeface="Arial"/>
                <a:cs typeface="Arial"/>
              </a:rPr>
              <a:t>.</a:t>
            </a:r>
            <a:endParaRPr lang="en-US" sz="1800" spc="-10" dirty="0">
              <a:latin typeface="Arial"/>
              <a:cs typeface="Arial"/>
            </a:endParaRPr>
          </a:p>
          <a:p>
            <a:pPr marL="239395" marR="210820" indent="-227329" algn="just">
              <a:lnSpc>
                <a:spcPts val="2150"/>
              </a:lnSpc>
              <a:spcBef>
                <a:spcPts val="240"/>
              </a:spcBef>
              <a:buChar char="•"/>
              <a:tabLst>
                <a:tab pos="240665" algn="l"/>
              </a:tabLst>
            </a:pPr>
            <a:r>
              <a:rPr lang="en-US" spc="-10" dirty="0">
                <a:latin typeface="Arial"/>
                <a:cs typeface="Arial"/>
              </a:rPr>
              <a:t>Scalable across community settings</a:t>
            </a:r>
            <a:endParaRPr sz="1800" dirty="0">
              <a:latin typeface="Arial"/>
              <a:cs typeface="Arial"/>
            </a:endParaRPr>
          </a:p>
          <a:p>
            <a:pPr marL="240665" marR="5080" indent="-228600">
              <a:lnSpc>
                <a:spcPct val="100099"/>
              </a:lnSpc>
              <a:spcBef>
                <a:spcPts val="114"/>
              </a:spcBef>
              <a:buChar char="•"/>
              <a:tabLst>
                <a:tab pos="240665" algn="l"/>
              </a:tabLst>
            </a:pPr>
            <a:r>
              <a:rPr lang="en-US" sz="1800" spc="-175" dirty="0">
                <a:latin typeface="Arial"/>
                <a:cs typeface="Arial"/>
              </a:rPr>
              <a:t>Support a prevention-focused policy.</a:t>
            </a:r>
            <a:endParaRPr sz="1800" dirty="0">
              <a:latin typeface="Arial"/>
              <a:cs typeface="Arial"/>
            </a:endParaRPr>
          </a:p>
          <a:p>
            <a:pPr marL="239395" marR="137160" indent="-227329" algn="just">
              <a:lnSpc>
                <a:spcPts val="2150"/>
              </a:lnSpc>
              <a:spcBef>
                <a:spcPts val="320"/>
              </a:spcBef>
              <a:buChar char="•"/>
              <a:tabLst>
                <a:tab pos="240665" algn="l"/>
              </a:tabLst>
            </a:pPr>
            <a:r>
              <a:rPr lang="en-US" sz="1800" spc="-100" dirty="0">
                <a:latin typeface="Arial"/>
                <a:cs typeface="Arial"/>
              </a:rPr>
              <a:t>Future pilot testing needed.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11723" y="10519671"/>
            <a:ext cx="3989070" cy="358873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45"/>
              </a:spcBef>
              <a:buChar char="•"/>
              <a:tabLst>
                <a:tab pos="297815" algn="l"/>
              </a:tabLst>
            </a:pPr>
            <a:r>
              <a:rPr lang="en-US" spc="-105" dirty="0">
                <a:latin typeface="Arial"/>
                <a:cs typeface="Arial"/>
              </a:rPr>
              <a:t>My wonderful t</a:t>
            </a:r>
            <a:r>
              <a:rPr lang="en-US" sz="1800" spc="-105" dirty="0">
                <a:latin typeface="Arial"/>
                <a:cs typeface="Arial"/>
              </a:rPr>
              <a:t>hesis committee: Maria Carpiac, Miriam Watts, Joy Miller</a:t>
            </a: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•"/>
              <a:tabLst>
                <a:tab pos="297815" algn="l"/>
              </a:tabLst>
            </a:pPr>
            <a:r>
              <a:rPr lang="en-US" spc="-105" dirty="0">
                <a:latin typeface="Arial"/>
                <a:cs typeface="Arial"/>
              </a:rPr>
              <a:t>Expert panelists for your time and thoughtful feedback.</a:t>
            </a: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•"/>
              <a:tabLst>
                <a:tab pos="297815" algn="l"/>
              </a:tabLst>
            </a:pPr>
            <a:r>
              <a:rPr lang="en-US" sz="1800" spc="-105" dirty="0">
                <a:latin typeface="Arial"/>
                <a:cs typeface="Arial"/>
              </a:rPr>
              <a:t>FINGER Brain</a:t>
            </a:r>
            <a:r>
              <a:rPr lang="en-US" spc="-105" dirty="0">
                <a:latin typeface="Arial"/>
                <a:cs typeface="Arial"/>
              </a:rPr>
              <a:t> Health Team</a:t>
            </a: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•"/>
              <a:tabLst>
                <a:tab pos="297815" algn="l"/>
              </a:tabLst>
            </a:pPr>
            <a:r>
              <a:rPr lang="en-US" sz="1800" spc="-105" dirty="0">
                <a:latin typeface="Arial"/>
                <a:cs typeface="Arial"/>
              </a:rPr>
              <a:t>U.S. POINTER Team</a:t>
            </a: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•"/>
              <a:tabLst>
                <a:tab pos="297815" algn="l"/>
              </a:tabLst>
            </a:pPr>
            <a:r>
              <a:rPr lang="en-US" spc="-105" dirty="0">
                <a:latin typeface="Arial"/>
                <a:cs typeface="Arial"/>
              </a:rPr>
              <a:t>Debra Bein, for your unwavering support throughout this process.</a:t>
            </a:r>
            <a:endParaRPr sz="1800" dirty="0">
              <a:latin typeface="Arial"/>
              <a:cs typeface="Arial"/>
            </a:endParaRPr>
          </a:p>
          <a:p>
            <a:pPr marL="297815" marR="365760" indent="-285750">
              <a:lnSpc>
                <a:spcPts val="2150"/>
              </a:lnSpc>
              <a:spcBef>
                <a:spcPts val="700"/>
              </a:spcBef>
              <a:buChar char="•"/>
              <a:tabLst>
                <a:tab pos="297815" algn="l"/>
              </a:tabLst>
            </a:pPr>
            <a:r>
              <a:rPr sz="1800" spc="-30" dirty="0">
                <a:latin typeface="Arial"/>
                <a:cs typeface="Arial"/>
              </a:rPr>
              <a:t>My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family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lang="en-US" sz="1800" spc="-90" dirty="0">
                <a:latin typeface="Arial"/>
                <a:cs typeface="Arial"/>
              </a:rPr>
              <a:t> encouraging </a:t>
            </a:r>
            <a:r>
              <a:rPr lang="en-US" spc="-90" dirty="0">
                <a:latin typeface="Arial"/>
                <a:cs typeface="Arial"/>
              </a:rPr>
              <a:t>me to carry on through tough times along this </a:t>
            </a:r>
            <a:r>
              <a:rPr sz="1800" spc="-10" dirty="0">
                <a:latin typeface="Arial"/>
                <a:cs typeface="Arial"/>
              </a:rPr>
              <a:t>journey</a:t>
            </a:r>
            <a:r>
              <a:rPr lang="en-US" sz="1800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050" y="3169643"/>
            <a:ext cx="450024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34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Introduction</a:t>
            </a:r>
            <a:endParaRPr sz="1950" dirty="0">
              <a:latin typeface="Avenir Next"/>
              <a:cs typeface="Avenir Nex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049" y="8988425"/>
            <a:ext cx="450024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34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Purpose</a:t>
            </a:r>
            <a:endParaRPr sz="1950" dirty="0">
              <a:latin typeface="Avenir Next"/>
              <a:cs typeface="Avenir N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9622" y="8988425"/>
            <a:ext cx="450024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39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Methods</a:t>
            </a:r>
            <a:endParaRPr sz="1950" dirty="0">
              <a:latin typeface="Avenir Next"/>
              <a:cs typeface="Avenir Nex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07911" y="3170452"/>
            <a:ext cx="450024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45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Conclusions</a:t>
            </a:r>
            <a:endParaRPr sz="1950" dirty="0">
              <a:latin typeface="Avenir Next"/>
              <a:cs typeface="Avenir Nex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33400" y="9879338"/>
            <a:ext cx="450024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34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Acknowledgments</a:t>
            </a:r>
            <a:endParaRPr sz="1950" dirty="0">
              <a:latin typeface="Avenir Next"/>
              <a:cs typeface="Avenir Nex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39617" y="15015471"/>
            <a:ext cx="3961176" cy="606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Contact: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Natasha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Alexsa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Garcia </a:t>
            </a:r>
            <a:endParaRPr lang="en-US" spc="-40" dirty="0">
              <a:latin typeface="Arial"/>
              <a:cs typeface="Arial"/>
            </a:endParaRPr>
          </a:p>
          <a:p>
            <a:pPr marL="12700" marR="5080">
              <a:lnSpc>
                <a:spcPct val="108800"/>
              </a:lnSpc>
              <a:spcBef>
                <a:spcPts val="100"/>
              </a:spcBef>
            </a:pPr>
            <a:r>
              <a:rPr lang="en-US" sz="1800" spc="-40" dirty="0" err="1">
                <a:latin typeface="Arial"/>
                <a:cs typeface="Arial"/>
              </a:rPr>
              <a:t>navigatingnorthpnw@gmail.com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9490" y="9655135"/>
            <a:ext cx="4462797" cy="557005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177165" lvl="4">
              <a:lnSpc>
                <a:spcPts val="2150"/>
              </a:lnSpc>
              <a:spcBef>
                <a:spcPts val="175"/>
              </a:spcBef>
              <a:tabLst>
                <a:tab pos="297815" algn="l"/>
              </a:tabLst>
            </a:pPr>
            <a:r>
              <a:rPr lang="en-US" spc="-145" dirty="0">
                <a:latin typeface="Arial"/>
                <a:cs typeface="Arial"/>
              </a:rPr>
              <a:t>1. Extensive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lang="en-US" spc="-125" dirty="0">
                <a:latin typeface="Arial"/>
                <a:cs typeface="Arial"/>
              </a:rPr>
              <a:t>literature review with the following themes emerging</a:t>
            </a:r>
            <a:r>
              <a:rPr lang="en-US" spc="-10" dirty="0">
                <a:latin typeface="Arial"/>
                <a:cs typeface="Arial"/>
              </a:rPr>
              <a:t>:</a:t>
            </a:r>
          </a:p>
          <a:p>
            <a:pPr marL="297815" marR="177165" lvl="5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dirty="0">
                <a:latin typeface="Arial"/>
                <a:cs typeface="Arial"/>
              </a:rPr>
              <a:t>Addressing </a:t>
            </a:r>
            <a:r>
              <a:rPr lang="en-US" spc="-90" dirty="0">
                <a:latin typeface="Arial"/>
                <a:cs typeface="Arial"/>
              </a:rPr>
              <a:t>modifiable risk factors for improved brain health.</a:t>
            </a:r>
          </a:p>
          <a:p>
            <a:pPr marL="297815" marR="177165" lvl="6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pc="-90" dirty="0">
                <a:latin typeface="Arial"/>
                <a:cs typeface="Arial"/>
              </a:rPr>
              <a:t>Mindfulness-based interventions for habit change, stress reduction, and overall program adherence.</a:t>
            </a:r>
            <a:endParaRPr lang="en-US" dirty="0">
              <a:latin typeface="Arial"/>
              <a:cs typeface="Arial"/>
            </a:endParaRPr>
          </a:p>
          <a:p>
            <a:pPr marL="297815" marR="177165" lvl="6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pc="-10" dirty="0">
                <a:latin typeface="Arial"/>
                <a:cs typeface="Arial"/>
              </a:rPr>
              <a:t>Financial and human impact of dementia in society.</a:t>
            </a:r>
          </a:p>
          <a:p>
            <a:pPr marL="297815" marR="177165" lvl="6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pc="-10" dirty="0">
                <a:latin typeface="Arial"/>
                <a:cs typeface="Arial"/>
              </a:rPr>
              <a:t>The relationship between sleep and cognitive decline.</a:t>
            </a:r>
          </a:p>
          <a:p>
            <a:pPr marL="297815" marR="177165" lvl="6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pc="-10" dirty="0">
                <a:latin typeface="Arial"/>
                <a:cs typeface="Arial"/>
              </a:rPr>
              <a:t>The role of polypharmacy in brain health.</a:t>
            </a:r>
          </a:p>
          <a:p>
            <a:pPr marL="12065" marR="177165" lvl="6">
              <a:lnSpc>
                <a:spcPts val="2150"/>
              </a:lnSpc>
              <a:spcBef>
                <a:spcPts val="175"/>
              </a:spcBef>
              <a:tabLst>
                <a:tab pos="297815" algn="l"/>
              </a:tabLst>
            </a:pPr>
            <a:r>
              <a:rPr lang="en-US" spc="-10" dirty="0">
                <a:latin typeface="Arial"/>
                <a:cs typeface="Arial"/>
              </a:rPr>
              <a:t>2. Expert Consultations</a:t>
            </a:r>
            <a:endParaRPr lang="en-US" dirty="0">
              <a:latin typeface="Arial"/>
              <a:cs typeface="Arial"/>
            </a:endParaRPr>
          </a:p>
          <a:p>
            <a:pPr marL="297815" marR="177165" lvl="6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pc="-45" dirty="0">
                <a:latin typeface="Arial"/>
                <a:cs typeface="Arial"/>
              </a:rPr>
              <a:t>FINGER Brain Health Institute Team</a:t>
            </a:r>
            <a:endParaRPr lang="en-US" dirty="0">
              <a:latin typeface="Arial"/>
              <a:cs typeface="Arial"/>
            </a:endParaRPr>
          </a:p>
          <a:p>
            <a:pPr marL="297815" marR="177165" lvl="6" indent="-285750">
              <a:lnSpc>
                <a:spcPts val="215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z="1800" spc="-110" dirty="0">
                <a:latin typeface="Arial"/>
                <a:cs typeface="Arial"/>
              </a:rPr>
              <a:t>U.S. POINTER Team</a:t>
            </a:r>
          </a:p>
          <a:p>
            <a:pPr marL="12065" marR="142875">
              <a:lnSpc>
                <a:spcPts val="2150"/>
              </a:lnSpc>
              <a:spcBef>
                <a:spcPts val="45"/>
              </a:spcBef>
              <a:tabLst>
                <a:tab pos="297815" algn="l"/>
              </a:tabLst>
            </a:pPr>
            <a:r>
              <a:rPr lang="en-US" sz="1800" spc="-65" dirty="0">
                <a:latin typeface="Arial"/>
                <a:cs typeface="Arial"/>
              </a:rPr>
              <a:t>3. Content </a:t>
            </a:r>
            <a:r>
              <a:rPr lang="en-US" spc="-65" dirty="0">
                <a:latin typeface="Arial"/>
                <a:cs typeface="Arial"/>
              </a:rPr>
              <a:t>Development: Facilitator guide, 12-week curriculum, program materials.</a:t>
            </a:r>
          </a:p>
          <a:p>
            <a:pPr marL="12065" marR="142875">
              <a:lnSpc>
                <a:spcPts val="2150"/>
              </a:lnSpc>
              <a:spcBef>
                <a:spcPts val="45"/>
              </a:spcBef>
              <a:tabLst>
                <a:tab pos="297815" algn="l"/>
              </a:tabLst>
            </a:pPr>
            <a:r>
              <a:rPr lang="en-US" sz="1800" spc="-65" dirty="0">
                <a:latin typeface="Arial"/>
                <a:cs typeface="Arial"/>
              </a:rPr>
              <a:t>4. Expert panel review (N=11).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0020" y="3169643"/>
            <a:ext cx="4471670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40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Results</a:t>
            </a:r>
            <a:endParaRPr sz="1950">
              <a:latin typeface="Avenir Next"/>
              <a:cs typeface="Avenir Nex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56850" y="9577705"/>
            <a:ext cx="436562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34"/>
              </a:spcBef>
            </a:pP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Discussion</a:t>
            </a:r>
            <a:endParaRPr sz="1950">
              <a:latin typeface="Avenir Next"/>
              <a:cs typeface="Avenir Nex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76371" y="3809844"/>
            <a:ext cx="3706495" cy="1653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ts val="215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800" spc="-110" dirty="0">
                <a:latin typeface="Arial"/>
                <a:cs typeface="Arial"/>
              </a:rPr>
              <a:t>Developed full curriculum &amp; facilitator guide</a:t>
            </a:r>
            <a:endParaRPr sz="1800" dirty="0">
              <a:latin typeface="Arial"/>
              <a:cs typeface="Arial"/>
            </a:endParaRPr>
          </a:p>
          <a:p>
            <a:pPr marL="297815" indent="-285115">
              <a:lnSpc>
                <a:spcPts val="2145"/>
              </a:lnSpc>
              <a:buChar char="•"/>
              <a:tabLst>
                <a:tab pos="297815" algn="l"/>
              </a:tabLst>
            </a:pPr>
            <a:r>
              <a:rPr lang="en-US" sz="1800" spc="-100" dirty="0">
                <a:latin typeface="Arial"/>
                <a:cs typeface="Arial"/>
              </a:rPr>
              <a:t>Strong expert suppor</a:t>
            </a:r>
            <a:r>
              <a:rPr lang="en-US" spc="-100" dirty="0">
                <a:latin typeface="Arial"/>
                <a:cs typeface="Arial"/>
              </a:rPr>
              <a:t>t </a:t>
            </a:r>
            <a:r>
              <a:rPr lang="en-US" sz="1800" spc="-100" dirty="0">
                <a:latin typeface="Arial"/>
                <a:cs typeface="Arial"/>
              </a:rPr>
              <a:t>for feasibility.</a:t>
            </a:r>
            <a:endParaRPr sz="1800" dirty="0">
              <a:latin typeface="Arial"/>
              <a:cs typeface="Arial"/>
            </a:endParaRPr>
          </a:p>
          <a:p>
            <a:pPr marL="297815" indent="-285115">
              <a:lnSpc>
                <a:spcPts val="2145"/>
              </a:lnSpc>
              <a:buChar char="•"/>
              <a:tabLst>
                <a:tab pos="297815" algn="l"/>
              </a:tabLst>
            </a:pPr>
            <a:r>
              <a:rPr lang="en-US" sz="1800" spc="-130" dirty="0">
                <a:latin typeface="Arial"/>
                <a:cs typeface="Arial"/>
              </a:rPr>
              <a:t>Aligned with scientific evidence</a:t>
            </a:r>
          </a:p>
          <a:p>
            <a:pPr marL="297815" indent="-285115">
              <a:lnSpc>
                <a:spcPts val="2145"/>
              </a:lnSpc>
              <a:buChar char="•"/>
              <a:tabLst>
                <a:tab pos="297815" algn="l"/>
              </a:tabLst>
            </a:pPr>
            <a:r>
              <a:rPr lang="en-US" spc="-130" dirty="0">
                <a:latin typeface="Arial"/>
                <a:cs typeface="Arial"/>
              </a:rPr>
              <a:t>Refined for improved inclusivity and clarity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4993" y="10252308"/>
            <a:ext cx="3996690" cy="203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indent="-285115">
              <a:lnSpc>
                <a:spcPts val="216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lang="en-US" sz="1800" spc="-140" dirty="0">
                <a:latin typeface="Arial"/>
                <a:cs typeface="Arial"/>
              </a:rPr>
              <a:t>Bridges research-to-practice gap</a:t>
            </a:r>
          </a:p>
          <a:p>
            <a:pPr marL="297815" indent="-285115">
              <a:lnSpc>
                <a:spcPts val="216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lang="en-US" spc="-140" dirty="0">
                <a:latin typeface="Arial"/>
                <a:cs typeface="Arial"/>
              </a:rPr>
              <a:t>Multidomain approach vs. single domain approach</a:t>
            </a:r>
          </a:p>
          <a:p>
            <a:pPr marL="297815" indent="-285115">
              <a:lnSpc>
                <a:spcPts val="216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lang="en-US" sz="1800" spc="-140" dirty="0">
                <a:latin typeface="Arial"/>
                <a:cs typeface="Arial"/>
              </a:rPr>
              <a:t>Adherence &amp; cultural relevance</a:t>
            </a:r>
          </a:p>
          <a:p>
            <a:pPr marL="297815" indent="-285115">
              <a:lnSpc>
                <a:spcPts val="216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lang="en-US" sz="1800" spc="-140" dirty="0">
                <a:latin typeface="Arial"/>
                <a:cs typeface="Arial"/>
              </a:rPr>
              <a:t>Facilitator training </a:t>
            </a:r>
            <a:endParaRPr lang="en-US" spc="-140" dirty="0">
              <a:latin typeface="Arial"/>
              <a:cs typeface="Arial"/>
            </a:endParaRPr>
          </a:p>
          <a:p>
            <a:pPr marL="297815" indent="-285115">
              <a:lnSpc>
                <a:spcPts val="216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lang="en-US" sz="1800" spc="-140" dirty="0">
                <a:latin typeface="Arial"/>
                <a:cs typeface="Arial"/>
              </a:rPr>
              <a:t>Scalable community delivery</a:t>
            </a:r>
          </a:p>
          <a:p>
            <a:pPr marL="297815" indent="-285115">
              <a:lnSpc>
                <a:spcPts val="216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lang="en-US" sz="1800" spc="-140" dirty="0">
                <a:latin typeface="Arial"/>
                <a:cs typeface="Arial"/>
              </a:rPr>
              <a:t>Next steps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6471" y="201338"/>
            <a:ext cx="19770684" cy="9258478"/>
            <a:chOff x="397014" y="163240"/>
            <a:chExt cx="19770684" cy="9258478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4066" y="163240"/>
              <a:ext cx="2553632" cy="24812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014" y="163241"/>
              <a:ext cx="2553633" cy="2481281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590" y="6495638"/>
              <a:ext cx="4288648" cy="292608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softEdge rad="0"/>
            </a:effectLst>
          </p:spPr>
        </p:pic>
        <p:pic>
          <p:nvPicPr>
            <p:cNvPr id="29" name="object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9054" y="3370305"/>
              <a:ext cx="4187993" cy="502920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softEdge rad="0"/>
            </a:effectLst>
          </p:spPr>
        </p:pic>
      </p:grpSp>
      <p:sp>
        <p:nvSpPr>
          <p:cNvPr id="35" name="object 35"/>
          <p:cNvSpPr txBox="1"/>
          <p:nvPr/>
        </p:nvSpPr>
        <p:spPr>
          <a:xfrm>
            <a:off x="15242531" y="14398625"/>
            <a:ext cx="4365625" cy="477520"/>
          </a:xfrm>
          <a:prstGeom prst="rect">
            <a:avLst/>
          </a:prstGeom>
          <a:solidFill>
            <a:srgbClr val="0C6751"/>
          </a:solidFill>
          <a:ln w="4757">
            <a:solidFill>
              <a:srgbClr val="6600CC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40"/>
              </a:spcBef>
            </a:pPr>
            <a:r>
              <a:rPr sz="1950" dirty="0">
                <a:solidFill>
                  <a:srgbClr val="FFFFFF"/>
                </a:solidFill>
                <a:latin typeface="Avenir Next"/>
                <a:cs typeface="Avenir Next"/>
              </a:rPr>
              <a:t>For</a:t>
            </a:r>
            <a:r>
              <a:rPr sz="1950" spc="-85" dirty="0">
                <a:solidFill>
                  <a:srgbClr val="FFFFFF"/>
                </a:solidFill>
                <a:latin typeface="Avenir Next"/>
                <a:cs typeface="Avenir Next"/>
              </a:rPr>
              <a:t> </a:t>
            </a:r>
            <a:r>
              <a:rPr sz="1950" dirty="0">
                <a:solidFill>
                  <a:srgbClr val="FFFFFF"/>
                </a:solidFill>
                <a:latin typeface="Avenir Next"/>
                <a:cs typeface="Avenir Next"/>
              </a:rPr>
              <a:t>More</a:t>
            </a:r>
            <a:r>
              <a:rPr sz="1950" spc="-85" dirty="0">
                <a:solidFill>
                  <a:srgbClr val="FFFFFF"/>
                </a:solidFill>
                <a:latin typeface="Avenir Next"/>
                <a:cs typeface="Avenir Nex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venir Next"/>
                <a:cs typeface="Avenir Next"/>
              </a:rPr>
              <a:t>Information</a:t>
            </a:r>
            <a:endParaRPr sz="1950" dirty="0">
              <a:latin typeface="Avenir Next"/>
              <a:cs typeface="Avenir Next"/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8791820-8B50-5729-86CA-32C1E1B7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702" y="282768"/>
            <a:ext cx="13320695" cy="1107996"/>
          </a:xfrm>
        </p:spPr>
        <p:txBody>
          <a:bodyPr/>
          <a:lstStyle/>
          <a:p>
            <a:pPr algn="ctr"/>
            <a:r>
              <a:rPr lang="en-US" dirty="0"/>
              <a:t>Navigating North: A Brain Health &amp; Vitality Program </a:t>
            </a:r>
            <a:br>
              <a:rPr lang="en-US" dirty="0"/>
            </a:br>
            <a:r>
              <a:rPr lang="en-US" dirty="0"/>
              <a:t>for Adults Age 60 and Over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AF0ADDB-A62E-1E14-199B-CB04B3441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49" y="5709881"/>
            <a:ext cx="4574591" cy="34309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120FCB5-AD05-D5B3-EBB3-4C7F61D69941}"/>
              </a:ext>
            </a:extLst>
          </p:cNvPr>
          <p:cNvSpPr txBox="1"/>
          <p:nvPr/>
        </p:nvSpPr>
        <p:spPr>
          <a:xfrm>
            <a:off x="19607134" y="154998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274769-D35B-E2B8-7AFA-4B8A8E87D7BC}"/>
              </a:ext>
            </a:extLst>
          </p:cNvPr>
          <p:cNvSpPr txBox="1"/>
          <p:nvPr/>
        </p:nvSpPr>
        <p:spPr>
          <a:xfrm>
            <a:off x="18557823" y="16039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AC9524-62FC-E42C-132D-12F0DC2E2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11" y="12668470"/>
            <a:ext cx="4659888" cy="3254155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468</Words>
  <Application>Microsoft Macintosh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Book</vt:lpstr>
      <vt:lpstr>Avenir Next</vt:lpstr>
      <vt:lpstr>Calibri</vt:lpstr>
      <vt:lpstr>Times New Roman</vt:lpstr>
      <vt:lpstr>Office Theme</vt:lpstr>
      <vt:lpstr>Navigating North: A Brain Health &amp; Vitality Program  for Adults Age 60 and 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Natasha Alexsa Garcia</cp:lastModifiedBy>
  <cp:revision>7</cp:revision>
  <cp:lastPrinted>2026-04-24T02:45:00Z</cp:lastPrinted>
  <dcterms:created xsi:type="dcterms:W3CDTF">2026-04-23T23:05:09Z</dcterms:created>
  <dcterms:modified xsi:type="dcterms:W3CDTF">2026-05-01T20:21:10Z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2023-12-13T00:00:00Z</vt:filetime>
  </property>
  <property fmtid="{D5CDD505-2E9C-101B-9397-08002B2CF9AE}" pid="3" name="LastSaved">
    <vt:filetime>2026-04-23T00:00:00Z</vt:filetime>
  </property>
  <property fmtid="{D5CDD505-2E9C-101B-9397-08002B2CF9AE}" pid="4" name="Producer">
    <vt:lpwstr>macOS Version 12.6.6 (Build 21G646) Quartz PDFContext</vt:lpwstr>
  </property>
</Properties>
</file>