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20891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2089150" indent="-1631950" algn="l" defTabSz="20891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4179888" indent="-3265488" algn="l" defTabSz="20891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6269038" indent="-4897438" algn="l" defTabSz="20891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8359775" indent="-6530975" algn="l" defTabSz="20891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84A5C-7461-9046-B859-E286188A9D64}" v="222" dt="2026-04-29T22:18:11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8"/>
    <p:restoredTop sz="96395" autoAdjust="0"/>
  </p:normalViewPr>
  <p:slideViewPr>
    <p:cSldViewPr snapToObjects="1">
      <p:cViewPr>
        <p:scale>
          <a:sx n="21" d="100"/>
          <a:sy n="21" d="100"/>
        </p:scale>
        <p:origin x="556" y="3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09605419885293E-2"/>
          <c:y val="9.4229910223234153E-2"/>
          <c:w val="0.89868495277577842"/>
          <c:h val="0.7246468148976760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  <c:max val="5"/>
          <c:min val="0"/>
        </c:scaling>
        <c:delete val="1"/>
        <c:axPos val="l"/>
        <c:numFmt formatCode="#,##0.00" sourceLinked="1"/>
        <c:majorTickMark val="none"/>
        <c:minorTickMark val="none"/>
        <c:tickLblPos val="nextTo"/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CAD8C6A-E42F-4E79-AAA1-F1C125362E7D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2E82130-CFF9-4AD5-B4F9-3704999D4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92028-0BA5-6F4A-B980-D778EED77E49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DC043-EFCC-DE43-80CD-8C65B0AEA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C043-EFCC-DE43-80CD-8C65B0AEA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F97A-CF11-47CA-9CF7-1AC14B7FF363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F80B-A729-4261-85F0-695B2C75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8FBD-035A-40E1-BFA4-9A33C73A612A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1A3C-9293-4598-A9B2-2174F7D4E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017504" y="6324600"/>
            <a:ext cx="43449240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4542" y="6324600"/>
            <a:ext cx="129631440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057C-DE20-4E1F-B3C5-5B8210B01E54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24CC-81C3-4587-BC02-38B902909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B96F-C5C2-4208-A136-1344E7096048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3464-6B36-4B52-9FDC-7E87CF02D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8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8A85-9D9F-4EB8-A6D1-DAA393BBAD63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55A0-2E0B-408B-BD66-0656CB170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4545" y="36865560"/>
            <a:ext cx="86540338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26401" y="36865560"/>
            <a:ext cx="86540342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AE11-C729-4647-90B0-B31E9FF3585A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F914-CF33-4397-88CA-353F4F7BB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2"/>
            <a:ext cx="19392902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2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FBB8-475E-4990-9057-670E4EF34CA6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FD19-3013-4164-AD50-EDA83013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8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B2DD-5C94-47AC-848C-AF8566C888F7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F685-715A-460B-8CFE-A88E01B6F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3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B509-808E-429B-A4D1-03558C1CCC0C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D777-7C47-4262-A40C-12F8B5E6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5F2D-5D5E-44F1-A22B-4BED28922937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CBCF-BF74-442C-A5AE-6D5D0766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4172-2F8D-4F36-885F-82ABA3A2F7EE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5364-49F9-4DE6-B3CF-2E06E9B5D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8009" tIns="209004" rIns="418009" bIns="209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68E59A6F-366A-4BCD-8B97-5868F6316D56}" type="datetime1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>
            <a:lvl1pPr algn="ctr">
              <a:defRPr sz="55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418009" tIns="209004" rIns="418009" bIns="209004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9A0F6BE1-24BF-4B28-9F5D-220DC3C6B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915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20891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20891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20891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20891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20891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20891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20891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20891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1566863" indent="-1566863" algn="l" defTabSz="2089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3395663" indent="-1304925" algn="l" defTabSz="2089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5224463" indent="-1044575" algn="l" defTabSz="2089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7313613" indent="-1044575" algn="l" defTabSz="2089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9404350" indent="-1044575" algn="l" defTabSz="20891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1495242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https://www.seniorliving.org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csulb.edu/gerontolog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84970" y="6987555"/>
            <a:ext cx="9224964" cy="81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2260" tIns="352260" rIns="352260" bIns="35226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marL="457200" indent="-4572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Approximately 61 million adults 65+ live in the U.S.</a:t>
            </a:r>
          </a:p>
          <a:p>
            <a:pPr marL="457200" indent="-45720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good life, well lived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goes beyond essential needs and healthcare</a:t>
            </a:r>
          </a:p>
          <a:p>
            <a:pPr marL="457200" indent="-4572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older adults in the U.S. define life satisfaction?</a:t>
            </a:r>
          </a:p>
          <a:p>
            <a:pPr marL="457200" indent="-45720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This study sought to understand the factors for higher life satisfaction in older adults, particularly the Boomers and Generation X in the 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n-AU" altLang="en-US" sz="2800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658600" y="7073106"/>
            <a:ext cx="8064712" cy="165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2260" tIns="352260" rIns="352260" bIns="352260">
            <a:spAutoFit/>
          </a:bodyPr>
          <a:lstStyle>
            <a:lvl1pPr marL="282575" indent="-282575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H1: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There is a significant difference in life satisfaction between the generations,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(320) = 3.42,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.016. *Note: The Baby Boomers have higher life satisfaction than Generation X.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H2: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There is no significant difference in life satisfaction between the genders,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(171) = 1.60,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.112. *Note: Women scored just slightly higher than men. 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H3: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Household income has a significant effect on life satisfaction between the generations,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(2, 152) = 3.08,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.049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η²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.039. The most noticeable increase in life satisfaction was from the low to middle income. This points to a threshold of security and stability being attained.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Secondary results: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Independence/autonomy, and financial security/stability were the most important factors for life satisfaction for these cohorts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40000"/>
              </a:spcBef>
              <a:buSzPct val="60000"/>
              <a:buFontTx/>
              <a:buNone/>
            </a:pPr>
            <a:endParaRPr lang="en-AU" altLang="en-US" sz="2800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274761" y="6920684"/>
            <a:ext cx="9553575" cy="137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2260" tIns="352260" rIns="352260" bIns="35226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Understanding the factors of life satisfaction: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cohorts of Boomers and Gen X (n = 322), ultimately pointed to independence/autonomy, and financial stability as their strongest factors for life satisfaction. In this study, the Boomers scored higher in life satisfaction than Gen X.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Addressing the "Gen X Anxiety":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likely cause is the added anxiety of Gen X being a “Sandwich generation,” taking care of their own households and future, and the and the health and well-being of their parents.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Financial Buffer: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 these cohorts, financial stability acts as a safety net. A solid financial compass allows older adults to maintain the independence they value so highly.</a:t>
            </a: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Future Implications: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Future aging services should move away from "one size fits all" and instead focus on these specific psychological and financial anchors.</a:t>
            </a: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10314214" y="-175695"/>
            <a:ext cx="22974300" cy="57100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528389" tIns="704519" rIns="528389" bIns="528389"/>
          <a:lstStyle/>
          <a:p>
            <a:pPr algn="ctr">
              <a:defRPr/>
            </a:pPr>
            <a:r>
              <a:rPr lang="en-GB" sz="10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Tale of Two Generations: </a:t>
            </a:r>
          </a:p>
          <a:p>
            <a:pPr algn="ctr">
              <a:defRPr/>
            </a:pPr>
            <a:r>
              <a:rPr lang="en-GB" sz="6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of Life Satisfaction in Older Adults</a:t>
            </a:r>
            <a:endParaRPr lang="en-GB" sz="6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Tangerine K. Hill, MSG Candidate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Family and Consumer Services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Health and Human Services California State University Long Beach</a:t>
            </a:r>
            <a:endParaRPr lang="en-AU" sz="10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143000" y="5797550"/>
            <a:ext cx="31165800" cy="13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2260" tIns="352260" rIns="352260" bIns="35226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 sz="490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958752" y="16452850"/>
            <a:ext cx="9677400" cy="175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2260" tIns="352260" rIns="352260" bIns="35226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Qualitative study: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cross-sectional, mixed methods survey via online throughout  mainland U.S.</a:t>
            </a:r>
          </a:p>
          <a:p>
            <a:pP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Satisfaction in Life public data set from SeniorLiving.org. Boomers and Gen X were selected to meet the age criteria of 45-78 years. *The original data set surveyed five generations in the U.S.</a:t>
            </a:r>
          </a:p>
          <a:p>
            <a:pP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Primary analysis for three hypotheses: 1. Compare life satisfaction between the generations, 2. Compare life satisfaction between genders, and 3. Compare life satisfaction by household income. *Note: Secondary analyses assessed what the respondents looked forward to, or dreaded, about getting older. The secondary analyses is expressed through line-item percentages.</a:t>
            </a:r>
          </a:p>
          <a:p>
            <a:pP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Data Analysis Software: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IBM SPSS, Microsoft Excel, and Google Sheets</a:t>
            </a:r>
          </a:p>
          <a:p>
            <a:pPr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Tests: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Frequencies, descriptive statistics, Independent Samples T-test, and 2-way Anova with a Tukey HSD.</a:t>
            </a: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Text Box 22"/>
          <p:cNvSpPr txBox="1">
            <a:spLocks noChangeArrowheads="1"/>
          </p:cNvSpPr>
          <p:nvPr/>
        </p:nvSpPr>
        <p:spPr bwMode="auto">
          <a:xfrm>
            <a:off x="33942518" y="19395737"/>
            <a:ext cx="8958082" cy="31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2260" tIns="352260" rIns="352260" bIns="35226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eaLnBrk="1" hangingPunct="1">
              <a:spcAft>
                <a:spcPct val="100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would like to thank my advisor,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Dr. Maria Carpiac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for her invaluable guidance, as well as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Michael Hill, Ph.D.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Lauren Gelgur-Yoon, M.S.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for their encouragement and support.</a:t>
            </a:r>
          </a:p>
        </p:txBody>
      </p:sp>
      <p:sp>
        <p:nvSpPr>
          <p:cNvPr id="2059" name="Rectangle 29"/>
          <p:cNvSpPr>
            <a:spLocks noChangeArrowheads="1"/>
          </p:cNvSpPr>
          <p:nvPr/>
        </p:nvSpPr>
        <p:spPr bwMode="auto">
          <a:xfrm>
            <a:off x="152400" y="5729267"/>
            <a:ext cx="43891200" cy="244475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50000">
                <a:srgbClr val="FFCC66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lIns="89474" tIns="44737" rIns="89474" bIns="44737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20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69" name="Text Box 48"/>
          <p:cNvSpPr txBox="1">
            <a:spLocks noChangeArrowheads="1"/>
          </p:cNvSpPr>
          <p:nvPr/>
        </p:nvSpPr>
        <p:spPr bwMode="auto">
          <a:xfrm>
            <a:off x="1132609" y="6029354"/>
            <a:ext cx="9829800" cy="955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lIns="352260" tIns="176130" rIns="352260" bIns="1761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9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Introduction</a:t>
            </a:r>
            <a:endParaRPr lang="en-US" altLang="en-US" sz="3900" b="1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70" name="Text Box 50"/>
          <p:cNvSpPr txBox="1">
            <a:spLocks noChangeArrowheads="1"/>
          </p:cNvSpPr>
          <p:nvPr/>
        </p:nvSpPr>
        <p:spPr bwMode="auto">
          <a:xfrm>
            <a:off x="11658600" y="6031880"/>
            <a:ext cx="9829800" cy="955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lIns="352260" tIns="176130" rIns="352260" bIns="1761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900" b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Results</a:t>
            </a:r>
            <a:endParaRPr lang="en-US" altLang="en-US" sz="3900" b="1" dirty="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71" name="Text Box 51"/>
          <p:cNvSpPr txBox="1">
            <a:spLocks noChangeArrowheads="1"/>
          </p:cNvSpPr>
          <p:nvPr/>
        </p:nvSpPr>
        <p:spPr bwMode="auto">
          <a:xfrm>
            <a:off x="632495" y="14681527"/>
            <a:ext cx="9677400" cy="9558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52260" tIns="176130" rIns="352260" bIns="1761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900" b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Methods</a:t>
            </a:r>
            <a:endParaRPr lang="en-US" altLang="en-US" sz="3900" b="1" dirty="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72" name="Text Box 52"/>
          <p:cNvSpPr txBox="1">
            <a:spLocks noChangeArrowheads="1"/>
          </p:cNvSpPr>
          <p:nvPr/>
        </p:nvSpPr>
        <p:spPr bwMode="auto">
          <a:xfrm>
            <a:off x="22479000" y="6008688"/>
            <a:ext cx="9829800" cy="955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lIns="352260" tIns="176130" rIns="352260" bIns="1761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9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Discussion</a:t>
            </a:r>
            <a:endParaRPr lang="en-US" altLang="en-US" sz="3900" b="1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73" name="Text Box 53"/>
          <p:cNvSpPr txBox="1">
            <a:spLocks noChangeArrowheads="1"/>
          </p:cNvSpPr>
          <p:nvPr/>
        </p:nvSpPr>
        <p:spPr bwMode="auto">
          <a:xfrm>
            <a:off x="33299400" y="6005768"/>
            <a:ext cx="9601200" cy="9558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52260" tIns="176130" rIns="352260" bIns="1761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9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Conclusion</a:t>
            </a:r>
            <a:endParaRPr lang="en-US" altLang="en-US" sz="3900" b="1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74" name="Text Box 54"/>
          <p:cNvSpPr txBox="1">
            <a:spLocks noChangeArrowheads="1"/>
          </p:cNvSpPr>
          <p:nvPr/>
        </p:nvSpPr>
        <p:spPr bwMode="auto">
          <a:xfrm>
            <a:off x="33773585" y="18155132"/>
            <a:ext cx="9553575" cy="955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52260" tIns="176130" rIns="352260" bIns="1761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900" b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Acknowledgements</a:t>
            </a:r>
            <a:endParaRPr lang="en-US" altLang="en-US" sz="3900" b="1" dirty="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075" name="Text Box 54"/>
          <p:cNvSpPr txBox="1">
            <a:spLocks noChangeArrowheads="1"/>
          </p:cNvSpPr>
          <p:nvPr/>
        </p:nvSpPr>
        <p:spPr bwMode="auto">
          <a:xfrm>
            <a:off x="33912038" y="22685480"/>
            <a:ext cx="9514573" cy="9556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52260" tIns="176130" rIns="352260" bIns="17613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5pPr>
            <a:lvl6pPr marL="25146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6pPr>
            <a:lvl7pPr marL="29718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7pPr>
            <a:lvl8pPr marL="34290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8pPr>
            <a:lvl9pPr marL="3886200" indent="-228600" defTabSz="2089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900" b="1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For more information</a:t>
            </a:r>
            <a:endParaRPr lang="en-US" altLang="en-US" sz="3900" b="1" dirty="0">
              <a:solidFill>
                <a:schemeClr val="bg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2088" name="Picture 50" descr="Cal State Golden Se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0" y="952967"/>
            <a:ext cx="443290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000" y="1175109"/>
            <a:ext cx="5922718" cy="2800767"/>
          </a:xfrm>
          <a:prstGeom prst="rect">
            <a:avLst/>
          </a:prstGeom>
          <a:solidFill>
            <a:schemeClr val="bg1"/>
          </a:solidFill>
          <a:ln w="1016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C0861-986A-825C-506F-7D4604BCD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5449" y="27547329"/>
            <a:ext cx="4760181" cy="3303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81F36-83C0-5483-A501-8309B92A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6100" y="31238087"/>
            <a:ext cx="4114800" cy="727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9186EC-6689-E36A-C89C-8CC423942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6751" y="31360556"/>
            <a:ext cx="1445260" cy="809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06FF6A-2C3A-A8E6-903D-5948820E8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3947" y="31155867"/>
            <a:ext cx="1387475" cy="8095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CBB880-2132-8B56-1BE8-20F591156E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1106826"/>
            <a:ext cx="6206067" cy="2915882"/>
          </a:xfrm>
          <a:prstGeom prst="rect">
            <a:avLst/>
          </a:prstGeom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3AD4AF2-8659-8C0E-B90D-B4877F71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0" y="164528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D5EAF2-1D91-D733-D29F-93E169EE0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29600"/>
              </p:ext>
            </p:extLst>
          </p:nvPr>
        </p:nvGraphicFramePr>
        <p:xfrm>
          <a:off x="12400154" y="20626607"/>
          <a:ext cx="5950528" cy="277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133D8235-0997-9C53-049D-8D20595DA9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1650" y="16605250"/>
            <a:ext cx="12700" cy="12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B009FE-E024-37AD-A6A4-8E2375F25F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44050" y="16757650"/>
            <a:ext cx="12700" cy="127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9D10C0-D54C-155E-8AEF-0BACB2811C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56107" y="22637641"/>
            <a:ext cx="6461413" cy="38768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425819F-AC23-6B8D-4E99-A8F7752956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48777" y="22652930"/>
            <a:ext cx="6538926" cy="3923356"/>
          </a:xfrm>
          <a:prstGeom prst="rect">
            <a:avLst/>
          </a:prstGeom>
        </p:spPr>
      </p:pic>
      <p:sp>
        <p:nvSpPr>
          <p:cNvPr id="39" name="Text Box 21">
            <a:extLst>
              <a:ext uri="{FF2B5EF4-FFF2-40B4-BE49-F238E27FC236}">
                <a16:creationId xmlns:a16="http://schemas.microsoft.com/office/drawing/2014/main" id="{77780415-7A7C-1DA9-655B-EC55F135D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3847" y="7059496"/>
            <a:ext cx="8961459" cy="1073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2260" tIns="352260" rIns="352260" bIns="352260">
            <a:spAutoFit/>
          </a:bodyPr>
          <a:lstStyle/>
          <a:p>
            <a:pPr defTabSz="2090044" fontAlgn="auto">
              <a:spcBef>
                <a:spcPct val="10000"/>
              </a:spcBef>
              <a:spcAft>
                <a:spcPts val="0"/>
              </a:spcAft>
              <a:tabLst>
                <a:tab pos="518351" algn="l"/>
              </a:tabLst>
              <a:defRPr/>
            </a:pPr>
            <a:r>
              <a:rPr lang="en-US" sz="2400" dirty="0"/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Baby Boomers and Generation X demonstrated that life satisfaction in older adulthood is fundamentally driven by independence/autonomy and financial security. Baby Boomers showed higher life satisfaction than Generation X. Most likely, this is because “Gen X” is the “Sandwich generation,” which increases anxiety, reducing life satisfaction.</a:t>
            </a:r>
          </a:p>
          <a:p>
            <a:pPr defTabSz="2090044" fontAlgn="auto">
              <a:spcBef>
                <a:spcPct val="10000"/>
              </a:spcBef>
              <a:spcAft>
                <a:spcPts val="0"/>
              </a:spcAft>
              <a:tabLst>
                <a:tab pos="518351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Additional analysis concluded that gender did not play a substantial role in life satisfaction. Within Income levels, higher life satisfaction occurred from low income to middle income. This suggests that there is a threshold for financial security that effects the human need for essential fulfillment.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8279194-6B8A-B2FC-E07D-39DC9FEA0B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46919" y="28293275"/>
            <a:ext cx="6461412" cy="387684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AB25713-87FB-9CA5-D57A-707DA780B2D2}"/>
              </a:ext>
            </a:extLst>
          </p:cNvPr>
          <p:cNvSpPr txBox="1"/>
          <p:nvPr/>
        </p:nvSpPr>
        <p:spPr>
          <a:xfrm>
            <a:off x="22771481" y="21014745"/>
            <a:ext cx="8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Figures 2 &amp; 3: </a:t>
            </a:r>
            <a:r>
              <a:rPr lang="en-US" sz="2000" i="1" dirty="0"/>
              <a:t>When the cohorts were younger, these are the things they looked forward to and what they would dread</a:t>
            </a:r>
            <a:r>
              <a:rPr lang="en-US" sz="2000" dirty="0"/>
              <a:t>.</a:t>
            </a:r>
            <a:endParaRPr lang="en-US" sz="2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E107A3-E414-3BDA-59E1-A61B04A40763}"/>
              </a:ext>
            </a:extLst>
          </p:cNvPr>
          <p:cNvSpPr txBox="1"/>
          <p:nvPr/>
        </p:nvSpPr>
        <p:spPr>
          <a:xfrm>
            <a:off x="22721334" y="27103937"/>
            <a:ext cx="801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Figures 4 &amp; 5: </a:t>
            </a:r>
            <a:r>
              <a:rPr lang="en-US" sz="2000" i="1" dirty="0"/>
              <a:t>The cohorts contemplate what they looked forward to and what they would dread at their current age.</a:t>
            </a:r>
            <a:endParaRPr lang="en-US" sz="2000" b="1" i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47380F0-336E-3264-E48F-2CF3E03D4B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148777" y="28339474"/>
            <a:ext cx="6461412" cy="387684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4CF4644-720B-8584-E584-D6732D436F28}"/>
              </a:ext>
            </a:extLst>
          </p:cNvPr>
          <p:cNvSpPr txBox="1"/>
          <p:nvPr/>
        </p:nvSpPr>
        <p:spPr>
          <a:xfrm>
            <a:off x="34618960" y="23998031"/>
            <a:ext cx="82218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Gerontology Program</a:t>
            </a:r>
          </a:p>
          <a:p>
            <a:r>
              <a:rPr lang="en-US" sz="2800" dirty="0"/>
              <a:t>California State University Long Beach</a:t>
            </a:r>
          </a:p>
          <a:p>
            <a:r>
              <a:rPr lang="en-US" sz="2800" dirty="0"/>
              <a:t>1250 Bellflower Blvd, Long Beach, CA 90840</a:t>
            </a:r>
          </a:p>
          <a:p>
            <a:r>
              <a:rPr lang="en-US" sz="2800" dirty="0">
                <a:hlinkClick r:id="rId16"/>
              </a:rPr>
              <a:t>csulb.edu/gerontology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SeniorLiving.org</a:t>
            </a:r>
            <a:endParaRPr lang="en-US" sz="2800" dirty="0"/>
          </a:p>
          <a:p>
            <a:r>
              <a:rPr lang="en-US" sz="2800" dirty="0">
                <a:hlinkClick r:id="rId17"/>
              </a:rPr>
              <a:t>https://</a:t>
            </a:r>
            <a:r>
              <a:rPr lang="en-US" sz="2800" dirty="0" err="1">
                <a:hlinkClick r:id="rId17"/>
              </a:rPr>
              <a:t>www.seniorliving.org</a:t>
            </a:r>
            <a:endParaRPr lang="en-US" sz="28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82F01-8CAF-F668-87F5-7952CD3600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00154" y="22447950"/>
            <a:ext cx="5591951" cy="10019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7133</TotalTime>
  <Words>812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Lao UI</vt:lpstr>
      <vt:lpstr>Office Theme</vt:lpstr>
      <vt:lpstr>PowerPoint Presentation</vt:lpstr>
    </vt:vector>
  </TitlesOfParts>
  <Company>Cal State Long Beach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Lipo</dc:creator>
  <cp:lastModifiedBy>Maria Carpiac</cp:lastModifiedBy>
  <cp:revision>20</cp:revision>
  <dcterms:created xsi:type="dcterms:W3CDTF">2008-04-05T00:31:19Z</dcterms:created>
  <dcterms:modified xsi:type="dcterms:W3CDTF">2026-04-30T04:35:35Z</dcterms:modified>
</cp:coreProperties>
</file>