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5"/>
  </p:notesMasterIdLst>
  <p:sldIdLst>
    <p:sldId id="286" r:id="rId3"/>
    <p:sldId id="458" r:id="rId4"/>
    <p:sldId id="258" r:id="rId5"/>
    <p:sldId id="259" r:id="rId6"/>
    <p:sldId id="263" r:id="rId7"/>
    <p:sldId id="260" r:id="rId8"/>
    <p:sldId id="268" r:id="rId9"/>
    <p:sldId id="467" r:id="rId10"/>
    <p:sldId id="463" r:id="rId11"/>
    <p:sldId id="269" r:id="rId12"/>
    <p:sldId id="276" r:id="rId13"/>
    <p:sldId id="468" r:id="rId14"/>
    <p:sldId id="464" r:id="rId15"/>
    <p:sldId id="460" r:id="rId16"/>
    <p:sldId id="471" r:id="rId17"/>
    <p:sldId id="469" r:id="rId18"/>
    <p:sldId id="470" r:id="rId19"/>
    <p:sldId id="266" r:id="rId20"/>
    <p:sldId id="472" r:id="rId21"/>
    <p:sldId id="292" r:id="rId22"/>
    <p:sldId id="291" r:id="rId23"/>
    <p:sldId id="461" r:id="rId24"/>
    <p:sldId id="282" r:id="rId25"/>
    <p:sldId id="392" r:id="rId26"/>
    <p:sldId id="343" r:id="rId27"/>
    <p:sldId id="453" r:id="rId28"/>
    <p:sldId id="344" r:id="rId29"/>
    <p:sldId id="466" r:id="rId30"/>
    <p:sldId id="421" r:id="rId31"/>
    <p:sldId id="413" r:id="rId32"/>
    <p:sldId id="332" r:id="rId33"/>
    <p:sldId id="455" r:id="rId34"/>
  </p:sldIdLst>
  <p:sldSz cx="18288000" cy="10287000"/>
  <p:notesSz cx="6858000" cy="9144000"/>
  <p:embeddedFontLst>
    <p:embeddedFont>
      <p:font typeface="Alatsi" panose="020B0604020202020204" charset="0"/>
      <p:regular r:id="rId36"/>
      <p:bold r:id="rId36"/>
      <p:italic r:id="rId36"/>
      <p:boldItalic r:id="rId36"/>
    </p:embeddedFont>
    <p:embeddedFont>
      <p:font typeface="lato" panose="020F0502020204030203" pitchFamily="34" charset="0"/>
      <p:regular r:id="rId37"/>
      <p:bold r:id="rId38"/>
      <p:italic r:id="rId39"/>
      <p:boldItalic r:id="rId40"/>
    </p:embeddedFont>
    <p:embeddedFont>
      <p:font typeface="lato" panose="020F0502020204030203" pitchFamily="34" charset="0"/>
      <p:regular r:id="rId37"/>
      <p:bold r:id="rId38"/>
      <p:italic r:id="rId39"/>
      <p:boldItalic r:id="rId40"/>
    </p:embeddedFont>
    <p:embeddedFont>
      <p:font typeface="Lato Bold" panose="020F0502020204030203" charset="0"/>
      <p:regular r:id="rId36"/>
      <p:bold r:id="rId41"/>
      <p:italic r:id="rId36"/>
      <p:boldItalic r:id="rId36"/>
    </p:embeddedFont>
    <p:embeddedFont>
      <p:font typeface="Tw Cen MT" panose="020B0602020104020603"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50"/>
    <p:restoredTop sz="78288"/>
  </p:normalViewPr>
  <p:slideViewPr>
    <p:cSldViewPr snapToGrid="0">
      <p:cViewPr varScale="1">
        <p:scale>
          <a:sx n="84" d="100"/>
          <a:sy n="84" d="100"/>
        </p:scale>
        <p:origin x="2192" y="140"/>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ata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hyperlink" Target="https://dicas.liaisoncas.com/" TargetMode="Externa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diagrams/_rels/data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ata5.xml.rels><?xml version="1.0" encoding="UTF-8" standalone="yes"?>
<Relationships xmlns="http://schemas.openxmlformats.org/package/2006/relationships"><Relationship Id="rId1" Type="http://schemas.openxmlformats.org/officeDocument/2006/relationships/hyperlink" Target="mailto:dicasinfo@dicas.org"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dicas.liaisoncas.com/" TargetMode="External"/><Relationship Id="rId7" Type="http://schemas.openxmlformats.org/officeDocument/2006/relationships/image" Target="../media/image50.sv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5.xml.rels><?xml version="1.0" encoding="UTF-8" standalone="yes"?>
<Relationships xmlns="http://schemas.openxmlformats.org/package/2006/relationships"><Relationship Id="rId1" Type="http://schemas.openxmlformats.org/officeDocument/2006/relationships/hyperlink" Target="mailto:dicasinfo@dicas.org" TargetMode="Externa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83FF1E-B2DD-E54C-8ABB-726D4167ADA3}" type="doc">
      <dgm:prSet loTypeId="urn:microsoft.com/office/officeart/2005/8/layout/bList2" loCatId="" qsTypeId="urn:microsoft.com/office/officeart/2005/8/quickstyle/simple1" qsCatId="simple" csTypeId="urn:microsoft.com/office/officeart/2005/8/colors/accent6_4" csCatId="accent6" phldr="1"/>
      <dgm:spPr/>
      <dgm:t>
        <a:bodyPr/>
        <a:lstStyle/>
        <a:p>
          <a:endParaRPr lang="en-US"/>
        </a:p>
      </dgm:t>
    </dgm:pt>
    <dgm:pt modelId="{70849B15-D78E-A746-B65D-E3F7A6BEBF48}">
      <dgm:prSet phldrT="[Text]"/>
      <dgm:spPr/>
      <dgm:t>
        <a:bodyPr/>
        <a:lstStyle/>
        <a:p>
          <a:r>
            <a:rPr lang="en-US" b="1" dirty="0">
              <a:solidFill>
                <a:schemeClr val="tx1"/>
              </a:solidFill>
            </a:rPr>
            <a:t>Application Deadline for Cal State Apply and DICAS</a:t>
          </a:r>
          <a:r>
            <a:rPr lang="en-US" dirty="0">
              <a:solidFill>
                <a:schemeClr val="tx1"/>
              </a:solidFill>
            </a:rPr>
            <a:t>	</a:t>
          </a:r>
          <a:r>
            <a:rPr lang="en-US" b="1" dirty="0">
              <a:solidFill>
                <a:schemeClr val="tx1"/>
              </a:solidFill>
            </a:rPr>
            <a:t>Applications reviewed by CSULB Admissions</a:t>
          </a:r>
          <a:r>
            <a:rPr lang="en-US" dirty="0">
              <a:solidFill>
                <a:schemeClr val="tx1"/>
              </a:solidFill>
            </a:rPr>
            <a:t>	</a:t>
          </a:r>
        </a:p>
      </dgm:t>
    </dgm:pt>
    <dgm:pt modelId="{FEA169C0-8444-014E-89D6-E997CF6E056D}" type="parTrans" cxnId="{0998CA57-D7E2-0843-B92B-533322092B94}">
      <dgm:prSet/>
      <dgm:spPr/>
      <dgm:t>
        <a:bodyPr/>
        <a:lstStyle/>
        <a:p>
          <a:endParaRPr lang="en-US">
            <a:solidFill>
              <a:schemeClr val="tx1"/>
            </a:solidFill>
          </a:endParaRPr>
        </a:p>
      </dgm:t>
    </dgm:pt>
    <dgm:pt modelId="{28813829-7917-ED43-A800-DE0F4F93C7DE}" type="sibTrans" cxnId="{0998CA57-D7E2-0843-B92B-533322092B94}">
      <dgm:prSet/>
      <dgm:spPr/>
      <dgm:t>
        <a:bodyPr/>
        <a:lstStyle/>
        <a:p>
          <a:endParaRPr lang="en-US">
            <a:solidFill>
              <a:schemeClr val="tx1"/>
            </a:solidFill>
          </a:endParaRPr>
        </a:p>
      </dgm:t>
    </dgm:pt>
    <dgm:pt modelId="{81FF8447-B653-0A4C-9C1B-A54FFD6A9AA9}">
      <dgm:prSet phldrT="[Text]"/>
      <dgm:spPr/>
      <dgm:t>
        <a:bodyPr/>
        <a:lstStyle/>
        <a:p>
          <a:r>
            <a:rPr lang="en-US" dirty="0">
              <a:solidFill>
                <a:schemeClr val="tx1"/>
              </a:solidFill>
            </a:rPr>
            <a:t>September 1st</a:t>
          </a:r>
        </a:p>
      </dgm:t>
    </dgm:pt>
    <dgm:pt modelId="{5E73A2D7-8B82-C34E-84FB-3AC32AD1DA91}" type="parTrans" cxnId="{2F6D13F7-344F-B645-97AF-6C197096A289}">
      <dgm:prSet/>
      <dgm:spPr/>
      <dgm:t>
        <a:bodyPr/>
        <a:lstStyle/>
        <a:p>
          <a:endParaRPr lang="en-US">
            <a:solidFill>
              <a:schemeClr val="tx1"/>
            </a:solidFill>
          </a:endParaRPr>
        </a:p>
      </dgm:t>
    </dgm:pt>
    <dgm:pt modelId="{473627DA-530B-3A45-8D97-2D34A4868B58}" type="sibTrans" cxnId="{2F6D13F7-344F-B645-97AF-6C197096A289}">
      <dgm:prSet/>
      <dgm:spPr/>
      <dgm:t>
        <a:bodyPr/>
        <a:lstStyle/>
        <a:p>
          <a:endParaRPr lang="en-US">
            <a:solidFill>
              <a:schemeClr val="tx1"/>
            </a:solidFill>
          </a:endParaRPr>
        </a:p>
      </dgm:t>
    </dgm:pt>
    <dgm:pt modelId="{C9992BCB-B180-B546-9510-AFF0695F2516}">
      <dgm:prSet/>
      <dgm:spPr/>
      <dgm:t>
        <a:bodyPr/>
        <a:lstStyle/>
        <a:p>
          <a:r>
            <a:rPr lang="en-US" b="1">
              <a:solidFill>
                <a:schemeClr val="tx1"/>
              </a:solidFill>
            </a:rPr>
            <a:t>GP Admissions Committee reviews the final pool of applicants, and Zoom interviews will occur</a:t>
          </a:r>
          <a:r>
            <a:rPr lang="en-US">
              <a:solidFill>
                <a:schemeClr val="tx1"/>
              </a:solidFill>
            </a:rPr>
            <a:t>	</a:t>
          </a:r>
        </a:p>
      </dgm:t>
    </dgm:pt>
    <dgm:pt modelId="{6BDDAB25-5EA4-8648-B75E-7C953746BDF0}" type="parTrans" cxnId="{FA1CB1CE-4EC0-064E-A52C-AFBC163ECB5E}">
      <dgm:prSet/>
      <dgm:spPr/>
      <dgm:t>
        <a:bodyPr/>
        <a:lstStyle/>
        <a:p>
          <a:endParaRPr lang="en-US">
            <a:solidFill>
              <a:schemeClr val="tx1"/>
            </a:solidFill>
          </a:endParaRPr>
        </a:p>
      </dgm:t>
    </dgm:pt>
    <dgm:pt modelId="{00E46105-A00A-0547-9F85-97E53796C7BC}" type="sibTrans" cxnId="{FA1CB1CE-4EC0-064E-A52C-AFBC163ECB5E}">
      <dgm:prSet/>
      <dgm:spPr/>
      <dgm:t>
        <a:bodyPr/>
        <a:lstStyle/>
        <a:p>
          <a:endParaRPr lang="en-US">
            <a:solidFill>
              <a:schemeClr val="tx1"/>
            </a:solidFill>
          </a:endParaRPr>
        </a:p>
      </dgm:t>
    </dgm:pt>
    <dgm:pt modelId="{69FBB195-8CF1-4549-9F9B-487524F60A73}">
      <dgm:prSet/>
      <dgm:spPr/>
      <dgm:t>
        <a:bodyPr/>
        <a:lstStyle/>
        <a:p>
          <a:r>
            <a:rPr lang="en-US" dirty="0">
              <a:solidFill>
                <a:schemeClr val="tx1"/>
              </a:solidFill>
            </a:rPr>
            <a:t>Month of October</a:t>
          </a:r>
        </a:p>
      </dgm:t>
    </dgm:pt>
    <dgm:pt modelId="{324C5A77-F066-8942-AECB-31E9FC770503}" type="parTrans" cxnId="{A7D56CCC-5411-FE41-8021-FD1FC2692D90}">
      <dgm:prSet/>
      <dgm:spPr/>
      <dgm:t>
        <a:bodyPr/>
        <a:lstStyle/>
        <a:p>
          <a:endParaRPr lang="en-US">
            <a:solidFill>
              <a:schemeClr val="tx1"/>
            </a:solidFill>
          </a:endParaRPr>
        </a:p>
      </dgm:t>
    </dgm:pt>
    <dgm:pt modelId="{F3400BCD-691D-0E45-905E-8066A22ADABD}" type="sibTrans" cxnId="{A7D56CCC-5411-FE41-8021-FD1FC2692D90}">
      <dgm:prSet/>
      <dgm:spPr/>
      <dgm:t>
        <a:bodyPr/>
        <a:lstStyle/>
        <a:p>
          <a:endParaRPr lang="en-US">
            <a:solidFill>
              <a:schemeClr val="tx1"/>
            </a:solidFill>
          </a:endParaRPr>
        </a:p>
      </dgm:t>
    </dgm:pt>
    <dgm:pt modelId="{79AE64E5-E925-0946-8584-AE6F8C04DAC6}">
      <dgm:prSet/>
      <dgm:spPr/>
      <dgm:t>
        <a:bodyPr/>
        <a:lstStyle/>
        <a:p>
          <a:r>
            <a:rPr lang="en-US" b="1">
              <a:solidFill>
                <a:schemeClr val="tx1"/>
              </a:solidFill>
            </a:rPr>
            <a:t>Applicants are notified of their admission status</a:t>
          </a:r>
          <a:r>
            <a:rPr lang="en-US">
              <a:solidFill>
                <a:schemeClr val="tx1"/>
              </a:solidFill>
            </a:rPr>
            <a:t>	</a:t>
          </a:r>
        </a:p>
      </dgm:t>
    </dgm:pt>
    <dgm:pt modelId="{B90B8658-C779-A34F-AB61-DC7F3A54CD03}" type="parTrans" cxnId="{2D657CD2-78D3-8F4F-8D78-026B0187E4D8}">
      <dgm:prSet/>
      <dgm:spPr/>
      <dgm:t>
        <a:bodyPr/>
        <a:lstStyle/>
        <a:p>
          <a:endParaRPr lang="en-US">
            <a:solidFill>
              <a:schemeClr val="tx1"/>
            </a:solidFill>
          </a:endParaRPr>
        </a:p>
      </dgm:t>
    </dgm:pt>
    <dgm:pt modelId="{9B62DC7D-9DFD-744F-BAC0-FC267A0FC5D9}" type="sibTrans" cxnId="{2D657CD2-78D3-8F4F-8D78-026B0187E4D8}">
      <dgm:prSet/>
      <dgm:spPr/>
      <dgm:t>
        <a:bodyPr/>
        <a:lstStyle/>
        <a:p>
          <a:endParaRPr lang="en-US">
            <a:solidFill>
              <a:schemeClr val="tx1"/>
            </a:solidFill>
          </a:endParaRPr>
        </a:p>
      </dgm:t>
    </dgm:pt>
    <dgm:pt modelId="{7BCF4A2C-EF93-F149-8EA4-EAF18FFB9419}">
      <dgm:prSet/>
      <dgm:spPr/>
      <dgm:t>
        <a:bodyPr/>
        <a:lstStyle/>
        <a:p>
          <a:r>
            <a:rPr lang="en-US" dirty="0">
              <a:solidFill>
                <a:schemeClr val="tx1"/>
              </a:solidFill>
            </a:rPr>
            <a:t>October 31</a:t>
          </a:r>
        </a:p>
      </dgm:t>
    </dgm:pt>
    <dgm:pt modelId="{A0380A76-9397-9D41-A4FD-9FED1AB23745}" type="parTrans" cxnId="{EE3A534D-9596-B14A-B07C-9407423DCD83}">
      <dgm:prSet/>
      <dgm:spPr/>
      <dgm:t>
        <a:bodyPr/>
        <a:lstStyle/>
        <a:p>
          <a:endParaRPr lang="en-US">
            <a:solidFill>
              <a:schemeClr val="tx1"/>
            </a:solidFill>
          </a:endParaRPr>
        </a:p>
      </dgm:t>
    </dgm:pt>
    <dgm:pt modelId="{4AF8A451-E807-B143-9A4A-A371F475C656}" type="sibTrans" cxnId="{EE3A534D-9596-B14A-B07C-9407423DCD83}">
      <dgm:prSet/>
      <dgm:spPr/>
      <dgm:t>
        <a:bodyPr/>
        <a:lstStyle/>
        <a:p>
          <a:endParaRPr lang="en-US">
            <a:solidFill>
              <a:schemeClr val="tx1"/>
            </a:solidFill>
          </a:endParaRPr>
        </a:p>
      </dgm:t>
    </dgm:pt>
    <dgm:pt modelId="{C727EC9F-943E-0245-9896-5C13DE1C3D14}">
      <dgm:prSet/>
      <dgm:spPr/>
      <dgm:t>
        <a:bodyPr/>
        <a:lstStyle/>
        <a:p>
          <a:r>
            <a:rPr lang="en-US" b="1">
              <a:solidFill>
                <a:schemeClr val="tx1"/>
              </a:solidFill>
            </a:rPr>
            <a:t>Applicants must accept/decline the admissions offer</a:t>
          </a:r>
          <a:endParaRPr lang="en-US">
            <a:solidFill>
              <a:schemeClr val="tx1"/>
            </a:solidFill>
          </a:endParaRPr>
        </a:p>
      </dgm:t>
    </dgm:pt>
    <dgm:pt modelId="{22B01D0A-B08C-214F-81A7-FE590C692ADE}" type="parTrans" cxnId="{43CF11FD-E3C3-1847-A0AF-BC131788E735}">
      <dgm:prSet/>
      <dgm:spPr/>
      <dgm:t>
        <a:bodyPr/>
        <a:lstStyle/>
        <a:p>
          <a:endParaRPr lang="en-US">
            <a:solidFill>
              <a:schemeClr val="tx1"/>
            </a:solidFill>
          </a:endParaRPr>
        </a:p>
      </dgm:t>
    </dgm:pt>
    <dgm:pt modelId="{7A059934-E0EA-8A40-98B4-7A29F9E297C3}" type="sibTrans" cxnId="{43CF11FD-E3C3-1847-A0AF-BC131788E735}">
      <dgm:prSet/>
      <dgm:spPr/>
      <dgm:t>
        <a:bodyPr/>
        <a:lstStyle/>
        <a:p>
          <a:endParaRPr lang="en-US">
            <a:solidFill>
              <a:schemeClr val="tx1"/>
            </a:solidFill>
          </a:endParaRPr>
        </a:p>
      </dgm:t>
    </dgm:pt>
    <dgm:pt modelId="{C92C29BC-7242-CA45-9DBD-086E7988198C}">
      <dgm:prSet/>
      <dgm:spPr/>
      <dgm:t>
        <a:bodyPr/>
        <a:lstStyle/>
        <a:p>
          <a:r>
            <a:rPr lang="en-US" dirty="0">
              <a:solidFill>
                <a:schemeClr val="tx1"/>
              </a:solidFill>
            </a:rPr>
            <a:t>November 15</a:t>
          </a:r>
        </a:p>
      </dgm:t>
    </dgm:pt>
    <dgm:pt modelId="{8F189676-15C3-2A4A-8E18-1BD0F60C5896}" type="parTrans" cxnId="{B7C3302C-9B0E-3644-8DEF-5389308F8844}">
      <dgm:prSet/>
      <dgm:spPr/>
      <dgm:t>
        <a:bodyPr/>
        <a:lstStyle/>
        <a:p>
          <a:endParaRPr lang="en-US">
            <a:solidFill>
              <a:schemeClr val="tx1"/>
            </a:solidFill>
          </a:endParaRPr>
        </a:p>
      </dgm:t>
    </dgm:pt>
    <dgm:pt modelId="{4F796177-2807-1C45-890A-C62B1BC37AC6}" type="sibTrans" cxnId="{B7C3302C-9B0E-3644-8DEF-5389308F8844}">
      <dgm:prSet/>
      <dgm:spPr/>
      <dgm:t>
        <a:bodyPr/>
        <a:lstStyle/>
        <a:p>
          <a:endParaRPr lang="en-US">
            <a:solidFill>
              <a:schemeClr val="tx1"/>
            </a:solidFill>
          </a:endParaRPr>
        </a:p>
      </dgm:t>
    </dgm:pt>
    <dgm:pt modelId="{D5C51DB3-4702-844D-9114-235ABE3B6B37}">
      <dgm:prSet/>
      <dgm:spPr/>
      <dgm:t>
        <a:bodyPr/>
        <a:lstStyle/>
        <a:p>
          <a:r>
            <a:rPr lang="en-US" dirty="0">
              <a:solidFill>
                <a:schemeClr val="tx1"/>
              </a:solidFill>
            </a:rPr>
            <a:t>January 11-13, 2027</a:t>
          </a:r>
        </a:p>
      </dgm:t>
    </dgm:pt>
    <dgm:pt modelId="{859F08B6-34A7-AE48-AA4D-1F0F792A31CA}" type="parTrans" cxnId="{930C239E-AC3E-A04F-90C0-888A57FB8575}">
      <dgm:prSet/>
      <dgm:spPr/>
      <dgm:t>
        <a:bodyPr/>
        <a:lstStyle/>
        <a:p>
          <a:endParaRPr lang="en-US">
            <a:solidFill>
              <a:schemeClr val="tx1"/>
            </a:solidFill>
          </a:endParaRPr>
        </a:p>
      </dgm:t>
    </dgm:pt>
    <dgm:pt modelId="{823DD475-ECF7-AD43-B153-0B30B731C1D3}" type="sibTrans" cxnId="{930C239E-AC3E-A04F-90C0-888A57FB8575}">
      <dgm:prSet/>
      <dgm:spPr/>
      <dgm:t>
        <a:bodyPr/>
        <a:lstStyle/>
        <a:p>
          <a:endParaRPr lang="en-US">
            <a:solidFill>
              <a:schemeClr val="tx1"/>
            </a:solidFill>
          </a:endParaRPr>
        </a:p>
      </dgm:t>
    </dgm:pt>
    <dgm:pt modelId="{C05E37AE-0BAE-DD4E-B205-D929C4A750B9}">
      <dgm:prSet/>
      <dgm:spPr/>
      <dgm:t>
        <a:bodyPr/>
        <a:lstStyle/>
        <a:p>
          <a:r>
            <a:rPr lang="en-US" b="1">
              <a:solidFill>
                <a:schemeClr val="tx1"/>
              </a:solidFill>
            </a:rPr>
            <a:t>Required on-campus orientation activities for GP students</a:t>
          </a:r>
          <a:r>
            <a:rPr lang="en-US">
              <a:solidFill>
                <a:schemeClr val="tx1"/>
              </a:solidFill>
            </a:rPr>
            <a:t>	</a:t>
          </a:r>
        </a:p>
      </dgm:t>
    </dgm:pt>
    <dgm:pt modelId="{7F2C6EEE-B73E-0E40-9144-D26626848159}" type="parTrans" cxnId="{719450BF-507C-BF40-B8D2-777FB09622AD}">
      <dgm:prSet/>
      <dgm:spPr/>
      <dgm:t>
        <a:bodyPr/>
        <a:lstStyle/>
        <a:p>
          <a:endParaRPr lang="en-US">
            <a:solidFill>
              <a:schemeClr val="tx1"/>
            </a:solidFill>
          </a:endParaRPr>
        </a:p>
      </dgm:t>
    </dgm:pt>
    <dgm:pt modelId="{EF8C53DB-9E14-D448-BA59-5F0825605C54}" type="sibTrans" cxnId="{719450BF-507C-BF40-B8D2-777FB09622AD}">
      <dgm:prSet/>
      <dgm:spPr/>
      <dgm:t>
        <a:bodyPr/>
        <a:lstStyle/>
        <a:p>
          <a:endParaRPr lang="en-US">
            <a:solidFill>
              <a:schemeClr val="tx1"/>
            </a:solidFill>
          </a:endParaRPr>
        </a:p>
      </dgm:t>
    </dgm:pt>
    <dgm:pt modelId="{0A6B206F-90B0-B64F-9615-8E651BCF0B5D}">
      <dgm:prSet/>
      <dgm:spPr/>
      <dgm:t>
        <a:bodyPr/>
        <a:lstStyle/>
        <a:p>
          <a:r>
            <a:rPr lang="en-US" b="1">
              <a:solidFill>
                <a:schemeClr val="tx1"/>
              </a:solidFill>
            </a:rPr>
            <a:t>First day of classes </a:t>
          </a:r>
          <a:r>
            <a:rPr lang="en-US">
              <a:solidFill>
                <a:schemeClr val="tx1"/>
              </a:solidFill>
            </a:rPr>
            <a:t>	</a:t>
          </a:r>
        </a:p>
      </dgm:t>
    </dgm:pt>
    <dgm:pt modelId="{4B52BFB1-B66F-6643-8BB6-FC230E81D8D9}" type="parTrans" cxnId="{E6D9A840-397F-E04E-9A77-886AEC2DA7D9}">
      <dgm:prSet/>
      <dgm:spPr/>
      <dgm:t>
        <a:bodyPr/>
        <a:lstStyle/>
        <a:p>
          <a:endParaRPr lang="en-US">
            <a:solidFill>
              <a:schemeClr val="tx1"/>
            </a:solidFill>
          </a:endParaRPr>
        </a:p>
      </dgm:t>
    </dgm:pt>
    <dgm:pt modelId="{1201D270-E541-0949-9409-83F87B99DAA2}" type="sibTrans" cxnId="{E6D9A840-397F-E04E-9A77-886AEC2DA7D9}">
      <dgm:prSet/>
      <dgm:spPr/>
      <dgm:t>
        <a:bodyPr/>
        <a:lstStyle/>
        <a:p>
          <a:endParaRPr lang="en-US">
            <a:solidFill>
              <a:schemeClr val="tx1"/>
            </a:solidFill>
          </a:endParaRPr>
        </a:p>
      </dgm:t>
    </dgm:pt>
    <dgm:pt modelId="{A228C235-DCC4-8C49-8205-27C54ACA9BEA}">
      <dgm:prSet/>
      <dgm:spPr/>
      <dgm:t>
        <a:bodyPr/>
        <a:lstStyle/>
        <a:p>
          <a:r>
            <a:rPr lang="en-US" dirty="0">
              <a:solidFill>
                <a:schemeClr val="tx1"/>
              </a:solidFill>
            </a:rPr>
            <a:t>January 21, 2027</a:t>
          </a:r>
        </a:p>
      </dgm:t>
    </dgm:pt>
    <dgm:pt modelId="{AC568DA1-52B1-5E46-9ADB-81C9DE40E91F}" type="parTrans" cxnId="{25543851-55DE-D246-B103-A7E1C976BBCC}">
      <dgm:prSet/>
      <dgm:spPr/>
      <dgm:t>
        <a:bodyPr/>
        <a:lstStyle/>
        <a:p>
          <a:endParaRPr lang="en-US">
            <a:solidFill>
              <a:schemeClr val="tx1"/>
            </a:solidFill>
          </a:endParaRPr>
        </a:p>
      </dgm:t>
    </dgm:pt>
    <dgm:pt modelId="{69457805-4ADA-024D-A706-F20EFD316553}" type="sibTrans" cxnId="{25543851-55DE-D246-B103-A7E1C976BBCC}">
      <dgm:prSet/>
      <dgm:spPr/>
      <dgm:t>
        <a:bodyPr/>
        <a:lstStyle/>
        <a:p>
          <a:endParaRPr lang="en-US">
            <a:solidFill>
              <a:schemeClr val="tx1"/>
            </a:solidFill>
          </a:endParaRPr>
        </a:p>
      </dgm:t>
    </dgm:pt>
    <dgm:pt modelId="{E3D5369C-5C3B-A54A-BD2A-3A6605370412}" type="pres">
      <dgm:prSet presAssocID="{5283FF1E-B2DD-E54C-8ABB-726D4167ADA3}" presName="diagram" presStyleCnt="0">
        <dgm:presLayoutVars>
          <dgm:dir/>
          <dgm:animLvl val="lvl"/>
          <dgm:resizeHandles val="exact"/>
        </dgm:presLayoutVars>
      </dgm:prSet>
      <dgm:spPr/>
    </dgm:pt>
    <dgm:pt modelId="{49DBB824-681B-8A46-86CC-3114C9681E4D}" type="pres">
      <dgm:prSet presAssocID="{81FF8447-B653-0A4C-9C1B-A54FFD6A9AA9}" presName="compNode" presStyleCnt="0"/>
      <dgm:spPr/>
    </dgm:pt>
    <dgm:pt modelId="{EAD338C3-5B68-0B4B-952C-EF06795C4985}" type="pres">
      <dgm:prSet presAssocID="{81FF8447-B653-0A4C-9C1B-A54FFD6A9AA9}" presName="childRect" presStyleLbl="bgAcc1" presStyleIdx="0" presStyleCnt="6">
        <dgm:presLayoutVars>
          <dgm:bulletEnabled val="1"/>
        </dgm:presLayoutVars>
      </dgm:prSet>
      <dgm:spPr/>
    </dgm:pt>
    <dgm:pt modelId="{2BC1D7D8-407D-D548-AF40-04DDEB1A154A}" type="pres">
      <dgm:prSet presAssocID="{81FF8447-B653-0A4C-9C1B-A54FFD6A9AA9}" presName="parentText" presStyleLbl="node1" presStyleIdx="0" presStyleCnt="0">
        <dgm:presLayoutVars>
          <dgm:chMax val="0"/>
          <dgm:bulletEnabled val="1"/>
        </dgm:presLayoutVars>
      </dgm:prSet>
      <dgm:spPr/>
    </dgm:pt>
    <dgm:pt modelId="{F4FF3E90-1E1D-3444-9C6A-7C4B3A774488}" type="pres">
      <dgm:prSet presAssocID="{81FF8447-B653-0A4C-9C1B-A54FFD6A9AA9}" presName="parentRect" presStyleLbl="alignNode1" presStyleIdx="0" presStyleCnt="6"/>
      <dgm:spPr/>
    </dgm:pt>
    <dgm:pt modelId="{754C4C94-6432-F646-A5DF-166B03B55A41}" type="pres">
      <dgm:prSet presAssocID="{81FF8447-B653-0A4C-9C1B-A54FFD6A9AA9}" presName="adorn" presStyleLbl="fgAccFollow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Alarm Ringing with solid fill"/>
        </a:ext>
      </dgm:extLst>
    </dgm:pt>
    <dgm:pt modelId="{420F3693-CD28-9B4E-9AA8-5A3AEDE0D711}" type="pres">
      <dgm:prSet presAssocID="{473627DA-530B-3A45-8D97-2D34A4868B58}" presName="sibTrans" presStyleLbl="sibTrans2D1" presStyleIdx="0" presStyleCnt="0"/>
      <dgm:spPr/>
    </dgm:pt>
    <dgm:pt modelId="{B2D0CA41-1E11-F04F-8AF2-E42FB73223DD}" type="pres">
      <dgm:prSet presAssocID="{69FBB195-8CF1-4549-9F9B-487524F60A73}" presName="compNode" presStyleCnt="0"/>
      <dgm:spPr/>
    </dgm:pt>
    <dgm:pt modelId="{CB92DEC7-31DA-144B-B0C3-3093E376EFAD}" type="pres">
      <dgm:prSet presAssocID="{69FBB195-8CF1-4549-9F9B-487524F60A73}" presName="childRect" presStyleLbl="bgAcc1" presStyleIdx="1" presStyleCnt="6">
        <dgm:presLayoutVars>
          <dgm:bulletEnabled val="1"/>
        </dgm:presLayoutVars>
      </dgm:prSet>
      <dgm:spPr/>
    </dgm:pt>
    <dgm:pt modelId="{9F6EB117-6C56-E643-AF2D-888CD649EC92}" type="pres">
      <dgm:prSet presAssocID="{69FBB195-8CF1-4549-9F9B-487524F60A73}" presName="parentText" presStyleLbl="node1" presStyleIdx="0" presStyleCnt="0">
        <dgm:presLayoutVars>
          <dgm:chMax val="0"/>
          <dgm:bulletEnabled val="1"/>
        </dgm:presLayoutVars>
      </dgm:prSet>
      <dgm:spPr/>
    </dgm:pt>
    <dgm:pt modelId="{BA331B81-E8A7-ED40-A70D-32C971989A10}" type="pres">
      <dgm:prSet presAssocID="{69FBB195-8CF1-4549-9F9B-487524F60A73}" presName="parentRect" presStyleLbl="alignNode1" presStyleIdx="1" presStyleCnt="6"/>
      <dgm:spPr/>
    </dgm:pt>
    <dgm:pt modelId="{1E7A1313-19FA-6844-AECC-B3D026114989}" type="pres">
      <dgm:prSet presAssocID="{69FBB195-8CF1-4549-9F9B-487524F60A73}" presName="adorn" presStyleLbl="fgAccFollow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with solid fill"/>
        </a:ext>
      </dgm:extLst>
    </dgm:pt>
    <dgm:pt modelId="{24B7372F-481E-DD49-825B-C04051D49E47}" type="pres">
      <dgm:prSet presAssocID="{F3400BCD-691D-0E45-905E-8066A22ADABD}" presName="sibTrans" presStyleLbl="sibTrans2D1" presStyleIdx="0" presStyleCnt="0"/>
      <dgm:spPr/>
    </dgm:pt>
    <dgm:pt modelId="{DAA1A2F0-52FD-B54C-A407-CD9B6B5F75C5}" type="pres">
      <dgm:prSet presAssocID="{7BCF4A2C-EF93-F149-8EA4-EAF18FFB9419}" presName="compNode" presStyleCnt="0"/>
      <dgm:spPr/>
    </dgm:pt>
    <dgm:pt modelId="{7A82AAA8-2491-704E-89B8-181179699FD6}" type="pres">
      <dgm:prSet presAssocID="{7BCF4A2C-EF93-F149-8EA4-EAF18FFB9419}" presName="childRect" presStyleLbl="bgAcc1" presStyleIdx="2" presStyleCnt="6">
        <dgm:presLayoutVars>
          <dgm:bulletEnabled val="1"/>
        </dgm:presLayoutVars>
      </dgm:prSet>
      <dgm:spPr/>
    </dgm:pt>
    <dgm:pt modelId="{F18398A6-2F83-6C44-9FEB-8E49A95A899A}" type="pres">
      <dgm:prSet presAssocID="{7BCF4A2C-EF93-F149-8EA4-EAF18FFB9419}" presName="parentText" presStyleLbl="node1" presStyleIdx="0" presStyleCnt="0">
        <dgm:presLayoutVars>
          <dgm:chMax val="0"/>
          <dgm:bulletEnabled val="1"/>
        </dgm:presLayoutVars>
      </dgm:prSet>
      <dgm:spPr/>
    </dgm:pt>
    <dgm:pt modelId="{3108E720-8D58-784D-AA40-21E2FEA985AD}" type="pres">
      <dgm:prSet presAssocID="{7BCF4A2C-EF93-F149-8EA4-EAF18FFB9419}" presName="parentRect" presStyleLbl="alignNode1" presStyleIdx="2" presStyleCnt="6"/>
      <dgm:spPr/>
    </dgm:pt>
    <dgm:pt modelId="{7F0D0DC5-AD96-5343-8173-21B95512CBC9}" type="pres">
      <dgm:prSet presAssocID="{7BCF4A2C-EF93-F149-8EA4-EAF18FFB9419}" presName="adorn" presStyleLbl="fgAccFollow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egaphone1 with solid fill"/>
        </a:ext>
      </dgm:extLst>
    </dgm:pt>
    <dgm:pt modelId="{282E9AA6-0E52-BE49-9584-4A9432962A15}" type="pres">
      <dgm:prSet presAssocID="{4AF8A451-E807-B143-9A4A-A371F475C656}" presName="sibTrans" presStyleLbl="sibTrans2D1" presStyleIdx="0" presStyleCnt="0"/>
      <dgm:spPr/>
    </dgm:pt>
    <dgm:pt modelId="{6EA15874-090E-E043-A97B-E46F5175B771}" type="pres">
      <dgm:prSet presAssocID="{C92C29BC-7242-CA45-9DBD-086E7988198C}" presName="compNode" presStyleCnt="0"/>
      <dgm:spPr/>
    </dgm:pt>
    <dgm:pt modelId="{87B1317F-5D0E-144C-AE41-9413FDC29038}" type="pres">
      <dgm:prSet presAssocID="{C92C29BC-7242-CA45-9DBD-086E7988198C}" presName="childRect" presStyleLbl="bgAcc1" presStyleIdx="3" presStyleCnt="6">
        <dgm:presLayoutVars>
          <dgm:bulletEnabled val="1"/>
        </dgm:presLayoutVars>
      </dgm:prSet>
      <dgm:spPr/>
    </dgm:pt>
    <dgm:pt modelId="{F277C9B4-8B96-6D4E-80CB-710BCAA5DFF0}" type="pres">
      <dgm:prSet presAssocID="{C92C29BC-7242-CA45-9DBD-086E7988198C}" presName="parentText" presStyleLbl="node1" presStyleIdx="0" presStyleCnt="0">
        <dgm:presLayoutVars>
          <dgm:chMax val="0"/>
          <dgm:bulletEnabled val="1"/>
        </dgm:presLayoutVars>
      </dgm:prSet>
      <dgm:spPr/>
    </dgm:pt>
    <dgm:pt modelId="{4D26F41F-C59B-BB48-AB86-B0CF718A1B2E}" type="pres">
      <dgm:prSet presAssocID="{C92C29BC-7242-CA45-9DBD-086E7988198C}" presName="parentRect" presStyleLbl="alignNode1" presStyleIdx="3" presStyleCnt="6"/>
      <dgm:spPr/>
    </dgm:pt>
    <dgm:pt modelId="{EE1013B2-7C9E-C74D-926C-406E285334DD}" type="pres">
      <dgm:prSet presAssocID="{C92C29BC-7242-CA45-9DBD-086E7988198C}" presName="adorn" presStyleLbl="fgAccFollow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heckbox Checked with solid fill"/>
        </a:ext>
      </dgm:extLst>
    </dgm:pt>
    <dgm:pt modelId="{A4E2E8B7-8DC5-CA45-BC9C-596847E8D8B6}" type="pres">
      <dgm:prSet presAssocID="{4F796177-2807-1C45-890A-C62B1BC37AC6}" presName="sibTrans" presStyleLbl="sibTrans2D1" presStyleIdx="0" presStyleCnt="0"/>
      <dgm:spPr/>
    </dgm:pt>
    <dgm:pt modelId="{2E54FD68-B869-D642-8BF6-208907F54843}" type="pres">
      <dgm:prSet presAssocID="{D5C51DB3-4702-844D-9114-235ABE3B6B37}" presName="compNode" presStyleCnt="0"/>
      <dgm:spPr/>
    </dgm:pt>
    <dgm:pt modelId="{C5626084-D157-0849-A385-0D48BA8EB034}" type="pres">
      <dgm:prSet presAssocID="{D5C51DB3-4702-844D-9114-235ABE3B6B37}" presName="childRect" presStyleLbl="bgAcc1" presStyleIdx="4" presStyleCnt="6">
        <dgm:presLayoutVars>
          <dgm:bulletEnabled val="1"/>
        </dgm:presLayoutVars>
      </dgm:prSet>
      <dgm:spPr/>
    </dgm:pt>
    <dgm:pt modelId="{E0B185F2-F3AC-9C46-AF63-C258EDD45322}" type="pres">
      <dgm:prSet presAssocID="{D5C51DB3-4702-844D-9114-235ABE3B6B37}" presName="parentText" presStyleLbl="node1" presStyleIdx="0" presStyleCnt="0">
        <dgm:presLayoutVars>
          <dgm:chMax val="0"/>
          <dgm:bulletEnabled val="1"/>
        </dgm:presLayoutVars>
      </dgm:prSet>
      <dgm:spPr/>
    </dgm:pt>
    <dgm:pt modelId="{A9A53FD2-8874-6F44-AAA8-41EF0836ED7F}" type="pres">
      <dgm:prSet presAssocID="{D5C51DB3-4702-844D-9114-235ABE3B6B37}" presName="parentRect" presStyleLbl="alignNode1" presStyleIdx="4" presStyleCnt="6"/>
      <dgm:spPr/>
    </dgm:pt>
    <dgm:pt modelId="{8137E561-E889-604B-8EA8-A63C55ADBFB1}" type="pres">
      <dgm:prSet presAssocID="{D5C51DB3-4702-844D-9114-235ABE3B6B37}" presName="adorn" presStyleLbl="fgAccFollow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Teacher with solid fill"/>
        </a:ext>
      </dgm:extLst>
    </dgm:pt>
    <dgm:pt modelId="{694D5972-750E-6D4A-B533-718E4E5A7894}" type="pres">
      <dgm:prSet presAssocID="{823DD475-ECF7-AD43-B153-0B30B731C1D3}" presName="sibTrans" presStyleLbl="sibTrans2D1" presStyleIdx="0" presStyleCnt="0"/>
      <dgm:spPr/>
    </dgm:pt>
    <dgm:pt modelId="{279672B5-F45F-D14D-AA52-F0EF35FBC9FF}" type="pres">
      <dgm:prSet presAssocID="{A228C235-DCC4-8C49-8205-27C54ACA9BEA}" presName="compNode" presStyleCnt="0"/>
      <dgm:spPr/>
    </dgm:pt>
    <dgm:pt modelId="{10DF8C3F-BBC9-6A4F-A942-77FB84D29F30}" type="pres">
      <dgm:prSet presAssocID="{A228C235-DCC4-8C49-8205-27C54ACA9BEA}" presName="childRect" presStyleLbl="bgAcc1" presStyleIdx="5" presStyleCnt="6">
        <dgm:presLayoutVars>
          <dgm:bulletEnabled val="1"/>
        </dgm:presLayoutVars>
      </dgm:prSet>
      <dgm:spPr/>
    </dgm:pt>
    <dgm:pt modelId="{24AAC078-2889-E341-8058-30C323558944}" type="pres">
      <dgm:prSet presAssocID="{A228C235-DCC4-8C49-8205-27C54ACA9BEA}" presName="parentText" presStyleLbl="node1" presStyleIdx="0" presStyleCnt="0">
        <dgm:presLayoutVars>
          <dgm:chMax val="0"/>
          <dgm:bulletEnabled val="1"/>
        </dgm:presLayoutVars>
      </dgm:prSet>
      <dgm:spPr/>
    </dgm:pt>
    <dgm:pt modelId="{1466246D-A6E6-5E47-8CE2-9E42EA1FE070}" type="pres">
      <dgm:prSet presAssocID="{A228C235-DCC4-8C49-8205-27C54ACA9BEA}" presName="parentRect" presStyleLbl="alignNode1" presStyleIdx="5" presStyleCnt="6"/>
      <dgm:spPr/>
    </dgm:pt>
    <dgm:pt modelId="{D2FC74B7-003C-D745-97B3-3DE964AB37CC}" type="pres">
      <dgm:prSet presAssocID="{A228C235-DCC4-8C49-8205-27C54ACA9BEA}" presName="adorn" presStyleLbl="fgAccFollow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Classroom with solid fill"/>
        </a:ext>
      </dgm:extLst>
    </dgm:pt>
  </dgm:ptLst>
  <dgm:cxnLst>
    <dgm:cxn modelId="{74597522-EB3C-A746-915D-E7157B85B58B}" type="presOf" srcId="{4AF8A451-E807-B143-9A4A-A371F475C656}" destId="{282E9AA6-0E52-BE49-9584-4A9432962A15}" srcOrd="0" destOrd="0" presId="urn:microsoft.com/office/officeart/2005/8/layout/bList2"/>
    <dgm:cxn modelId="{A0670E24-26AC-2B4A-945D-7FE9AD852C6F}" type="presOf" srcId="{4F796177-2807-1C45-890A-C62B1BC37AC6}" destId="{A4E2E8B7-8DC5-CA45-BC9C-596847E8D8B6}" srcOrd="0" destOrd="0" presId="urn:microsoft.com/office/officeart/2005/8/layout/bList2"/>
    <dgm:cxn modelId="{B7C3302C-9B0E-3644-8DEF-5389308F8844}" srcId="{5283FF1E-B2DD-E54C-8ABB-726D4167ADA3}" destId="{C92C29BC-7242-CA45-9DBD-086E7988198C}" srcOrd="3" destOrd="0" parTransId="{8F189676-15C3-2A4A-8E18-1BD0F60C5896}" sibTransId="{4F796177-2807-1C45-890A-C62B1BC37AC6}"/>
    <dgm:cxn modelId="{F17E9F36-B887-E44E-A6B1-637D8CDF961C}" type="presOf" srcId="{79AE64E5-E925-0946-8584-AE6F8C04DAC6}" destId="{7A82AAA8-2491-704E-89B8-181179699FD6}" srcOrd="0" destOrd="0" presId="urn:microsoft.com/office/officeart/2005/8/layout/bList2"/>
    <dgm:cxn modelId="{E6D9A840-397F-E04E-9A77-886AEC2DA7D9}" srcId="{A228C235-DCC4-8C49-8205-27C54ACA9BEA}" destId="{0A6B206F-90B0-B64F-9615-8E651BCF0B5D}" srcOrd="0" destOrd="0" parTransId="{4B52BFB1-B66F-6643-8BB6-FC230E81D8D9}" sibTransId="{1201D270-E541-0949-9409-83F87B99DAA2}"/>
    <dgm:cxn modelId="{93A2C95E-59AB-DF41-AF66-87B015B5D29D}" type="presOf" srcId="{A228C235-DCC4-8C49-8205-27C54ACA9BEA}" destId="{1466246D-A6E6-5E47-8CE2-9E42EA1FE070}" srcOrd="1" destOrd="0" presId="urn:microsoft.com/office/officeart/2005/8/layout/bList2"/>
    <dgm:cxn modelId="{FD84A65F-255E-0642-8F0A-F1D191EB94A8}" type="presOf" srcId="{C92C29BC-7242-CA45-9DBD-086E7988198C}" destId="{4D26F41F-C59B-BB48-AB86-B0CF718A1B2E}" srcOrd="1" destOrd="0" presId="urn:microsoft.com/office/officeart/2005/8/layout/bList2"/>
    <dgm:cxn modelId="{46BBBD62-420D-5648-B6A1-EAD26932C49A}" type="presOf" srcId="{D5C51DB3-4702-844D-9114-235ABE3B6B37}" destId="{E0B185F2-F3AC-9C46-AF63-C258EDD45322}" srcOrd="0" destOrd="0" presId="urn:microsoft.com/office/officeart/2005/8/layout/bList2"/>
    <dgm:cxn modelId="{66674843-773C-D64D-84D4-96A50B3B73DF}" type="presOf" srcId="{D5C51DB3-4702-844D-9114-235ABE3B6B37}" destId="{A9A53FD2-8874-6F44-AAA8-41EF0836ED7F}" srcOrd="1" destOrd="0" presId="urn:microsoft.com/office/officeart/2005/8/layout/bList2"/>
    <dgm:cxn modelId="{3F2F2C6C-CA0E-5A47-BA02-8C9BEBD4435E}" type="presOf" srcId="{70849B15-D78E-A746-B65D-E3F7A6BEBF48}" destId="{EAD338C3-5B68-0B4B-952C-EF06795C4985}" srcOrd="0" destOrd="0" presId="urn:microsoft.com/office/officeart/2005/8/layout/bList2"/>
    <dgm:cxn modelId="{EE3A534D-9596-B14A-B07C-9407423DCD83}" srcId="{5283FF1E-B2DD-E54C-8ABB-726D4167ADA3}" destId="{7BCF4A2C-EF93-F149-8EA4-EAF18FFB9419}" srcOrd="2" destOrd="0" parTransId="{A0380A76-9397-9D41-A4FD-9FED1AB23745}" sibTransId="{4AF8A451-E807-B143-9A4A-A371F475C656}"/>
    <dgm:cxn modelId="{6AD46A70-6B11-054C-A24B-543ADAB8D1B8}" type="presOf" srcId="{5283FF1E-B2DD-E54C-8ABB-726D4167ADA3}" destId="{E3D5369C-5C3B-A54A-BD2A-3A6605370412}" srcOrd="0" destOrd="0" presId="urn:microsoft.com/office/officeart/2005/8/layout/bList2"/>
    <dgm:cxn modelId="{25543851-55DE-D246-B103-A7E1C976BBCC}" srcId="{5283FF1E-B2DD-E54C-8ABB-726D4167ADA3}" destId="{A228C235-DCC4-8C49-8205-27C54ACA9BEA}" srcOrd="5" destOrd="0" parTransId="{AC568DA1-52B1-5E46-9ADB-81C9DE40E91F}" sibTransId="{69457805-4ADA-024D-A706-F20EFD316553}"/>
    <dgm:cxn modelId="{0998CA57-D7E2-0843-B92B-533322092B94}" srcId="{81FF8447-B653-0A4C-9C1B-A54FFD6A9AA9}" destId="{70849B15-D78E-A746-B65D-E3F7A6BEBF48}" srcOrd="0" destOrd="0" parTransId="{FEA169C0-8444-014E-89D6-E997CF6E056D}" sibTransId="{28813829-7917-ED43-A800-DE0F4F93C7DE}"/>
    <dgm:cxn modelId="{A0DB9480-D472-BE48-8CD1-B2D0D0D52D56}" type="presOf" srcId="{C92C29BC-7242-CA45-9DBD-086E7988198C}" destId="{F277C9B4-8B96-6D4E-80CB-710BCAA5DFF0}" srcOrd="0" destOrd="0" presId="urn:microsoft.com/office/officeart/2005/8/layout/bList2"/>
    <dgm:cxn modelId="{627B8681-B396-BA41-AE46-598EB2293F73}" type="presOf" srcId="{823DD475-ECF7-AD43-B153-0B30B731C1D3}" destId="{694D5972-750E-6D4A-B533-718E4E5A7894}" srcOrd="0" destOrd="0" presId="urn:microsoft.com/office/officeart/2005/8/layout/bList2"/>
    <dgm:cxn modelId="{5067D09C-00D1-B442-BBD8-2FE9A8321112}" type="presOf" srcId="{7BCF4A2C-EF93-F149-8EA4-EAF18FFB9419}" destId="{F18398A6-2F83-6C44-9FEB-8E49A95A899A}" srcOrd="0" destOrd="0" presId="urn:microsoft.com/office/officeart/2005/8/layout/bList2"/>
    <dgm:cxn modelId="{930C239E-AC3E-A04F-90C0-888A57FB8575}" srcId="{5283FF1E-B2DD-E54C-8ABB-726D4167ADA3}" destId="{D5C51DB3-4702-844D-9114-235ABE3B6B37}" srcOrd="4" destOrd="0" parTransId="{859F08B6-34A7-AE48-AA4D-1F0F792A31CA}" sibTransId="{823DD475-ECF7-AD43-B153-0B30B731C1D3}"/>
    <dgm:cxn modelId="{A28EF39F-2A00-8245-8FD6-0E6B965FED2F}" type="presOf" srcId="{F3400BCD-691D-0E45-905E-8066A22ADABD}" destId="{24B7372F-481E-DD49-825B-C04051D49E47}" srcOrd="0" destOrd="0" presId="urn:microsoft.com/office/officeart/2005/8/layout/bList2"/>
    <dgm:cxn modelId="{5D38A5B8-B21D-2140-AF5F-EBEB59DC20B9}" type="presOf" srcId="{69FBB195-8CF1-4549-9F9B-487524F60A73}" destId="{BA331B81-E8A7-ED40-A70D-32C971989A10}" srcOrd="1" destOrd="0" presId="urn:microsoft.com/office/officeart/2005/8/layout/bList2"/>
    <dgm:cxn modelId="{F12902B9-64B2-3149-948C-191CF83B99EF}" type="presOf" srcId="{81FF8447-B653-0A4C-9C1B-A54FFD6A9AA9}" destId="{F4FF3E90-1E1D-3444-9C6A-7C4B3A774488}" srcOrd="1" destOrd="0" presId="urn:microsoft.com/office/officeart/2005/8/layout/bList2"/>
    <dgm:cxn modelId="{81E96FBB-2741-EA46-A81D-99EEE546CEB8}" type="presOf" srcId="{81FF8447-B653-0A4C-9C1B-A54FFD6A9AA9}" destId="{2BC1D7D8-407D-D548-AF40-04DDEB1A154A}" srcOrd="0" destOrd="0" presId="urn:microsoft.com/office/officeart/2005/8/layout/bList2"/>
    <dgm:cxn modelId="{719450BF-507C-BF40-B8D2-777FB09622AD}" srcId="{D5C51DB3-4702-844D-9114-235ABE3B6B37}" destId="{C05E37AE-0BAE-DD4E-B205-D929C4A750B9}" srcOrd="0" destOrd="0" parTransId="{7F2C6EEE-B73E-0E40-9144-D26626848159}" sibTransId="{EF8C53DB-9E14-D448-BA59-5F0825605C54}"/>
    <dgm:cxn modelId="{A7D56CCC-5411-FE41-8021-FD1FC2692D90}" srcId="{5283FF1E-B2DD-E54C-8ABB-726D4167ADA3}" destId="{69FBB195-8CF1-4549-9F9B-487524F60A73}" srcOrd="1" destOrd="0" parTransId="{324C5A77-F066-8942-AECB-31E9FC770503}" sibTransId="{F3400BCD-691D-0E45-905E-8066A22ADABD}"/>
    <dgm:cxn modelId="{6F7F76CC-E08D-9B4C-ACFB-15A8B3C4E5FF}" type="presOf" srcId="{C727EC9F-943E-0245-9896-5C13DE1C3D14}" destId="{87B1317F-5D0E-144C-AE41-9413FDC29038}" srcOrd="0" destOrd="0" presId="urn:microsoft.com/office/officeart/2005/8/layout/bList2"/>
    <dgm:cxn modelId="{FA1CB1CE-4EC0-064E-A52C-AFBC163ECB5E}" srcId="{69FBB195-8CF1-4549-9F9B-487524F60A73}" destId="{C9992BCB-B180-B546-9510-AFF0695F2516}" srcOrd="0" destOrd="0" parTransId="{6BDDAB25-5EA4-8648-B75E-7C953746BDF0}" sibTransId="{00E46105-A00A-0547-9F85-97E53796C7BC}"/>
    <dgm:cxn modelId="{2D657CD2-78D3-8F4F-8D78-026B0187E4D8}" srcId="{7BCF4A2C-EF93-F149-8EA4-EAF18FFB9419}" destId="{79AE64E5-E925-0946-8584-AE6F8C04DAC6}" srcOrd="0" destOrd="0" parTransId="{B90B8658-C779-A34F-AB61-DC7F3A54CD03}" sibTransId="{9B62DC7D-9DFD-744F-BAC0-FC267A0FC5D9}"/>
    <dgm:cxn modelId="{5E60ADD4-D898-A94D-99D5-C5C08C108043}" type="presOf" srcId="{69FBB195-8CF1-4549-9F9B-487524F60A73}" destId="{9F6EB117-6C56-E643-AF2D-888CD649EC92}" srcOrd="0" destOrd="0" presId="urn:microsoft.com/office/officeart/2005/8/layout/bList2"/>
    <dgm:cxn modelId="{AC5A82E1-766E-5D49-824C-A4E65575808A}" type="presOf" srcId="{A228C235-DCC4-8C49-8205-27C54ACA9BEA}" destId="{24AAC078-2889-E341-8058-30C323558944}" srcOrd="0" destOrd="0" presId="urn:microsoft.com/office/officeart/2005/8/layout/bList2"/>
    <dgm:cxn modelId="{18815EED-BC62-EC42-BC7E-67EDCEC1C5C7}" type="presOf" srcId="{7BCF4A2C-EF93-F149-8EA4-EAF18FFB9419}" destId="{3108E720-8D58-784D-AA40-21E2FEA985AD}" srcOrd="1" destOrd="0" presId="urn:microsoft.com/office/officeart/2005/8/layout/bList2"/>
    <dgm:cxn modelId="{841FC6F3-8F92-3245-8C30-C410CC49D154}" type="presOf" srcId="{C9992BCB-B180-B546-9510-AFF0695F2516}" destId="{CB92DEC7-31DA-144B-B0C3-3093E376EFAD}" srcOrd="0" destOrd="0" presId="urn:microsoft.com/office/officeart/2005/8/layout/bList2"/>
    <dgm:cxn modelId="{2F6D13F7-344F-B645-97AF-6C197096A289}" srcId="{5283FF1E-B2DD-E54C-8ABB-726D4167ADA3}" destId="{81FF8447-B653-0A4C-9C1B-A54FFD6A9AA9}" srcOrd="0" destOrd="0" parTransId="{5E73A2D7-8B82-C34E-84FB-3AC32AD1DA91}" sibTransId="{473627DA-530B-3A45-8D97-2D34A4868B58}"/>
    <dgm:cxn modelId="{997632FC-9AE2-BE4E-9F10-EF58D0EF75E4}" type="presOf" srcId="{0A6B206F-90B0-B64F-9615-8E651BCF0B5D}" destId="{10DF8C3F-BBC9-6A4F-A942-77FB84D29F30}" srcOrd="0" destOrd="0" presId="urn:microsoft.com/office/officeart/2005/8/layout/bList2"/>
    <dgm:cxn modelId="{4C88D4FC-3FE0-4C4C-96B7-4230B2F4A0CD}" type="presOf" srcId="{473627DA-530B-3A45-8D97-2D34A4868B58}" destId="{420F3693-CD28-9B4E-9AA8-5A3AEDE0D711}" srcOrd="0" destOrd="0" presId="urn:microsoft.com/office/officeart/2005/8/layout/bList2"/>
    <dgm:cxn modelId="{43CF11FD-E3C3-1847-A0AF-BC131788E735}" srcId="{C92C29BC-7242-CA45-9DBD-086E7988198C}" destId="{C727EC9F-943E-0245-9896-5C13DE1C3D14}" srcOrd="0" destOrd="0" parTransId="{22B01D0A-B08C-214F-81A7-FE590C692ADE}" sibTransId="{7A059934-E0EA-8A40-98B4-7A29F9E297C3}"/>
    <dgm:cxn modelId="{AF17E0FE-5E24-5C4C-B373-233F5BD05F59}" type="presOf" srcId="{C05E37AE-0BAE-DD4E-B205-D929C4A750B9}" destId="{C5626084-D157-0849-A385-0D48BA8EB034}" srcOrd="0" destOrd="0" presId="urn:microsoft.com/office/officeart/2005/8/layout/bList2"/>
    <dgm:cxn modelId="{9945B785-B73E-DD47-8640-64FF5D260724}" type="presParOf" srcId="{E3D5369C-5C3B-A54A-BD2A-3A6605370412}" destId="{49DBB824-681B-8A46-86CC-3114C9681E4D}" srcOrd="0" destOrd="0" presId="urn:microsoft.com/office/officeart/2005/8/layout/bList2"/>
    <dgm:cxn modelId="{3ED02B61-524B-8F41-A5D6-18DE3BD5615A}" type="presParOf" srcId="{49DBB824-681B-8A46-86CC-3114C9681E4D}" destId="{EAD338C3-5B68-0B4B-952C-EF06795C4985}" srcOrd="0" destOrd="0" presId="urn:microsoft.com/office/officeart/2005/8/layout/bList2"/>
    <dgm:cxn modelId="{2C1C7E9B-C785-F44C-9878-AF6D699C496F}" type="presParOf" srcId="{49DBB824-681B-8A46-86CC-3114C9681E4D}" destId="{2BC1D7D8-407D-D548-AF40-04DDEB1A154A}" srcOrd="1" destOrd="0" presId="urn:microsoft.com/office/officeart/2005/8/layout/bList2"/>
    <dgm:cxn modelId="{E71C4DF2-32F7-5F47-9B11-00ECE432EADE}" type="presParOf" srcId="{49DBB824-681B-8A46-86CC-3114C9681E4D}" destId="{F4FF3E90-1E1D-3444-9C6A-7C4B3A774488}" srcOrd="2" destOrd="0" presId="urn:microsoft.com/office/officeart/2005/8/layout/bList2"/>
    <dgm:cxn modelId="{26180B80-66A9-6C49-A506-F0A3F6C01B82}" type="presParOf" srcId="{49DBB824-681B-8A46-86CC-3114C9681E4D}" destId="{754C4C94-6432-F646-A5DF-166B03B55A41}" srcOrd="3" destOrd="0" presId="urn:microsoft.com/office/officeart/2005/8/layout/bList2"/>
    <dgm:cxn modelId="{FEBD3DC9-6AF2-0A4E-842D-3359432F96AF}" type="presParOf" srcId="{E3D5369C-5C3B-A54A-BD2A-3A6605370412}" destId="{420F3693-CD28-9B4E-9AA8-5A3AEDE0D711}" srcOrd="1" destOrd="0" presId="urn:microsoft.com/office/officeart/2005/8/layout/bList2"/>
    <dgm:cxn modelId="{38EDB85D-ADE5-FC43-9925-487F33D6D2F4}" type="presParOf" srcId="{E3D5369C-5C3B-A54A-BD2A-3A6605370412}" destId="{B2D0CA41-1E11-F04F-8AF2-E42FB73223DD}" srcOrd="2" destOrd="0" presId="urn:microsoft.com/office/officeart/2005/8/layout/bList2"/>
    <dgm:cxn modelId="{F308FF06-20A0-3C40-837F-BB13E86D1472}" type="presParOf" srcId="{B2D0CA41-1E11-F04F-8AF2-E42FB73223DD}" destId="{CB92DEC7-31DA-144B-B0C3-3093E376EFAD}" srcOrd="0" destOrd="0" presId="urn:microsoft.com/office/officeart/2005/8/layout/bList2"/>
    <dgm:cxn modelId="{24A3EB3D-8991-124F-BABF-0F1F5AF0487C}" type="presParOf" srcId="{B2D0CA41-1E11-F04F-8AF2-E42FB73223DD}" destId="{9F6EB117-6C56-E643-AF2D-888CD649EC92}" srcOrd="1" destOrd="0" presId="urn:microsoft.com/office/officeart/2005/8/layout/bList2"/>
    <dgm:cxn modelId="{105130D9-CFBB-994C-8599-B6074AEFA109}" type="presParOf" srcId="{B2D0CA41-1E11-F04F-8AF2-E42FB73223DD}" destId="{BA331B81-E8A7-ED40-A70D-32C971989A10}" srcOrd="2" destOrd="0" presId="urn:microsoft.com/office/officeart/2005/8/layout/bList2"/>
    <dgm:cxn modelId="{D1054AC9-D254-6F4A-8102-16D9373FBE51}" type="presParOf" srcId="{B2D0CA41-1E11-F04F-8AF2-E42FB73223DD}" destId="{1E7A1313-19FA-6844-AECC-B3D026114989}" srcOrd="3" destOrd="0" presId="urn:microsoft.com/office/officeart/2005/8/layout/bList2"/>
    <dgm:cxn modelId="{82A5A07C-56BA-2945-8828-11E94D25AABE}" type="presParOf" srcId="{E3D5369C-5C3B-A54A-BD2A-3A6605370412}" destId="{24B7372F-481E-DD49-825B-C04051D49E47}" srcOrd="3" destOrd="0" presId="urn:microsoft.com/office/officeart/2005/8/layout/bList2"/>
    <dgm:cxn modelId="{9D96A8E3-975A-754B-97CE-393AD311EFC8}" type="presParOf" srcId="{E3D5369C-5C3B-A54A-BD2A-3A6605370412}" destId="{DAA1A2F0-52FD-B54C-A407-CD9B6B5F75C5}" srcOrd="4" destOrd="0" presId="urn:microsoft.com/office/officeart/2005/8/layout/bList2"/>
    <dgm:cxn modelId="{3CC91ADA-C061-CC4C-9C0D-3EC327B1E678}" type="presParOf" srcId="{DAA1A2F0-52FD-B54C-A407-CD9B6B5F75C5}" destId="{7A82AAA8-2491-704E-89B8-181179699FD6}" srcOrd="0" destOrd="0" presId="urn:microsoft.com/office/officeart/2005/8/layout/bList2"/>
    <dgm:cxn modelId="{6A251DA8-4166-F945-A646-ABA77934D879}" type="presParOf" srcId="{DAA1A2F0-52FD-B54C-A407-CD9B6B5F75C5}" destId="{F18398A6-2F83-6C44-9FEB-8E49A95A899A}" srcOrd="1" destOrd="0" presId="urn:microsoft.com/office/officeart/2005/8/layout/bList2"/>
    <dgm:cxn modelId="{B223224D-1ECD-EA46-9F90-AB90F834B5A4}" type="presParOf" srcId="{DAA1A2F0-52FD-B54C-A407-CD9B6B5F75C5}" destId="{3108E720-8D58-784D-AA40-21E2FEA985AD}" srcOrd="2" destOrd="0" presId="urn:microsoft.com/office/officeart/2005/8/layout/bList2"/>
    <dgm:cxn modelId="{18654921-E5C7-FE43-B40E-38D9DBCFA070}" type="presParOf" srcId="{DAA1A2F0-52FD-B54C-A407-CD9B6B5F75C5}" destId="{7F0D0DC5-AD96-5343-8173-21B95512CBC9}" srcOrd="3" destOrd="0" presId="urn:microsoft.com/office/officeart/2005/8/layout/bList2"/>
    <dgm:cxn modelId="{BDE089DC-417D-574B-AE57-5F99484F54B5}" type="presParOf" srcId="{E3D5369C-5C3B-A54A-BD2A-3A6605370412}" destId="{282E9AA6-0E52-BE49-9584-4A9432962A15}" srcOrd="5" destOrd="0" presId="urn:microsoft.com/office/officeart/2005/8/layout/bList2"/>
    <dgm:cxn modelId="{17B2D033-836D-5140-984A-E3F0573DD0E7}" type="presParOf" srcId="{E3D5369C-5C3B-A54A-BD2A-3A6605370412}" destId="{6EA15874-090E-E043-A97B-E46F5175B771}" srcOrd="6" destOrd="0" presId="urn:microsoft.com/office/officeart/2005/8/layout/bList2"/>
    <dgm:cxn modelId="{427BE296-0525-6241-8FF2-6412005A37F0}" type="presParOf" srcId="{6EA15874-090E-E043-A97B-E46F5175B771}" destId="{87B1317F-5D0E-144C-AE41-9413FDC29038}" srcOrd="0" destOrd="0" presId="urn:microsoft.com/office/officeart/2005/8/layout/bList2"/>
    <dgm:cxn modelId="{178B7D92-CDA5-E64A-951E-8D4C6C16C821}" type="presParOf" srcId="{6EA15874-090E-E043-A97B-E46F5175B771}" destId="{F277C9B4-8B96-6D4E-80CB-710BCAA5DFF0}" srcOrd="1" destOrd="0" presId="urn:microsoft.com/office/officeart/2005/8/layout/bList2"/>
    <dgm:cxn modelId="{9B5D6E2A-4D58-4440-AD9B-BC857501AF25}" type="presParOf" srcId="{6EA15874-090E-E043-A97B-E46F5175B771}" destId="{4D26F41F-C59B-BB48-AB86-B0CF718A1B2E}" srcOrd="2" destOrd="0" presId="urn:microsoft.com/office/officeart/2005/8/layout/bList2"/>
    <dgm:cxn modelId="{2A82E8B0-D82B-5E40-A886-6971B767D9E8}" type="presParOf" srcId="{6EA15874-090E-E043-A97B-E46F5175B771}" destId="{EE1013B2-7C9E-C74D-926C-406E285334DD}" srcOrd="3" destOrd="0" presId="urn:microsoft.com/office/officeart/2005/8/layout/bList2"/>
    <dgm:cxn modelId="{469D5E50-8013-044F-8197-5363D0E59337}" type="presParOf" srcId="{E3D5369C-5C3B-A54A-BD2A-3A6605370412}" destId="{A4E2E8B7-8DC5-CA45-BC9C-596847E8D8B6}" srcOrd="7" destOrd="0" presId="urn:microsoft.com/office/officeart/2005/8/layout/bList2"/>
    <dgm:cxn modelId="{9956AAF1-D368-5C41-88E5-C69A4D0DED9C}" type="presParOf" srcId="{E3D5369C-5C3B-A54A-BD2A-3A6605370412}" destId="{2E54FD68-B869-D642-8BF6-208907F54843}" srcOrd="8" destOrd="0" presId="urn:microsoft.com/office/officeart/2005/8/layout/bList2"/>
    <dgm:cxn modelId="{97E5D563-B57A-4D40-938C-B036295C46EF}" type="presParOf" srcId="{2E54FD68-B869-D642-8BF6-208907F54843}" destId="{C5626084-D157-0849-A385-0D48BA8EB034}" srcOrd="0" destOrd="0" presId="urn:microsoft.com/office/officeart/2005/8/layout/bList2"/>
    <dgm:cxn modelId="{B435FB98-581E-DB43-9423-5F2B16EE9CDD}" type="presParOf" srcId="{2E54FD68-B869-D642-8BF6-208907F54843}" destId="{E0B185F2-F3AC-9C46-AF63-C258EDD45322}" srcOrd="1" destOrd="0" presId="urn:microsoft.com/office/officeart/2005/8/layout/bList2"/>
    <dgm:cxn modelId="{FB1EA83A-9B83-3D4F-806C-F7DCA73ED49C}" type="presParOf" srcId="{2E54FD68-B869-D642-8BF6-208907F54843}" destId="{A9A53FD2-8874-6F44-AAA8-41EF0836ED7F}" srcOrd="2" destOrd="0" presId="urn:microsoft.com/office/officeart/2005/8/layout/bList2"/>
    <dgm:cxn modelId="{94566B56-4667-2F48-A981-9F565EE58083}" type="presParOf" srcId="{2E54FD68-B869-D642-8BF6-208907F54843}" destId="{8137E561-E889-604B-8EA8-A63C55ADBFB1}" srcOrd="3" destOrd="0" presId="urn:microsoft.com/office/officeart/2005/8/layout/bList2"/>
    <dgm:cxn modelId="{2544D5F9-AB92-3C47-9356-13D010773E5D}" type="presParOf" srcId="{E3D5369C-5C3B-A54A-BD2A-3A6605370412}" destId="{694D5972-750E-6D4A-B533-718E4E5A7894}" srcOrd="9" destOrd="0" presId="urn:microsoft.com/office/officeart/2005/8/layout/bList2"/>
    <dgm:cxn modelId="{09E79C9B-C5FD-2744-8026-86D590B65535}" type="presParOf" srcId="{E3D5369C-5C3B-A54A-BD2A-3A6605370412}" destId="{279672B5-F45F-D14D-AA52-F0EF35FBC9FF}" srcOrd="10" destOrd="0" presId="urn:microsoft.com/office/officeart/2005/8/layout/bList2"/>
    <dgm:cxn modelId="{D282B8C2-D6B3-FA4A-84AB-B6D83E73C0F7}" type="presParOf" srcId="{279672B5-F45F-D14D-AA52-F0EF35FBC9FF}" destId="{10DF8C3F-BBC9-6A4F-A942-77FB84D29F30}" srcOrd="0" destOrd="0" presId="urn:microsoft.com/office/officeart/2005/8/layout/bList2"/>
    <dgm:cxn modelId="{578CDAC6-7851-7F44-AA10-B0AE95689713}" type="presParOf" srcId="{279672B5-F45F-D14D-AA52-F0EF35FBC9FF}" destId="{24AAC078-2889-E341-8058-30C323558944}" srcOrd="1" destOrd="0" presId="urn:microsoft.com/office/officeart/2005/8/layout/bList2"/>
    <dgm:cxn modelId="{F15C31C3-6DFC-9F4A-A478-B89010B2B567}" type="presParOf" srcId="{279672B5-F45F-D14D-AA52-F0EF35FBC9FF}" destId="{1466246D-A6E6-5E47-8CE2-9E42EA1FE070}" srcOrd="2" destOrd="0" presId="urn:microsoft.com/office/officeart/2005/8/layout/bList2"/>
    <dgm:cxn modelId="{BD63287F-40E9-274A-9942-A51B3D4AA57B}" type="presParOf" srcId="{279672B5-F45F-D14D-AA52-F0EF35FBC9FF}" destId="{D2FC74B7-003C-D745-97B3-3DE964AB37CC}" srcOrd="3" destOrd="0" presId="urn:microsoft.com/office/officeart/2005/8/layout/b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05E0B7-7BFE-4E18-B382-13BAC930328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C222EAD-ED1F-4BD5-8090-01D7487A41CC}">
      <dgm:prSet custT="1"/>
      <dgm:spPr/>
      <dgm:t>
        <a:bodyPr/>
        <a:lstStyle/>
        <a:p>
          <a:r>
            <a:rPr lang="en-US" sz="4000" dirty="0">
              <a:hlinkClick xmlns:r="http://schemas.openxmlformats.org/officeDocument/2006/relationships" r:id="rId1"/>
            </a:rPr>
            <a:t>https://dicas.liaisoncas.com/</a:t>
          </a:r>
          <a:r>
            <a:rPr lang="en-US" sz="4000" dirty="0"/>
            <a:t> </a:t>
          </a:r>
        </a:p>
      </dgm:t>
    </dgm:pt>
    <dgm:pt modelId="{52D3E91B-1535-440D-9638-92DA982C7A82}" type="parTrans" cxnId="{C80C5554-5E48-4C03-84FB-0650AFC95873}">
      <dgm:prSet/>
      <dgm:spPr/>
      <dgm:t>
        <a:bodyPr/>
        <a:lstStyle/>
        <a:p>
          <a:endParaRPr lang="en-US" sz="3600"/>
        </a:p>
      </dgm:t>
    </dgm:pt>
    <dgm:pt modelId="{7610594C-216E-4F10-9AE6-45B53744118C}" type="sibTrans" cxnId="{C80C5554-5E48-4C03-84FB-0650AFC95873}">
      <dgm:prSet/>
      <dgm:spPr/>
      <dgm:t>
        <a:bodyPr/>
        <a:lstStyle/>
        <a:p>
          <a:endParaRPr lang="en-US" sz="3600"/>
        </a:p>
      </dgm:t>
    </dgm:pt>
    <dgm:pt modelId="{28FB060E-01D1-4AF2-BC6C-4AB8E919339F}">
      <dgm:prSet custT="1"/>
      <dgm:spPr/>
      <dgm:t>
        <a:bodyPr/>
        <a:lstStyle/>
        <a:p>
          <a:r>
            <a:rPr lang="en-US" sz="4000" dirty="0"/>
            <a:t>Each program has its own </a:t>
          </a:r>
          <a:r>
            <a:rPr lang="en-US" sz="4000" u="sng" dirty="0"/>
            <a:t>references</a:t>
          </a:r>
          <a:r>
            <a:rPr lang="en-US" sz="4000" dirty="0"/>
            <a:t>, materials, and submission requirements </a:t>
          </a:r>
        </a:p>
      </dgm:t>
    </dgm:pt>
    <dgm:pt modelId="{79173456-57C6-4FE2-B4AB-95DE57850296}" type="parTrans" cxnId="{7063BE92-24AC-4D3C-B5BB-C8999DF4754E}">
      <dgm:prSet/>
      <dgm:spPr/>
      <dgm:t>
        <a:bodyPr/>
        <a:lstStyle/>
        <a:p>
          <a:endParaRPr lang="en-US" sz="3600"/>
        </a:p>
      </dgm:t>
    </dgm:pt>
    <dgm:pt modelId="{15DFCBE0-15E1-4E39-809D-5D23B795BF89}" type="sibTrans" cxnId="{7063BE92-24AC-4D3C-B5BB-C8999DF4754E}">
      <dgm:prSet/>
      <dgm:spPr/>
      <dgm:t>
        <a:bodyPr/>
        <a:lstStyle/>
        <a:p>
          <a:endParaRPr lang="en-US" sz="3600"/>
        </a:p>
      </dgm:t>
    </dgm:pt>
    <dgm:pt modelId="{F44A0A9C-4F07-4F88-B0ED-39F18E2A8297}">
      <dgm:prSet custT="1"/>
      <dgm:spPr/>
      <dgm:t>
        <a:bodyPr/>
        <a:lstStyle/>
        <a:p>
          <a:r>
            <a:rPr lang="en-US" sz="4000"/>
            <a:t>References must be added to </a:t>
          </a:r>
          <a:r>
            <a:rPr lang="en-US" sz="4000" u="sng"/>
            <a:t>each</a:t>
          </a:r>
          <a:r>
            <a:rPr lang="en-US" sz="4000"/>
            <a:t> program </a:t>
          </a:r>
        </a:p>
      </dgm:t>
    </dgm:pt>
    <dgm:pt modelId="{A6EA14D3-1DFF-43AB-9503-71115AA66F82}" type="parTrans" cxnId="{9F388458-73A5-4ACA-B1BF-7F2F8F258644}">
      <dgm:prSet/>
      <dgm:spPr/>
      <dgm:t>
        <a:bodyPr/>
        <a:lstStyle/>
        <a:p>
          <a:endParaRPr lang="en-US" sz="3600"/>
        </a:p>
      </dgm:t>
    </dgm:pt>
    <dgm:pt modelId="{871248D8-B586-4290-96A9-52B4BECBE1BE}" type="sibTrans" cxnId="{9F388458-73A5-4ACA-B1BF-7F2F8F258644}">
      <dgm:prSet/>
      <dgm:spPr/>
      <dgm:t>
        <a:bodyPr/>
        <a:lstStyle/>
        <a:p>
          <a:endParaRPr lang="en-US" sz="3600"/>
        </a:p>
      </dgm:t>
    </dgm:pt>
    <dgm:pt modelId="{E1C394FF-265D-4CF7-B1CA-80B81EACF8B7}">
      <dgm:prSet custT="1"/>
      <dgm:spPr/>
      <dgm:t>
        <a:bodyPr/>
        <a:lstStyle/>
        <a:p>
          <a:r>
            <a:rPr lang="en-US" sz="4000"/>
            <a:t>Applicant is responsible for tracking status of all documents/references </a:t>
          </a:r>
        </a:p>
      </dgm:t>
    </dgm:pt>
    <dgm:pt modelId="{A7E6BFB9-C706-4EDF-A48C-7692B41FE9E1}" type="parTrans" cxnId="{3133CBDF-D6B3-4601-86BF-478A02CDACDE}">
      <dgm:prSet/>
      <dgm:spPr/>
      <dgm:t>
        <a:bodyPr/>
        <a:lstStyle/>
        <a:p>
          <a:endParaRPr lang="en-US" sz="3600"/>
        </a:p>
      </dgm:t>
    </dgm:pt>
    <dgm:pt modelId="{79221D1C-4C90-4841-80ED-8E5BF9CC154C}" type="sibTrans" cxnId="{3133CBDF-D6B3-4601-86BF-478A02CDACDE}">
      <dgm:prSet/>
      <dgm:spPr/>
      <dgm:t>
        <a:bodyPr/>
        <a:lstStyle/>
        <a:p>
          <a:endParaRPr lang="en-US" sz="3600"/>
        </a:p>
      </dgm:t>
    </dgm:pt>
    <dgm:pt modelId="{F433AECA-308A-410C-A332-45E235F143FF}" type="pres">
      <dgm:prSet presAssocID="{D105E0B7-7BFE-4E18-B382-13BAC930328D}" presName="root" presStyleCnt="0">
        <dgm:presLayoutVars>
          <dgm:dir/>
          <dgm:resizeHandles val="exact"/>
        </dgm:presLayoutVars>
      </dgm:prSet>
      <dgm:spPr/>
    </dgm:pt>
    <dgm:pt modelId="{5184FECA-0F21-41CD-A686-124B7415A001}" type="pres">
      <dgm:prSet presAssocID="{9C222EAD-ED1F-4BD5-8090-01D7487A41CC}" presName="compNode" presStyleCnt="0"/>
      <dgm:spPr/>
    </dgm:pt>
    <dgm:pt modelId="{E53532C1-F4DB-4D2E-B31C-4BFEF58F2C94}" type="pres">
      <dgm:prSet presAssocID="{9C222EAD-ED1F-4BD5-8090-01D7487A41CC}" presName="bgRect" presStyleLbl="bgShp" presStyleIdx="0" presStyleCnt="4"/>
      <dgm:spPr/>
    </dgm:pt>
    <dgm:pt modelId="{DDEEBD22-9362-4991-9085-DC51692D7274}" type="pres">
      <dgm:prSet presAssocID="{9C222EAD-ED1F-4BD5-8090-01D7487A41CC}"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Earth Globe Americas"/>
        </a:ext>
      </dgm:extLst>
    </dgm:pt>
    <dgm:pt modelId="{2E283588-131E-49C5-BD03-662CF7E2B7A0}" type="pres">
      <dgm:prSet presAssocID="{9C222EAD-ED1F-4BD5-8090-01D7487A41CC}" presName="spaceRect" presStyleCnt="0"/>
      <dgm:spPr/>
    </dgm:pt>
    <dgm:pt modelId="{C0A90615-38A7-4828-8ECC-080753E88711}" type="pres">
      <dgm:prSet presAssocID="{9C222EAD-ED1F-4BD5-8090-01D7487A41CC}" presName="parTx" presStyleLbl="revTx" presStyleIdx="0" presStyleCnt="4">
        <dgm:presLayoutVars>
          <dgm:chMax val="0"/>
          <dgm:chPref val="0"/>
        </dgm:presLayoutVars>
      </dgm:prSet>
      <dgm:spPr/>
    </dgm:pt>
    <dgm:pt modelId="{D1DEB286-F9CB-4164-8C6A-644C4CFE259D}" type="pres">
      <dgm:prSet presAssocID="{7610594C-216E-4F10-9AE6-45B53744118C}" presName="sibTrans" presStyleCnt="0"/>
      <dgm:spPr/>
    </dgm:pt>
    <dgm:pt modelId="{6746865E-D1BC-4635-B2BC-010DFD5B9D15}" type="pres">
      <dgm:prSet presAssocID="{28FB060E-01D1-4AF2-BC6C-4AB8E919339F}" presName="compNode" presStyleCnt="0"/>
      <dgm:spPr/>
    </dgm:pt>
    <dgm:pt modelId="{C756461D-2539-4913-B4D9-8089FBA9D226}" type="pres">
      <dgm:prSet presAssocID="{28FB060E-01D1-4AF2-BC6C-4AB8E919339F}" presName="bgRect" presStyleLbl="bgShp" presStyleIdx="1" presStyleCnt="4"/>
      <dgm:spPr/>
    </dgm:pt>
    <dgm:pt modelId="{7601C100-2D52-47CF-845D-49CB86FAFFB8}" type="pres">
      <dgm:prSet presAssocID="{28FB060E-01D1-4AF2-BC6C-4AB8E919339F}" presName="iconRect" presStyleLbl="node1" presStyleIdx="1" presStyleCnt="4"/>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Decision chart with solid fill"/>
        </a:ext>
      </dgm:extLst>
    </dgm:pt>
    <dgm:pt modelId="{A95761EF-3F70-4C16-9605-F2E56C1522D9}" type="pres">
      <dgm:prSet presAssocID="{28FB060E-01D1-4AF2-BC6C-4AB8E919339F}" presName="spaceRect" presStyleCnt="0"/>
      <dgm:spPr/>
    </dgm:pt>
    <dgm:pt modelId="{D6F37EFF-28E4-4EC4-8C3F-BBAEFA24037B}" type="pres">
      <dgm:prSet presAssocID="{28FB060E-01D1-4AF2-BC6C-4AB8E919339F}" presName="parTx" presStyleLbl="revTx" presStyleIdx="1" presStyleCnt="4">
        <dgm:presLayoutVars>
          <dgm:chMax val="0"/>
          <dgm:chPref val="0"/>
        </dgm:presLayoutVars>
      </dgm:prSet>
      <dgm:spPr/>
    </dgm:pt>
    <dgm:pt modelId="{5437F3E2-2C2B-48DB-8EF7-871BC5A3EA96}" type="pres">
      <dgm:prSet presAssocID="{15DFCBE0-15E1-4E39-809D-5D23B795BF89}" presName="sibTrans" presStyleCnt="0"/>
      <dgm:spPr/>
    </dgm:pt>
    <dgm:pt modelId="{DA82C8DF-BDC3-4E0C-863F-FDF1C23E1719}" type="pres">
      <dgm:prSet presAssocID="{F44A0A9C-4F07-4F88-B0ED-39F18E2A8297}" presName="compNode" presStyleCnt="0"/>
      <dgm:spPr/>
    </dgm:pt>
    <dgm:pt modelId="{8F1087CA-13E9-4205-80BD-9239351D2456}" type="pres">
      <dgm:prSet presAssocID="{F44A0A9C-4F07-4F88-B0ED-39F18E2A8297}" presName="bgRect" presStyleLbl="bgShp" presStyleIdx="2" presStyleCnt="4"/>
      <dgm:spPr/>
    </dgm:pt>
    <dgm:pt modelId="{D1385350-DD84-4FBD-8827-D6D86EC02AA5}" type="pres">
      <dgm:prSet presAssocID="{F44A0A9C-4F07-4F88-B0ED-39F18E2A8297}" presName="iconRect" presStyleLbl="node1" presStyleIdx="2" presStyleCnt="4"/>
      <dgm:spPr>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Office worker female with solid fill"/>
        </a:ext>
      </dgm:extLst>
    </dgm:pt>
    <dgm:pt modelId="{4CDE4495-20BB-4F68-A072-221B077500CF}" type="pres">
      <dgm:prSet presAssocID="{F44A0A9C-4F07-4F88-B0ED-39F18E2A8297}" presName="spaceRect" presStyleCnt="0"/>
      <dgm:spPr/>
    </dgm:pt>
    <dgm:pt modelId="{7D4021D3-9C88-4D74-BC43-0094A998EC8F}" type="pres">
      <dgm:prSet presAssocID="{F44A0A9C-4F07-4F88-B0ED-39F18E2A8297}" presName="parTx" presStyleLbl="revTx" presStyleIdx="2" presStyleCnt="4">
        <dgm:presLayoutVars>
          <dgm:chMax val="0"/>
          <dgm:chPref val="0"/>
        </dgm:presLayoutVars>
      </dgm:prSet>
      <dgm:spPr/>
    </dgm:pt>
    <dgm:pt modelId="{9A618CFD-2FB2-41EA-8284-CA42E554CDCA}" type="pres">
      <dgm:prSet presAssocID="{871248D8-B586-4290-96A9-52B4BECBE1BE}" presName="sibTrans" presStyleCnt="0"/>
      <dgm:spPr/>
    </dgm:pt>
    <dgm:pt modelId="{2D9D1562-C9D2-4161-B6C3-B593830893A3}" type="pres">
      <dgm:prSet presAssocID="{E1C394FF-265D-4CF7-B1CA-80B81EACF8B7}" presName="compNode" presStyleCnt="0"/>
      <dgm:spPr/>
    </dgm:pt>
    <dgm:pt modelId="{C4314029-3BE7-441F-B6A3-6797BC32F66F}" type="pres">
      <dgm:prSet presAssocID="{E1C394FF-265D-4CF7-B1CA-80B81EACF8B7}" presName="bgRect" presStyleLbl="bgShp" presStyleIdx="3" presStyleCnt="4"/>
      <dgm:spPr/>
    </dgm:pt>
    <dgm:pt modelId="{A54938C0-5962-4C66-AA7D-02C4BB011BE5}" type="pres">
      <dgm:prSet presAssocID="{E1C394FF-265D-4CF7-B1CA-80B81EACF8B7}" presName="iconRect" presStyleLbl="node1" presStyleIdx="3" presStyleCnt="4"/>
      <dgm:spPr>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a:ln>
          <a:noFill/>
        </a:ln>
      </dgm:spPr>
      <dgm:extLst>
        <a:ext uri="{E40237B7-FDA0-4F09-8148-C483321AD2D9}">
          <dgm14:cNvPr xmlns:dgm14="http://schemas.microsoft.com/office/drawing/2010/diagram" id="0" name="" descr="Magnifying glass with solid fill"/>
        </a:ext>
      </dgm:extLst>
    </dgm:pt>
    <dgm:pt modelId="{7619E626-A8B2-412F-95A4-0DD9DE2FFBBC}" type="pres">
      <dgm:prSet presAssocID="{E1C394FF-265D-4CF7-B1CA-80B81EACF8B7}" presName="spaceRect" presStyleCnt="0"/>
      <dgm:spPr/>
    </dgm:pt>
    <dgm:pt modelId="{2D3CAFCB-C9E1-43A9-BF2F-FF3C270519E8}" type="pres">
      <dgm:prSet presAssocID="{E1C394FF-265D-4CF7-B1CA-80B81EACF8B7}" presName="parTx" presStyleLbl="revTx" presStyleIdx="3" presStyleCnt="4">
        <dgm:presLayoutVars>
          <dgm:chMax val="0"/>
          <dgm:chPref val="0"/>
        </dgm:presLayoutVars>
      </dgm:prSet>
      <dgm:spPr/>
    </dgm:pt>
  </dgm:ptLst>
  <dgm:cxnLst>
    <dgm:cxn modelId="{0E0C141B-2D4D-4303-8576-497D7BAE2DF5}" type="presOf" srcId="{9C222EAD-ED1F-4BD5-8090-01D7487A41CC}" destId="{C0A90615-38A7-4828-8ECC-080753E88711}" srcOrd="0" destOrd="0" presId="urn:microsoft.com/office/officeart/2018/2/layout/IconVerticalSolidList"/>
    <dgm:cxn modelId="{9F5C346E-CFA0-4857-9A63-7F6F08FF4A1F}" type="presOf" srcId="{28FB060E-01D1-4AF2-BC6C-4AB8E919339F}" destId="{D6F37EFF-28E4-4EC4-8C3F-BBAEFA24037B}" srcOrd="0" destOrd="0" presId="urn:microsoft.com/office/officeart/2018/2/layout/IconVerticalSolidList"/>
    <dgm:cxn modelId="{C80C5554-5E48-4C03-84FB-0650AFC95873}" srcId="{D105E0B7-7BFE-4E18-B382-13BAC930328D}" destId="{9C222EAD-ED1F-4BD5-8090-01D7487A41CC}" srcOrd="0" destOrd="0" parTransId="{52D3E91B-1535-440D-9638-92DA982C7A82}" sibTransId="{7610594C-216E-4F10-9AE6-45B53744118C}"/>
    <dgm:cxn modelId="{9F388458-73A5-4ACA-B1BF-7F2F8F258644}" srcId="{D105E0B7-7BFE-4E18-B382-13BAC930328D}" destId="{F44A0A9C-4F07-4F88-B0ED-39F18E2A8297}" srcOrd="2" destOrd="0" parTransId="{A6EA14D3-1DFF-43AB-9503-71115AA66F82}" sibTransId="{871248D8-B586-4290-96A9-52B4BECBE1BE}"/>
    <dgm:cxn modelId="{C5DF277A-6419-4B5B-A0EF-573D773D6CBE}" type="presOf" srcId="{D105E0B7-7BFE-4E18-B382-13BAC930328D}" destId="{F433AECA-308A-410C-A332-45E235F143FF}" srcOrd="0" destOrd="0" presId="urn:microsoft.com/office/officeart/2018/2/layout/IconVerticalSolidList"/>
    <dgm:cxn modelId="{DE77327C-274B-4D36-B279-E9C57E21033E}" type="presOf" srcId="{F44A0A9C-4F07-4F88-B0ED-39F18E2A8297}" destId="{7D4021D3-9C88-4D74-BC43-0094A998EC8F}" srcOrd="0" destOrd="0" presId="urn:microsoft.com/office/officeart/2018/2/layout/IconVerticalSolidList"/>
    <dgm:cxn modelId="{7063BE92-24AC-4D3C-B5BB-C8999DF4754E}" srcId="{D105E0B7-7BFE-4E18-B382-13BAC930328D}" destId="{28FB060E-01D1-4AF2-BC6C-4AB8E919339F}" srcOrd="1" destOrd="0" parTransId="{79173456-57C6-4FE2-B4AB-95DE57850296}" sibTransId="{15DFCBE0-15E1-4E39-809D-5D23B795BF89}"/>
    <dgm:cxn modelId="{3133CBDF-D6B3-4601-86BF-478A02CDACDE}" srcId="{D105E0B7-7BFE-4E18-B382-13BAC930328D}" destId="{E1C394FF-265D-4CF7-B1CA-80B81EACF8B7}" srcOrd="3" destOrd="0" parTransId="{A7E6BFB9-C706-4EDF-A48C-7692B41FE9E1}" sibTransId="{79221D1C-4C90-4841-80ED-8E5BF9CC154C}"/>
    <dgm:cxn modelId="{71A2B5F5-6295-4E53-81B0-F182D9A66C94}" type="presOf" srcId="{E1C394FF-265D-4CF7-B1CA-80B81EACF8B7}" destId="{2D3CAFCB-C9E1-43A9-BF2F-FF3C270519E8}" srcOrd="0" destOrd="0" presId="urn:microsoft.com/office/officeart/2018/2/layout/IconVerticalSolidList"/>
    <dgm:cxn modelId="{2B5D9022-5BF6-49F1-AD5D-16A4C28DED0F}" type="presParOf" srcId="{F433AECA-308A-410C-A332-45E235F143FF}" destId="{5184FECA-0F21-41CD-A686-124B7415A001}" srcOrd="0" destOrd="0" presId="urn:microsoft.com/office/officeart/2018/2/layout/IconVerticalSolidList"/>
    <dgm:cxn modelId="{8A881AF3-8C47-4655-AECD-0EDEA383DCB5}" type="presParOf" srcId="{5184FECA-0F21-41CD-A686-124B7415A001}" destId="{E53532C1-F4DB-4D2E-B31C-4BFEF58F2C94}" srcOrd="0" destOrd="0" presId="urn:microsoft.com/office/officeart/2018/2/layout/IconVerticalSolidList"/>
    <dgm:cxn modelId="{95C365F4-F282-4710-BA3B-112834DF52AA}" type="presParOf" srcId="{5184FECA-0F21-41CD-A686-124B7415A001}" destId="{DDEEBD22-9362-4991-9085-DC51692D7274}" srcOrd="1" destOrd="0" presId="urn:microsoft.com/office/officeart/2018/2/layout/IconVerticalSolidList"/>
    <dgm:cxn modelId="{C56FB625-64F5-4F98-826F-F1FCE696156E}" type="presParOf" srcId="{5184FECA-0F21-41CD-A686-124B7415A001}" destId="{2E283588-131E-49C5-BD03-662CF7E2B7A0}" srcOrd="2" destOrd="0" presId="urn:microsoft.com/office/officeart/2018/2/layout/IconVerticalSolidList"/>
    <dgm:cxn modelId="{AA398AE5-DAEF-4BBA-A9D1-F0F9AE9BA20F}" type="presParOf" srcId="{5184FECA-0F21-41CD-A686-124B7415A001}" destId="{C0A90615-38A7-4828-8ECC-080753E88711}" srcOrd="3" destOrd="0" presId="urn:microsoft.com/office/officeart/2018/2/layout/IconVerticalSolidList"/>
    <dgm:cxn modelId="{341E5B3D-8CB1-479E-9DA9-6861AD0F2DAE}" type="presParOf" srcId="{F433AECA-308A-410C-A332-45E235F143FF}" destId="{D1DEB286-F9CB-4164-8C6A-644C4CFE259D}" srcOrd="1" destOrd="0" presId="urn:microsoft.com/office/officeart/2018/2/layout/IconVerticalSolidList"/>
    <dgm:cxn modelId="{6F3164A0-3423-4153-9A86-DFA98EAAE5E4}" type="presParOf" srcId="{F433AECA-308A-410C-A332-45E235F143FF}" destId="{6746865E-D1BC-4635-B2BC-010DFD5B9D15}" srcOrd="2" destOrd="0" presId="urn:microsoft.com/office/officeart/2018/2/layout/IconVerticalSolidList"/>
    <dgm:cxn modelId="{B4357AAC-C7DC-425A-A710-3C2357B0043F}" type="presParOf" srcId="{6746865E-D1BC-4635-B2BC-010DFD5B9D15}" destId="{C756461D-2539-4913-B4D9-8089FBA9D226}" srcOrd="0" destOrd="0" presId="urn:microsoft.com/office/officeart/2018/2/layout/IconVerticalSolidList"/>
    <dgm:cxn modelId="{79EF66D1-CB44-40A9-932A-2BA7AA70B2A1}" type="presParOf" srcId="{6746865E-D1BC-4635-B2BC-010DFD5B9D15}" destId="{7601C100-2D52-47CF-845D-49CB86FAFFB8}" srcOrd="1" destOrd="0" presId="urn:microsoft.com/office/officeart/2018/2/layout/IconVerticalSolidList"/>
    <dgm:cxn modelId="{E4E34142-B3A8-486F-A47D-41C4B4D5C4B9}" type="presParOf" srcId="{6746865E-D1BC-4635-B2BC-010DFD5B9D15}" destId="{A95761EF-3F70-4C16-9605-F2E56C1522D9}" srcOrd="2" destOrd="0" presId="urn:microsoft.com/office/officeart/2018/2/layout/IconVerticalSolidList"/>
    <dgm:cxn modelId="{6AF15FAF-C22B-458F-88B0-6623862E3E75}" type="presParOf" srcId="{6746865E-D1BC-4635-B2BC-010DFD5B9D15}" destId="{D6F37EFF-28E4-4EC4-8C3F-BBAEFA24037B}" srcOrd="3" destOrd="0" presId="urn:microsoft.com/office/officeart/2018/2/layout/IconVerticalSolidList"/>
    <dgm:cxn modelId="{56C4F85E-D2E0-4C72-A0D0-79793E2A0BE6}" type="presParOf" srcId="{F433AECA-308A-410C-A332-45E235F143FF}" destId="{5437F3E2-2C2B-48DB-8EF7-871BC5A3EA96}" srcOrd="3" destOrd="0" presId="urn:microsoft.com/office/officeart/2018/2/layout/IconVerticalSolidList"/>
    <dgm:cxn modelId="{724D07B5-09CE-4FE2-A3F0-1A7B00BEF6F0}" type="presParOf" srcId="{F433AECA-308A-410C-A332-45E235F143FF}" destId="{DA82C8DF-BDC3-4E0C-863F-FDF1C23E1719}" srcOrd="4" destOrd="0" presId="urn:microsoft.com/office/officeart/2018/2/layout/IconVerticalSolidList"/>
    <dgm:cxn modelId="{7D30E4AA-E607-4339-AC0C-A4A08779CD46}" type="presParOf" srcId="{DA82C8DF-BDC3-4E0C-863F-FDF1C23E1719}" destId="{8F1087CA-13E9-4205-80BD-9239351D2456}" srcOrd="0" destOrd="0" presId="urn:microsoft.com/office/officeart/2018/2/layout/IconVerticalSolidList"/>
    <dgm:cxn modelId="{479AC5EA-6426-41B0-AF61-CF9B8F1D5F63}" type="presParOf" srcId="{DA82C8DF-BDC3-4E0C-863F-FDF1C23E1719}" destId="{D1385350-DD84-4FBD-8827-D6D86EC02AA5}" srcOrd="1" destOrd="0" presId="urn:microsoft.com/office/officeart/2018/2/layout/IconVerticalSolidList"/>
    <dgm:cxn modelId="{F5DA225A-15E0-4E64-AB74-FA49C672FB00}" type="presParOf" srcId="{DA82C8DF-BDC3-4E0C-863F-FDF1C23E1719}" destId="{4CDE4495-20BB-4F68-A072-221B077500CF}" srcOrd="2" destOrd="0" presId="urn:microsoft.com/office/officeart/2018/2/layout/IconVerticalSolidList"/>
    <dgm:cxn modelId="{ED35188B-E0DD-4095-AEBA-39EB5CCDBC1D}" type="presParOf" srcId="{DA82C8DF-BDC3-4E0C-863F-FDF1C23E1719}" destId="{7D4021D3-9C88-4D74-BC43-0094A998EC8F}" srcOrd="3" destOrd="0" presId="urn:microsoft.com/office/officeart/2018/2/layout/IconVerticalSolidList"/>
    <dgm:cxn modelId="{9A78252A-6F46-43B6-94C3-67088D0D6D2D}" type="presParOf" srcId="{F433AECA-308A-410C-A332-45E235F143FF}" destId="{9A618CFD-2FB2-41EA-8284-CA42E554CDCA}" srcOrd="5" destOrd="0" presId="urn:microsoft.com/office/officeart/2018/2/layout/IconVerticalSolidList"/>
    <dgm:cxn modelId="{4611D24B-66EC-48FC-B080-A0C43EB8C870}" type="presParOf" srcId="{F433AECA-308A-410C-A332-45E235F143FF}" destId="{2D9D1562-C9D2-4161-B6C3-B593830893A3}" srcOrd="6" destOrd="0" presId="urn:microsoft.com/office/officeart/2018/2/layout/IconVerticalSolidList"/>
    <dgm:cxn modelId="{4C40B62E-AC71-4A54-B58A-32B43EB22368}" type="presParOf" srcId="{2D9D1562-C9D2-4161-B6C3-B593830893A3}" destId="{C4314029-3BE7-441F-B6A3-6797BC32F66F}" srcOrd="0" destOrd="0" presId="urn:microsoft.com/office/officeart/2018/2/layout/IconVerticalSolidList"/>
    <dgm:cxn modelId="{4C59466C-5496-4A9E-9F67-D170DCDD144F}" type="presParOf" srcId="{2D9D1562-C9D2-4161-B6C3-B593830893A3}" destId="{A54938C0-5962-4C66-AA7D-02C4BB011BE5}" srcOrd="1" destOrd="0" presId="urn:microsoft.com/office/officeart/2018/2/layout/IconVerticalSolidList"/>
    <dgm:cxn modelId="{CAD7F105-E38D-466E-B9C2-94BCA5DF716E}" type="presParOf" srcId="{2D9D1562-C9D2-4161-B6C3-B593830893A3}" destId="{7619E626-A8B2-412F-95A4-0DD9DE2FFBBC}" srcOrd="2" destOrd="0" presId="urn:microsoft.com/office/officeart/2018/2/layout/IconVerticalSolidList"/>
    <dgm:cxn modelId="{EF499EEF-7544-4F97-9090-3EF0B4FD314A}" type="presParOf" srcId="{2D9D1562-C9D2-4161-B6C3-B593830893A3}" destId="{2D3CAFCB-C9E1-43A9-BF2F-FF3C270519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FE1D34-C308-704C-82A2-6A8ECC2AF175}" type="doc">
      <dgm:prSet loTypeId="urn:microsoft.com/office/officeart/2005/8/layout/process3" loCatId="" qsTypeId="urn:microsoft.com/office/officeart/2005/8/quickstyle/simple1" qsCatId="simple" csTypeId="urn:microsoft.com/office/officeart/2005/8/colors/colorful3" csCatId="colorful" phldr="1"/>
      <dgm:spPr/>
      <dgm:t>
        <a:bodyPr/>
        <a:lstStyle/>
        <a:p>
          <a:endParaRPr lang="en-US"/>
        </a:p>
      </dgm:t>
    </dgm:pt>
    <dgm:pt modelId="{739EE46C-5295-5B46-A2BB-657B1E2E7729}">
      <dgm:prSet/>
      <dgm:spPr/>
      <dgm:t>
        <a:bodyPr/>
        <a:lstStyle/>
        <a:p>
          <a:r>
            <a:rPr lang="en-US" b="1" dirty="0"/>
            <a:t>Things to work on anytime</a:t>
          </a:r>
          <a:endParaRPr lang="en-US" dirty="0"/>
        </a:p>
      </dgm:t>
    </dgm:pt>
    <dgm:pt modelId="{C66FC52D-97AC-E542-96FB-C35D190219A9}" type="parTrans" cxnId="{746859E8-5485-0F40-A461-A26B99E7F322}">
      <dgm:prSet/>
      <dgm:spPr/>
      <dgm:t>
        <a:bodyPr/>
        <a:lstStyle/>
        <a:p>
          <a:endParaRPr lang="en-US"/>
        </a:p>
      </dgm:t>
    </dgm:pt>
    <dgm:pt modelId="{1B00FD0B-F7D3-AA47-8F9D-E12E7AD73BA2}" type="sibTrans" cxnId="{746859E8-5485-0F40-A461-A26B99E7F322}">
      <dgm:prSet/>
      <dgm:spPr/>
      <dgm:t>
        <a:bodyPr/>
        <a:lstStyle/>
        <a:p>
          <a:endParaRPr lang="en-US"/>
        </a:p>
      </dgm:t>
    </dgm:pt>
    <dgm:pt modelId="{7164C16D-F6A9-A24F-86DA-46EBE4319BDD}">
      <dgm:prSet/>
      <dgm:spPr/>
      <dgm:t>
        <a:bodyPr/>
        <a:lstStyle/>
        <a:p>
          <a:r>
            <a:rPr lang="en-US"/>
            <a:t>Writing sample/GRE</a:t>
          </a:r>
        </a:p>
      </dgm:t>
    </dgm:pt>
    <dgm:pt modelId="{D1B207F9-75FA-374F-8AFA-307B0A557315}" type="parTrans" cxnId="{483C2591-AAF9-5B48-A1C5-0BB1207A8554}">
      <dgm:prSet/>
      <dgm:spPr/>
      <dgm:t>
        <a:bodyPr/>
        <a:lstStyle/>
        <a:p>
          <a:endParaRPr lang="en-US"/>
        </a:p>
      </dgm:t>
    </dgm:pt>
    <dgm:pt modelId="{DD0773E7-4558-8946-B207-1CA5A1C28889}" type="sibTrans" cxnId="{483C2591-AAF9-5B48-A1C5-0BB1207A8554}">
      <dgm:prSet/>
      <dgm:spPr/>
      <dgm:t>
        <a:bodyPr/>
        <a:lstStyle/>
        <a:p>
          <a:endParaRPr lang="en-US"/>
        </a:p>
      </dgm:t>
    </dgm:pt>
    <dgm:pt modelId="{ADE60A3A-9620-CB43-9513-37917545C9C9}">
      <dgm:prSet/>
      <dgm:spPr/>
      <dgm:t>
        <a:bodyPr/>
        <a:lstStyle/>
        <a:p>
          <a:r>
            <a:rPr lang="en-US"/>
            <a:t>Personal statement</a:t>
          </a:r>
        </a:p>
      </dgm:t>
    </dgm:pt>
    <dgm:pt modelId="{1700AC79-7578-364F-9DFA-3E6D9A5E627D}" type="parTrans" cxnId="{27694EC1-693C-4549-BFF0-8803864CE915}">
      <dgm:prSet/>
      <dgm:spPr/>
      <dgm:t>
        <a:bodyPr/>
        <a:lstStyle/>
        <a:p>
          <a:endParaRPr lang="en-US"/>
        </a:p>
      </dgm:t>
    </dgm:pt>
    <dgm:pt modelId="{53A9B208-0430-DC45-AB27-7C18E0C5A518}" type="sibTrans" cxnId="{27694EC1-693C-4549-BFF0-8803864CE915}">
      <dgm:prSet/>
      <dgm:spPr/>
      <dgm:t>
        <a:bodyPr/>
        <a:lstStyle/>
        <a:p>
          <a:endParaRPr lang="en-US"/>
        </a:p>
      </dgm:t>
    </dgm:pt>
    <dgm:pt modelId="{0E8C2BE1-CCC4-034B-A6FA-9E1A4951228D}">
      <dgm:prSet/>
      <dgm:spPr/>
      <dgm:t>
        <a:bodyPr/>
        <a:lstStyle/>
        <a:p>
          <a:r>
            <a:rPr lang="en-US"/>
            <a:t>Entering your coursework</a:t>
          </a:r>
        </a:p>
      </dgm:t>
    </dgm:pt>
    <dgm:pt modelId="{3B707EC6-4600-EE42-A25A-DCAB3C226A09}" type="parTrans" cxnId="{500EA694-4DE7-6B42-8C2B-B2FAB484E99D}">
      <dgm:prSet/>
      <dgm:spPr/>
      <dgm:t>
        <a:bodyPr/>
        <a:lstStyle/>
        <a:p>
          <a:endParaRPr lang="en-US"/>
        </a:p>
      </dgm:t>
    </dgm:pt>
    <dgm:pt modelId="{FAB5C7A8-74D1-174C-B605-76C9247733F6}" type="sibTrans" cxnId="{500EA694-4DE7-6B42-8C2B-B2FAB484E99D}">
      <dgm:prSet/>
      <dgm:spPr/>
      <dgm:t>
        <a:bodyPr/>
        <a:lstStyle/>
        <a:p>
          <a:endParaRPr lang="en-US"/>
        </a:p>
      </dgm:t>
    </dgm:pt>
    <dgm:pt modelId="{CB2C50AB-404B-1C4B-B173-5A04378FE6D9}">
      <dgm:prSet/>
      <dgm:spPr/>
      <dgm:t>
        <a:bodyPr/>
        <a:lstStyle/>
        <a:p>
          <a:r>
            <a:rPr lang="en-US" dirty="0"/>
            <a:t>Resume</a:t>
          </a:r>
        </a:p>
      </dgm:t>
    </dgm:pt>
    <dgm:pt modelId="{E0FB235B-BA89-6749-8F97-C82BB44F1942}" type="parTrans" cxnId="{3FD4FA78-9AFD-DC49-A200-FA98AD857223}">
      <dgm:prSet/>
      <dgm:spPr/>
      <dgm:t>
        <a:bodyPr/>
        <a:lstStyle/>
        <a:p>
          <a:endParaRPr lang="en-US"/>
        </a:p>
      </dgm:t>
    </dgm:pt>
    <dgm:pt modelId="{E517A791-AC20-CB42-A61D-9731BC6A2E14}" type="sibTrans" cxnId="{3FD4FA78-9AFD-DC49-A200-FA98AD857223}">
      <dgm:prSet/>
      <dgm:spPr/>
      <dgm:t>
        <a:bodyPr/>
        <a:lstStyle/>
        <a:p>
          <a:endParaRPr lang="en-US"/>
        </a:p>
      </dgm:t>
    </dgm:pt>
    <dgm:pt modelId="{9B0F27AD-309B-5844-95E0-3C43F6B1A190}">
      <dgm:prSet/>
      <dgm:spPr/>
      <dgm:t>
        <a:bodyPr/>
        <a:lstStyle/>
        <a:p>
          <a:r>
            <a:rPr lang="en-US" dirty="0"/>
            <a:t>Entering your experiences</a:t>
          </a:r>
        </a:p>
      </dgm:t>
    </dgm:pt>
    <dgm:pt modelId="{CC81C937-A1BA-2540-AA48-EDC3DE98E29C}" type="parTrans" cxnId="{413849CA-CCBB-6849-BFF6-ADD728CB1582}">
      <dgm:prSet/>
      <dgm:spPr/>
      <dgm:t>
        <a:bodyPr/>
        <a:lstStyle/>
        <a:p>
          <a:endParaRPr lang="en-US"/>
        </a:p>
      </dgm:t>
    </dgm:pt>
    <dgm:pt modelId="{98F4882C-C417-B344-8214-0D42DF0D3B1E}" type="sibTrans" cxnId="{413849CA-CCBB-6849-BFF6-ADD728CB1582}">
      <dgm:prSet/>
      <dgm:spPr/>
      <dgm:t>
        <a:bodyPr/>
        <a:lstStyle/>
        <a:p>
          <a:endParaRPr lang="en-US"/>
        </a:p>
      </dgm:t>
    </dgm:pt>
    <dgm:pt modelId="{24390744-6C29-6140-96A5-9E9E561C81F1}">
      <dgm:prSet/>
      <dgm:spPr/>
      <dgm:t>
        <a:bodyPr/>
        <a:lstStyle/>
        <a:p>
          <a:r>
            <a:rPr lang="en-US" dirty="0"/>
            <a:t>June/July</a:t>
          </a:r>
        </a:p>
      </dgm:t>
    </dgm:pt>
    <dgm:pt modelId="{0BB5F119-37CD-6940-9E0F-9894A6F36717}" type="parTrans" cxnId="{6E6A851C-7B18-1F49-BD27-848F84489B49}">
      <dgm:prSet/>
      <dgm:spPr/>
      <dgm:t>
        <a:bodyPr/>
        <a:lstStyle/>
        <a:p>
          <a:endParaRPr lang="en-US"/>
        </a:p>
      </dgm:t>
    </dgm:pt>
    <dgm:pt modelId="{6FBF2061-9B26-834E-9CB4-A2614E85CD77}" type="sibTrans" cxnId="{6E6A851C-7B18-1F49-BD27-848F84489B49}">
      <dgm:prSet/>
      <dgm:spPr/>
      <dgm:t>
        <a:bodyPr/>
        <a:lstStyle/>
        <a:p>
          <a:endParaRPr lang="en-US"/>
        </a:p>
      </dgm:t>
    </dgm:pt>
    <dgm:pt modelId="{B9E326D4-0D3B-FC49-9C9E-C11DFF019B94}">
      <dgm:prSet/>
      <dgm:spPr/>
      <dgm:t>
        <a:bodyPr/>
        <a:lstStyle/>
        <a:p>
          <a:r>
            <a:rPr lang="en-US" dirty="0"/>
            <a:t>Identify your references</a:t>
          </a:r>
        </a:p>
      </dgm:t>
    </dgm:pt>
    <dgm:pt modelId="{C61817B9-477F-8C45-B4BF-7F557E3D4ADB}" type="parTrans" cxnId="{9B0A5A78-72E2-A14D-AF9A-DFF9F665B678}">
      <dgm:prSet/>
      <dgm:spPr/>
      <dgm:t>
        <a:bodyPr/>
        <a:lstStyle/>
        <a:p>
          <a:endParaRPr lang="en-US"/>
        </a:p>
      </dgm:t>
    </dgm:pt>
    <dgm:pt modelId="{9280DB7D-2196-5F4E-9831-12B87ABFAF31}" type="sibTrans" cxnId="{9B0A5A78-72E2-A14D-AF9A-DFF9F665B678}">
      <dgm:prSet/>
      <dgm:spPr/>
      <dgm:t>
        <a:bodyPr/>
        <a:lstStyle/>
        <a:p>
          <a:endParaRPr lang="en-US"/>
        </a:p>
      </dgm:t>
    </dgm:pt>
    <dgm:pt modelId="{B6728D58-AE49-1249-B0BA-20E45DA2D6DE}">
      <dgm:prSet/>
      <dgm:spPr/>
      <dgm:t>
        <a:bodyPr/>
        <a:lstStyle/>
        <a:p>
          <a:r>
            <a:rPr lang="en-US" dirty="0"/>
            <a:t>Let them know your deadline (end of August)</a:t>
          </a:r>
        </a:p>
      </dgm:t>
    </dgm:pt>
    <dgm:pt modelId="{0769DF01-B090-8148-882D-96E00A7205CF}" type="parTrans" cxnId="{11E0D30E-6073-C149-BD26-7B2283D5822D}">
      <dgm:prSet/>
      <dgm:spPr/>
      <dgm:t>
        <a:bodyPr/>
        <a:lstStyle/>
        <a:p>
          <a:endParaRPr lang="en-US"/>
        </a:p>
      </dgm:t>
    </dgm:pt>
    <dgm:pt modelId="{93DA69D3-63AD-BF4B-9E67-C433009F91FC}" type="sibTrans" cxnId="{11E0D30E-6073-C149-BD26-7B2283D5822D}">
      <dgm:prSet/>
      <dgm:spPr/>
      <dgm:t>
        <a:bodyPr/>
        <a:lstStyle/>
        <a:p>
          <a:endParaRPr lang="en-US"/>
        </a:p>
      </dgm:t>
    </dgm:pt>
    <dgm:pt modelId="{EA972B0C-DB83-324B-9334-E76CADEE8682}">
      <dgm:prSet/>
      <dgm:spPr/>
      <dgm:t>
        <a:bodyPr/>
        <a:lstStyle/>
        <a:p>
          <a:r>
            <a:rPr lang="en-US" dirty="0"/>
            <a:t>August 5</a:t>
          </a:r>
        </a:p>
      </dgm:t>
    </dgm:pt>
    <dgm:pt modelId="{B34AFEE3-FD01-D341-8EAB-6B5FA5DAB715}" type="parTrans" cxnId="{841F2992-C033-204E-AAFA-B6CD73330DD2}">
      <dgm:prSet/>
      <dgm:spPr/>
      <dgm:t>
        <a:bodyPr/>
        <a:lstStyle/>
        <a:p>
          <a:endParaRPr lang="en-US"/>
        </a:p>
      </dgm:t>
    </dgm:pt>
    <dgm:pt modelId="{7CDA59A4-21B6-C240-A280-B92D88E52036}" type="sibTrans" cxnId="{841F2992-C033-204E-AAFA-B6CD73330DD2}">
      <dgm:prSet/>
      <dgm:spPr/>
      <dgm:t>
        <a:bodyPr/>
        <a:lstStyle/>
        <a:p>
          <a:endParaRPr lang="en-US"/>
        </a:p>
      </dgm:t>
    </dgm:pt>
    <dgm:pt modelId="{BC9301F4-DD7F-2A4B-BBBA-4D5B0E7146EE}">
      <dgm:prSet/>
      <dgm:spPr/>
      <dgm:t>
        <a:bodyPr/>
        <a:lstStyle/>
        <a:p>
          <a:r>
            <a:rPr lang="en-US" dirty="0"/>
            <a:t>Immediately order transcripts and add your reference contact info</a:t>
          </a:r>
        </a:p>
      </dgm:t>
    </dgm:pt>
    <dgm:pt modelId="{570806C0-05E9-9649-9E00-CB54EF5B0245}" type="parTrans" cxnId="{80958C66-91FB-6249-8974-4BC35AA0BEEF}">
      <dgm:prSet/>
      <dgm:spPr/>
      <dgm:t>
        <a:bodyPr/>
        <a:lstStyle/>
        <a:p>
          <a:endParaRPr lang="en-US"/>
        </a:p>
      </dgm:t>
    </dgm:pt>
    <dgm:pt modelId="{50DF9B2D-22BE-DA49-85B9-C2D735B46EF6}" type="sibTrans" cxnId="{80958C66-91FB-6249-8974-4BC35AA0BEEF}">
      <dgm:prSet/>
      <dgm:spPr/>
      <dgm:t>
        <a:bodyPr/>
        <a:lstStyle/>
        <a:p>
          <a:endParaRPr lang="en-US"/>
        </a:p>
      </dgm:t>
    </dgm:pt>
    <dgm:pt modelId="{670BBDA0-7CA3-244D-AC81-0599517F4D1F}">
      <dgm:prSet/>
      <dgm:spPr/>
      <dgm:t>
        <a:bodyPr/>
        <a:lstStyle/>
        <a:p>
          <a:r>
            <a:rPr lang="en-US" dirty="0"/>
            <a:t>Until Sep 1</a:t>
          </a:r>
        </a:p>
      </dgm:t>
    </dgm:pt>
    <dgm:pt modelId="{87B675A5-F620-8449-9417-C92751E53A1F}" type="parTrans" cxnId="{32DFCAF2-B237-6249-AF55-119D73C7EE20}">
      <dgm:prSet/>
      <dgm:spPr/>
      <dgm:t>
        <a:bodyPr/>
        <a:lstStyle/>
        <a:p>
          <a:endParaRPr lang="en-US"/>
        </a:p>
      </dgm:t>
    </dgm:pt>
    <dgm:pt modelId="{2B8A29DF-5D8A-9540-BB96-D699F45179AE}" type="sibTrans" cxnId="{32DFCAF2-B237-6249-AF55-119D73C7EE20}">
      <dgm:prSet/>
      <dgm:spPr/>
      <dgm:t>
        <a:bodyPr/>
        <a:lstStyle/>
        <a:p>
          <a:endParaRPr lang="en-US"/>
        </a:p>
      </dgm:t>
    </dgm:pt>
    <dgm:pt modelId="{E2586E56-A1BE-F546-8EB4-0A12869691C4}">
      <dgm:prSet/>
      <dgm:spPr/>
      <dgm:t>
        <a:bodyPr/>
        <a:lstStyle/>
        <a:p>
          <a:r>
            <a:rPr lang="en-US" dirty="0"/>
            <a:t>Complete the rest of the DICAS application</a:t>
          </a:r>
        </a:p>
      </dgm:t>
    </dgm:pt>
    <dgm:pt modelId="{F293C10D-A6CB-7241-AA48-77178CC94FBF}" type="parTrans" cxnId="{DAA5F860-B912-864D-895A-C4BF107A84AE}">
      <dgm:prSet/>
      <dgm:spPr/>
      <dgm:t>
        <a:bodyPr/>
        <a:lstStyle/>
        <a:p>
          <a:endParaRPr lang="en-US"/>
        </a:p>
      </dgm:t>
    </dgm:pt>
    <dgm:pt modelId="{58070A17-B025-FB42-9315-AB4E0E87A0D2}" type="sibTrans" cxnId="{DAA5F860-B912-864D-895A-C4BF107A84AE}">
      <dgm:prSet/>
      <dgm:spPr/>
      <dgm:t>
        <a:bodyPr/>
        <a:lstStyle/>
        <a:p>
          <a:endParaRPr lang="en-US"/>
        </a:p>
      </dgm:t>
    </dgm:pt>
    <dgm:pt modelId="{7D2BC95C-8174-B149-A6CE-88543725180C}" type="pres">
      <dgm:prSet presAssocID="{6CFE1D34-C308-704C-82A2-6A8ECC2AF175}" presName="linearFlow" presStyleCnt="0">
        <dgm:presLayoutVars>
          <dgm:dir/>
          <dgm:animLvl val="lvl"/>
          <dgm:resizeHandles val="exact"/>
        </dgm:presLayoutVars>
      </dgm:prSet>
      <dgm:spPr/>
    </dgm:pt>
    <dgm:pt modelId="{815222DA-F305-DD47-B089-D00938C47472}" type="pres">
      <dgm:prSet presAssocID="{739EE46C-5295-5B46-A2BB-657B1E2E7729}" presName="composite" presStyleCnt="0"/>
      <dgm:spPr/>
    </dgm:pt>
    <dgm:pt modelId="{C2F826DB-4539-4A47-80DC-98EF66EA7E22}" type="pres">
      <dgm:prSet presAssocID="{739EE46C-5295-5B46-A2BB-657B1E2E7729}" presName="parTx" presStyleLbl="node1" presStyleIdx="0" presStyleCnt="4">
        <dgm:presLayoutVars>
          <dgm:chMax val="0"/>
          <dgm:chPref val="0"/>
          <dgm:bulletEnabled val="1"/>
        </dgm:presLayoutVars>
      </dgm:prSet>
      <dgm:spPr/>
    </dgm:pt>
    <dgm:pt modelId="{5087457B-1C7E-CC45-8388-9F1805CACF16}" type="pres">
      <dgm:prSet presAssocID="{739EE46C-5295-5B46-A2BB-657B1E2E7729}" presName="parSh" presStyleLbl="node1" presStyleIdx="0" presStyleCnt="4"/>
      <dgm:spPr/>
    </dgm:pt>
    <dgm:pt modelId="{7A2F6D17-7489-D64A-BDC4-CA7A2F98A350}" type="pres">
      <dgm:prSet presAssocID="{739EE46C-5295-5B46-A2BB-657B1E2E7729}" presName="desTx" presStyleLbl="fgAcc1" presStyleIdx="0" presStyleCnt="4">
        <dgm:presLayoutVars>
          <dgm:bulletEnabled val="1"/>
        </dgm:presLayoutVars>
      </dgm:prSet>
      <dgm:spPr/>
    </dgm:pt>
    <dgm:pt modelId="{1D4AE341-DC36-344D-93C7-5F85E1730A35}" type="pres">
      <dgm:prSet presAssocID="{1B00FD0B-F7D3-AA47-8F9D-E12E7AD73BA2}" presName="sibTrans" presStyleLbl="sibTrans2D1" presStyleIdx="0" presStyleCnt="3"/>
      <dgm:spPr/>
    </dgm:pt>
    <dgm:pt modelId="{06D302A9-1126-384B-971D-44A22E29193B}" type="pres">
      <dgm:prSet presAssocID="{1B00FD0B-F7D3-AA47-8F9D-E12E7AD73BA2}" presName="connTx" presStyleLbl="sibTrans2D1" presStyleIdx="0" presStyleCnt="3"/>
      <dgm:spPr/>
    </dgm:pt>
    <dgm:pt modelId="{D5427800-921A-7A4F-A7B2-EEB28842EABC}" type="pres">
      <dgm:prSet presAssocID="{24390744-6C29-6140-96A5-9E9E561C81F1}" presName="composite" presStyleCnt="0"/>
      <dgm:spPr/>
    </dgm:pt>
    <dgm:pt modelId="{D98A6F21-080E-9E4B-A708-0A35B8EC812E}" type="pres">
      <dgm:prSet presAssocID="{24390744-6C29-6140-96A5-9E9E561C81F1}" presName="parTx" presStyleLbl="node1" presStyleIdx="0" presStyleCnt="4">
        <dgm:presLayoutVars>
          <dgm:chMax val="0"/>
          <dgm:chPref val="0"/>
          <dgm:bulletEnabled val="1"/>
        </dgm:presLayoutVars>
      </dgm:prSet>
      <dgm:spPr/>
    </dgm:pt>
    <dgm:pt modelId="{CE75F202-2667-B040-A240-B0F9542560ED}" type="pres">
      <dgm:prSet presAssocID="{24390744-6C29-6140-96A5-9E9E561C81F1}" presName="parSh" presStyleLbl="node1" presStyleIdx="1" presStyleCnt="4"/>
      <dgm:spPr/>
    </dgm:pt>
    <dgm:pt modelId="{40B780A3-435D-5145-8A08-9209B155DF26}" type="pres">
      <dgm:prSet presAssocID="{24390744-6C29-6140-96A5-9E9E561C81F1}" presName="desTx" presStyleLbl="fgAcc1" presStyleIdx="1" presStyleCnt="4">
        <dgm:presLayoutVars>
          <dgm:bulletEnabled val="1"/>
        </dgm:presLayoutVars>
      </dgm:prSet>
      <dgm:spPr/>
    </dgm:pt>
    <dgm:pt modelId="{946BD0EF-1AF0-2044-BE1E-E79EED2FE3E2}" type="pres">
      <dgm:prSet presAssocID="{6FBF2061-9B26-834E-9CB4-A2614E85CD77}" presName="sibTrans" presStyleLbl="sibTrans2D1" presStyleIdx="1" presStyleCnt="3"/>
      <dgm:spPr/>
    </dgm:pt>
    <dgm:pt modelId="{C6746181-7236-7749-9559-795A1E8BC11A}" type="pres">
      <dgm:prSet presAssocID="{6FBF2061-9B26-834E-9CB4-A2614E85CD77}" presName="connTx" presStyleLbl="sibTrans2D1" presStyleIdx="1" presStyleCnt="3"/>
      <dgm:spPr/>
    </dgm:pt>
    <dgm:pt modelId="{D170344B-B05F-4941-85D1-163EB652ED50}" type="pres">
      <dgm:prSet presAssocID="{EA972B0C-DB83-324B-9334-E76CADEE8682}" presName="composite" presStyleCnt="0"/>
      <dgm:spPr/>
    </dgm:pt>
    <dgm:pt modelId="{32301E96-1636-6A4A-9B67-B16E7B73EC83}" type="pres">
      <dgm:prSet presAssocID="{EA972B0C-DB83-324B-9334-E76CADEE8682}" presName="parTx" presStyleLbl="node1" presStyleIdx="1" presStyleCnt="4">
        <dgm:presLayoutVars>
          <dgm:chMax val="0"/>
          <dgm:chPref val="0"/>
          <dgm:bulletEnabled val="1"/>
        </dgm:presLayoutVars>
      </dgm:prSet>
      <dgm:spPr/>
    </dgm:pt>
    <dgm:pt modelId="{82250B16-2123-1A4D-83C4-1B2518855580}" type="pres">
      <dgm:prSet presAssocID="{EA972B0C-DB83-324B-9334-E76CADEE8682}" presName="parSh" presStyleLbl="node1" presStyleIdx="2" presStyleCnt="4"/>
      <dgm:spPr/>
    </dgm:pt>
    <dgm:pt modelId="{99673136-A221-2944-B71A-94DF28E30E7C}" type="pres">
      <dgm:prSet presAssocID="{EA972B0C-DB83-324B-9334-E76CADEE8682}" presName="desTx" presStyleLbl="fgAcc1" presStyleIdx="2" presStyleCnt="4">
        <dgm:presLayoutVars>
          <dgm:bulletEnabled val="1"/>
        </dgm:presLayoutVars>
      </dgm:prSet>
      <dgm:spPr/>
    </dgm:pt>
    <dgm:pt modelId="{8C7B9076-D957-0E4E-8BBE-B299BC1F1786}" type="pres">
      <dgm:prSet presAssocID="{7CDA59A4-21B6-C240-A280-B92D88E52036}" presName="sibTrans" presStyleLbl="sibTrans2D1" presStyleIdx="2" presStyleCnt="3"/>
      <dgm:spPr/>
    </dgm:pt>
    <dgm:pt modelId="{3D0E7563-1546-EE4C-ACCD-EC4BD5587A84}" type="pres">
      <dgm:prSet presAssocID="{7CDA59A4-21B6-C240-A280-B92D88E52036}" presName="connTx" presStyleLbl="sibTrans2D1" presStyleIdx="2" presStyleCnt="3"/>
      <dgm:spPr/>
    </dgm:pt>
    <dgm:pt modelId="{093BA48A-AFB5-EE40-82B9-176018FB53C8}" type="pres">
      <dgm:prSet presAssocID="{670BBDA0-7CA3-244D-AC81-0599517F4D1F}" presName="composite" presStyleCnt="0"/>
      <dgm:spPr/>
    </dgm:pt>
    <dgm:pt modelId="{1D49AF40-F07F-C34C-AFE0-4924EE2955BE}" type="pres">
      <dgm:prSet presAssocID="{670BBDA0-7CA3-244D-AC81-0599517F4D1F}" presName="parTx" presStyleLbl="node1" presStyleIdx="2" presStyleCnt="4">
        <dgm:presLayoutVars>
          <dgm:chMax val="0"/>
          <dgm:chPref val="0"/>
          <dgm:bulletEnabled val="1"/>
        </dgm:presLayoutVars>
      </dgm:prSet>
      <dgm:spPr/>
    </dgm:pt>
    <dgm:pt modelId="{E6D333BC-1FD9-5647-96A3-C93236C16509}" type="pres">
      <dgm:prSet presAssocID="{670BBDA0-7CA3-244D-AC81-0599517F4D1F}" presName="parSh" presStyleLbl="node1" presStyleIdx="3" presStyleCnt="4"/>
      <dgm:spPr/>
    </dgm:pt>
    <dgm:pt modelId="{8A634615-F556-DF44-8625-F178E8E3D9CE}" type="pres">
      <dgm:prSet presAssocID="{670BBDA0-7CA3-244D-AC81-0599517F4D1F}" presName="desTx" presStyleLbl="fgAcc1" presStyleIdx="3" presStyleCnt="4">
        <dgm:presLayoutVars>
          <dgm:bulletEnabled val="1"/>
        </dgm:presLayoutVars>
      </dgm:prSet>
      <dgm:spPr/>
    </dgm:pt>
  </dgm:ptLst>
  <dgm:cxnLst>
    <dgm:cxn modelId="{11E0D30E-6073-C149-BD26-7B2283D5822D}" srcId="{24390744-6C29-6140-96A5-9E9E561C81F1}" destId="{B6728D58-AE49-1249-B0BA-20E45DA2D6DE}" srcOrd="1" destOrd="0" parTransId="{0769DF01-B090-8148-882D-96E00A7205CF}" sibTransId="{93DA69D3-63AD-BF4B-9E67-C433009F91FC}"/>
    <dgm:cxn modelId="{813DD012-6058-5040-865F-A99382774FAD}" type="presOf" srcId="{6FBF2061-9B26-834E-9CB4-A2614E85CD77}" destId="{946BD0EF-1AF0-2044-BE1E-E79EED2FE3E2}" srcOrd="0" destOrd="0" presId="urn:microsoft.com/office/officeart/2005/8/layout/process3"/>
    <dgm:cxn modelId="{43BF091C-626B-9C4E-A19E-6AF2F80BB95D}" type="presOf" srcId="{9B0F27AD-309B-5844-95E0-3C43F6B1A190}" destId="{7A2F6D17-7489-D64A-BDC4-CA7A2F98A350}" srcOrd="0" destOrd="4" presId="urn:microsoft.com/office/officeart/2005/8/layout/process3"/>
    <dgm:cxn modelId="{6E6A851C-7B18-1F49-BD27-848F84489B49}" srcId="{6CFE1D34-C308-704C-82A2-6A8ECC2AF175}" destId="{24390744-6C29-6140-96A5-9E9E561C81F1}" srcOrd="1" destOrd="0" parTransId="{0BB5F119-37CD-6940-9E0F-9894A6F36717}" sibTransId="{6FBF2061-9B26-834E-9CB4-A2614E85CD77}"/>
    <dgm:cxn modelId="{DAA5F860-B912-864D-895A-C4BF107A84AE}" srcId="{670BBDA0-7CA3-244D-AC81-0599517F4D1F}" destId="{E2586E56-A1BE-F546-8EB4-0A12869691C4}" srcOrd="0" destOrd="0" parTransId="{F293C10D-A6CB-7241-AA48-77178CC94FBF}" sibTransId="{58070A17-B025-FB42-9315-AB4E0E87A0D2}"/>
    <dgm:cxn modelId="{80958C66-91FB-6249-8974-4BC35AA0BEEF}" srcId="{EA972B0C-DB83-324B-9334-E76CADEE8682}" destId="{BC9301F4-DD7F-2A4B-BBBA-4D5B0E7146EE}" srcOrd="0" destOrd="0" parTransId="{570806C0-05E9-9649-9E00-CB54EF5B0245}" sibTransId="{50DF9B2D-22BE-DA49-85B9-C2D735B46EF6}"/>
    <dgm:cxn modelId="{7D212A67-8C39-8640-BF80-C4D7EE714153}" type="presOf" srcId="{670BBDA0-7CA3-244D-AC81-0599517F4D1F}" destId="{1D49AF40-F07F-C34C-AFE0-4924EE2955BE}" srcOrd="0" destOrd="0" presId="urn:microsoft.com/office/officeart/2005/8/layout/process3"/>
    <dgm:cxn modelId="{4353BB68-C56F-814E-AE97-8E7DE1AAAC0B}" type="presOf" srcId="{7CDA59A4-21B6-C240-A280-B92D88E52036}" destId="{8C7B9076-D957-0E4E-8BBE-B299BC1F1786}" srcOrd="0" destOrd="0" presId="urn:microsoft.com/office/officeart/2005/8/layout/process3"/>
    <dgm:cxn modelId="{BD71EF68-EC8A-E64D-B685-F24EDF351518}" type="presOf" srcId="{1B00FD0B-F7D3-AA47-8F9D-E12E7AD73BA2}" destId="{1D4AE341-DC36-344D-93C7-5F85E1730A35}" srcOrd="0" destOrd="0" presId="urn:microsoft.com/office/officeart/2005/8/layout/process3"/>
    <dgm:cxn modelId="{96357553-438B-3F4A-8EA3-BA7C70F5BA14}" type="presOf" srcId="{739EE46C-5295-5B46-A2BB-657B1E2E7729}" destId="{5087457B-1C7E-CC45-8388-9F1805CACF16}" srcOrd="1" destOrd="0" presId="urn:microsoft.com/office/officeart/2005/8/layout/process3"/>
    <dgm:cxn modelId="{9B0A5A78-72E2-A14D-AF9A-DFF9F665B678}" srcId="{24390744-6C29-6140-96A5-9E9E561C81F1}" destId="{B9E326D4-0D3B-FC49-9C9E-C11DFF019B94}" srcOrd="0" destOrd="0" parTransId="{C61817B9-477F-8C45-B4BF-7F557E3D4ADB}" sibTransId="{9280DB7D-2196-5F4E-9831-12B87ABFAF31}"/>
    <dgm:cxn modelId="{3FD4FA78-9AFD-DC49-A200-FA98AD857223}" srcId="{739EE46C-5295-5B46-A2BB-657B1E2E7729}" destId="{CB2C50AB-404B-1C4B-B173-5A04378FE6D9}" srcOrd="3" destOrd="0" parTransId="{E0FB235B-BA89-6749-8F97-C82BB44F1942}" sibTransId="{E517A791-AC20-CB42-A61D-9731BC6A2E14}"/>
    <dgm:cxn modelId="{B6F0F07A-99BC-924D-A55B-574254AB5116}" type="presOf" srcId="{1B00FD0B-F7D3-AA47-8F9D-E12E7AD73BA2}" destId="{06D302A9-1126-384B-971D-44A22E29193B}" srcOrd="1" destOrd="0" presId="urn:microsoft.com/office/officeart/2005/8/layout/process3"/>
    <dgm:cxn modelId="{6F80DA81-C214-1F4D-B582-537D19CFCF9B}" type="presOf" srcId="{6FBF2061-9B26-834E-9CB4-A2614E85CD77}" destId="{C6746181-7236-7749-9559-795A1E8BC11A}" srcOrd="1" destOrd="0" presId="urn:microsoft.com/office/officeart/2005/8/layout/process3"/>
    <dgm:cxn modelId="{F2226888-4CE8-F345-BBA1-6B7B109F6860}" type="presOf" srcId="{670BBDA0-7CA3-244D-AC81-0599517F4D1F}" destId="{E6D333BC-1FD9-5647-96A3-C93236C16509}" srcOrd="1" destOrd="0" presId="urn:microsoft.com/office/officeart/2005/8/layout/process3"/>
    <dgm:cxn modelId="{AF0BD388-88E2-3345-9A0A-4C50C36DFED4}" type="presOf" srcId="{7CDA59A4-21B6-C240-A280-B92D88E52036}" destId="{3D0E7563-1546-EE4C-ACCD-EC4BD5587A84}" srcOrd="1" destOrd="0" presId="urn:microsoft.com/office/officeart/2005/8/layout/process3"/>
    <dgm:cxn modelId="{FE4E988F-83D6-2349-9169-4B101CD7F8CD}" type="presOf" srcId="{EA972B0C-DB83-324B-9334-E76CADEE8682}" destId="{82250B16-2123-1A4D-83C4-1B2518855580}" srcOrd="1" destOrd="0" presId="urn:microsoft.com/office/officeart/2005/8/layout/process3"/>
    <dgm:cxn modelId="{483C2591-AAF9-5B48-A1C5-0BB1207A8554}" srcId="{739EE46C-5295-5B46-A2BB-657B1E2E7729}" destId="{7164C16D-F6A9-A24F-86DA-46EBE4319BDD}" srcOrd="0" destOrd="0" parTransId="{D1B207F9-75FA-374F-8AFA-307B0A557315}" sibTransId="{DD0773E7-4558-8946-B207-1CA5A1C28889}"/>
    <dgm:cxn modelId="{841F2992-C033-204E-AAFA-B6CD73330DD2}" srcId="{6CFE1D34-C308-704C-82A2-6A8ECC2AF175}" destId="{EA972B0C-DB83-324B-9334-E76CADEE8682}" srcOrd="2" destOrd="0" parTransId="{B34AFEE3-FD01-D341-8EAB-6B5FA5DAB715}" sibTransId="{7CDA59A4-21B6-C240-A280-B92D88E52036}"/>
    <dgm:cxn modelId="{500EA694-4DE7-6B42-8C2B-B2FAB484E99D}" srcId="{739EE46C-5295-5B46-A2BB-657B1E2E7729}" destId="{0E8C2BE1-CCC4-034B-A6FA-9E1A4951228D}" srcOrd="2" destOrd="0" parTransId="{3B707EC6-4600-EE42-A25A-DCAB3C226A09}" sibTransId="{FAB5C7A8-74D1-174C-B605-76C9247733F6}"/>
    <dgm:cxn modelId="{5A758AA1-132F-484E-B304-0F16E5735A95}" type="presOf" srcId="{EA972B0C-DB83-324B-9334-E76CADEE8682}" destId="{32301E96-1636-6A4A-9B67-B16E7B73EC83}" srcOrd="0" destOrd="0" presId="urn:microsoft.com/office/officeart/2005/8/layout/process3"/>
    <dgm:cxn modelId="{7BF48FA4-01BC-1E45-A51E-DCA0DDA3F8AB}" type="presOf" srcId="{B6728D58-AE49-1249-B0BA-20E45DA2D6DE}" destId="{40B780A3-435D-5145-8A08-9209B155DF26}" srcOrd="0" destOrd="1" presId="urn:microsoft.com/office/officeart/2005/8/layout/process3"/>
    <dgm:cxn modelId="{E126F3A4-FB27-6142-B146-1831BF75D5C9}" type="presOf" srcId="{E2586E56-A1BE-F546-8EB4-0A12869691C4}" destId="{8A634615-F556-DF44-8625-F178E8E3D9CE}" srcOrd="0" destOrd="0" presId="urn:microsoft.com/office/officeart/2005/8/layout/process3"/>
    <dgm:cxn modelId="{59EF30B2-51FD-4244-8D98-28191694FAFA}" type="presOf" srcId="{B9E326D4-0D3B-FC49-9C9E-C11DFF019B94}" destId="{40B780A3-435D-5145-8A08-9209B155DF26}" srcOrd="0" destOrd="0" presId="urn:microsoft.com/office/officeart/2005/8/layout/process3"/>
    <dgm:cxn modelId="{27694EC1-693C-4549-BFF0-8803864CE915}" srcId="{739EE46C-5295-5B46-A2BB-657B1E2E7729}" destId="{ADE60A3A-9620-CB43-9513-37917545C9C9}" srcOrd="1" destOrd="0" parTransId="{1700AC79-7578-364F-9DFA-3E6D9A5E627D}" sibTransId="{53A9B208-0430-DC45-AB27-7C18E0C5A518}"/>
    <dgm:cxn modelId="{BFF185C2-BA2A-B64A-BA97-F99D130C8768}" type="presOf" srcId="{ADE60A3A-9620-CB43-9513-37917545C9C9}" destId="{7A2F6D17-7489-D64A-BDC4-CA7A2F98A350}" srcOrd="0" destOrd="1" presId="urn:microsoft.com/office/officeart/2005/8/layout/process3"/>
    <dgm:cxn modelId="{413849CA-CCBB-6849-BFF6-ADD728CB1582}" srcId="{739EE46C-5295-5B46-A2BB-657B1E2E7729}" destId="{9B0F27AD-309B-5844-95E0-3C43F6B1A190}" srcOrd="4" destOrd="0" parTransId="{CC81C937-A1BA-2540-AA48-EDC3DE98E29C}" sibTransId="{98F4882C-C417-B344-8214-0D42DF0D3B1E}"/>
    <dgm:cxn modelId="{4C215CD2-FA21-6945-AF6F-F1FF7D23AE48}" type="presOf" srcId="{CB2C50AB-404B-1C4B-B173-5A04378FE6D9}" destId="{7A2F6D17-7489-D64A-BDC4-CA7A2F98A350}" srcOrd="0" destOrd="3" presId="urn:microsoft.com/office/officeart/2005/8/layout/process3"/>
    <dgm:cxn modelId="{2DFCEFD4-7AA9-8C44-A436-60592DF30644}" type="presOf" srcId="{739EE46C-5295-5B46-A2BB-657B1E2E7729}" destId="{C2F826DB-4539-4A47-80DC-98EF66EA7E22}" srcOrd="0" destOrd="0" presId="urn:microsoft.com/office/officeart/2005/8/layout/process3"/>
    <dgm:cxn modelId="{90AD95DA-A84B-A345-91DE-4E570F25E29B}" type="presOf" srcId="{6CFE1D34-C308-704C-82A2-6A8ECC2AF175}" destId="{7D2BC95C-8174-B149-A6CE-88543725180C}" srcOrd="0" destOrd="0" presId="urn:microsoft.com/office/officeart/2005/8/layout/process3"/>
    <dgm:cxn modelId="{393E87E4-D5F7-004B-8E33-8DC18705DA75}" type="presOf" srcId="{BC9301F4-DD7F-2A4B-BBBA-4D5B0E7146EE}" destId="{99673136-A221-2944-B71A-94DF28E30E7C}" srcOrd="0" destOrd="0" presId="urn:microsoft.com/office/officeart/2005/8/layout/process3"/>
    <dgm:cxn modelId="{746859E8-5485-0F40-A461-A26B99E7F322}" srcId="{6CFE1D34-C308-704C-82A2-6A8ECC2AF175}" destId="{739EE46C-5295-5B46-A2BB-657B1E2E7729}" srcOrd="0" destOrd="0" parTransId="{C66FC52D-97AC-E542-96FB-C35D190219A9}" sibTransId="{1B00FD0B-F7D3-AA47-8F9D-E12E7AD73BA2}"/>
    <dgm:cxn modelId="{275B8BE8-A689-874F-AE1E-8E3047F001FE}" type="presOf" srcId="{24390744-6C29-6140-96A5-9E9E561C81F1}" destId="{CE75F202-2667-B040-A240-B0F9542560ED}" srcOrd="1" destOrd="0" presId="urn:microsoft.com/office/officeart/2005/8/layout/process3"/>
    <dgm:cxn modelId="{71A4A7E9-96F0-E749-908B-47C6C2638EDC}" type="presOf" srcId="{0E8C2BE1-CCC4-034B-A6FA-9E1A4951228D}" destId="{7A2F6D17-7489-D64A-BDC4-CA7A2F98A350}" srcOrd="0" destOrd="2" presId="urn:microsoft.com/office/officeart/2005/8/layout/process3"/>
    <dgm:cxn modelId="{DD0B9EF0-B5F2-F24E-8D84-2A38E323AC9F}" type="presOf" srcId="{7164C16D-F6A9-A24F-86DA-46EBE4319BDD}" destId="{7A2F6D17-7489-D64A-BDC4-CA7A2F98A350}" srcOrd="0" destOrd="0" presId="urn:microsoft.com/office/officeart/2005/8/layout/process3"/>
    <dgm:cxn modelId="{32DFCAF2-B237-6249-AF55-119D73C7EE20}" srcId="{6CFE1D34-C308-704C-82A2-6A8ECC2AF175}" destId="{670BBDA0-7CA3-244D-AC81-0599517F4D1F}" srcOrd="3" destOrd="0" parTransId="{87B675A5-F620-8449-9417-C92751E53A1F}" sibTransId="{2B8A29DF-5D8A-9540-BB96-D699F45179AE}"/>
    <dgm:cxn modelId="{655681FE-D782-134E-8D04-31C06751DCEC}" type="presOf" srcId="{24390744-6C29-6140-96A5-9E9E561C81F1}" destId="{D98A6F21-080E-9E4B-A708-0A35B8EC812E}" srcOrd="0" destOrd="0" presId="urn:microsoft.com/office/officeart/2005/8/layout/process3"/>
    <dgm:cxn modelId="{EBDD1112-1D88-984D-B406-6CB4CAAF7108}" type="presParOf" srcId="{7D2BC95C-8174-B149-A6CE-88543725180C}" destId="{815222DA-F305-DD47-B089-D00938C47472}" srcOrd="0" destOrd="0" presId="urn:microsoft.com/office/officeart/2005/8/layout/process3"/>
    <dgm:cxn modelId="{7652DA8A-D907-D54E-9644-8FBE9466CFBC}" type="presParOf" srcId="{815222DA-F305-DD47-B089-D00938C47472}" destId="{C2F826DB-4539-4A47-80DC-98EF66EA7E22}" srcOrd="0" destOrd="0" presId="urn:microsoft.com/office/officeart/2005/8/layout/process3"/>
    <dgm:cxn modelId="{F4A50258-E267-3A42-8119-B07D1DDA0E2C}" type="presParOf" srcId="{815222DA-F305-DD47-B089-D00938C47472}" destId="{5087457B-1C7E-CC45-8388-9F1805CACF16}" srcOrd="1" destOrd="0" presId="urn:microsoft.com/office/officeart/2005/8/layout/process3"/>
    <dgm:cxn modelId="{49202BE8-2B55-5445-B8CB-A2090A8BD84B}" type="presParOf" srcId="{815222DA-F305-DD47-B089-D00938C47472}" destId="{7A2F6D17-7489-D64A-BDC4-CA7A2F98A350}" srcOrd="2" destOrd="0" presId="urn:microsoft.com/office/officeart/2005/8/layout/process3"/>
    <dgm:cxn modelId="{8AC33879-8F3B-764D-8C72-6349E1390373}" type="presParOf" srcId="{7D2BC95C-8174-B149-A6CE-88543725180C}" destId="{1D4AE341-DC36-344D-93C7-5F85E1730A35}" srcOrd="1" destOrd="0" presId="urn:microsoft.com/office/officeart/2005/8/layout/process3"/>
    <dgm:cxn modelId="{0CD41A63-A7E1-9547-86FD-ACCE95C9097F}" type="presParOf" srcId="{1D4AE341-DC36-344D-93C7-5F85E1730A35}" destId="{06D302A9-1126-384B-971D-44A22E29193B}" srcOrd="0" destOrd="0" presId="urn:microsoft.com/office/officeart/2005/8/layout/process3"/>
    <dgm:cxn modelId="{725DB786-DC79-4746-B41A-CA7D77E4B1BE}" type="presParOf" srcId="{7D2BC95C-8174-B149-A6CE-88543725180C}" destId="{D5427800-921A-7A4F-A7B2-EEB28842EABC}" srcOrd="2" destOrd="0" presId="urn:microsoft.com/office/officeart/2005/8/layout/process3"/>
    <dgm:cxn modelId="{A6D6010B-E1D0-C04B-94B1-1B5B3FF1A924}" type="presParOf" srcId="{D5427800-921A-7A4F-A7B2-EEB28842EABC}" destId="{D98A6F21-080E-9E4B-A708-0A35B8EC812E}" srcOrd="0" destOrd="0" presId="urn:microsoft.com/office/officeart/2005/8/layout/process3"/>
    <dgm:cxn modelId="{5560B033-AE52-7348-9767-1ABB429F7247}" type="presParOf" srcId="{D5427800-921A-7A4F-A7B2-EEB28842EABC}" destId="{CE75F202-2667-B040-A240-B0F9542560ED}" srcOrd="1" destOrd="0" presId="urn:microsoft.com/office/officeart/2005/8/layout/process3"/>
    <dgm:cxn modelId="{B4F48280-44BA-5B4D-9A96-BE61DE827A78}" type="presParOf" srcId="{D5427800-921A-7A4F-A7B2-EEB28842EABC}" destId="{40B780A3-435D-5145-8A08-9209B155DF26}" srcOrd="2" destOrd="0" presId="urn:microsoft.com/office/officeart/2005/8/layout/process3"/>
    <dgm:cxn modelId="{FA046D49-4216-5843-A383-A8B8555D04F8}" type="presParOf" srcId="{7D2BC95C-8174-B149-A6CE-88543725180C}" destId="{946BD0EF-1AF0-2044-BE1E-E79EED2FE3E2}" srcOrd="3" destOrd="0" presId="urn:microsoft.com/office/officeart/2005/8/layout/process3"/>
    <dgm:cxn modelId="{43061CF1-5A7B-884D-8ACA-F660C74E54C2}" type="presParOf" srcId="{946BD0EF-1AF0-2044-BE1E-E79EED2FE3E2}" destId="{C6746181-7236-7749-9559-795A1E8BC11A}" srcOrd="0" destOrd="0" presId="urn:microsoft.com/office/officeart/2005/8/layout/process3"/>
    <dgm:cxn modelId="{DAE77039-889A-5342-91EE-C07F8CCECD84}" type="presParOf" srcId="{7D2BC95C-8174-B149-A6CE-88543725180C}" destId="{D170344B-B05F-4941-85D1-163EB652ED50}" srcOrd="4" destOrd="0" presId="urn:microsoft.com/office/officeart/2005/8/layout/process3"/>
    <dgm:cxn modelId="{A276E638-5346-A849-8AA9-BB8C358C9E9D}" type="presParOf" srcId="{D170344B-B05F-4941-85D1-163EB652ED50}" destId="{32301E96-1636-6A4A-9B67-B16E7B73EC83}" srcOrd="0" destOrd="0" presId="urn:microsoft.com/office/officeart/2005/8/layout/process3"/>
    <dgm:cxn modelId="{35A3C6CD-C67C-7C4B-AE7B-E226DE57D2BF}" type="presParOf" srcId="{D170344B-B05F-4941-85D1-163EB652ED50}" destId="{82250B16-2123-1A4D-83C4-1B2518855580}" srcOrd="1" destOrd="0" presId="urn:microsoft.com/office/officeart/2005/8/layout/process3"/>
    <dgm:cxn modelId="{12F84D4D-69F4-0345-BDD8-2916404782EF}" type="presParOf" srcId="{D170344B-B05F-4941-85D1-163EB652ED50}" destId="{99673136-A221-2944-B71A-94DF28E30E7C}" srcOrd="2" destOrd="0" presId="urn:microsoft.com/office/officeart/2005/8/layout/process3"/>
    <dgm:cxn modelId="{0E68A3E9-5E20-A147-B24D-CF281F04019E}" type="presParOf" srcId="{7D2BC95C-8174-B149-A6CE-88543725180C}" destId="{8C7B9076-D957-0E4E-8BBE-B299BC1F1786}" srcOrd="5" destOrd="0" presId="urn:microsoft.com/office/officeart/2005/8/layout/process3"/>
    <dgm:cxn modelId="{F37CAE1F-050E-ED4A-AFC5-E95E95969F9D}" type="presParOf" srcId="{8C7B9076-D957-0E4E-8BBE-B299BC1F1786}" destId="{3D0E7563-1546-EE4C-ACCD-EC4BD5587A84}" srcOrd="0" destOrd="0" presId="urn:microsoft.com/office/officeart/2005/8/layout/process3"/>
    <dgm:cxn modelId="{3EE44E7A-48E1-6D4C-82B7-8AEECDD8F965}" type="presParOf" srcId="{7D2BC95C-8174-B149-A6CE-88543725180C}" destId="{093BA48A-AFB5-EE40-82B9-176018FB53C8}" srcOrd="6" destOrd="0" presId="urn:microsoft.com/office/officeart/2005/8/layout/process3"/>
    <dgm:cxn modelId="{3B1DF380-1C83-2540-A054-6807C72E6117}" type="presParOf" srcId="{093BA48A-AFB5-EE40-82B9-176018FB53C8}" destId="{1D49AF40-F07F-C34C-AFE0-4924EE2955BE}" srcOrd="0" destOrd="0" presId="urn:microsoft.com/office/officeart/2005/8/layout/process3"/>
    <dgm:cxn modelId="{BBDD5424-EF83-6140-9B20-3A1AD78A4D30}" type="presParOf" srcId="{093BA48A-AFB5-EE40-82B9-176018FB53C8}" destId="{E6D333BC-1FD9-5647-96A3-C93236C16509}" srcOrd="1" destOrd="0" presId="urn:microsoft.com/office/officeart/2005/8/layout/process3"/>
    <dgm:cxn modelId="{20D5DDBF-1135-1E4D-B0BE-128C37D9D969}" type="presParOf" srcId="{093BA48A-AFB5-EE40-82B9-176018FB53C8}" destId="{8A634615-F556-DF44-8625-F178E8E3D9CE}" srcOrd="2" destOrd="0" presId="urn:microsoft.com/office/officeart/2005/8/layout/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DC1AD4-22C6-4916-BC3D-B7FD228B147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41AFF22-F308-4884-8DD2-9F3D94483180}">
      <dgm:prSet custT="1"/>
      <dgm:spPr/>
      <dgm:t>
        <a:bodyPr/>
        <a:lstStyle/>
        <a:p>
          <a:r>
            <a:rPr lang="en-US" sz="4000"/>
            <a:t>Must use your transcripts to manually enter </a:t>
          </a:r>
          <a:r>
            <a:rPr lang="en-US" sz="4000" u="sng"/>
            <a:t>every course you’ve taken</a:t>
          </a:r>
          <a:r>
            <a:rPr lang="en-US" sz="4000"/>
            <a:t> at all College Attended</a:t>
          </a:r>
        </a:p>
      </dgm:t>
    </dgm:pt>
    <dgm:pt modelId="{5CCFDD47-78F4-467A-8078-C70B27A277A8}" type="parTrans" cxnId="{70EF04CE-292D-48FC-B575-4CB993902C65}">
      <dgm:prSet/>
      <dgm:spPr/>
      <dgm:t>
        <a:bodyPr/>
        <a:lstStyle/>
        <a:p>
          <a:endParaRPr lang="en-US" sz="3200"/>
        </a:p>
      </dgm:t>
    </dgm:pt>
    <dgm:pt modelId="{4A7B5DAF-EB08-45DD-A82E-DA608B831F86}" type="sibTrans" cxnId="{70EF04CE-292D-48FC-B575-4CB993902C65}">
      <dgm:prSet/>
      <dgm:spPr/>
      <dgm:t>
        <a:bodyPr/>
        <a:lstStyle/>
        <a:p>
          <a:endParaRPr lang="en-US" sz="3200"/>
        </a:p>
      </dgm:t>
    </dgm:pt>
    <dgm:pt modelId="{81131791-D079-42EA-A06A-DFC7081DD4E7}">
      <dgm:prSet custT="1"/>
      <dgm:spPr/>
      <dgm:t>
        <a:bodyPr/>
        <a:lstStyle/>
        <a:p>
          <a:r>
            <a:rPr lang="en-US" sz="4000" dirty="0"/>
            <a:t>Include future/in progress courses and pre-</a:t>
          </a:r>
          <a:r>
            <a:rPr lang="en-US" sz="4000" dirty="0" err="1"/>
            <a:t>reqs</a:t>
          </a:r>
          <a:endParaRPr lang="en-US" sz="4000" dirty="0"/>
        </a:p>
      </dgm:t>
    </dgm:pt>
    <dgm:pt modelId="{F1ED89D1-A5F2-4EEA-868D-5D7B8AD16697}" type="parTrans" cxnId="{8AC2CDD9-38DE-4372-8AE4-8647D722BED7}">
      <dgm:prSet/>
      <dgm:spPr/>
      <dgm:t>
        <a:bodyPr/>
        <a:lstStyle/>
        <a:p>
          <a:endParaRPr lang="en-US" sz="3200"/>
        </a:p>
      </dgm:t>
    </dgm:pt>
    <dgm:pt modelId="{A0196798-4EF6-4FBD-9DCE-A1752E3CEDFF}" type="sibTrans" cxnId="{8AC2CDD9-38DE-4372-8AE4-8647D722BED7}">
      <dgm:prSet/>
      <dgm:spPr/>
      <dgm:t>
        <a:bodyPr/>
        <a:lstStyle/>
        <a:p>
          <a:endParaRPr lang="en-US" sz="3200"/>
        </a:p>
      </dgm:t>
    </dgm:pt>
    <dgm:pt modelId="{63E34796-5AF8-4997-850B-A23D788CD243}">
      <dgm:prSet custT="1"/>
      <dgm:spPr/>
      <dgm:t>
        <a:bodyPr/>
        <a:lstStyle/>
        <a:p>
          <a:r>
            <a:rPr lang="en-US" sz="4000" dirty="0"/>
            <a:t>Time consuming, but not hard </a:t>
          </a:r>
        </a:p>
      </dgm:t>
    </dgm:pt>
    <dgm:pt modelId="{EA581F0D-28B8-4775-9D70-AAE7A45D66AC}" type="parTrans" cxnId="{A7F126EF-D087-49A8-9F72-125BCA6B46F1}">
      <dgm:prSet/>
      <dgm:spPr/>
      <dgm:t>
        <a:bodyPr/>
        <a:lstStyle/>
        <a:p>
          <a:endParaRPr lang="en-US" sz="3200"/>
        </a:p>
      </dgm:t>
    </dgm:pt>
    <dgm:pt modelId="{C5305C64-9AC4-4708-9515-AA0647767722}" type="sibTrans" cxnId="{A7F126EF-D087-49A8-9F72-125BCA6B46F1}">
      <dgm:prSet/>
      <dgm:spPr/>
      <dgm:t>
        <a:bodyPr/>
        <a:lstStyle/>
        <a:p>
          <a:endParaRPr lang="en-US" sz="3200"/>
        </a:p>
      </dgm:t>
    </dgm:pt>
    <dgm:pt modelId="{B7727080-04A0-4183-AC9A-9EBFDF085194}" type="pres">
      <dgm:prSet presAssocID="{F7DC1AD4-22C6-4916-BC3D-B7FD228B1471}" presName="root" presStyleCnt="0">
        <dgm:presLayoutVars>
          <dgm:dir/>
          <dgm:resizeHandles val="exact"/>
        </dgm:presLayoutVars>
      </dgm:prSet>
      <dgm:spPr/>
    </dgm:pt>
    <dgm:pt modelId="{6CAD1630-4326-4ED4-A45D-5A802129B5A0}" type="pres">
      <dgm:prSet presAssocID="{D41AFF22-F308-4884-8DD2-9F3D94483180}" presName="compNode" presStyleCnt="0"/>
      <dgm:spPr/>
    </dgm:pt>
    <dgm:pt modelId="{EB29C2ED-ED2D-41DD-A7A4-5BEDA00B444C}" type="pres">
      <dgm:prSet presAssocID="{D41AFF22-F308-4884-8DD2-9F3D94483180}" presName="bgRect" presStyleLbl="bgShp" presStyleIdx="0" presStyleCnt="3"/>
      <dgm:spPr/>
    </dgm:pt>
    <dgm:pt modelId="{1C0E7114-45E4-4F95-9D7C-F6FCE33D6956}" type="pres">
      <dgm:prSet presAssocID="{D41AFF22-F308-4884-8DD2-9F3D9448318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A144B764-B297-47F9-8805-9610630D1797}" type="pres">
      <dgm:prSet presAssocID="{D41AFF22-F308-4884-8DD2-9F3D94483180}" presName="spaceRect" presStyleCnt="0"/>
      <dgm:spPr/>
    </dgm:pt>
    <dgm:pt modelId="{632E2C87-8107-4D34-AE4F-1297ED3DBEFE}" type="pres">
      <dgm:prSet presAssocID="{D41AFF22-F308-4884-8DD2-9F3D94483180}" presName="parTx" presStyleLbl="revTx" presStyleIdx="0" presStyleCnt="3">
        <dgm:presLayoutVars>
          <dgm:chMax val="0"/>
          <dgm:chPref val="0"/>
        </dgm:presLayoutVars>
      </dgm:prSet>
      <dgm:spPr/>
    </dgm:pt>
    <dgm:pt modelId="{BCF85F16-CA59-4B15-ADB6-7E2FEED169A2}" type="pres">
      <dgm:prSet presAssocID="{4A7B5DAF-EB08-45DD-A82E-DA608B831F86}" presName="sibTrans" presStyleCnt="0"/>
      <dgm:spPr/>
    </dgm:pt>
    <dgm:pt modelId="{5CCDE798-4105-4918-8F2D-2B00B33CE6F3}" type="pres">
      <dgm:prSet presAssocID="{81131791-D079-42EA-A06A-DFC7081DD4E7}" presName="compNode" presStyleCnt="0"/>
      <dgm:spPr/>
    </dgm:pt>
    <dgm:pt modelId="{C792FEB5-9EA1-4931-9907-AE911B0061A0}" type="pres">
      <dgm:prSet presAssocID="{81131791-D079-42EA-A06A-DFC7081DD4E7}" presName="bgRect" presStyleLbl="bgShp" presStyleIdx="1" presStyleCnt="3"/>
      <dgm:spPr/>
    </dgm:pt>
    <dgm:pt modelId="{8D71B86A-2406-483E-B334-201265E22526}" type="pres">
      <dgm:prSet presAssocID="{81131791-D079-42EA-A06A-DFC7081DD4E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17493354-A34F-467E-AFF1-218823489942}" type="pres">
      <dgm:prSet presAssocID="{81131791-D079-42EA-A06A-DFC7081DD4E7}" presName="spaceRect" presStyleCnt="0"/>
      <dgm:spPr/>
    </dgm:pt>
    <dgm:pt modelId="{DC0F6FFB-086B-4138-8C9D-688783C67AF5}" type="pres">
      <dgm:prSet presAssocID="{81131791-D079-42EA-A06A-DFC7081DD4E7}" presName="parTx" presStyleLbl="revTx" presStyleIdx="1" presStyleCnt="3">
        <dgm:presLayoutVars>
          <dgm:chMax val="0"/>
          <dgm:chPref val="0"/>
        </dgm:presLayoutVars>
      </dgm:prSet>
      <dgm:spPr/>
    </dgm:pt>
    <dgm:pt modelId="{48EFEECF-D80D-4ED1-9A79-D36C38C566C3}" type="pres">
      <dgm:prSet presAssocID="{A0196798-4EF6-4FBD-9DCE-A1752E3CEDFF}" presName="sibTrans" presStyleCnt="0"/>
      <dgm:spPr/>
    </dgm:pt>
    <dgm:pt modelId="{7060EFEF-431E-44F8-802C-BD7B6E9A2067}" type="pres">
      <dgm:prSet presAssocID="{63E34796-5AF8-4997-850B-A23D788CD243}" presName="compNode" presStyleCnt="0"/>
      <dgm:spPr/>
    </dgm:pt>
    <dgm:pt modelId="{A22D89FB-82ED-40A3-A3C2-A549AFDA92B6}" type="pres">
      <dgm:prSet presAssocID="{63E34796-5AF8-4997-850B-A23D788CD243}" presName="bgRect" presStyleLbl="bgShp" presStyleIdx="2" presStyleCnt="3"/>
      <dgm:spPr/>
    </dgm:pt>
    <dgm:pt modelId="{39A97179-7DB7-40B1-9C48-2BE2BF3775C6}" type="pres">
      <dgm:prSet presAssocID="{63E34796-5AF8-4997-850B-A23D788CD24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rglass"/>
        </a:ext>
      </dgm:extLst>
    </dgm:pt>
    <dgm:pt modelId="{1FCE14EA-B8D7-4440-8D39-32E52791CB38}" type="pres">
      <dgm:prSet presAssocID="{63E34796-5AF8-4997-850B-A23D788CD243}" presName="spaceRect" presStyleCnt="0"/>
      <dgm:spPr/>
    </dgm:pt>
    <dgm:pt modelId="{DF9E91F4-ECFD-4920-A466-D620D7CBC4C4}" type="pres">
      <dgm:prSet presAssocID="{63E34796-5AF8-4997-850B-A23D788CD243}" presName="parTx" presStyleLbl="revTx" presStyleIdx="2" presStyleCnt="3">
        <dgm:presLayoutVars>
          <dgm:chMax val="0"/>
          <dgm:chPref val="0"/>
        </dgm:presLayoutVars>
      </dgm:prSet>
      <dgm:spPr/>
    </dgm:pt>
  </dgm:ptLst>
  <dgm:cxnLst>
    <dgm:cxn modelId="{B1408F47-BCFC-4977-BB33-7EA17E0B409B}" type="presOf" srcId="{F7DC1AD4-22C6-4916-BC3D-B7FD228B1471}" destId="{B7727080-04A0-4183-AC9A-9EBFDF085194}" srcOrd="0" destOrd="0" presId="urn:microsoft.com/office/officeart/2018/2/layout/IconVerticalSolidList"/>
    <dgm:cxn modelId="{70EF04CE-292D-48FC-B575-4CB993902C65}" srcId="{F7DC1AD4-22C6-4916-BC3D-B7FD228B1471}" destId="{D41AFF22-F308-4884-8DD2-9F3D94483180}" srcOrd="0" destOrd="0" parTransId="{5CCFDD47-78F4-467A-8078-C70B27A277A8}" sibTransId="{4A7B5DAF-EB08-45DD-A82E-DA608B831F86}"/>
    <dgm:cxn modelId="{C01D6BD8-D541-4D67-82B5-76550BC25DE6}" type="presOf" srcId="{63E34796-5AF8-4997-850B-A23D788CD243}" destId="{DF9E91F4-ECFD-4920-A466-D620D7CBC4C4}" srcOrd="0" destOrd="0" presId="urn:microsoft.com/office/officeart/2018/2/layout/IconVerticalSolidList"/>
    <dgm:cxn modelId="{8AC2CDD9-38DE-4372-8AE4-8647D722BED7}" srcId="{F7DC1AD4-22C6-4916-BC3D-B7FD228B1471}" destId="{81131791-D079-42EA-A06A-DFC7081DD4E7}" srcOrd="1" destOrd="0" parTransId="{F1ED89D1-A5F2-4EEA-868D-5D7B8AD16697}" sibTransId="{A0196798-4EF6-4FBD-9DCE-A1752E3CEDFF}"/>
    <dgm:cxn modelId="{E06CA9DA-E848-41C8-89BF-7ABFC29961DC}" type="presOf" srcId="{D41AFF22-F308-4884-8DD2-9F3D94483180}" destId="{632E2C87-8107-4D34-AE4F-1297ED3DBEFE}" srcOrd="0" destOrd="0" presId="urn:microsoft.com/office/officeart/2018/2/layout/IconVerticalSolidList"/>
    <dgm:cxn modelId="{312954EE-FD02-4AE5-805F-67C6DDE078BB}" type="presOf" srcId="{81131791-D079-42EA-A06A-DFC7081DD4E7}" destId="{DC0F6FFB-086B-4138-8C9D-688783C67AF5}" srcOrd="0" destOrd="0" presId="urn:microsoft.com/office/officeart/2018/2/layout/IconVerticalSolidList"/>
    <dgm:cxn modelId="{A7F126EF-D087-49A8-9F72-125BCA6B46F1}" srcId="{F7DC1AD4-22C6-4916-BC3D-B7FD228B1471}" destId="{63E34796-5AF8-4997-850B-A23D788CD243}" srcOrd="2" destOrd="0" parTransId="{EA581F0D-28B8-4775-9D70-AAE7A45D66AC}" sibTransId="{C5305C64-9AC4-4708-9515-AA0647767722}"/>
    <dgm:cxn modelId="{A6745B93-2812-4AAC-B175-DE014C361FF9}" type="presParOf" srcId="{B7727080-04A0-4183-AC9A-9EBFDF085194}" destId="{6CAD1630-4326-4ED4-A45D-5A802129B5A0}" srcOrd="0" destOrd="0" presId="urn:microsoft.com/office/officeart/2018/2/layout/IconVerticalSolidList"/>
    <dgm:cxn modelId="{D5CE2FA2-411D-4B33-9410-7AFA1F1B625D}" type="presParOf" srcId="{6CAD1630-4326-4ED4-A45D-5A802129B5A0}" destId="{EB29C2ED-ED2D-41DD-A7A4-5BEDA00B444C}" srcOrd="0" destOrd="0" presId="urn:microsoft.com/office/officeart/2018/2/layout/IconVerticalSolidList"/>
    <dgm:cxn modelId="{EA025A12-8543-4B94-9C4F-35FA24719A39}" type="presParOf" srcId="{6CAD1630-4326-4ED4-A45D-5A802129B5A0}" destId="{1C0E7114-45E4-4F95-9D7C-F6FCE33D6956}" srcOrd="1" destOrd="0" presId="urn:microsoft.com/office/officeart/2018/2/layout/IconVerticalSolidList"/>
    <dgm:cxn modelId="{C3DDE29D-AAC1-4352-8F0D-0A2529AA40B2}" type="presParOf" srcId="{6CAD1630-4326-4ED4-A45D-5A802129B5A0}" destId="{A144B764-B297-47F9-8805-9610630D1797}" srcOrd="2" destOrd="0" presId="urn:microsoft.com/office/officeart/2018/2/layout/IconVerticalSolidList"/>
    <dgm:cxn modelId="{F73FBE08-3DC9-494F-B8D3-51EB574CB53F}" type="presParOf" srcId="{6CAD1630-4326-4ED4-A45D-5A802129B5A0}" destId="{632E2C87-8107-4D34-AE4F-1297ED3DBEFE}" srcOrd="3" destOrd="0" presId="urn:microsoft.com/office/officeart/2018/2/layout/IconVerticalSolidList"/>
    <dgm:cxn modelId="{8F82CE70-9E75-4943-81EF-00FAE17FC3D3}" type="presParOf" srcId="{B7727080-04A0-4183-AC9A-9EBFDF085194}" destId="{BCF85F16-CA59-4B15-ADB6-7E2FEED169A2}" srcOrd="1" destOrd="0" presId="urn:microsoft.com/office/officeart/2018/2/layout/IconVerticalSolidList"/>
    <dgm:cxn modelId="{4A3B4482-A7FA-430C-9DE9-3785A27724C4}" type="presParOf" srcId="{B7727080-04A0-4183-AC9A-9EBFDF085194}" destId="{5CCDE798-4105-4918-8F2D-2B00B33CE6F3}" srcOrd="2" destOrd="0" presId="urn:microsoft.com/office/officeart/2018/2/layout/IconVerticalSolidList"/>
    <dgm:cxn modelId="{6BC7CA34-2309-4161-8339-F5AD34B4C5F1}" type="presParOf" srcId="{5CCDE798-4105-4918-8F2D-2B00B33CE6F3}" destId="{C792FEB5-9EA1-4931-9907-AE911B0061A0}" srcOrd="0" destOrd="0" presId="urn:microsoft.com/office/officeart/2018/2/layout/IconVerticalSolidList"/>
    <dgm:cxn modelId="{F880A14E-4EA4-46ED-A9F6-15A5D7E64363}" type="presParOf" srcId="{5CCDE798-4105-4918-8F2D-2B00B33CE6F3}" destId="{8D71B86A-2406-483E-B334-201265E22526}" srcOrd="1" destOrd="0" presId="urn:microsoft.com/office/officeart/2018/2/layout/IconVerticalSolidList"/>
    <dgm:cxn modelId="{48153975-3BF1-4C73-89DF-75350879F522}" type="presParOf" srcId="{5CCDE798-4105-4918-8F2D-2B00B33CE6F3}" destId="{17493354-A34F-467E-AFF1-218823489942}" srcOrd="2" destOrd="0" presId="urn:microsoft.com/office/officeart/2018/2/layout/IconVerticalSolidList"/>
    <dgm:cxn modelId="{3B15063C-5D7B-4CA0-B5D2-19B5081ADD4F}" type="presParOf" srcId="{5CCDE798-4105-4918-8F2D-2B00B33CE6F3}" destId="{DC0F6FFB-086B-4138-8C9D-688783C67AF5}" srcOrd="3" destOrd="0" presId="urn:microsoft.com/office/officeart/2018/2/layout/IconVerticalSolidList"/>
    <dgm:cxn modelId="{6261FD81-2587-4A58-B2D4-AF50E075EC1F}" type="presParOf" srcId="{B7727080-04A0-4183-AC9A-9EBFDF085194}" destId="{48EFEECF-D80D-4ED1-9A79-D36C38C566C3}" srcOrd="3" destOrd="0" presId="urn:microsoft.com/office/officeart/2018/2/layout/IconVerticalSolidList"/>
    <dgm:cxn modelId="{48AB2A57-7073-4071-AA4C-F4AF34ED88D1}" type="presParOf" srcId="{B7727080-04A0-4183-AC9A-9EBFDF085194}" destId="{7060EFEF-431E-44F8-802C-BD7B6E9A2067}" srcOrd="4" destOrd="0" presId="urn:microsoft.com/office/officeart/2018/2/layout/IconVerticalSolidList"/>
    <dgm:cxn modelId="{D85D3258-E2B0-4943-9B56-7E9E11194234}" type="presParOf" srcId="{7060EFEF-431E-44F8-802C-BD7B6E9A2067}" destId="{A22D89FB-82ED-40A3-A3C2-A549AFDA92B6}" srcOrd="0" destOrd="0" presId="urn:microsoft.com/office/officeart/2018/2/layout/IconVerticalSolidList"/>
    <dgm:cxn modelId="{D461F493-2B69-4006-B0AD-5A6253E32572}" type="presParOf" srcId="{7060EFEF-431E-44F8-802C-BD7B6E9A2067}" destId="{39A97179-7DB7-40B1-9C48-2BE2BF3775C6}" srcOrd="1" destOrd="0" presId="urn:microsoft.com/office/officeart/2018/2/layout/IconVerticalSolidList"/>
    <dgm:cxn modelId="{87964DFE-A79B-4BF5-A645-24F0098DCBB0}" type="presParOf" srcId="{7060EFEF-431E-44F8-802C-BD7B6E9A2067}" destId="{1FCE14EA-B8D7-4440-8D39-32E52791CB38}" srcOrd="2" destOrd="0" presId="urn:microsoft.com/office/officeart/2018/2/layout/IconVerticalSolidList"/>
    <dgm:cxn modelId="{0A803D96-50EC-4C48-ACBF-ED886B575C97}" type="presParOf" srcId="{7060EFEF-431E-44F8-802C-BD7B6E9A2067}" destId="{DF9E91F4-ECFD-4920-A466-D620D7CBC4C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41D311-AB8F-4195-A364-48BA901A67DA}"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C24832DF-10A6-4B0D-890E-083A42D56202}">
      <dgm:prSet/>
      <dgm:spPr/>
      <dgm:t>
        <a:bodyPr/>
        <a:lstStyle/>
        <a:p>
          <a:r>
            <a:rPr lang="en-US"/>
            <a:t>DICAS (excellent customer service)</a:t>
          </a:r>
        </a:p>
      </dgm:t>
    </dgm:pt>
    <dgm:pt modelId="{7B90A004-76DD-4AD6-83B2-EE6264544839}" type="parTrans" cxnId="{0357B9DD-34C7-4504-8843-35E414AF996C}">
      <dgm:prSet/>
      <dgm:spPr/>
      <dgm:t>
        <a:bodyPr/>
        <a:lstStyle/>
        <a:p>
          <a:endParaRPr lang="en-US"/>
        </a:p>
      </dgm:t>
    </dgm:pt>
    <dgm:pt modelId="{F9ADD3E0-CED8-43ED-B163-3304AF520D27}" type="sibTrans" cxnId="{0357B9DD-34C7-4504-8843-35E414AF996C}">
      <dgm:prSet/>
      <dgm:spPr/>
      <dgm:t>
        <a:bodyPr/>
        <a:lstStyle/>
        <a:p>
          <a:endParaRPr lang="en-US"/>
        </a:p>
      </dgm:t>
    </dgm:pt>
    <dgm:pt modelId="{F749642E-61D7-45AD-9CCA-AE4BBCA42B28}">
      <dgm:prSet/>
      <dgm:spPr/>
      <dgm:t>
        <a:bodyPr/>
        <a:lstStyle/>
        <a:p>
          <a:r>
            <a:rPr lang="en-US"/>
            <a:t>Chat support </a:t>
          </a:r>
        </a:p>
      </dgm:t>
    </dgm:pt>
    <dgm:pt modelId="{E186B1C0-AAD2-4419-BB4C-0DE71BFF9F7D}" type="parTrans" cxnId="{57037BD8-C1CD-4131-8FF3-B877976FF9C4}">
      <dgm:prSet/>
      <dgm:spPr/>
      <dgm:t>
        <a:bodyPr/>
        <a:lstStyle/>
        <a:p>
          <a:endParaRPr lang="en-US"/>
        </a:p>
      </dgm:t>
    </dgm:pt>
    <dgm:pt modelId="{DFF4F4C3-DAFF-48C6-8239-6592B9C5BE3B}" type="sibTrans" cxnId="{57037BD8-C1CD-4131-8FF3-B877976FF9C4}">
      <dgm:prSet/>
      <dgm:spPr/>
      <dgm:t>
        <a:bodyPr/>
        <a:lstStyle/>
        <a:p>
          <a:endParaRPr lang="en-US"/>
        </a:p>
      </dgm:t>
    </dgm:pt>
    <dgm:pt modelId="{E593780E-C016-4356-A924-3F593DC9FF94}">
      <dgm:prSet/>
      <dgm:spPr/>
      <dgm:t>
        <a:bodyPr/>
        <a:lstStyle/>
        <a:p>
          <a:r>
            <a:rPr lang="en-US" i="0" u="sng">
              <a:hlinkClick xmlns:r="http://schemas.openxmlformats.org/officeDocument/2006/relationships" r:id="rId1"/>
            </a:rPr>
            <a:t>dicasinfo@dicas.org</a:t>
          </a:r>
          <a:endParaRPr lang="en-US"/>
        </a:p>
      </dgm:t>
    </dgm:pt>
    <dgm:pt modelId="{103BDE92-4E2F-4AA0-A6EF-2A7AB002DADD}" type="parTrans" cxnId="{E4827E0E-64AE-4EE9-8CB4-E03891049915}">
      <dgm:prSet/>
      <dgm:spPr/>
      <dgm:t>
        <a:bodyPr/>
        <a:lstStyle/>
        <a:p>
          <a:endParaRPr lang="en-US"/>
        </a:p>
      </dgm:t>
    </dgm:pt>
    <dgm:pt modelId="{A7C371CE-591D-4578-90F2-31AF0D409976}" type="sibTrans" cxnId="{E4827E0E-64AE-4EE9-8CB4-E03891049915}">
      <dgm:prSet/>
      <dgm:spPr/>
      <dgm:t>
        <a:bodyPr/>
        <a:lstStyle/>
        <a:p>
          <a:endParaRPr lang="en-US"/>
        </a:p>
      </dgm:t>
    </dgm:pt>
    <dgm:pt modelId="{0D27E3DD-DE46-48DF-89D3-36D733157661}">
      <dgm:prSet/>
      <dgm:spPr/>
      <dgm:t>
        <a:bodyPr/>
        <a:lstStyle/>
        <a:p>
          <a:r>
            <a:rPr lang="en-US" i="0"/>
            <a:t>617–612–2855 (6am-2pm PST)</a:t>
          </a:r>
          <a:endParaRPr lang="en-US"/>
        </a:p>
      </dgm:t>
    </dgm:pt>
    <dgm:pt modelId="{BCFC2A33-3D4F-4E2C-951F-451E9E8A87BF}" type="parTrans" cxnId="{4F3D7DA7-5DB0-4EA3-B7E6-D5B99A71B8A9}">
      <dgm:prSet/>
      <dgm:spPr/>
      <dgm:t>
        <a:bodyPr/>
        <a:lstStyle/>
        <a:p>
          <a:endParaRPr lang="en-US"/>
        </a:p>
      </dgm:t>
    </dgm:pt>
    <dgm:pt modelId="{C25C789F-AEAE-4637-8632-6D885A94A14B}" type="sibTrans" cxnId="{4F3D7DA7-5DB0-4EA3-B7E6-D5B99A71B8A9}">
      <dgm:prSet/>
      <dgm:spPr/>
      <dgm:t>
        <a:bodyPr/>
        <a:lstStyle/>
        <a:p>
          <a:endParaRPr lang="en-US"/>
        </a:p>
      </dgm:t>
    </dgm:pt>
    <dgm:pt modelId="{485C6D36-A3A4-42D2-8276-27E14105699A}">
      <dgm:prSet/>
      <dgm:spPr/>
      <dgm:t>
        <a:bodyPr/>
        <a:lstStyle/>
        <a:p>
          <a:r>
            <a:rPr lang="en-US" dirty="0"/>
            <a:t>Best time to call is ~12pm PST</a:t>
          </a:r>
        </a:p>
      </dgm:t>
    </dgm:pt>
    <dgm:pt modelId="{A703FEE4-92EC-4962-8ED8-9EE867906DDB}" type="parTrans" cxnId="{A567DAB5-CAA6-4456-A48D-4E269C80E2CB}">
      <dgm:prSet/>
      <dgm:spPr/>
      <dgm:t>
        <a:bodyPr/>
        <a:lstStyle/>
        <a:p>
          <a:endParaRPr lang="en-US"/>
        </a:p>
      </dgm:t>
    </dgm:pt>
    <dgm:pt modelId="{714D2EC7-5170-4BD5-B203-7D45E0558C4A}" type="sibTrans" cxnId="{A567DAB5-CAA6-4456-A48D-4E269C80E2CB}">
      <dgm:prSet/>
      <dgm:spPr/>
      <dgm:t>
        <a:bodyPr/>
        <a:lstStyle/>
        <a:p>
          <a:endParaRPr lang="en-US"/>
        </a:p>
      </dgm:t>
    </dgm:pt>
    <dgm:pt modelId="{B7468A05-2658-4A40-9198-A4A8DB0AFCD6}" type="pres">
      <dgm:prSet presAssocID="{3F41D311-AB8F-4195-A364-48BA901A67DA}" presName="linear" presStyleCnt="0">
        <dgm:presLayoutVars>
          <dgm:dir/>
          <dgm:animLvl val="lvl"/>
          <dgm:resizeHandles val="exact"/>
        </dgm:presLayoutVars>
      </dgm:prSet>
      <dgm:spPr/>
    </dgm:pt>
    <dgm:pt modelId="{CAD949C3-2C2E-7840-9C80-0CAD9C017EA1}" type="pres">
      <dgm:prSet presAssocID="{C24832DF-10A6-4B0D-890E-083A42D56202}" presName="parentLin" presStyleCnt="0"/>
      <dgm:spPr/>
    </dgm:pt>
    <dgm:pt modelId="{7B63642C-276B-1942-BE90-96D1D10171B3}" type="pres">
      <dgm:prSet presAssocID="{C24832DF-10A6-4B0D-890E-083A42D56202}" presName="parentLeftMargin" presStyleLbl="node1" presStyleIdx="0" presStyleCnt="1"/>
      <dgm:spPr/>
    </dgm:pt>
    <dgm:pt modelId="{EE3CD725-BBE5-1545-BBA1-B4118C0A76E3}" type="pres">
      <dgm:prSet presAssocID="{C24832DF-10A6-4B0D-890E-083A42D56202}" presName="parentText" presStyleLbl="node1" presStyleIdx="0" presStyleCnt="1">
        <dgm:presLayoutVars>
          <dgm:chMax val="0"/>
          <dgm:bulletEnabled val="1"/>
        </dgm:presLayoutVars>
      </dgm:prSet>
      <dgm:spPr/>
    </dgm:pt>
    <dgm:pt modelId="{551D184B-81D5-F249-97E4-22A06E4F642D}" type="pres">
      <dgm:prSet presAssocID="{C24832DF-10A6-4B0D-890E-083A42D56202}" presName="negativeSpace" presStyleCnt="0"/>
      <dgm:spPr/>
    </dgm:pt>
    <dgm:pt modelId="{55DDEA0B-64BD-9542-A3F6-9A0CF3187805}" type="pres">
      <dgm:prSet presAssocID="{C24832DF-10A6-4B0D-890E-083A42D56202}" presName="childText" presStyleLbl="conFgAcc1" presStyleIdx="0" presStyleCnt="1">
        <dgm:presLayoutVars>
          <dgm:bulletEnabled val="1"/>
        </dgm:presLayoutVars>
      </dgm:prSet>
      <dgm:spPr/>
    </dgm:pt>
  </dgm:ptLst>
  <dgm:cxnLst>
    <dgm:cxn modelId="{E4827E0E-64AE-4EE9-8CB4-E03891049915}" srcId="{C24832DF-10A6-4B0D-890E-083A42D56202}" destId="{E593780E-C016-4356-A924-3F593DC9FF94}" srcOrd="1" destOrd="0" parTransId="{103BDE92-4E2F-4AA0-A6EF-2A7AB002DADD}" sibTransId="{A7C371CE-591D-4578-90F2-31AF0D409976}"/>
    <dgm:cxn modelId="{83E3871D-C00A-C240-853A-CB018D90CBA1}" type="presOf" srcId="{0D27E3DD-DE46-48DF-89D3-36D733157661}" destId="{55DDEA0B-64BD-9542-A3F6-9A0CF3187805}" srcOrd="0" destOrd="2" presId="urn:microsoft.com/office/officeart/2005/8/layout/list1"/>
    <dgm:cxn modelId="{39CA3823-9390-FB4E-BABF-33C19EC905EB}" type="presOf" srcId="{C24832DF-10A6-4B0D-890E-083A42D56202}" destId="{7B63642C-276B-1942-BE90-96D1D10171B3}" srcOrd="0" destOrd="0" presId="urn:microsoft.com/office/officeart/2005/8/layout/list1"/>
    <dgm:cxn modelId="{DC42D557-9BE7-E547-9A22-AEF96B417598}" type="presOf" srcId="{C24832DF-10A6-4B0D-890E-083A42D56202}" destId="{EE3CD725-BBE5-1545-BBA1-B4118C0A76E3}" srcOrd="1" destOrd="0" presId="urn:microsoft.com/office/officeart/2005/8/layout/list1"/>
    <dgm:cxn modelId="{9EFE94A5-2341-0244-BFA6-75955180B104}" type="presOf" srcId="{F749642E-61D7-45AD-9CCA-AE4BBCA42B28}" destId="{55DDEA0B-64BD-9542-A3F6-9A0CF3187805}" srcOrd="0" destOrd="0" presId="urn:microsoft.com/office/officeart/2005/8/layout/list1"/>
    <dgm:cxn modelId="{4F3D7DA7-5DB0-4EA3-B7E6-D5B99A71B8A9}" srcId="{C24832DF-10A6-4B0D-890E-083A42D56202}" destId="{0D27E3DD-DE46-48DF-89D3-36D733157661}" srcOrd="2" destOrd="0" parTransId="{BCFC2A33-3D4F-4E2C-951F-451E9E8A87BF}" sibTransId="{C25C789F-AEAE-4637-8632-6D885A94A14B}"/>
    <dgm:cxn modelId="{A567DAB5-CAA6-4456-A48D-4E269C80E2CB}" srcId="{C24832DF-10A6-4B0D-890E-083A42D56202}" destId="{485C6D36-A3A4-42D2-8276-27E14105699A}" srcOrd="3" destOrd="0" parTransId="{A703FEE4-92EC-4962-8ED8-9EE867906DDB}" sibTransId="{714D2EC7-5170-4BD5-B203-7D45E0558C4A}"/>
    <dgm:cxn modelId="{FC38C4CF-18EF-984A-AA06-F6D97FAE279C}" type="presOf" srcId="{485C6D36-A3A4-42D2-8276-27E14105699A}" destId="{55DDEA0B-64BD-9542-A3F6-9A0CF3187805}" srcOrd="0" destOrd="3" presId="urn:microsoft.com/office/officeart/2005/8/layout/list1"/>
    <dgm:cxn modelId="{57037BD8-C1CD-4131-8FF3-B877976FF9C4}" srcId="{C24832DF-10A6-4B0D-890E-083A42D56202}" destId="{F749642E-61D7-45AD-9CCA-AE4BBCA42B28}" srcOrd="0" destOrd="0" parTransId="{E186B1C0-AAD2-4419-BB4C-0DE71BFF9F7D}" sibTransId="{DFF4F4C3-DAFF-48C6-8239-6592B9C5BE3B}"/>
    <dgm:cxn modelId="{0357B9DD-34C7-4504-8843-35E414AF996C}" srcId="{3F41D311-AB8F-4195-A364-48BA901A67DA}" destId="{C24832DF-10A6-4B0D-890E-083A42D56202}" srcOrd="0" destOrd="0" parTransId="{7B90A004-76DD-4AD6-83B2-EE6264544839}" sibTransId="{F9ADD3E0-CED8-43ED-B163-3304AF520D27}"/>
    <dgm:cxn modelId="{35BACDE7-C3C2-7740-A822-2035C1FB9833}" type="presOf" srcId="{3F41D311-AB8F-4195-A364-48BA901A67DA}" destId="{B7468A05-2658-4A40-9198-A4A8DB0AFCD6}" srcOrd="0" destOrd="0" presId="urn:microsoft.com/office/officeart/2005/8/layout/list1"/>
    <dgm:cxn modelId="{7A132BFF-244D-4243-9B80-203D47660B16}" type="presOf" srcId="{E593780E-C016-4356-A924-3F593DC9FF94}" destId="{55DDEA0B-64BD-9542-A3F6-9A0CF3187805}" srcOrd="0" destOrd="1" presId="urn:microsoft.com/office/officeart/2005/8/layout/list1"/>
    <dgm:cxn modelId="{D5753889-44EF-A245-A349-F2E59E9282B4}" type="presParOf" srcId="{B7468A05-2658-4A40-9198-A4A8DB0AFCD6}" destId="{CAD949C3-2C2E-7840-9C80-0CAD9C017EA1}" srcOrd="0" destOrd="0" presId="urn:microsoft.com/office/officeart/2005/8/layout/list1"/>
    <dgm:cxn modelId="{F0C52F90-8436-DC46-8E1F-8F13B04543BF}" type="presParOf" srcId="{CAD949C3-2C2E-7840-9C80-0CAD9C017EA1}" destId="{7B63642C-276B-1942-BE90-96D1D10171B3}" srcOrd="0" destOrd="0" presId="urn:microsoft.com/office/officeart/2005/8/layout/list1"/>
    <dgm:cxn modelId="{036897A5-A376-1E43-97B1-18BF16F5411E}" type="presParOf" srcId="{CAD949C3-2C2E-7840-9C80-0CAD9C017EA1}" destId="{EE3CD725-BBE5-1545-BBA1-B4118C0A76E3}" srcOrd="1" destOrd="0" presId="urn:microsoft.com/office/officeart/2005/8/layout/list1"/>
    <dgm:cxn modelId="{BADC6047-1B4B-6B46-80FC-2E084870D3C2}" type="presParOf" srcId="{B7468A05-2658-4A40-9198-A4A8DB0AFCD6}" destId="{551D184B-81D5-F249-97E4-22A06E4F642D}" srcOrd="1" destOrd="0" presId="urn:microsoft.com/office/officeart/2005/8/layout/list1"/>
    <dgm:cxn modelId="{FACF7ABF-9BF7-8944-835E-76C05BCD02F1}" type="presParOf" srcId="{B7468A05-2658-4A40-9198-A4A8DB0AFCD6}" destId="{55DDEA0B-64BD-9542-A3F6-9A0CF3187805}"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338C3-5B68-0B4B-952C-EF06795C4985}">
      <dsp:nvSpPr>
        <dsp:cNvPr id="0" name=""/>
        <dsp:cNvSpPr/>
      </dsp:nvSpPr>
      <dsp:spPr>
        <a:xfrm>
          <a:off x="1490586" y="4360"/>
          <a:ext cx="2836666" cy="211751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6">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87630" rIns="29210" bIns="29210" numCol="1" spcCol="1270" anchor="t" anchorCtr="0">
          <a:noAutofit/>
        </a:bodyPr>
        <a:lstStyle/>
        <a:p>
          <a:pPr marL="228600" lvl="1" indent="-228600" algn="l" defTabSz="1022350">
            <a:lnSpc>
              <a:spcPct val="90000"/>
            </a:lnSpc>
            <a:spcBef>
              <a:spcPct val="0"/>
            </a:spcBef>
            <a:spcAft>
              <a:spcPct val="15000"/>
            </a:spcAft>
            <a:buChar char="•"/>
          </a:pPr>
          <a:r>
            <a:rPr lang="en-US" sz="2300" b="1" kern="1200" dirty="0">
              <a:solidFill>
                <a:schemeClr val="tx1"/>
              </a:solidFill>
            </a:rPr>
            <a:t>Application Deadline for Cal State Apply and DICAS</a:t>
          </a:r>
          <a:r>
            <a:rPr lang="en-US" sz="2300" kern="1200" dirty="0">
              <a:solidFill>
                <a:schemeClr val="tx1"/>
              </a:solidFill>
            </a:rPr>
            <a:t>	</a:t>
          </a:r>
          <a:r>
            <a:rPr lang="en-US" sz="2300" b="1" kern="1200" dirty="0">
              <a:solidFill>
                <a:schemeClr val="tx1"/>
              </a:solidFill>
            </a:rPr>
            <a:t>Applications reviewed by CSULB Admissions</a:t>
          </a:r>
          <a:r>
            <a:rPr lang="en-US" sz="2300" kern="1200" dirty="0">
              <a:solidFill>
                <a:schemeClr val="tx1"/>
              </a:solidFill>
            </a:rPr>
            <a:t>	</a:t>
          </a:r>
        </a:p>
      </dsp:txBody>
      <dsp:txXfrm>
        <a:off x="1540202" y="53976"/>
        <a:ext cx="2737434" cy="2067895"/>
      </dsp:txXfrm>
    </dsp:sp>
    <dsp:sp modelId="{F4FF3E90-1E1D-3444-9C6A-7C4B3A774488}">
      <dsp:nvSpPr>
        <dsp:cNvPr id="0" name=""/>
        <dsp:cNvSpPr/>
      </dsp:nvSpPr>
      <dsp:spPr>
        <a:xfrm>
          <a:off x="1490586" y="2121872"/>
          <a:ext cx="2836666" cy="910530"/>
        </a:xfrm>
        <a:prstGeom prst="rect">
          <a:avLst/>
        </a:prstGeom>
        <a:solidFill>
          <a:schemeClr val="accent6">
            <a:shade val="50000"/>
            <a:hueOff val="0"/>
            <a:satOff val="0"/>
            <a:lumOff val="0"/>
            <a:alphaOff val="0"/>
          </a:schemeClr>
        </a:solidFill>
        <a:ln w="25400" cap="flat" cmpd="sng" algn="ctr">
          <a:solidFill>
            <a:schemeClr val="accent6">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solidFill>
            </a:rPr>
            <a:t>September 1st</a:t>
          </a:r>
        </a:p>
      </dsp:txBody>
      <dsp:txXfrm>
        <a:off x="1490586" y="2121872"/>
        <a:ext cx="1997652" cy="910530"/>
      </dsp:txXfrm>
    </dsp:sp>
    <dsp:sp modelId="{754C4C94-6432-F646-A5DF-166B03B55A41}">
      <dsp:nvSpPr>
        <dsp:cNvPr id="0" name=""/>
        <dsp:cNvSpPr/>
      </dsp:nvSpPr>
      <dsp:spPr>
        <a:xfrm>
          <a:off x="3568483" y="2266501"/>
          <a:ext cx="992833" cy="99283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accent6">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92DEC7-31DA-144B-B0C3-3093E376EFAD}">
      <dsp:nvSpPr>
        <dsp:cNvPr id="0" name=""/>
        <dsp:cNvSpPr/>
      </dsp:nvSpPr>
      <dsp:spPr>
        <a:xfrm>
          <a:off x="4807285" y="4360"/>
          <a:ext cx="2836666" cy="211751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6">
              <a:shade val="50000"/>
              <a:hueOff val="-153898"/>
              <a:satOff val="10260"/>
              <a:lumOff val="1339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87630" rIns="29210" bIns="29210" numCol="1" spcCol="1270" anchor="t" anchorCtr="0">
          <a:noAutofit/>
        </a:bodyPr>
        <a:lstStyle/>
        <a:p>
          <a:pPr marL="228600" lvl="1" indent="-228600" algn="l" defTabSz="1022350">
            <a:lnSpc>
              <a:spcPct val="90000"/>
            </a:lnSpc>
            <a:spcBef>
              <a:spcPct val="0"/>
            </a:spcBef>
            <a:spcAft>
              <a:spcPct val="15000"/>
            </a:spcAft>
            <a:buChar char="•"/>
          </a:pPr>
          <a:r>
            <a:rPr lang="en-US" sz="2300" b="1" kern="1200">
              <a:solidFill>
                <a:schemeClr val="tx1"/>
              </a:solidFill>
            </a:rPr>
            <a:t>GP Admissions Committee reviews the final pool of applicants, and Zoom interviews will occur</a:t>
          </a:r>
          <a:r>
            <a:rPr lang="en-US" sz="2300" kern="1200">
              <a:solidFill>
                <a:schemeClr val="tx1"/>
              </a:solidFill>
            </a:rPr>
            <a:t>	</a:t>
          </a:r>
        </a:p>
      </dsp:txBody>
      <dsp:txXfrm>
        <a:off x="4856901" y="53976"/>
        <a:ext cx="2737434" cy="2067895"/>
      </dsp:txXfrm>
    </dsp:sp>
    <dsp:sp modelId="{BA331B81-E8A7-ED40-A70D-32C971989A10}">
      <dsp:nvSpPr>
        <dsp:cNvPr id="0" name=""/>
        <dsp:cNvSpPr/>
      </dsp:nvSpPr>
      <dsp:spPr>
        <a:xfrm>
          <a:off x="4807285" y="2121872"/>
          <a:ext cx="2836666" cy="910530"/>
        </a:xfrm>
        <a:prstGeom prst="rect">
          <a:avLst/>
        </a:prstGeom>
        <a:solidFill>
          <a:schemeClr val="accent6">
            <a:shade val="50000"/>
            <a:hueOff val="-153898"/>
            <a:satOff val="10260"/>
            <a:lumOff val="13395"/>
            <a:alphaOff val="0"/>
          </a:schemeClr>
        </a:solidFill>
        <a:ln w="25400" cap="flat" cmpd="sng" algn="ctr">
          <a:solidFill>
            <a:schemeClr val="accent6">
              <a:shade val="50000"/>
              <a:hueOff val="-153898"/>
              <a:satOff val="10260"/>
              <a:lumOff val="1339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solidFill>
            </a:rPr>
            <a:t>Month of October</a:t>
          </a:r>
        </a:p>
      </dsp:txBody>
      <dsp:txXfrm>
        <a:off x="4807285" y="2121872"/>
        <a:ext cx="1997652" cy="910530"/>
      </dsp:txXfrm>
    </dsp:sp>
    <dsp:sp modelId="{1E7A1313-19FA-6844-AECC-B3D026114989}">
      <dsp:nvSpPr>
        <dsp:cNvPr id="0" name=""/>
        <dsp:cNvSpPr/>
      </dsp:nvSpPr>
      <dsp:spPr>
        <a:xfrm>
          <a:off x="6885182" y="2266501"/>
          <a:ext cx="992833" cy="992833"/>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accent6">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82AAA8-2491-704E-89B8-181179699FD6}">
      <dsp:nvSpPr>
        <dsp:cNvPr id="0" name=""/>
        <dsp:cNvSpPr/>
      </dsp:nvSpPr>
      <dsp:spPr>
        <a:xfrm>
          <a:off x="8123984" y="4360"/>
          <a:ext cx="2836666" cy="211751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6">
              <a:shade val="50000"/>
              <a:hueOff val="-307797"/>
              <a:satOff val="20520"/>
              <a:lumOff val="267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87630" rIns="29210" bIns="29210" numCol="1" spcCol="1270" anchor="t" anchorCtr="0">
          <a:noAutofit/>
        </a:bodyPr>
        <a:lstStyle/>
        <a:p>
          <a:pPr marL="228600" lvl="1" indent="-228600" algn="l" defTabSz="1022350">
            <a:lnSpc>
              <a:spcPct val="90000"/>
            </a:lnSpc>
            <a:spcBef>
              <a:spcPct val="0"/>
            </a:spcBef>
            <a:spcAft>
              <a:spcPct val="15000"/>
            </a:spcAft>
            <a:buChar char="•"/>
          </a:pPr>
          <a:r>
            <a:rPr lang="en-US" sz="2300" b="1" kern="1200">
              <a:solidFill>
                <a:schemeClr val="tx1"/>
              </a:solidFill>
            </a:rPr>
            <a:t>Applicants are notified of their admission status</a:t>
          </a:r>
          <a:r>
            <a:rPr lang="en-US" sz="2300" kern="1200">
              <a:solidFill>
                <a:schemeClr val="tx1"/>
              </a:solidFill>
            </a:rPr>
            <a:t>	</a:t>
          </a:r>
        </a:p>
      </dsp:txBody>
      <dsp:txXfrm>
        <a:off x="8173600" y="53976"/>
        <a:ext cx="2737434" cy="2067895"/>
      </dsp:txXfrm>
    </dsp:sp>
    <dsp:sp modelId="{3108E720-8D58-784D-AA40-21E2FEA985AD}">
      <dsp:nvSpPr>
        <dsp:cNvPr id="0" name=""/>
        <dsp:cNvSpPr/>
      </dsp:nvSpPr>
      <dsp:spPr>
        <a:xfrm>
          <a:off x="8123984" y="2121872"/>
          <a:ext cx="2836666" cy="910530"/>
        </a:xfrm>
        <a:prstGeom prst="rect">
          <a:avLst/>
        </a:prstGeom>
        <a:solidFill>
          <a:schemeClr val="accent6">
            <a:shade val="50000"/>
            <a:hueOff val="-307797"/>
            <a:satOff val="20520"/>
            <a:lumOff val="26790"/>
            <a:alphaOff val="0"/>
          </a:schemeClr>
        </a:solidFill>
        <a:ln w="25400" cap="flat" cmpd="sng" algn="ctr">
          <a:solidFill>
            <a:schemeClr val="accent6">
              <a:shade val="50000"/>
              <a:hueOff val="-307797"/>
              <a:satOff val="20520"/>
              <a:lumOff val="2679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solidFill>
            </a:rPr>
            <a:t>October 31</a:t>
          </a:r>
        </a:p>
      </dsp:txBody>
      <dsp:txXfrm>
        <a:off x="8123984" y="2121872"/>
        <a:ext cx="1997652" cy="910530"/>
      </dsp:txXfrm>
    </dsp:sp>
    <dsp:sp modelId="{7F0D0DC5-AD96-5343-8173-21B95512CBC9}">
      <dsp:nvSpPr>
        <dsp:cNvPr id="0" name=""/>
        <dsp:cNvSpPr/>
      </dsp:nvSpPr>
      <dsp:spPr>
        <a:xfrm>
          <a:off x="10201881" y="2266501"/>
          <a:ext cx="992833" cy="992833"/>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accent6">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B1317F-5D0E-144C-AE41-9413FDC29038}">
      <dsp:nvSpPr>
        <dsp:cNvPr id="0" name=""/>
        <dsp:cNvSpPr/>
      </dsp:nvSpPr>
      <dsp:spPr>
        <a:xfrm>
          <a:off x="11440683" y="4360"/>
          <a:ext cx="2836666" cy="211751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6">
              <a:shade val="50000"/>
              <a:hueOff val="-461695"/>
              <a:satOff val="30780"/>
              <a:lumOff val="401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87630" rIns="29210" bIns="29210" numCol="1" spcCol="1270" anchor="t" anchorCtr="0">
          <a:noAutofit/>
        </a:bodyPr>
        <a:lstStyle/>
        <a:p>
          <a:pPr marL="228600" lvl="1" indent="-228600" algn="l" defTabSz="1022350">
            <a:lnSpc>
              <a:spcPct val="90000"/>
            </a:lnSpc>
            <a:spcBef>
              <a:spcPct val="0"/>
            </a:spcBef>
            <a:spcAft>
              <a:spcPct val="15000"/>
            </a:spcAft>
            <a:buChar char="•"/>
          </a:pPr>
          <a:r>
            <a:rPr lang="en-US" sz="2300" b="1" kern="1200">
              <a:solidFill>
                <a:schemeClr val="tx1"/>
              </a:solidFill>
            </a:rPr>
            <a:t>Applicants must accept/decline the admissions offer</a:t>
          </a:r>
          <a:endParaRPr lang="en-US" sz="2300" kern="1200">
            <a:solidFill>
              <a:schemeClr val="tx1"/>
            </a:solidFill>
          </a:endParaRPr>
        </a:p>
      </dsp:txBody>
      <dsp:txXfrm>
        <a:off x="11490299" y="53976"/>
        <a:ext cx="2737434" cy="2067895"/>
      </dsp:txXfrm>
    </dsp:sp>
    <dsp:sp modelId="{4D26F41F-C59B-BB48-AB86-B0CF718A1B2E}">
      <dsp:nvSpPr>
        <dsp:cNvPr id="0" name=""/>
        <dsp:cNvSpPr/>
      </dsp:nvSpPr>
      <dsp:spPr>
        <a:xfrm>
          <a:off x="11440683" y="2121872"/>
          <a:ext cx="2836666" cy="910530"/>
        </a:xfrm>
        <a:prstGeom prst="rect">
          <a:avLst/>
        </a:prstGeom>
        <a:solidFill>
          <a:schemeClr val="accent6">
            <a:shade val="50000"/>
            <a:hueOff val="-461695"/>
            <a:satOff val="30780"/>
            <a:lumOff val="40185"/>
            <a:alphaOff val="0"/>
          </a:schemeClr>
        </a:solidFill>
        <a:ln w="25400" cap="flat" cmpd="sng" algn="ctr">
          <a:solidFill>
            <a:schemeClr val="accent6">
              <a:shade val="50000"/>
              <a:hueOff val="-461695"/>
              <a:satOff val="30780"/>
              <a:lumOff val="4018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solidFill>
            </a:rPr>
            <a:t>November 15</a:t>
          </a:r>
        </a:p>
      </dsp:txBody>
      <dsp:txXfrm>
        <a:off x="11440683" y="2121872"/>
        <a:ext cx="1997652" cy="910530"/>
      </dsp:txXfrm>
    </dsp:sp>
    <dsp:sp modelId="{EE1013B2-7C9E-C74D-926C-406E285334DD}">
      <dsp:nvSpPr>
        <dsp:cNvPr id="0" name=""/>
        <dsp:cNvSpPr/>
      </dsp:nvSpPr>
      <dsp:spPr>
        <a:xfrm>
          <a:off x="13518580" y="2266501"/>
          <a:ext cx="992833" cy="992833"/>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accent6">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626084-D157-0849-A385-0D48BA8EB034}">
      <dsp:nvSpPr>
        <dsp:cNvPr id="0" name=""/>
        <dsp:cNvSpPr/>
      </dsp:nvSpPr>
      <dsp:spPr>
        <a:xfrm>
          <a:off x="4807285" y="3751064"/>
          <a:ext cx="2836666" cy="211751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6">
              <a:shade val="50000"/>
              <a:hueOff val="-307797"/>
              <a:satOff val="20520"/>
              <a:lumOff val="267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87630" rIns="29210" bIns="29210" numCol="1" spcCol="1270" anchor="t" anchorCtr="0">
          <a:noAutofit/>
        </a:bodyPr>
        <a:lstStyle/>
        <a:p>
          <a:pPr marL="228600" lvl="1" indent="-228600" algn="l" defTabSz="1022350">
            <a:lnSpc>
              <a:spcPct val="90000"/>
            </a:lnSpc>
            <a:spcBef>
              <a:spcPct val="0"/>
            </a:spcBef>
            <a:spcAft>
              <a:spcPct val="15000"/>
            </a:spcAft>
            <a:buChar char="•"/>
          </a:pPr>
          <a:r>
            <a:rPr lang="en-US" sz="2300" b="1" kern="1200">
              <a:solidFill>
                <a:schemeClr val="tx1"/>
              </a:solidFill>
            </a:rPr>
            <a:t>Required on-campus orientation activities for GP students</a:t>
          </a:r>
          <a:r>
            <a:rPr lang="en-US" sz="2300" kern="1200">
              <a:solidFill>
                <a:schemeClr val="tx1"/>
              </a:solidFill>
            </a:rPr>
            <a:t>	</a:t>
          </a:r>
        </a:p>
      </dsp:txBody>
      <dsp:txXfrm>
        <a:off x="4856901" y="3800680"/>
        <a:ext cx="2737434" cy="2067895"/>
      </dsp:txXfrm>
    </dsp:sp>
    <dsp:sp modelId="{A9A53FD2-8874-6F44-AAA8-41EF0836ED7F}">
      <dsp:nvSpPr>
        <dsp:cNvPr id="0" name=""/>
        <dsp:cNvSpPr/>
      </dsp:nvSpPr>
      <dsp:spPr>
        <a:xfrm>
          <a:off x="4807285" y="5868576"/>
          <a:ext cx="2836666" cy="910530"/>
        </a:xfrm>
        <a:prstGeom prst="rect">
          <a:avLst/>
        </a:prstGeom>
        <a:solidFill>
          <a:schemeClr val="accent6">
            <a:shade val="50000"/>
            <a:hueOff val="-307797"/>
            <a:satOff val="20520"/>
            <a:lumOff val="26790"/>
            <a:alphaOff val="0"/>
          </a:schemeClr>
        </a:solidFill>
        <a:ln w="25400" cap="flat" cmpd="sng" algn="ctr">
          <a:solidFill>
            <a:schemeClr val="accent6">
              <a:shade val="50000"/>
              <a:hueOff val="-307797"/>
              <a:satOff val="20520"/>
              <a:lumOff val="2679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solidFill>
            </a:rPr>
            <a:t>January 11-13, 2027</a:t>
          </a:r>
        </a:p>
      </dsp:txBody>
      <dsp:txXfrm>
        <a:off x="4807285" y="5868576"/>
        <a:ext cx="1997652" cy="910530"/>
      </dsp:txXfrm>
    </dsp:sp>
    <dsp:sp modelId="{8137E561-E889-604B-8EA8-A63C55ADBFB1}">
      <dsp:nvSpPr>
        <dsp:cNvPr id="0" name=""/>
        <dsp:cNvSpPr/>
      </dsp:nvSpPr>
      <dsp:spPr>
        <a:xfrm>
          <a:off x="6885182" y="6013206"/>
          <a:ext cx="992833" cy="992833"/>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solidFill>
            <a:schemeClr val="accent6">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DF8C3F-BBC9-6A4F-A942-77FB84D29F30}">
      <dsp:nvSpPr>
        <dsp:cNvPr id="0" name=""/>
        <dsp:cNvSpPr/>
      </dsp:nvSpPr>
      <dsp:spPr>
        <a:xfrm>
          <a:off x="8123984" y="3751064"/>
          <a:ext cx="2836666" cy="211751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6">
              <a:shade val="50000"/>
              <a:hueOff val="-153898"/>
              <a:satOff val="10260"/>
              <a:lumOff val="1339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87630" rIns="29210" bIns="29210" numCol="1" spcCol="1270" anchor="t" anchorCtr="0">
          <a:noAutofit/>
        </a:bodyPr>
        <a:lstStyle/>
        <a:p>
          <a:pPr marL="228600" lvl="1" indent="-228600" algn="l" defTabSz="1022350">
            <a:lnSpc>
              <a:spcPct val="90000"/>
            </a:lnSpc>
            <a:spcBef>
              <a:spcPct val="0"/>
            </a:spcBef>
            <a:spcAft>
              <a:spcPct val="15000"/>
            </a:spcAft>
            <a:buChar char="•"/>
          </a:pPr>
          <a:r>
            <a:rPr lang="en-US" sz="2300" b="1" kern="1200">
              <a:solidFill>
                <a:schemeClr val="tx1"/>
              </a:solidFill>
            </a:rPr>
            <a:t>First day of classes </a:t>
          </a:r>
          <a:r>
            <a:rPr lang="en-US" sz="2300" kern="1200">
              <a:solidFill>
                <a:schemeClr val="tx1"/>
              </a:solidFill>
            </a:rPr>
            <a:t>	</a:t>
          </a:r>
        </a:p>
      </dsp:txBody>
      <dsp:txXfrm>
        <a:off x="8173600" y="3800680"/>
        <a:ext cx="2737434" cy="2067895"/>
      </dsp:txXfrm>
    </dsp:sp>
    <dsp:sp modelId="{1466246D-A6E6-5E47-8CE2-9E42EA1FE070}">
      <dsp:nvSpPr>
        <dsp:cNvPr id="0" name=""/>
        <dsp:cNvSpPr/>
      </dsp:nvSpPr>
      <dsp:spPr>
        <a:xfrm>
          <a:off x="8123984" y="5868576"/>
          <a:ext cx="2836666" cy="910530"/>
        </a:xfrm>
        <a:prstGeom prst="rect">
          <a:avLst/>
        </a:prstGeom>
        <a:solidFill>
          <a:schemeClr val="accent6">
            <a:shade val="50000"/>
            <a:hueOff val="-153898"/>
            <a:satOff val="10260"/>
            <a:lumOff val="13395"/>
            <a:alphaOff val="0"/>
          </a:schemeClr>
        </a:solidFill>
        <a:ln w="25400" cap="flat" cmpd="sng" algn="ctr">
          <a:solidFill>
            <a:schemeClr val="accent6">
              <a:shade val="50000"/>
              <a:hueOff val="-153898"/>
              <a:satOff val="10260"/>
              <a:lumOff val="1339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solidFill>
            </a:rPr>
            <a:t>January 21, 2027</a:t>
          </a:r>
        </a:p>
      </dsp:txBody>
      <dsp:txXfrm>
        <a:off x="8123984" y="5868576"/>
        <a:ext cx="1997652" cy="910530"/>
      </dsp:txXfrm>
    </dsp:sp>
    <dsp:sp modelId="{D2FC74B7-003C-D745-97B3-3DE964AB37CC}">
      <dsp:nvSpPr>
        <dsp:cNvPr id="0" name=""/>
        <dsp:cNvSpPr/>
      </dsp:nvSpPr>
      <dsp:spPr>
        <a:xfrm>
          <a:off x="10201881" y="6013206"/>
          <a:ext cx="992833" cy="992833"/>
        </a:xfrm>
        <a:prstGeom prst="ellipse">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25400" cap="flat" cmpd="sng" algn="ctr">
          <a:solidFill>
            <a:schemeClr val="accent6">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532C1-F4DB-4D2E-B31C-4BFEF58F2C94}">
      <dsp:nvSpPr>
        <dsp:cNvPr id="0" name=""/>
        <dsp:cNvSpPr/>
      </dsp:nvSpPr>
      <dsp:spPr>
        <a:xfrm>
          <a:off x="0" y="3700"/>
          <a:ext cx="10860219" cy="18753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EEBD22-9362-4991-9085-DC51692D7274}">
      <dsp:nvSpPr>
        <dsp:cNvPr id="0" name=""/>
        <dsp:cNvSpPr/>
      </dsp:nvSpPr>
      <dsp:spPr>
        <a:xfrm>
          <a:off x="567298" y="425658"/>
          <a:ext cx="1031452" cy="10314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A90615-38A7-4828-8ECC-080753E88711}">
      <dsp:nvSpPr>
        <dsp:cNvPr id="0" name=""/>
        <dsp:cNvSpPr/>
      </dsp:nvSpPr>
      <dsp:spPr>
        <a:xfrm>
          <a:off x="2166050" y="3700"/>
          <a:ext cx="8694168" cy="1875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476" tIns="198476" rIns="198476" bIns="198476" numCol="1" spcCol="1270" anchor="ctr" anchorCtr="0">
          <a:noAutofit/>
        </a:bodyPr>
        <a:lstStyle/>
        <a:p>
          <a:pPr marL="0" lvl="0" indent="0" algn="l" defTabSz="1778000">
            <a:lnSpc>
              <a:spcPct val="90000"/>
            </a:lnSpc>
            <a:spcBef>
              <a:spcPct val="0"/>
            </a:spcBef>
            <a:spcAft>
              <a:spcPct val="35000"/>
            </a:spcAft>
            <a:buNone/>
          </a:pPr>
          <a:r>
            <a:rPr lang="en-US" sz="4000" kern="1200" dirty="0">
              <a:hlinkClick xmlns:r="http://schemas.openxmlformats.org/officeDocument/2006/relationships" r:id="rId3"/>
            </a:rPr>
            <a:t>https://dicas.liaisoncas.com/</a:t>
          </a:r>
          <a:r>
            <a:rPr lang="en-US" sz="4000" kern="1200" dirty="0"/>
            <a:t> </a:t>
          </a:r>
        </a:p>
      </dsp:txBody>
      <dsp:txXfrm>
        <a:off x="2166050" y="3700"/>
        <a:ext cx="8694168" cy="1875368"/>
      </dsp:txXfrm>
    </dsp:sp>
    <dsp:sp modelId="{C756461D-2539-4913-B4D9-8089FBA9D226}">
      <dsp:nvSpPr>
        <dsp:cNvPr id="0" name=""/>
        <dsp:cNvSpPr/>
      </dsp:nvSpPr>
      <dsp:spPr>
        <a:xfrm>
          <a:off x="0" y="2347910"/>
          <a:ext cx="10860219" cy="18753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01C100-2D52-47CF-845D-49CB86FAFFB8}">
      <dsp:nvSpPr>
        <dsp:cNvPr id="0" name=""/>
        <dsp:cNvSpPr/>
      </dsp:nvSpPr>
      <dsp:spPr>
        <a:xfrm>
          <a:off x="567298" y="2769868"/>
          <a:ext cx="1031452" cy="1031452"/>
        </a:xfrm>
        <a:prstGeom prst="rect">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F37EFF-28E4-4EC4-8C3F-BBAEFA24037B}">
      <dsp:nvSpPr>
        <dsp:cNvPr id="0" name=""/>
        <dsp:cNvSpPr/>
      </dsp:nvSpPr>
      <dsp:spPr>
        <a:xfrm>
          <a:off x="2166050" y="2347910"/>
          <a:ext cx="8694168" cy="1875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476" tIns="198476" rIns="198476" bIns="198476" numCol="1" spcCol="1270" anchor="ctr" anchorCtr="0">
          <a:noAutofit/>
        </a:bodyPr>
        <a:lstStyle/>
        <a:p>
          <a:pPr marL="0" lvl="0" indent="0" algn="l" defTabSz="1778000">
            <a:lnSpc>
              <a:spcPct val="90000"/>
            </a:lnSpc>
            <a:spcBef>
              <a:spcPct val="0"/>
            </a:spcBef>
            <a:spcAft>
              <a:spcPct val="35000"/>
            </a:spcAft>
            <a:buNone/>
          </a:pPr>
          <a:r>
            <a:rPr lang="en-US" sz="4000" kern="1200" dirty="0"/>
            <a:t>Each program has its own </a:t>
          </a:r>
          <a:r>
            <a:rPr lang="en-US" sz="4000" u="sng" kern="1200" dirty="0"/>
            <a:t>references</a:t>
          </a:r>
          <a:r>
            <a:rPr lang="en-US" sz="4000" kern="1200" dirty="0"/>
            <a:t>, materials, and submission requirements </a:t>
          </a:r>
        </a:p>
      </dsp:txBody>
      <dsp:txXfrm>
        <a:off x="2166050" y="2347910"/>
        <a:ext cx="8694168" cy="1875368"/>
      </dsp:txXfrm>
    </dsp:sp>
    <dsp:sp modelId="{8F1087CA-13E9-4205-80BD-9239351D2456}">
      <dsp:nvSpPr>
        <dsp:cNvPr id="0" name=""/>
        <dsp:cNvSpPr/>
      </dsp:nvSpPr>
      <dsp:spPr>
        <a:xfrm>
          <a:off x="0" y="4692121"/>
          <a:ext cx="10860219" cy="18753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385350-DD84-4FBD-8827-D6D86EC02AA5}">
      <dsp:nvSpPr>
        <dsp:cNvPr id="0" name=""/>
        <dsp:cNvSpPr/>
      </dsp:nvSpPr>
      <dsp:spPr>
        <a:xfrm>
          <a:off x="567298" y="5114078"/>
          <a:ext cx="1031452" cy="1031452"/>
        </a:xfrm>
        <a:prstGeom prst="rect">
          <a:avLst/>
        </a:prstGeom>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4021D3-9C88-4D74-BC43-0094A998EC8F}">
      <dsp:nvSpPr>
        <dsp:cNvPr id="0" name=""/>
        <dsp:cNvSpPr/>
      </dsp:nvSpPr>
      <dsp:spPr>
        <a:xfrm>
          <a:off x="2166050" y="4692121"/>
          <a:ext cx="8694168" cy="1875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476" tIns="198476" rIns="198476" bIns="198476" numCol="1" spcCol="1270" anchor="ctr" anchorCtr="0">
          <a:noAutofit/>
        </a:bodyPr>
        <a:lstStyle/>
        <a:p>
          <a:pPr marL="0" lvl="0" indent="0" algn="l" defTabSz="1778000">
            <a:lnSpc>
              <a:spcPct val="90000"/>
            </a:lnSpc>
            <a:spcBef>
              <a:spcPct val="0"/>
            </a:spcBef>
            <a:spcAft>
              <a:spcPct val="35000"/>
            </a:spcAft>
            <a:buNone/>
          </a:pPr>
          <a:r>
            <a:rPr lang="en-US" sz="4000" kern="1200"/>
            <a:t>References must be added to </a:t>
          </a:r>
          <a:r>
            <a:rPr lang="en-US" sz="4000" u="sng" kern="1200"/>
            <a:t>each</a:t>
          </a:r>
          <a:r>
            <a:rPr lang="en-US" sz="4000" kern="1200"/>
            <a:t> program </a:t>
          </a:r>
        </a:p>
      </dsp:txBody>
      <dsp:txXfrm>
        <a:off x="2166050" y="4692121"/>
        <a:ext cx="8694168" cy="1875368"/>
      </dsp:txXfrm>
    </dsp:sp>
    <dsp:sp modelId="{C4314029-3BE7-441F-B6A3-6797BC32F66F}">
      <dsp:nvSpPr>
        <dsp:cNvPr id="0" name=""/>
        <dsp:cNvSpPr/>
      </dsp:nvSpPr>
      <dsp:spPr>
        <a:xfrm>
          <a:off x="0" y="7036331"/>
          <a:ext cx="10860219" cy="18753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4938C0-5962-4C66-AA7D-02C4BB011BE5}">
      <dsp:nvSpPr>
        <dsp:cNvPr id="0" name=""/>
        <dsp:cNvSpPr/>
      </dsp:nvSpPr>
      <dsp:spPr>
        <a:xfrm>
          <a:off x="567298" y="7458289"/>
          <a:ext cx="1031452" cy="1031452"/>
        </a:xfrm>
        <a:prstGeom prst="rect">
          <a:avLst/>
        </a:prstGeom>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3CAFCB-C9E1-43A9-BF2F-FF3C270519E8}">
      <dsp:nvSpPr>
        <dsp:cNvPr id="0" name=""/>
        <dsp:cNvSpPr/>
      </dsp:nvSpPr>
      <dsp:spPr>
        <a:xfrm>
          <a:off x="2166050" y="7036331"/>
          <a:ext cx="8694168" cy="1875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476" tIns="198476" rIns="198476" bIns="198476" numCol="1" spcCol="1270" anchor="ctr" anchorCtr="0">
          <a:noAutofit/>
        </a:bodyPr>
        <a:lstStyle/>
        <a:p>
          <a:pPr marL="0" lvl="0" indent="0" algn="l" defTabSz="1778000">
            <a:lnSpc>
              <a:spcPct val="90000"/>
            </a:lnSpc>
            <a:spcBef>
              <a:spcPct val="0"/>
            </a:spcBef>
            <a:spcAft>
              <a:spcPct val="35000"/>
            </a:spcAft>
            <a:buNone/>
          </a:pPr>
          <a:r>
            <a:rPr lang="en-US" sz="4000" kern="1200"/>
            <a:t>Applicant is responsible for tracking status of all documents/references </a:t>
          </a:r>
        </a:p>
      </dsp:txBody>
      <dsp:txXfrm>
        <a:off x="2166050" y="7036331"/>
        <a:ext cx="8694168" cy="18753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7457B-1C7E-CC45-8388-9F1805CACF16}">
      <dsp:nvSpPr>
        <dsp:cNvPr id="0" name=""/>
        <dsp:cNvSpPr/>
      </dsp:nvSpPr>
      <dsp:spPr>
        <a:xfrm>
          <a:off x="2192" y="160903"/>
          <a:ext cx="2755702" cy="163955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marL="0" lvl="0" indent="0" algn="l" defTabSz="1244600">
            <a:lnSpc>
              <a:spcPct val="90000"/>
            </a:lnSpc>
            <a:spcBef>
              <a:spcPct val="0"/>
            </a:spcBef>
            <a:spcAft>
              <a:spcPct val="35000"/>
            </a:spcAft>
            <a:buNone/>
          </a:pPr>
          <a:r>
            <a:rPr lang="en-US" sz="2800" b="1" kern="1200" dirty="0"/>
            <a:t>Things to work on anytime</a:t>
          </a:r>
          <a:endParaRPr lang="en-US" sz="2800" kern="1200" dirty="0"/>
        </a:p>
      </dsp:txBody>
      <dsp:txXfrm>
        <a:off x="2192" y="160903"/>
        <a:ext cx="2755702" cy="1093034"/>
      </dsp:txXfrm>
    </dsp:sp>
    <dsp:sp modelId="{7A2F6D17-7489-D64A-BDC4-CA7A2F98A350}">
      <dsp:nvSpPr>
        <dsp:cNvPr id="0" name=""/>
        <dsp:cNvSpPr/>
      </dsp:nvSpPr>
      <dsp:spPr>
        <a:xfrm>
          <a:off x="566613" y="1253937"/>
          <a:ext cx="2755702" cy="514080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a:t>Writing sample/GRE</a:t>
          </a:r>
        </a:p>
        <a:p>
          <a:pPr marL="285750" lvl="1" indent="-285750" algn="l" defTabSz="1244600">
            <a:lnSpc>
              <a:spcPct val="90000"/>
            </a:lnSpc>
            <a:spcBef>
              <a:spcPct val="0"/>
            </a:spcBef>
            <a:spcAft>
              <a:spcPct val="15000"/>
            </a:spcAft>
            <a:buChar char="•"/>
          </a:pPr>
          <a:r>
            <a:rPr lang="en-US" sz="2800" kern="1200"/>
            <a:t>Personal statement</a:t>
          </a:r>
        </a:p>
        <a:p>
          <a:pPr marL="285750" lvl="1" indent="-285750" algn="l" defTabSz="1244600">
            <a:lnSpc>
              <a:spcPct val="90000"/>
            </a:lnSpc>
            <a:spcBef>
              <a:spcPct val="0"/>
            </a:spcBef>
            <a:spcAft>
              <a:spcPct val="15000"/>
            </a:spcAft>
            <a:buChar char="•"/>
          </a:pPr>
          <a:r>
            <a:rPr lang="en-US" sz="2800" kern="1200"/>
            <a:t>Entering your coursework</a:t>
          </a:r>
        </a:p>
        <a:p>
          <a:pPr marL="285750" lvl="1" indent="-285750" algn="l" defTabSz="1244600">
            <a:lnSpc>
              <a:spcPct val="90000"/>
            </a:lnSpc>
            <a:spcBef>
              <a:spcPct val="0"/>
            </a:spcBef>
            <a:spcAft>
              <a:spcPct val="15000"/>
            </a:spcAft>
            <a:buChar char="•"/>
          </a:pPr>
          <a:r>
            <a:rPr lang="en-US" sz="2800" kern="1200" dirty="0"/>
            <a:t>Resume</a:t>
          </a:r>
        </a:p>
        <a:p>
          <a:pPr marL="285750" lvl="1" indent="-285750" algn="l" defTabSz="1244600">
            <a:lnSpc>
              <a:spcPct val="90000"/>
            </a:lnSpc>
            <a:spcBef>
              <a:spcPct val="0"/>
            </a:spcBef>
            <a:spcAft>
              <a:spcPct val="15000"/>
            </a:spcAft>
            <a:buChar char="•"/>
          </a:pPr>
          <a:r>
            <a:rPr lang="en-US" sz="2800" kern="1200" dirty="0"/>
            <a:t>Entering your experiences</a:t>
          </a:r>
        </a:p>
      </dsp:txBody>
      <dsp:txXfrm>
        <a:off x="647325" y="1334649"/>
        <a:ext cx="2594278" cy="4979376"/>
      </dsp:txXfrm>
    </dsp:sp>
    <dsp:sp modelId="{1D4AE341-DC36-344D-93C7-5F85E1730A35}">
      <dsp:nvSpPr>
        <dsp:cNvPr id="0" name=""/>
        <dsp:cNvSpPr/>
      </dsp:nvSpPr>
      <dsp:spPr>
        <a:xfrm>
          <a:off x="3175650" y="364375"/>
          <a:ext cx="885639" cy="68609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3175650" y="501593"/>
        <a:ext cx="679812" cy="411654"/>
      </dsp:txXfrm>
    </dsp:sp>
    <dsp:sp modelId="{CE75F202-2667-B040-A240-B0F9542560ED}">
      <dsp:nvSpPr>
        <dsp:cNvPr id="0" name=""/>
        <dsp:cNvSpPr/>
      </dsp:nvSpPr>
      <dsp:spPr>
        <a:xfrm>
          <a:off x="4428914" y="160903"/>
          <a:ext cx="2755702" cy="1639552"/>
        </a:xfrm>
        <a:prstGeom prst="roundRect">
          <a:avLst>
            <a:gd name="adj" fmla="val 10000"/>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marL="0" lvl="0" indent="0" algn="l" defTabSz="1244600">
            <a:lnSpc>
              <a:spcPct val="90000"/>
            </a:lnSpc>
            <a:spcBef>
              <a:spcPct val="0"/>
            </a:spcBef>
            <a:spcAft>
              <a:spcPct val="35000"/>
            </a:spcAft>
            <a:buNone/>
          </a:pPr>
          <a:r>
            <a:rPr lang="en-US" sz="2800" kern="1200" dirty="0"/>
            <a:t>June/July</a:t>
          </a:r>
        </a:p>
      </dsp:txBody>
      <dsp:txXfrm>
        <a:off x="4428914" y="160903"/>
        <a:ext cx="2755702" cy="1093034"/>
      </dsp:txXfrm>
    </dsp:sp>
    <dsp:sp modelId="{40B780A3-435D-5145-8A08-9209B155DF26}">
      <dsp:nvSpPr>
        <dsp:cNvPr id="0" name=""/>
        <dsp:cNvSpPr/>
      </dsp:nvSpPr>
      <dsp:spPr>
        <a:xfrm>
          <a:off x="4993335" y="1253937"/>
          <a:ext cx="2755702" cy="514080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Identify your references</a:t>
          </a:r>
        </a:p>
        <a:p>
          <a:pPr marL="285750" lvl="1" indent="-285750" algn="l" defTabSz="1244600">
            <a:lnSpc>
              <a:spcPct val="90000"/>
            </a:lnSpc>
            <a:spcBef>
              <a:spcPct val="0"/>
            </a:spcBef>
            <a:spcAft>
              <a:spcPct val="15000"/>
            </a:spcAft>
            <a:buChar char="•"/>
          </a:pPr>
          <a:r>
            <a:rPr lang="en-US" sz="2800" kern="1200" dirty="0"/>
            <a:t>Let them know your deadline (end of August)</a:t>
          </a:r>
        </a:p>
      </dsp:txBody>
      <dsp:txXfrm>
        <a:off x="5074047" y="1334649"/>
        <a:ext cx="2594278" cy="4979376"/>
      </dsp:txXfrm>
    </dsp:sp>
    <dsp:sp modelId="{946BD0EF-1AF0-2044-BE1E-E79EED2FE3E2}">
      <dsp:nvSpPr>
        <dsp:cNvPr id="0" name=""/>
        <dsp:cNvSpPr/>
      </dsp:nvSpPr>
      <dsp:spPr>
        <a:xfrm>
          <a:off x="7602371" y="364375"/>
          <a:ext cx="885639" cy="686090"/>
        </a:xfrm>
        <a:prstGeom prst="rightArrow">
          <a:avLst>
            <a:gd name="adj1" fmla="val 60000"/>
            <a:gd name="adj2" fmla="val 50000"/>
          </a:avLst>
        </a:prstGeom>
        <a:solidFill>
          <a:schemeClr val="accent3">
            <a:hueOff val="5625132"/>
            <a:satOff val="-8440"/>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7602371" y="501593"/>
        <a:ext cx="679812" cy="411654"/>
      </dsp:txXfrm>
    </dsp:sp>
    <dsp:sp modelId="{82250B16-2123-1A4D-83C4-1B2518855580}">
      <dsp:nvSpPr>
        <dsp:cNvPr id="0" name=""/>
        <dsp:cNvSpPr/>
      </dsp:nvSpPr>
      <dsp:spPr>
        <a:xfrm>
          <a:off x="8855635" y="160903"/>
          <a:ext cx="2755702" cy="1639552"/>
        </a:xfrm>
        <a:prstGeom prst="roundRect">
          <a:avLst>
            <a:gd name="adj" fmla="val 10000"/>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marL="0" lvl="0" indent="0" algn="l" defTabSz="1244600">
            <a:lnSpc>
              <a:spcPct val="90000"/>
            </a:lnSpc>
            <a:spcBef>
              <a:spcPct val="0"/>
            </a:spcBef>
            <a:spcAft>
              <a:spcPct val="35000"/>
            </a:spcAft>
            <a:buNone/>
          </a:pPr>
          <a:r>
            <a:rPr lang="en-US" sz="2800" kern="1200" dirty="0"/>
            <a:t>August 5</a:t>
          </a:r>
        </a:p>
      </dsp:txBody>
      <dsp:txXfrm>
        <a:off x="8855635" y="160903"/>
        <a:ext cx="2755702" cy="1093034"/>
      </dsp:txXfrm>
    </dsp:sp>
    <dsp:sp modelId="{99673136-A221-2944-B71A-94DF28E30E7C}">
      <dsp:nvSpPr>
        <dsp:cNvPr id="0" name=""/>
        <dsp:cNvSpPr/>
      </dsp:nvSpPr>
      <dsp:spPr>
        <a:xfrm>
          <a:off x="9420056" y="1253937"/>
          <a:ext cx="2755702" cy="514080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Immediately order transcripts and add your reference contact info</a:t>
          </a:r>
        </a:p>
      </dsp:txBody>
      <dsp:txXfrm>
        <a:off x="9500768" y="1334649"/>
        <a:ext cx="2594278" cy="4979376"/>
      </dsp:txXfrm>
    </dsp:sp>
    <dsp:sp modelId="{8C7B9076-D957-0E4E-8BBE-B299BC1F1786}">
      <dsp:nvSpPr>
        <dsp:cNvPr id="0" name=""/>
        <dsp:cNvSpPr/>
      </dsp:nvSpPr>
      <dsp:spPr>
        <a:xfrm>
          <a:off x="12029092" y="364375"/>
          <a:ext cx="885639" cy="686090"/>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12029092" y="501593"/>
        <a:ext cx="679812" cy="411654"/>
      </dsp:txXfrm>
    </dsp:sp>
    <dsp:sp modelId="{E6D333BC-1FD9-5647-96A3-C93236C16509}">
      <dsp:nvSpPr>
        <dsp:cNvPr id="0" name=""/>
        <dsp:cNvSpPr/>
      </dsp:nvSpPr>
      <dsp:spPr>
        <a:xfrm>
          <a:off x="13282356" y="160903"/>
          <a:ext cx="2755702" cy="1639552"/>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marL="0" lvl="0" indent="0" algn="l" defTabSz="1244600">
            <a:lnSpc>
              <a:spcPct val="90000"/>
            </a:lnSpc>
            <a:spcBef>
              <a:spcPct val="0"/>
            </a:spcBef>
            <a:spcAft>
              <a:spcPct val="35000"/>
            </a:spcAft>
            <a:buNone/>
          </a:pPr>
          <a:r>
            <a:rPr lang="en-US" sz="2800" kern="1200" dirty="0"/>
            <a:t>Until Sep 1</a:t>
          </a:r>
        </a:p>
      </dsp:txBody>
      <dsp:txXfrm>
        <a:off x="13282356" y="160903"/>
        <a:ext cx="2755702" cy="1093034"/>
      </dsp:txXfrm>
    </dsp:sp>
    <dsp:sp modelId="{8A634615-F556-DF44-8625-F178E8E3D9CE}">
      <dsp:nvSpPr>
        <dsp:cNvPr id="0" name=""/>
        <dsp:cNvSpPr/>
      </dsp:nvSpPr>
      <dsp:spPr>
        <a:xfrm>
          <a:off x="13846777" y="1253937"/>
          <a:ext cx="2755702" cy="514080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Complete the rest of the DICAS application</a:t>
          </a:r>
        </a:p>
      </dsp:txBody>
      <dsp:txXfrm>
        <a:off x="13927489" y="1334649"/>
        <a:ext cx="2594278" cy="49793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9C2ED-ED2D-41DD-A7A4-5BEDA00B444C}">
      <dsp:nvSpPr>
        <dsp:cNvPr id="0" name=""/>
        <dsp:cNvSpPr/>
      </dsp:nvSpPr>
      <dsp:spPr>
        <a:xfrm>
          <a:off x="0" y="1088"/>
          <a:ext cx="10860219" cy="25466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0E7114-45E4-4F95-9D7C-F6FCE33D6956}">
      <dsp:nvSpPr>
        <dsp:cNvPr id="0" name=""/>
        <dsp:cNvSpPr/>
      </dsp:nvSpPr>
      <dsp:spPr>
        <a:xfrm>
          <a:off x="770357" y="574081"/>
          <a:ext cx="1400649" cy="14006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2E2C87-8107-4D34-AE4F-1297ED3DBEFE}">
      <dsp:nvSpPr>
        <dsp:cNvPr id="0" name=""/>
        <dsp:cNvSpPr/>
      </dsp:nvSpPr>
      <dsp:spPr>
        <a:xfrm>
          <a:off x="2941363" y="1088"/>
          <a:ext cx="7918855" cy="254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9519" tIns="269519" rIns="269519" bIns="269519" numCol="1" spcCol="1270" anchor="ctr" anchorCtr="0">
          <a:noAutofit/>
        </a:bodyPr>
        <a:lstStyle/>
        <a:p>
          <a:pPr marL="0" lvl="0" indent="0" algn="l" defTabSz="1778000">
            <a:lnSpc>
              <a:spcPct val="90000"/>
            </a:lnSpc>
            <a:spcBef>
              <a:spcPct val="0"/>
            </a:spcBef>
            <a:spcAft>
              <a:spcPct val="35000"/>
            </a:spcAft>
            <a:buNone/>
          </a:pPr>
          <a:r>
            <a:rPr lang="en-US" sz="4000" kern="1200"/>
            <a:t>Must use your transcripts to manually enter </a:t>
          </a:r>
          <a:r>
            <a:rPr lang="en-US" sz="4000" u="sng" kern="1200"/>
            <a:t>every course you’ve taken</a:t>
          </a:r>
          <a:r>
            <a:rPr lang="en-US" sz="4000" kern="1200"/>
            <a:t> at all College Attended</a:t>
          </a:r>
        </a:p>
      </dsp:txBody>
      <dsp:txXfrm>
        <a:off x="2941363" y="1088"/>
        <a:ext cx="7918855" cy="2546635"/>
      </dsp:txXfrm>
    </dsp:sp>
    <dsp:sp modelId="{C792FEB5-9EA1-4931-9907-AE911B0061A0}">
      <dsp:nvSpPr>
        <dsp:cNvPr id="0" name=""/>
        <dsp:cNvSpPr/>
      </dsp:nvSpPr>
      <dsp:spPr>
        <a:xfrm>
          <a:off x="0" y="3184382"/>
          <a:ext cx="10860219" cy="25466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71B86A-2406-483E-B334-201265E22526}">
      <dsp:nvSpPr>
        <dsp:cNvPr id="0" name=""/>
        <dsp:cNvSpPr/>
      </dsp:nvSpPr>
      <dsp:spPr>
        <a:xfrm>
          <a:off x="770357" y="3757375"/>
          <a:ext cx="1400649" cy="14006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0F6FFB-086B-4138-8C9D-688783C67AF5}">
      <dsp:nvSpPr>
        <dsp:cNvPr id="0" name=""/>
        <dsp:cNvSpPr/>
      </dsp:nvSpPr>
      <dsp:spPr>
        <a:xfrm>
          <a:off x="2941363" y="3184382"/>
          <a:ext cx="7918855" cy="254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9519" tIns="269519" rIns="269519" bIns="269519" numCol="1" spcCol="1270" anchor="ctr" anchorCtr="0">
          <a:noAutofit/>
        </a:bodyPr>
        <a:lstStyle/>
        <a:p>
          <a:pPr marL="0" lvl="0" indent="0" algn="l" defTabSz="1778000">
            <a:lnSpc>
              <a:spcPct val="90000"/>
            </a:lnSpc>
            <a:spcBef>
              <a:spcPct val="0"/>
            </a:spcBef>
            <a:spcAft>
              <a:spcPct val="35000"/>
            </a:spcAft>
            <a:buNone/>
          </a:pPr>
          <a:r>
            <a:rPr lang="en-US" sz="4000" kern="1200" dirty="0"/>
            <a:t>Include future/in progress courses and pre-</a:t>
          </a:r>
          <a:r>
            <a:rPr lang="en-US" sz="4000" kern="1200" dirty="0" err="1"/>
            <a:t>reqs</a:t>
          </a:r>
          <a:endParaRPr lang="en-US" sz="4000" kern="1200" dirty="0"/>
        </a:p>
      </dsp:txBody>
      <dsp:txXfrm>
        <a:off x="2941363" y="3184382"/>
        <a:ext cx="7918855" cy="2546635"/>
      </dsp:txXfrm>
    </dsp:sp>
    <dsp:sp modelId="{A22D89FB-82ED-40A3-A3C2-A549AFDA92B6}">
      <dsp:nvSpPr>
        <dsp:cNvPr id="0" name=""/>
        <dsp:cNvSpPr/>
      </dsp:nvSpPr>
      <dsp:spPr>
        <a:xfrm>
          <a:off x="0" y="6367676"/>
          <a:ext cx="10860219" cy="25466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A97179-7DB7-40B1-9C48-2BE2BF3775C6}">
      <dsp:nvSpPr>
        <dsp:cNvPr id="0" name=""/>
        <dsp:cNvSpPr/>
      </dsp:nvSpPr>
      <dsp:spPr>
        <a:xfrm>
          <a:off x="770357" y="6940669"/>
          <a:ext cx="1400649" cy="14006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9E91F4-ECFD-4920-A466-D620D7CBC4C4}">
      <dsp:nvSpPr>
        <dsp:cNvPr id="0" name=""/>
        <dsp:cNvSpPr/>
      </dsp:nvSpPr>
      <dsp:spPr>
        <a:xfrm>
          <a:off x="2941363" y="6367676"/>
          <a:ext cx="7918855" cy="254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9519" tIns="269519" rIns="269519" bIns="269519" numCol="1" spcCol="1270" anchor="ctr" anchorCtr="0">
          <a:noAutofit/>
        </a:bodyPr>
        <a:lstStyle/>
        <a:p>
          <a:pPr marL="0" lvl="0" indent="0" algn="l" defTabSz="1778000">
            <a:lnSpc>
              <a:spcPct val="90000"/>
            </a:lnSpc>
            <a:spcBef>
              <a:spcPct val="0"/>
            </a:spcBef>
            <a:spcAft>
              <a:spcPct val="35000"/>
            </a:spcAft>
            <a:buNone/>
          </a:pPr>
          <a:r>
            <a:rPr lang="en-US" sz="4000" kern="1200" dirty="0"/>
            <a:t>Time consuming, but not hard </a:t>
          </a:r>
        </a:p>
      </dsp:txBody>
      <dsp:txXfrm>
        <a:off x="2941363" y="6367676"/>
        <a:ext cx="7918855" cy="25466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DEA0B-64BD-9542-A3F6-9A0CF3187805}">
      <dsp:nvSpPr>
        <dsp:cNvPr id="0" name=""/>
        <dsp:cNvSpPr/>
      </dsp:nvSpPr>
      <dsp:spPr>
        <a:xfrm>
          <a:off x="0" y="1354274"/>
          <a:ext cx="10860219" cy="71662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2874" tIns="1353820" rIns="842874" bIns="462280" numCol="1" spcCol="1270" anchor="t" anchorCtr="0">
          <a:noAutofit/>
        </a:bodyPr>
        <a:lstStyle/>
        <a:p>
          <a:pPr marL="285750" lvl="1" indent="-285750" algn="l" defTabSz="2889250">
            <a:lnSpc>
              <a:spcPct val="90000"/>
            </a:lnSpc>
            <a:spcBef>
              <a:spcPct val="0"/>
            </a:spcBef>
            <a:spcAft>
              <a:spcPct val="15000"/>
            </a:spcAft>
            <a:buChar char="•"/>
          </a:pPr>
          <a:r>
            <a:rPr lang="en-US" sz="6500" kern="1200"/>
            <a:t>Chat support </a:t>
          </a:r>
        </a:p>
        <a:p>
          <a:pPr marL="285750" lvl="1" indent="-285750" algn="l" defTabSz="2889250">
            <a:lnSpc>
              <a:spcPct val="90000"/>
            </a:lnSpc>
            <a:spcBef>
              <a:spcPct val="0"/>
            </a:spcBef>
            <a:spcAft>
              <a:spcPct val="15000"/>
            </a:spcAft>
            <a:buChar char="•"/>
          </a:pPr>
          <a:r>
            <a:rPr lang="en-US" sz="6500" i="0" u="sng" kern="1200">
              <a:hlinkClick xmlns:r="http://schemas.openxmlformats.org/officeDocument/2006/relationships" r:id="rId1"/>
            </a:rPr>
            <a:t>dicasinfo@dicas.org</a:t>
          </a:r>
          <a:endParaRPr lang="en-US" sz="6500" kern="1200"/>
        </a:p>
        <a:p>
          <a:pPr marL="285750" lvl="1" indent="-285750" algn="l" defTabSz="2889250">
            <a:lnSpc>
              <a:spcPct val="90000"/>
            </a:lnSpc>
            <a:spcBef>
              <a:spcPct val="0"/>
            </a:spcBef>
            <a:spcAft>
              <a:spcPct val="15000"/>
            </a:spcAft>
            <a:buChar char="•"/>
          </a:pPr>
          <a:r>
            <a:rPr lang="en-US" sz="6500" i="0" kern="1200"/>
            <a:t>617–612–2855 (6am-2pm PST)</a:t>
          </a:r>
          <a:endParaRPr lang="en-US" sz="6500" kern="1200"/>
        </a:p>
        <a:p>
          <a:pPr marL="285750" lvl="1" indent="-285750" algn="l" defTabSz="2889250">
            <a:lnSpc>
              <a:spcPct val="90000"/>
            </a:lnSpc>
            <a:spcBef>
              <a:spcPct val="0"/>
            </a:spcBef>
            <a:spcAft>
              <a:spcPct val="15000"/>
            </a:spcAft>
            <a:buChar char="•"/>
          </a:pPr>
          <a:r>
            <a:rPr lang="en-US" sz="6500" kern="1200" dirty="0"/>
            <a:t>Best time to call is ~12pm PST</a:t>
          </a:r>
        </a:p>
      </dsp:txBody>
      <dsp:txXfrm>
        <a:off x="0" y="1354274"/>
        <a:ext cx="10860219" cy="7166250"/>
      </dsp:txXfrm>
    </dsp:sp>
    <dsp:sp modelId="{EE3CD725-BBE5-1545-BBA1-B4118C0A76E3}">
      <dsp:nvSpPr>
        <dsp:cNvPr id="0" name=""/>
        <dsp:cNvSpPr/>
      </dsp:nvSpPr>
      <dsp:spPr>
        <a:xfrm>
          <a:off x="543010" y="394874"/>
          <a:ext cx="7602153" cy="1918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343" tIns="0" rIns="287343" bIns="0" numCol="1" spcCol="1270" anchor="ctr" anchorCtr="0">
          <a:noAutofit/>
        </a:bodyPr>
        <a:lstStyle/>
        <a:p>
          <a:pPr marL="0" lvl="0" indent="0" algn="l" defTabSz="2889250">
            <a:lnSpc>
              <a:spcPct val="90000"/>
            </a:lnSpc>
            <a:spcBef>
              <a:spcPct val="0"/>
            </a:spcBef>
            <a:spcAft>
              <a:spcPct val="35000"/>
            </a:spcAft>
            <a:buNone/>
          </a:pPr>
          <a:r>
            <a:rPr lang="en-US" sz="6500" kern="1200"/>
            <a:t>DICAS (excellent customer service)</a:t>
          </a:r>
        </a:p>
      </dsp:txBody>
      <dsp:txXfrm>
        <a:off x="636678" y="488542"/>
        <a:ext cx="7414817" cy="1731464"/>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79274-F081-8A47-855B-71B221F64D6A}"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2ED3B-BCBD-EF41-AC1F-0D55AD2F6F48}" type="slidenum">
              <a:rPr lang="en-US" smtClean="0"/>
              <a:t>‹#›</a:t>
            </a:fld>
            <a:endParaRPr lang="en-US"/>
          </a:p>
        </p:txBody>
      </p:sp>
    </p:spTree>
    <p:extLst>
      <p:ext uri="{BB962C8B-B14F-4D97-AF65-F5344CB8AC3E}">
        <p14:creationId xmlns:p14="http://schemas.microsoft.com/office/powerpoint/2010/main" val="3604133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C2ED3B-BCBD-EF41-AC1F-0D55AD2F6F48}" type="slidenum">
              <a:rPr lang="en-US" smtClean="0"/>
              <a:t>1</a:t>
            </a:fld>
            <a:endParaRPr lang="en-US"/>
          </a:p>
        </p:txBody>
      </p:sp>
    </p:spTree>
    <p:extLst>
      <p:ext uri="{BB962C8B-B14F-4D97-AF65-F5344CB8AC3E}">
        <p14:creationId xmlns:p14="http://schemas.microsoft.com/office/powerpoint/2010/main" val="751764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8697D9-8708-6946-8820-A874CE5257C9}" type="slidenum">
              <a:rPr lang="en-US" smtClean="0"/>
              <a:t>26</a:t>
            </a:fld>
            <a:endParaRPr lang="en-US"/>
          </a:p>
        </p:txBody>
      </p:sp>
    </p:spTree>
    <p:extLst>
      <p:ext uri="{BB962C8B-B14F-4D97-AF65-F5344CB8AC3E}">
        <p14:creationId xmlns:p14="http://schemas.microsoft.com/office/powerpoint/2010/main" val="1055398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Main Sections, 4 main tabs </a:t>
            </a:r>
          </a:p>
          <a:p>
            <a:endParaRPr lang="en-US" dirty="0"/>
          </a:p>
          <a:p>
            <a:r>
              <a:rPr lang="en-US" dirty="0"/>
              <a:t>Personal information is very straightforward, so I won’t walk through it </a:t>
            </a:r>
          </a:p>
        </p:txBody>
      </p:sp>
      <p:sp>
        <p:nvSpPr>
          <p:cNvPr id="4" name="Slide Number Placeholder 3"/>
          <p:cNvSpPr>
            <a:spLocks noGrp="1"/>
          </p:cNvSpPr>
          <p:nvPr>
            <p:ph type="sldNum" sz="quarter" idx="5"/>
          </p:nvPr>
        </p:nvSpPr>
        <p:spPr/>
        <p:txBody>
          <a:bodyPr/>
          <a:lstStyle/>
          <a:p>
            <a:fld id="{C88697D9-8708-6946-8820-A874CE5257C9}" type="slidenum">
              <a:rPr lang="en-US" smtClean="0"/>
              <a:t>27</a:t>
            </a:fld>
            <a:endParaRPr lang="en-US"/>
          </a:p>
        </p:txBody>
      </p:sp>
    </p:spTree>
    <p:extLst>
      <p:ext uri="{BB962C8B-B14F-4D97-AF65-F5344CB8AC3E}">
        <p14:creationId xmlns:p14="http://schemas.microsoft.com/office/powerpoint/2010/main" val="3416358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8697D9-8708-6946-8820-A874CE5257C9}" type="slidenum">
              <a:rPr lang="en-US" smtClean="0"/>
              <a:t>29</a:t>
            </a:fld>
            <a:endParaRPr lang="en-US"/>
          </a:p>
        </p:txBody>
      </p:sp>
    </p:spTree>
    <p:extLst>
      <p:ext uri="{BB962C8B-B14F-4D97-AF65-F5344CB8AC3E}">
        <p14:creationId xmlns:p14="http://schemas.microsoft.com/office/powerpoint/2010/main" val="3561374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697D9-8708-6946-8820-A874CE5257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390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B5321-DC80-493C-B5E3-04D4F7D98E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761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8697D9-8708-6946-8820-A874CE5257C9}" type="slidenum">
              <a:rPr lang="en-US" smtClean="0"/>
              <a:t>32</a:t>
            </a:fld>
            <a:endParaRPr lang="en-US"/>
          </a:p>
        </p:txBody>
      </p:sp>
    </p:spTree>
    <p:extLst>
      <p:ext uri="{BB962C8B-B14F-4D97-AF65-F5344CB8AC3E}">
        <p14:creationId xmlns:p14="http://schemas.microsoft.com/office/powerpoint/2010/main" val="3509115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3200" b="1"/>
              <a:t>RD or RDN (Registered Dietitian Nutritionist)</a:t>
            </a:r>
          </a:p>
          <a:p>
            <a:pPr lvl="1"/>
            <a:r>
              <a:rPr lang="en-US" sz="2900"/>
              <a:t>Food and nutrition expert who has met registration certification criteria</a:t>
            </a:r>
          </a:p>
          <a:p>
            <a:pPr lvl="1"/>
            <a:r>
              <a:rPr lang="en-US" sz="2900"/>
              <a:t>The RD credential is a </a:t>
            </a:r>
            <a:r>
              <a:rPr lang="en-US" sz="2900" b="1"/>
              <a:t>legally protected title </a:t>
            </a:r>
            <a:r>
              <a:rPr lang="en-US" sz="2900"/>
              <a:t>that can only be used by practitioners who are authorized by CDR</a:t>
            </a:r>
          </a:p>
          <a:p>
            <a:pPr lvl="1"/>
            <a:r>
              <a:rPr lang="en-US" sz="2900"/>
              <a:t>Dietitians are often referred to as </a:t>
            </a:r>
            <a:r>
              <a:rPr lang="ja-JP" altLang="en-US" sz="2900">
                <a:latin typeface="Arial"/>
              </a:rPr>
              <a:t>“</a:t>
            </a:r>
            <a:r>
              <a:rPr lang="en-US" sz="2900"/>
              <a:t>nutritionists,</a:t>
            </a:r>
            <a:r>
              <a:rPr lang="ja-JP" altLang="en-US" sz="2900">
                <a:latin typeface="Arial"/>
              </a:rPr>
              <a:t>”</a:t>
            </a:r>
            <a:r>
              <a:rPr lang="en-US" sz="2900"/>
              <a:t> but RDs have more education and training than nutritionists and have greater job responsibilities.</a:t>
            </a:r>
          </a:p>
          <a:p>
            <a:endParaRPr lang="en-US"/>
          </a:p>
        </p:txBody>
      </p:sp>
      <p:sp>
        <p:nvSpPr>
          <p:cNvPr id="4" name="Slide Number Placeholder 3"/>
          <p:cNvSpPr>
            <a:spLocks noGrp="1"/>
          </p:cNvSpPr>
          <p:nvPr>
            <p:ph type="sldNum" sz="quarter" idx="5"/>
          </p:nvPr>
        </p:nvSpPr>
        <p:spPr/>
        <p:txBody>
          <a:bodyPr/>
          <a:lstStyle/>
          <a:p>
            <a:fld id="{3D730DB8-AF2B-324F-AB4A-DDF9E1C64672}" type="slidenum">
              <a:rPr lang="en-US" smtClean="0"/>
              <a:t>6</a:t>
            </a:fld>
            <a:endParaRPr lang="en-US"/>
          </a:p>
        </p:txBody>
      </p:sp>
    </p:spTree>
    <p:extLst>
      <p:ext uri="{BB962C8B-B14F-4D97-AF65-F5344CB8AC3E}">
        <p14:creationId xmlns:p14="http://schemas.microsoft.com/office/powerpoint/2010/main" val="3149203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C2ED3B-BCBD-EF41-AC1F-0D55AD2F6F48}" type="slidenum">
              <a:rPr lang="en-US" smtClean="0"/>
              <a:t>8</a:t>
            </a:fld>
            <a:endParaRPr lang="en-US"/>
          </a:p>
        </p:txBody>
      </p:sp>
    </p:spTree>
    <p:extLst>
      <p:ext uri="{BB962C8B-B14F-4D97-AF65-F5344CB8AC3E}">
        <p14:creationId xmlns:p14="http://schemas.microsoft.com/office/powerpoint/2010/main" val="2433987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C2ED3B-BCBD-EF41-AC1F-0D55AD2F6F48}" type="slidenum">
              <a:rPr lang="en-US" smtClean="0"/>
              <a:t>10</a:t>
            </a:fld>
            <a:endParaRPr lang="en-US"/>
          </a:p>
        </p:txBody>
      </p:sp>
    </p:spTree>
    <p:extLst>
      <p:ext uri="{BB962C8B-B14F-4D97-AF65-F5344CB8AC3E}">
        <p14:creationId xmlns:p14="http://schemas.microsoft.com/office/powerpoint/2010/main" val="228820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8A734-5EFC-945E-574E-8145CF4CA0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53B63-3153-D588-8BF9-AF64D7E8E3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F43C3B-FEEA-AFF8-CD61-C095C069F1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D6DA33-194B-F81C-548B-BF767C39D827}"/>
              </a:ext>
            </a:extLst>
          </p:cNvPr>
          <p:cNvSpPr>
            <a:spLocks noGrp="1"/>
          </p:cNvSpPr>
          <p:nvPr>
            <p:ph type="sldNum" sz="quarter" idx="5"/>
          </p:nvPr>
        </p:nvSpPr>
        <p:spPr/>
        <p:txBody>
          <a:bodyPr/>
          <a:lstStyle/>
          <a:p>
            <a:fld id="{3D730DB8-AF2B-324F-AB4A-DDF9E1C64672}" type="slidenum">
              <a:rPr lang="en-US" smtClean="0"/>
              <a:t>13</a:t>
            </a:fld>
            <a:endParaRPr lang="en-US"/>
          </a:p>
        </p:txBody>
      </p:sp>
    </p:spTree>
    <p:extLst>
      <p:ext uri="{BB962C8B-B14F-4D97-AF65-F5344CB8AC3E}">
        <p14:creationId xmlns:p14="http://schemas.microsoft.com/office/powerpoint/2010/main" val="558211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2ED3B-BCBD-EF41-AC1F-0D55AD2F6F48}" type="slidenum">
              <a:rPr lang="en-US" smtClean="0"/>
              <a:t>15</a:t>
            </a:fld>
            <a:endParaRPr lang="en-US"/>
          </a:p>
        </p:txBody>
      </p:sp>
    </p:spTree>
    <p:extLst>
      <p:ext uri="{BB962C8B-B14F-4D97-AF65-F5344CB8AC3E}">
        <p14:creationId xmlns:p14="http://schemas.microsoft.com/office/powerpoint/2010/main" val="1400463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a:solidFill>
                  <a:srgbClr val="333333"/>
                </a:solidFill>
                <a:effectLst/>
                <a:highlight>
                  <a:srgbClr val="FCFCFC"/>
                </a:highlight>
                <a:latin typeface="lato" panose="020F0502020204030203" pitchFamily="34" charset="77"/>
              </a:rPr>
              <a:t>Option 1:</a:t>
            </a:r>
            <a:r>
              <a:rPr lang="en-US" b="0" i="0">
                <a:solidFill>
                  <a:srgbClr val="333333"/>
                </a:solidFill>
                <a:effectLst/>
                <a:highlight>
                  <a:srgbClr val="FCFCFC"/>
                </a:highlight>
                <a:latin typeface="Lato" panose="020F0502020204030203" pitchFamily="34" charset="77"/>
              </a:rPr>
              <a:t> Submit a writing sample demonstrating your analytical writing and critical thinking abilities. This can be a short essay for a nutrition or health-related course, a thesis project, a laboratory assignment, or anything that is at least 1,000 words and is completed entirely by you (no group work). Ideal writing samples should show critical thinking, such as an opinion piece or an essay about a topic that requires you to provide research sources. If you do not have a writing sample from a prior course that meets these criteria, you may prepare one related to a selected current controversy in nutrition. Writing samples must: </a:t>
            </a:r>
          </a:p>
          <a:p>
            <a:pPr marL="742950" lvl="1" indent="-285750" algn="l">
              <a:buFont typeface="Arial" panose="020B0604020202020204" pitchFamily="34" charset="0"/>
              <a:buChar char="•"/>
            </a:pPr>
            <a:r>
              <a:rPr lang="en-US" b="0" i="0">
                <a:solidFill>
                  <a:srgbClr val="333333"/>
                </a:solidFill>
                <a:effectLst/>
                <a:highlight>
                  <a:srgbClr val="FCFCFC"/>
                </a:highlight>
                <a:latin typeface="Lato" panose="020F0502020204030203" pitchFamily="34" charset="77"/>
              </a:rPr>
              <a:t>Be at least 1000 words </a:t>
            </a:r>
          </a:p>
          <a:p>
            <a:pPr marL="742950" lvl="1" indent="-285750" algn="l">
              <a:buFont typeface="Arial" panose="020B0604020202020204" pitchFamily="34" charset="0"/>
              <a:buChar char="•"/>
            </a:pPr>
            <a:r>
              <a:rPr lang="en-US" b="0" i="0">
                <a:solidFill>
                  <a:srgbClr val="333333"/>
                </a:solidFill>
                <a:effectLst/>
                <a:highlight>
                  <a:srgbClr val="FCFCFC"/>
                </a:highlight>
                <a:latin typeface="Lato" panose="020F0502020204030203" pitchFamily="34" charset="77"/>
              </a:rPr>
              <a:t>Double-spaced and 12-point font</a:t>
            </a:r>
          </a:p>
          <a:p>
            <a:pPr marL="742950" lvl="1" indent="-285750" algn="l">
              <a:buFont typeface="Arial" panose="020B0604020202020204" pitchFamily="34" charset="0"/>
              <a:buChar char="•"/>
            </a:pPr>
            <a:r>
              <a:rPr lang="en-US" b="0" i="0">
                <a:solidFill>
                  <a:srgbClr val="333333"/>
                </a:solidFill>
                <a:effectLst/>
                <a:highlight>
                  <a:srgbClr val="FCFCFC"/>
                </a:highlight>
                <a:latin typeface="Lato" panose="020F0502020204030203" pitchFamily="34" charset="77"/>
              </a:rPr>
              <a:t>Include a cover page that indicates 1) the context (course name/number if applies), 2) the date of the writing sample, 3) a statement that you attest that the writing sample was not created with assistance from artificial intelligence (AI) or any other collaborators and that you understand it will be reviewed for plagiarism or AI usage.  </a:t>
            </a:r>
          </a:p>
          <a:p>
            <a:pPr algn="l">
              <a:buFont typeface="Arial" panose="020B0604020202020204" pitchFamily="34" charset="0"/>
              <a:buChar char="•"/>
            </a:pPr>
            <a:r>
              <a:rPr lang="en-US" b="1" i="0">
                <a:solidFill>
                  <a:srgbClr val="333333"/>
                </a:solidFill>
                <a:effectLst/>
                <a:highlight>
                  <a:srgbClr val="FCFCFC"/>
                </a:highlight>
                <a:latin typeface="lato" panose="020F0502020204030203" pitchFamily="34" charset="77"/>
              </a:rPr>
              <a:t>Option 2:</a:t>
            </a:r>
            <a:r>
              <a:rPr lang="en-US" b="0" i="0">
                <a:solidFill>
                  <a:srgbClr val="333333"/>
                </a:solidFill>
                <a:effectLst/>
                <a:highlight>
                  <a:srgbClr val="FCFCFC"/>
                </a:highlight>
                <a:latin typeface="Lato" panose="020F0502020204030203" pitchFamily="34" charset="77"/>
              </a:rPr>
              <a:t> Submit a GRE analytical writing score of 4.0 or above. If you choose this option, upload an unofficial copy of your GRE scores to </a:t>
            </a:r>
            <a:r>
              <a:rPr lang="en-US" b="0" i="0" err="1">
                <a:solidFill>
                  <a:srgbClr val="333333"/>
                </a:solidFill>
                <a:effectLst/>
                <a:highlight>
                  <a:srgbClr val="FCFCFC"/>
                </a:highlight>
                <a:latin typeface="Lato" panose="020F0502020204030203" pitchFamily="34" charset="77"/>
              </a:rPr>
              <a:t>CalState</a:t>
            </a:r>
            <a:r>
              <a:rPr lang="en-US" b="0" i="0">
                <a:solidFill>
                  <a:srgbClr val="333333"/>
                </a:solidFill>
                <a:effectLst/>
                <a:highlight>
                  <a:srgbClr val="FCFCFC"/>
                </a:highlight>
                <a:latin typeface="Lato" panose="020F0502020204030203" pitchFamily="34" charset="77"/>
              </a:rPr>
              <a:t> Apply and send GRE scores using the CSULB institution code, 4389. </a:t>
            </a:r>
          </a:p>
          <a:p>
            <a:endParaRPr lang="en-US"/>
          </a:p>
        </p:txBody>
      </p:sp>
      <p:sp>
        <p:nvSpPr>
          <p:cNvPr id="4" name="Slide Number Placeholder 3"/>
          <p:cNvSpPr>
            <a:spLocks noGrp="1"/>
          </p:cNvSpPr>
          <p:nvPr>
            <p:ph type="sldNum" sz="quarter" idx="5"/>
          </p:nvPr>
        </p:nvSpPr>
        <p:spPr/>
        <p:txBody>
          <a:bodyPr/>
          <a:lstStyle/>
          <a:p>
            <a:fld id="{3D730DB8-AF2B-324F-AB4A-DDF9E1C64672}" type="slidenum">
              <a:rPr lang="en-US" smtClean="0"/>
              <a:t>23</a:t>
            </a:fld>
            <a:endParaRPr lang="en-US"/>
          </a:p>
        </p:txBody>
      </p:sp>
    </p:spTree>
    <p:extLst>
      <p:ext uri="{BB962C8B-B14F-4D97-AF65-F5344CB8AC3E}">
        <p14:creationId xmlns:p14="http://schemas.microsoft.com/office/powerpoint/2010/main" val="1444787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697D9-8708-6946-8820-A874CE5257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824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8697D9-8708-6946-8820-A874CE5257C9}" type="slidenum">
              <a:rPr lang="en-US" smtClean="0"/>
              <a:t>25</a:t>
            </a:fld>
            <a:endParaRPr lang="en-US"/>
          </a:p>
        </p:txBody>
      </p:sp>
    </p:spTree>
    <p:extLst>
      <p:ext uri="{BB962C8B-B14F-4D97-AF65-F5344CB8AC3E}">
        <p14:creationId xmlns:p14="http://schemas.microsoft.com/office/powerpoint/2010/main" val="3677941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2286000" y="1549908"/>
            <a:ext cx="13716000" cy="3717036"/>
          </a:xfrm>
        </p:spPr>
        <p:txBody>
          <a:bodyPr lIns="0" tIns="0" rIns="0" bIns="0" anchor="b">
            <a:noAutofit/>
          </a:bodyPr>
          <a:lstStyle>
            <a:lvl1pPr algn="ctr">
              <a:defRPr sz="6000" spc="1125"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2286000" y="5733288"/>
            <a:ext cx="13716000" cy="2153412"/>
          </a:xfrm>
        </p:spPr>
        <p:txBody>
          <a:bodyPr lIns="0" tIns="0" rIns="0" bIns="0">
            <a:normAutofit/>
          </a:bodyPr>
          <a:lstStyle>
            <a:lvl1pPr marL="0" indent="0" algn="ctr">
              <a:lnSpc>
                <a:spcPct val="150000"/>
              </a:lnSpc>
              <a:buNone/>
              <a:defRPr sz="2400" cap="all" spc="900" baseline="0">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Friday, February 6, 2026</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259783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Friday, February 6, 2026</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787719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2057400" y="2564607"/>
            <a:ext cx="14950440" cy="4279106"/>
          </a:xfrm>
        </p:spPr>
        <p:txBody>
          <a:bodyPr anchor="b">
            <a:normAutofit/>
          </a:bodyPr>
          <a:lstStyle>
            <a:lvl1pPr>
              <a:lnSpc>
                <a:spcPct val="100000"/>
              </a:lnSpc>
              <a:defRPr sz="6600" spc="1125"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2057401" y="7461504"/>
            <a:ext cx="14950442" cy="1673352"/>
          </a:xfrm>
        </p:spPr>
        <p:txBody>
          <a:bodyPr>
            <a:normAutofit/>
          </a:bodyPr>
          <a:lstStyle>
            <a:lvl1pPr marL="0" indent="0">
              <a:buNone/>
              <a:defRPr sz="2400" cap="all" spc="900" baseline="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Friday, February 6, 2026</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41564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2057400" y="3168396"/>
            <a:ext cx="7269480" cy="5939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10149840" y="3168398"/>
            <a:ext cx="7269480" cy="5939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Friday, February 6, 2026</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539892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2057400" y="3168396"/>
            <a:ext cx="7261614"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2057400" y="4527708"/>
            <a:ext cx="7261614" cy="4657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10149840" y="3168396"/>
            <a:ext cx="72694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10149840" y="4527707"/>
            <a:ext cx="7261614" cy="4657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Friday, February 6, 2026</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17470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Friday, February 6, 2026</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65379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Friday, February 6, 2026</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736838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2057401" y="1481138"/>
            <a:ext cx="5898356" cy="2841767"/>
          </a:xfrm>
        </p:spPr>
        <p:txBody>
          <a:bodyPr anchor="b"/>
          <a:lstStyle>
            <a:lvl1pPr>
              <a:lnSpc>
                <a:spcPct val="100000"/>
              </a:lnSpc>
              <a:defRPr sz="4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8476488" y="1481138"/>
            <a:ext cx="8531352" cy="7310438"/>
          </a:xfrm>
        </p:spPr>
        <p:txBody>
          <a:bodyPr>
            <a:normAutofit/>
          </a:bodyPr>
          <a:lstStyle>
            <a:lvl1pPr>
              <a:defRPr sz="3000"/>
            </a:lvl1pPr>
            <a:lvl2pPr>
              <a:defRPr sz="3000"/>
            </a:lvl2pPr>
            <a:lvl3pPr>
              <a:defRPr sz="2700"/>
            </a:lvl3pPr>
            <a:lvl4pPr>
              <a:defRPr sz="2400"/>
            </a:lvl4pPr>
            <a:lvl5pPr>
              <a:defRPr sz="2400"/>
            </a:lvl5pPr>
            <a:lvl6pPr>
              <a:defRPr sz="3000"/>
            </a:lvl6pPr>
            <a:lvl7pPr>
              <a:defRPr sz="3000"/>
            </a:lvl7pPr>
            <a:lvl8pPr>
              <a:defRPr sz="3000"/>
            </a:lvl8pPr>
            <a:lvl9pPr>
              <a:defRPr sz="3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2057401" y="4587765"/>
            <a:ext cx="5898356" cy="4203810"/>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Friday, February 6, 2026</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34236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2057401" y="1481328"/>
            <a:ext cx="5898356" cy="2839212"/>
          </a:xfrm>
        </p:spPr>
        <p:txBody>
          <a:bodyPr anchor="b"/>
          <a:lstStyle>
            <a:lvl1pPr>
              <a:defRPr sz="48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8257979" y="1481138"/>
            <a:ext cx="8749863"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2057401" y="4549929"/>
            <a:ext cx="5898356" cy="4253553"/>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Friday, February 6, 2026</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93438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Friday, February 6, 2026</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588324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13087350" y="1258349"/>
            <a:ext cx="3943350" cy="7273952"/>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1273853" y="1258350"/>
            <a:ext cx="11584898" cy="7273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Friday, February 6, 2026</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06391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9601840"/>
            <a:ext cx="18288000" cy="685160"/>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9">
            <a:extLst>
              <a:ext uri="{FF2B5EF4-FFF2-40B4-BE49-F238E27FC236}">
                <a16:creationId xmlns:a16="http://schemas.microsoft.com/office/drawing/2014/main" id="{010D1F30-F118-4A1F-A48F-7E5706959F64}"/>
              </a:ext>
            </a:extLst>
          </p:cNvPr>
          <p:cNvSpPr/>
          <p:nvPr/>
        </p:nvSpPr>
        <p:spPr>
          <a:xfrm flipH="1">
            <a:off x="6057903" y="9601842"/>
            <a:ext cx="12230097" cy="685158"/>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2057400" y="1193292"/>
            <a:ext cx="15361920" cy="185166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2057400" y="3168396"/>
            <a:ext cx="15361920" cy="593902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11864340" y="9614916"/>
            <a:ext cx="5554980" cy="672084"/>
          </a:xfrm>
          <a:prstGeom prst="rect">
            <a:avLst/>
          </a:prstGeom>
        </p:spPr>
        <p:txBody>
          <a:bodyPr vert="horz" lIns="91440" tIns="45720" rIns="91440" bIns="45720" rtlCol="0" anchor="ctr"/>
          <a:lstStyle>
            <a:lvl1pPr algn="r">
              <a:defRPr sz="1350" cap="all" spc="450" baseline="0">
                <a:solidFill>
                  <a:srgbClr val="FFFFFF"/>
                </a:solidFill>
              </a:defRPr>
            </a:lvl1pPr>
          </a:lstStyle>
          <a:p>
            <a:fld id="{AE0C963C-C1DB-4AFD-9DDC-0691666BF49B}" type="datetime2">
              <a:rPr lang="en-US" smtClean="0"/>
              <a:pPr/>
              <a:t>Friday, February 6, 2026</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2743200" y="2866644"/>
            <a:ext cx="6172200" cy="685800"/>
          </a:xfrm>
          <a:prstGeom prst="rect">
            <a:avLst/>
          </a:prstGeom>
        </p:spPr>
        <p:txBody>
          <a:bodyPr vert="horz" lIns="91440" tIns="45720" rIns="91440" bIns="45720" rtlCol="0" anchor="ctr"/>
          <a:lstStyle>
            <a:lvl1pPr algn="l">
              <a:defRPr sz="135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7501616" y="9614916"/>
            <a:ext cx="658368" cy="672084"/>
          </a:xfrm>
          <a:prstGeom prst="rect">
            <a:avLst/>
          </a:prstGeom>
        </p:spPr>
        <p:txBody>
          <a:bodyPr vert="horz" lIns="91440" tIns="45720" rIns="91440" bIns="45720" rtlCol="0" anchor="ctr"/>
          <a:lstStyle>
            <a:lvl1pPr algn="r">
              <a:defRPr sz="1350">
                <a:solidFill>
                  <a:srgbClr val="FFFFFF"/>
                </a:solidFill>
              </a:defRPr>
            </a:lvl1pPr>
          </a:lstStyle>
          <a:p>
            <a:fld id="{C01389E6-C847-4AD0-B56D-D205B2EAB1EE}" type="slidenum">
              <a:rPr lang="en-US" smtClean="0"/>
              <a:pPr/>
              <a:t>‹#›</a:t>
            </a:fld>
            <a:endParaRPr lang="en-US" sz="1200" dirty="0"/>
          </a:p>
        </p:txBody>
      </p:sp>
    </p:spTree>
    <p:extLst>
      <p:ext uri="{BB962C8B-B14F-4D97-AF65-F5344CB8AC3E}">
        <p14:creationId xmlns:p14="http://schemas.microsoft.com/office/powerpoint/2010/main" val="1154449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1371600" rtl="0" eaLnBrk="1" latinLnBrk="0" hangingPunct="1">
        <a:lnSpc>
          <a:spcPct val="100000"/>
        </a:lnSpc>
        <a:spcBef>
          <a:spcPct val="0"/>
        </a:spcBef>
        <a:buNone/>
        <a:defRPr sz="5400" b="1" i="0" kern="1200" cap="all" spc="1050" baseline="0">
          <a:solidFill>
            <a:schemeClr val="tx1"/>
          </a:solidFill>
          <a:latin typeface="+mj-lt"/>
          <a:ea typeface="+mj-ea"/>
          <a:cs typeface="+mj-cs"/>
        </a:defRPr>
      </a:lvl1pPr>
    </p:titleStyle>
    <p:bodyStyle>
      <a:lvl1pPr marL="342900" indent="-342900" algn="l" defTabSz="1371600" rtl="0" eaLnBrk="1" latinLnBrk="0" hangingPunct="1">
        <a:lnSpc>
          <a:spcPct val="12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3.svg"/><Relationship Id="rId7" Type="http://schemas.openxmlformats.org/officeDocument/2006/relationships/diagramLayout" Target="../diagrams/layout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14.svg"/><Relationship Id="rId10" Type="http://schemas.microsoft.com/office/2007/relationships/diagramDrawing" Target="../diagrams/drawing1.xml"/><Relationship Id="rId4" Type="http://schemas.openxmlformats.org/officeDocument/2006/relationships/image" Target="../media/image7.png"/><Relationship Id="rId9" Type="http://schemas.openxmlformats.org/officeDocument/2006/relationships/diagramColors" Target="../diagrams/colors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13.svg"/><Relationship Id="rId7"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ww.csulb.edu/college-of-health-human-services/family-and-consumer-sciences/registered-dietitian-nutritionist-7" TargetMode="External"/><Relationship Id="rId5" Type="http://schemas.openxmlformats.org/officeDocument/2006/relationships/image" Target="../media/image14.sv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7.png"/><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13.svg"/><Relationship Id="rId7" Type="http://schemas.openxmlformats.org/officeDocument/2006/relationships/diagramLayout" Target="../diagrams/layout3.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Data" Target="../diagrams/data3.xml"/><Relationship Id="rId5" Type="http://schemas.openxmlformats.org/officeDocument/2006/relationships/image" Target="../media/image14.svg"/><Relationship Id="rId10" Type="http://schemas.microsoft.com/office/2007/relationships/diagramDrawing" Target="../diagrams/drawing3.xml"/><Relationship Id="rId4" Type="http://schemas.openxmlformats.org/officeDocument/2006/relationships/image" Target="../media/image7.png"/><Relationship Id="rId9" Type="http://schemas.openxmlformats.org/officeDocument/2006/relationships/diagramColors" Target="../diagrams/colors3.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hyperlink" Target="https://help.liaisonedu.com/DICAS_Applicant_Help_Center"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svg"/><Relationship Id="rId7"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7.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svg"/><Relationship Id="rId7"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7.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119542" cy="10287000"/>
            <a:chOff x="0" y="0"/>
            <a:chExt cx="558233" cy="2709333"/>
          </a:xfrm>
        </p:grpSpPr>
        <p:sp>
          <p:nvSpPr>
            <p:cNvPr id="3" name="Freeform 3"/>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4FB8C8"/>
            </a:solidFill>
          </p:spPr>
          <p:txBody>
            <a:bodyPr/>
            <a:lstStyle/>
            <a:p>
              <a:endParaRPr lang="en-US"/>
            </a:p>
          </p:txBody>
        </p:sp>
        <p:sp>
          <p:nvSpPr>
            <p:cNvPr id="4" name="TextBox 4"/>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1118095" y="9258300"/>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2358805" y="730935"/>
            <a:ext cx="15194580" cy="3798645"/>
          </a:xfrm>
          <a:custGeom>
            <a:avLst/>
            <a:gdLst/>
            <a:ahLst/>
            <a:cxnLst/>
            <a:rect l="l" t="t" r="r" b="b"/>
            <a:pathLst>
              <a:path w="15194580" h="3798645">
                <a:moveTo>
                  <a:pt x="0" y="0"/>
                </a:moveTo>
                <a:lnTo>
                  <a:pt x="15194580" y="0"/>
                </a:lnTo>
                <a:lnTo>
                  <a:pt x="15194580" y="3798645"/>
                </a:lnTo>
                <a:lnTo>
                  <a:pt x="0" y="3798645"/>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3484290" y="4499370"/>
            <a:ext cx="13516148" cy="2008883"/>
          </a:xfrm>
          <a:prstGeom prst="rect">
            <a:avLst/>
          </a:prstGeom>
        </p:spPr>
        <p:txBody>
          <a:bodyPr lIns="0" tIns="0" rIns="0" bIns="0" rtlCol="0" anchor="t">
            <a:spAutoFit/>
          </a:bodyPr>
          <a:lstStyle/>
          <a:p>
            <a:pPr algn="ctr">
              <a:lnSpc>
                <a:spcPts val="5356"/>
              </a:lnSpc>
            </a:pPr>
            <a:r>
              <a:rPr lang="en-US" sz="3826" b="1" dirty="0">
                <a:solidFill>
                  <a:srgbClr val="000000"/>
                </a:solidFill>
                <a:latin typeface="Lato Bold"/>
                <a:ea typeface="Lato Bold"/>
                <a:cs typeface="Lato Bold"/>
                <a:sym typeface="Lato Bold"/>
              </a:rPr>
              <a:t>Blended Track (BS-to-MS) Information Session</a:t>
            </a:r>
          </a:p>
          <a:p>
            <a:pPr algn="ctr">
              <a:lnSpc>
                <a:spcPts val="5356"/>
              </a:lnSpc>
            </a:pPr>
            <a:endParaRPr lang="en-US" sz="3826" dirty="0">
              <a:solidFill>
                <a:srgbClr val="000000"/>
              </a:solidFill>
              <a:latin typeface="Lato Bold"/>
              <a:ea typeface="Lato Bold"/>
              <a:cs typeface="Lato Bold"/>
              <a:sym typeface="Lato Bold"/>
            </a:endParaRPr>
          </a:p>
          <a:p>
            <a:pPr algn="ctr">
              <a:lnSpc>
                <a:spcPts val="5356"/>
              </a:lnSpc>
            </a:pPr>
            <a:r>
              <a:rPr lang="en-US" sz="3826" dirty="0">
                <a:solidFill>
                  <a:srgbClr val="3B7AA0"/>
                </a:solidFill>
                <a:latin typeface="Lato Bold"/>
                <a:ea typeface="Lato Bold"/>
                <a:cs typeface="Lato Bold"/>
                <a:sym typeface="Lato Bold"/>
              </a:rPr>
              <a:t>Mr. James Childers MS, RD</a:t>
            </a:r>
          </a:p>
        </p:txBody>
      </p:sp>
      <p:grpSp>
        <p:nvGrpSpPr>
          <p:cNvPr id="8" name="Group 8"/>
          <p:cNvGrpSpPr/>
          <p:nvPr/>
        </p:nvGrpSpPr>
        <p:grpSpPr>
          <a:xfrm>
            <a:off x="-1059771" y="0"/>
            <a:ext cx="2119542" cy="10287000"/>
            <a:chOff x="0" y="0"/>
            <a:chExt cx="558233" cy="2709333"/>
          </a:xfrm>
        </p:grpSpPr>
        <p:sp>
          <p:nvSpPr>
            <p:cNvPr id="9" name="Freeform 9"/>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000000"/>
            </a:solidFill>
          </p:spPr>
          <p:txBody>
            <a:bodyPr/>
            <a:lstStyle/>
            <a:p>
              <a:endParaRPr lang="en-US"/>
            </a:p>
          </p:txBody>
        </p:sp>
        <p:sp>
          <p:nvSpPr>
            <p:cNvPr id="10" name="TextBox 10"/>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pic>
        <p:nvPicPr>
          <p:cNvPr id="11" name="Picture 10" descr="A person smiling at camera&#10;&#10;AI-generated content may be incorrect.">
            <a:extLst>
              <a:ext uri="{FF2B5EF4-FFF2-40B4-BE49-F238E27FC236}">
                <a16:creationId xmlns:a16="http://schemas.microsoft.com/office/drawing/2014/main" id="{7F8C7E14-CF65-466E-2D5B-281944A85C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82451" y="6508253"/>
            <a:ext cx="2719826" cy="3626434"/>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application&#10;&#10;Description automatically generated">
            <a:extLst>
              <a:ext uri="{FF2B5EF4-FFF2-40B4-BE49-F238E27FC236}">
                <a16:creationId xmlns:a16="http://schemas.microsoft.com/office/drawing/2014/main" id="{4435F2CA-2EA9-2263-6394-800C15135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562100"/>
            <a:ext cx="7772400" cy="8112494"/>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38BD4FCC-661F-53CB-C780-90535CD589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800" y="1562100"/>
            <a:ext cx="7772400" cy="8222334"/>
          </a:xfrm>
          <a:prstGeom prst="rect">
            <a:avLst/>
          </a:prstGeom>
        </p:spPr>
      </p:pic>
      <p:sp>
        <p:nvSpPr>
          <p:cNvPr id="12" name="TextBox 8">
            <a:extLst>
              <a:ext uri="{FF2B5EF4-FFF2-40B4-BE49-F238E27FC236}">
                <a16:creationId xmlns:a16="http://schemas.microsoft.com/office/drawing/2014/main" id="{4645C910-CE54-C9F5-A49F-D2ACF4857E29}"/>
              </a:ext>
            </a:extLst>
          </p:cNvPr>
          <p:cNvSpPr txBox="1"/>
          <p:nvPr/>
        </p:nvSpPr>
        <p:spPr>
          <a:xfrm>
            <a:off x="2553980" y="0"/>
            <a:ext cx="13180039" cy="1376724"/>
          </a:xfrm>
          <a:prstGeom prst="rect">
            <a:avLst/>
          </a:prstGeom>
        </p:spPr>
        <p:txBody>
          <a:bodyPr lIns="0" tIns="0" rIns="0" bIns="0" rtlCol="0" anchor="t">
            <a:spAutoFit/>
          </a:bodyPr>
          <a:lstStyle/>
          <a:p>
            <a:pPr algn="ctr">
              <a:lnSpc>
                <a:spcPts val="11899"/>
              </a:lnSpc>
            </a:pPr>
            <a:r>
              <a:rPr lang="en-US" sz="8499" dirty="0">
                <a:solidFill>
                  <a:srgbClr val="000000"/>
                </a:solidFill>
                <a:latin typeface="Alatsi"/>
                <a:ea typeface="Alatsi"/>
                <a:cs typeface="Alatsi"/>
                <a:sym typeface="Alatsi"/>
              </a:rPr>
              <a:t>Blended Application</a:t>
            </a:r>
          </a:p>
        </p:txBody>
      </p:sp>
      <p:sp>
        <p:nvSpPr>
          <p:cNvPr id="2" name="Multiply 1">
            <a:extLst>
              <a:ext uri="{FF2B5EF4-FFF2-40B4-BE49-F238E27FC236}">
                <a16:creationId xmlns:a16="http://schemas.microsoft.com/office/drawing/2014/main" id="{729DC52B-FF3F-DF79-2FB3-B3AB4BB032D6}"/>
              </a:ext>
            </a:extLst>
          </p:cNvPr>
          <p:cNvSpPr/>
          <p:nvPr/>
        </p:nvSpPr>
        <p:spPr>
          <a:xfrm>
            <a:off x="367145" y="1163782"/>
            <a:ext cx="9476509" cy="9455728"/>
          </a:xfrm>
          <a:prstGeom prst="mathMultiply">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6000" dirty="0"/>
              <a:t>Not </a:t>
            </a:r>
          </a:p>
          <a:p>
            <a:pPr algn="ctr"/>
            <a:r>
              <a:rPr lang="en-US" sz="6000" dirty="0"/>
              <a:t>required!!</a:t>
            </a:r>
          </a:p>
        </p:txBody>
      </p:sp>
    </p:spTree>
    <p:extLst>
      <p:ext uri="{BB962C8B-B14F-4D97-AF65-F5344CB8AC3E}">
        <p14:creationId xmlns:p14="http://schemas.microsoft.com/office/powerpoint/2010/main" val="4061747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01700" y="7561891"/>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627572" y="-733336"/>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8">
            <a:extLst>
              <a:ext uri="{FF2B5EF4-FFF2-40B4-BE49-F238E27FC236}">
                <a16:creationId xmlns:a16="http://schemas.microsoft.com/office/drawing/2014/main" id="{1C14F751-2200-ADC7-141E-16BDC94F619C}"/>
              </a:ext>
            </a:extLst>
          </p:cNvPr>
          <p:cNvSpPr txBox="1"/>
          <p:nvPr/>
        </p:nvSpPr>
        <p:spPr>
          <a:xfrm>
            <a:off x="2553980" y="866775"/>
            <a:ext cx="13180039" cy="1450976"/>
          </a:xfrm>
          <a:prstGeom prst="rect">
            <a:avLst/>
          </a:prstGeom>
        </p:spPr>
        <p:txBody>
          <a:bodyPr lIns="0" tIns="0" rIns="0" bIns="0" rtlCol="0" anchor="t">
            <a:spAutoFit/>
          </a:bodyPr>
          <a:lstStyle/>
          <a:p>
            <a:pPr algn="ctr">
              <a:lnSpc>
                <a:spcPts val="11899"/>
              </a:lnSpc>
            </a:pPr>
            <a:r>
              <a:rPr lang="en-US" sz="8499">
                <a:solidFill>
                  <a:srgbClr val="000000"/>
                </a:solidFill>
                <a:latin typeface="Alatsi"/>
                <a:ea typeface="Alatsi"/>
                <a:cs typeface="Alatsi"/>
                <a:sym typeface="Alatsi"/>
              </a:rPr>
              <a:t>Applying</a:t>
            </a:r>
          </a:p>
        </p:txBody>
      </p:sp>
      <p:sp>
        <p:nvSpPr>
          <p:cNvPr id="8" name="TextBox 7">
            <a:extLst>
              <a:ext uri="{FF2B5EF4-FFF2-40B4-BE49-F238E27FC236}">
                <a16:creationId xmlns:a16="http://schemas.microsoft.com/office/drawing/2014/main" id="{64FE7D8F-7BE0-184E-28C4-F9B237DFD36B}"/>
              </a:ext>
            </a:extLst>
          </p:cNvPr>
          <p:cNvSpPr txBox="1"/>
          <p:nvPr/>
        </p:nvSpPr>
        <p:spPr>
          <a:xfrm>
            <a:off x="609600" y="2945242"/>
            <a:ext cx="17449800" cy="7201972"/>
          </a:xfrm>
          <a:prstGeom prst="rect">
            <a:avLst/>
          </a:prstGeom>
          <a:noFill/>
        </p:spPr>
        <p:txBody>
          <a:bodyPr wrap="square">
            <a:spAutoFit/>
          </a:bodyPr>
          <a:lstStyle/>
          <a:p>
            <a:pPr marL="857250" indent="-857250">
              <a:buFont typeface="Arial" panose="020B0604020202020204" pitchFamily="34" charset="0"/>
              <a:buChar char="•"/>
            </a:pPr>
            <a:r>
              <a:rPr lang="en-US" sz="6600" dirty="0"/>
              <a:t>DICAS portal opens on August 2026</a:t>
            </a:r>
          </a:p>
          <a:p>
            <a:pPr marL="857250" indent="-857250" algn="l">
              <a:buFont typeface="Arial" panose="020B0604020202020204" pitchFamily="34" charset="0"/>
              <a:buChar char="•"/>
            </a:pPr>
            <a:r>
              <a:rPr lang="en-US" sz="6600" b="1" dirty="0"/>
              <a:t>Applications due September 2026</a:t>
            </a:r>
          </a:p>
          <a:p>
            <a:pPr marL="857250" indent="-857250" algn="l">
              <a:buFont typeface="Arial" panose="020B0604020202020204" pitchFamily="34" charset="0"/>
              <a:buChar char="•"/>
            </a:pPr>
            <a:endParaRPr lang="en-US" sz="6600" dirty="0"/>
          </a:p>
          <a:p>
            <a:pPr algn="l"/>
            <a:r>
              <a:rPr lang="en-US" sz="6600" dirty="0"/>
              <a:t>Refer to GP website for details! </a:t>
            </a:r>
          </a:p>
          <a:p>
            <a:pPr marL="857250" indent="-857250" algn="l">
              <a:buFont typeface="Arial" panose="020B0604020202020204" pitchFamily="34" charset="0"/>
              <a:buChar char="•"/>
            </a:pPr>
            <a:endParaRPr lang="en-US" sz="6600" dirty="0"/>
          </a:p>
          <a:p>
            <a:br>
              <a:rPr lang="en-US" sz="6600" dirty="0"/>
            </a:br>
            <a:endParaRPr lang="en-US" sz="6600" dirty="0"/>
          </a:p>
        </p:txBody>
      </p:sp>
    </p:spTree>
    <p:extLst>
      <p:ext uri="{BB962C8B-B14F-4D97-AF65-F5344CB8AC3E}">
        <p14:creationId xmlns:p14="http://schemas.microsoft.com/office/powerpoint/2010/main" val="3882963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35200" y="8953500"/>
            <a:ext cx="6477000" cy="18681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627572" y="-733336"/>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8">
            <a:extLst>
              <a:ext uri="{FF2B5EF4-FFF2-40B4-BE49-F238E27FC236}">
                <a16:creationId xmlns:a16="http://schemas.microsoft.com/office/drawing/2014/main" id="{1C14F751-2200-ADC7-141E-16BDC94F619C}"/>
              </a:ext>
            </a:extLst>
          </p:cNvPr>
          <p:cNvSpPr txBox="1"/>
          <p:nvPr/>
        </p:nvSpPr>
        <p:spPr>
          <a:xfrm>
            <a:off x="2553980" y="866775"/>
            <a:ext cx="13180039" cy="1450976"/>
          </a:xfrm>
          <a:prstGeom prst="rect">
            <a:avLst/>
          </a:prstGeom>
        </p:spPr>
        <p:txBody>
          <a:bodyPr lIns="0" tIns="0" rIns="0" bIns="0" rtlCol="0" anchor="t">
            <a:spAutoFit/>
          </a:bodyPr>
          <a:lstStyle/>
          <a:p>
            <a:pPr algn="ctr">
              <a:lnSpc>
                <a:spcPts val="11899"/>
              </a:lnSpc>
            </a:pPr>
            <a:r>
              <a:rPr lang="en-US" sz="8499">
                <a:solidFill>
                  <a:srgbClr val="000000"/>
                </a:solidFill>
                <a:latin typeface="Alatsi"/>
                <a:ea typeface="Alatsi"/>
                <a:cs typeface="Alatsi"/>
                <a:sym typeface="Alatsi"/>
              </a:rPr>
              <a:t>Timeline</a:t>
            </a:r>
          </a:p>
        </p:txBody>
      </p:sp>
      <p:graphicFrame>
        <p:nvGraphicFramePr>
          <p:cNvPr id="5" name="Diagram 4">
            <a:extLst>
              <a:ext uri="{FF2B5EF4-FFF2-40B4-BE49-F238E27FC236}">
                <a16:creationId xmlns:a16="http://schemas.microsoft.com/office/drawing/2014/main" id="{2760C9DF-5B01-1ADE-BF5B-F38F338A7B38}"/>
              </a:ext>
            </a:extLst>
          </p:cNvPr>
          <p:cNvGraphicFramePr/>
          <p:nvPr>
            <p:extLst>
              <p:ext uri="{D42A27DB-BD31-4B8C-83A1-F6EECF244321}">
                <p14:modId xmlns:p14="http://schemas.microsoft.com/office/powerpoint/2010/main" val="866363200"/>
              </p:ext>
            </p:extLst>
          </p:nvPr>
        </p:nvGraphicFramePr>
        <p:xfrm>
          <a:off x="1371600" y="2552700"/>
          <a:ext cx="16002000" cy="7010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43085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F9CB1-A4CA-C762-4010-B494D0934F91}"/>
            </a:ext>
          </a:extLst>
        </p:cNvPr>
        <p:cNvGrpSpPr/>
        <p:nvPr/>
      </p:nvGrpSpPr>
      <p:grpSpPr>
        <a:xfrm>
          <a:off x="0" y="0"/>
          <a:ext cx="0" cy="0"/>
          <a:chOff x="0" y="0"/>
          <a:chExt cx="0" cy="0"/>
        </a:xfrm>
      </p:grpSpPr>
      <p:pic>
        <p:nvPicPr>
          <p:cNvPr id="4" name="Picture 3" descr="A diagram of a application&#10;&#10;Description automatically generated with medium confidence">
            <a:extLst>
              <a:ext uri="{FF2B5EF4-FFF2-40B4-BE49-F238E27FC236}">
                <a16:creationId xmlns:a16="http://schemas.microsoft.com/office/drawing/2014/main" id="{0F50CB45-8088-0787-F9EC-34F54E0FD979}"/>
              </a:ext>
            </a:extLst>
          </p:cNvPr>
          <p:cNvPicPr>
            <a:picLocks noChangeAspect="1"/>
          </p:cNvPicPr>
          <p:nvPr/>
        </p:nvPicPr>
        <p:blipFill rotWithShape="1">
          <a:blip r:embed="rId3">
            <a:extLst>
              <a:ext uri="{28A0092B-C50C-407E-A947-70E740481C1C}">
                <a14:useLocalDpi xmlns:a14="http://schemas.microsoft.com/office/drawing/2010/main" val="0"/>
              </a:ext>
            </a:extLst>
          </a:blip>
          <a:srcRect l="2084" t="42175" r="1041"/>
          <a:stretch/>
        </p:blipFill>
        <p:spPr>
          <a:xfrm>
            <a:off x="1752600" y="1714500"/>
            <a:ext cx="14173200" cy="8153797"/>
          </a:xfrm>
          <a:prstGeom prst="rect">
            <a:avLst/>
          </a:prstGeom>
        </p:spPr>
      </p:pic>
    </p:spTree>
    <p:extLst>
      <p:ext uri="{BB962C8B-B14F-4D97-AF65-F5344CB8AC3E}">
        <p14:creationId xmlns:p14="http://schemas.microsoft.com/office/powerpoint/2010/main" val="4124583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48E05-2308-204F-E786-B8AC002CBB3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CF623CB-6CE3-9BBE-537F-C38FD4B1B813}"/>
              </a:ext>
            </a:extLst>
          </p:cNvPr>
          <p:cNvGrpSpPr/>
          <p:nvPr/>
        </p:nvGrpSpPr>
        <p:grpSpPr>
          <a:xfrm>
            <a:off x="0" y="0"/>
            <a:ext cx="2119542" cy="10287000"/>
            <a:chOff x="0" y="0"/>
            <a:chExt cx="558233" cy="2709333"/>
          </a:xfrm>
        </p:grpSpPr>
        <p:sp>
          <p:nvSpPr>
            <p:cNvPr id="3" name="Freeform 3">
              <a:extLst>
                <a:ext uri="{FF2B5EF4-FFF2-40B4-BE49-F238E27FC236}">
                  <a16:creationId xmlns:a16="http://schemas.microsoft.com/office/drawing/2014/main" id="{9B514B06-9AF6-3D00-56CA-F55AD37D8DAB}"/>
                </a:ext>
              </a:extLst>
            </p:cNvPr>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4FB8C8"/>
            </a:solidFill>
          </p:spPr>
          <p:txBody>
            <a:bodyPr/>
            <a:lstStyle/>
            <a:p>
              <a:endParaRPr lang="en-US"/>
            </a:p>
          </p:txBody>
        </p:sp>
        <p:sp>
          <p:nvSpPr>
            <p:cNvPr id="4" name="TextBox 4">
              <a:extLst>
                <a:ext uri="{FF2B5EF4-FFF2-40B4-BE49-F238E27FC236}">
                  <a16:creationId xmlns:a16="http://schemas.microsoft.com/office/drawing/2014/main" id="{28FE8783-4DF2-249B-6A01-28F9FD63968B}"/>
                </a:ext>
              </a:extLst>
            </p:cNvPr>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6BBA168D-A193-E690-A515-825F4224303E}"/>
              </a:ext>
            </a:extLst>
          </p:cNvPr>
          <p:cNvSpPr/>
          <p:nvPr/>
        </p:nvSpPr>
        <p:spPr>
          <a:xfrm>
            <a:off x="11845459" y="8406245"/>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FC837D10-E97B-3E1D-7AF1-1102BCA39EB6}"/>
              </a:ext>
            </a:extLst>
          </p:cNvPr>
          <p:cNvGrpSpPr/>
          <p:nvPr/>
        </p:nvGrpSpPr>
        <p:grpSpPr>
          <a:xfrm>
            <a:off x="-1059771" y="0"/>
            <a:ext cx="2119542" cy="10287000"/>
            <a:chOff x="0" y="0"/>
            <a:chExt cx="558233" cy="2709333"/>
          </a:xfrm>
        </p:grpSpPr>
        <p:sp>
          <p:nvSpPr>
            <p:cNvPr id="9" name="Freeform 9">
              <a:extLst>
                <a:ext uri="{FF2B5EF4-FFF2-40B4-BE49-F238E27FC236}">
                  <a16:creationId xmlns:a16="http://schemas.microsoft.com/office/drawing/2014/main" id="{BF800BF9-E212-73A3-46DD-EA4A132BD06A}"/>
                </a:ext>
              </a:extLst>
            </p:cNvPr>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000000"/>
            </a:solidFill>
          </p:spPr>
          <p:txBody>
            <a:bodyPr/>
            <a:lstStyle/>
            <a:p>
              <a:endParaRPr lang="en-US"/>
            </a:p>
          </p:txBody>
        </p:sp>
        <p:sp>
          <p:nvSpPr>
            <p:cNvPr id="10" name="TextBox 10">
              <a:extLst>
                <a:ext uri="{FF2B5EF4-FFF2-40B4-BE49-F238E27FC236}">
                  <a16:creationId xmlns:a16="http://schemas.microsoft.com/office/drawing/2014/main" id="{1FFB4410-856A-0C70-19B4-5A1CBA42B3E4}"/>
                </a:ext>
              </a:extLst>
            </p:cNvPr>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sp>
        <p:nvSpPr>
          <p:cNvPr id="6" name="TextBox 5">
            <a:extLst>
              <a:ext uri="{FF2B5EF4-FFF2-40B4-BE49-F238E27FC236}">
                <a16:creationId xmlns:a16="http://schemas.microsoft.com/office/drawing/2014/main" id="{295FEC82-6205-C16D-1220-096209C8DE6F}"/>
              </a:ext>
            </a:extLst>
          </p:cNvPr>
          <p:cNvSpPr txBox="1"/>
          <p:nvPr/>
        </p:nvSpPr>
        <p:spPr>
          <a:xfrm>
            <a:off x="3719640" y="3327618"/>
            <a:ext cx="12850091" cy="3631763"/>
          </a:xfrm>
          <a:prstGeom prst="rect">
            <a:avLst/>
          </a:prstGeom>
          <a:noFill/>
        </p:spPr>
        <p:txBody>
          <a:bodyPr wrap="square">
            <a:spAutoFit/>
          </a:bodyPr>
          <a:lstStyle/>
          <a:p>
            <a:pPr algn="l"/>
            <a:r>
              <a:rPr lang="en-US" sz="11500" b="1" dirty="0">
                <a:latin typeface="Aptos" panose="020B0004020202020204" pitchFamily="34" charset="0"/>
              </a:rPr>
              <a:t>A DAY IN THE LIFE OF A GP STUDENT</a:t>
            </a:r>
          </a:p>
        </p:txBody>
      </p:sp>
    </p:spTree>
    <p:extLst>
      <p:ext uri="{BB962C8B-B14F-4D97-AF65-F5344CB8AC3E}">
        <p14:creationId xmlns:p14="http://schemas.microsoft.com/office/powerpoint/2010/main" val="3474078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8">
            <a:extLst>
              <a:ext uri="{FF2B5EF4-FFF2-40B4-BE49-F238E27FC236}">
                <a16:creationId xmlns:a16="http://schemas.microsoft.com/office/drawing/2014/main" id="{A522C218-778B-5D8D-79B2-B70F763662F6}"/>
              </a:ext>
            </a:extLst>
          </p:cNvPr>
          <p:cNvSpPr txBox="1"/>
          <p:nvPr/>
        </p:nvSpPr>
        <p:spPr>
          <a:xfrm>
            <a:off x="1543690" y="402634"/>
            <a:ext cx="15200620" cy="1430648"/>
          </a:xfrm>
          <a:prstGeom prst="rect">
            <a:avLst/>
          </a:prstGeom>
        </p:spPr>
        <p:txBody>
          <a:bodyPr wrap="square" lIns="0" tIns="0" rIns="0" bIns="0" rtlCol="0" anchor="t">
            <a:spAutoFit/>
          </a:bodyPr>
          <a:lstStyle/>
          <a:p>
            <a:pPr algn="ctr">
              <a:lnSpc>
                <a:spcPts val="11899"/>
              </a:lnSpc>
            </a:pPr>
            <a:r>
              <a:rPr lang="en-US" sz="8499">
                <a:solidFill>
                  <a:srgbClr val="000000"/>
                </a:solidFill>
                <a:latin typeface="Alatsi"/>
                <a:ea typeface="Alatsi"/>
                <a:cs typeface="Alatsi"/>
                <a:sym typeface="Alatsi"/>
              </a:rPr>
              <a:t>Sample Schedule</a:t>
            </a:r>
          </a:p>
        </p:txBody>
      </p:sp>
      <p:sp>
        <p:nvSpPr>
          <p:cNvPr id="18" name="Freeform 17">
            <a:extLst>
              <a:ext uri="{FF2B5EF4-FFF2-40B4-BE49-F238E27FC236}">
                <a16:creationId xmlns:a16="http://schemas.microsoft.com/office/drawing/2014/main" id="{BBEA45C1-408E-9B96-5D19-0C53F2F84008}"/>
              </a:ext>
            </a:extLst>
          </p:cNvPr>
          <p:cNvSpPr/>
          <p:nvPr/>
        </p:nvSpPr>
        <p:spPr>
          <a:xfrm>
            <a:off x="399301" y="3390900"/>
            <a:ext cx="3070723" cy="1228289"/>
          </a:xfrm>
          <a:custGeom>
            <a:avLst/>
            <a:gdLst>
              <a:gd name="connsiteX0" fmla="*/ 0 w 3070723"/>
              <a:gd name="connsiteY0" fmla="*/ 0 h 1228289"/>
              <a:gd name="connsiteX1" fmla="*/ 3070723 w 3070723"/>
              <a:gd name="connsiteY1" fmla="*/ 0 h 1228289"/>
              <a:gd name="connsiteX2" fmla="*/ 3070723 w 3070723"/>
              <a:gd name="connsiteY2" fmla="*/ 1228289 h 1228289"/>
              <a:gd name="connsiteX3" fmla="*/ 0 w 3070723"/>
              <a:gd name="connsiteY3" fmla="*/ 1228289 h 1228289"/>
              <a:gd name="connsiteX4" fmla="*/ 0 w 3070723"/>
              <a:gd name="connsiteY4" fmla="*/ 0 h 122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723" h="1228289">
                <a:moveTo>
                  <a:pt x="0" y="0"/>
                </a:moveTo>
                <a:lnTo>
                  <a:pt x="3070723" y="0"/>
                </a:lnTo>
                <a:lnTo>
                  <a:pt x="3070723" y="1228289"/>
                </a:lnTo>
                <a:lnTo>
                  <a:pt x="0" y="1228289"/>
                </a:lnTo>
                <a:lnTo>
                  <a:pt x="0" y="0"/>
                </a:lnTo>
                <a:close/>
              </a:path>
            </a:pathLst>
          </a:custGeom>
          <a:solidFill>
            <a:schemeClr val="accent3">
              <a:lumMod val="60000"/>
              <a:lumOff val="40000"/>
            </a:schemeClr>
          </a:solid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84480" tIns="162560" rIns="284480" bIns="162560" numCol="1" spcCol="1270" anchor="ctr" anchorCtr="0">
            <a:noAutofit/>
          </a:bodyPr>
          <a:lstStyle/>
          <a:p>
            <a:pPr marL="0" lvl="0" indent="0" algn="l" defTabSz="1778000">
              <a:lnSpc>
                <a:spcPct val="90000"/>
              </a:lnSpc>
              <a:spcBef>
                <a:spcPct val="0"/>
              </a:spcBef>
              <a:spcAft>
                <a:spcPct val="35000"/>
              </a:spcAft>
              <a:buNone/>
            </a:pPr>
            <a:r>
              <a:rPr lang="en-US" sz="3600" kern="1200">
                <a:solidFill>
                  <a:sysClr val="windowText" lastClr="000000"/>
                </a:solidFill>
              </a:rPr>
              <a:t>Spring:</a:t>
            </a:r>
          </a:p>
        </p:txBody>
      </p:sp>
      <p:sp>
        <p:nvSpPr>
          <p:cNvPr id="19" name="Freeform 18">
            <a:extLst>
              <a:ext uri="{FF2B5EF4-FFF2-40B4-BE49-F238E27FC236}">
                <a16:creationId xmlns:a16="http://schemas.microsoft.com/office/drawing/2014/main" id="{3B321177-E5B4-EB13-F611-432A8EF196CE}"/>
              </a:ext>
            </a:extLst>
          </p:cNvPr>
          <p:cNvSpPr/>
          <p:nvPr/>
        </p:nvSpPr>
        <p:spPr>
          <a:xfrm>
            <a:off x="399301" y="4619190"/>
            <a:ext cx="3070723" cy="4007449"/>
          </a:xfrm>
          <a:custGeom>
            <a:avLst/>
            <a:gdLst>
              <a:gd name="connsiteX0" fmla="*/ 0 w 3070723"/>
              <a:gd name="connsiteY0" fmla="*/ 0 h 5980025"/>
              <a:gd name="connsiteX1" fmla="*/ 3070723 w 3070723"/>
              <a:gd name="connsiteY1" fmla="*/ 0 h 5980025"/>
              <a:gd name="connsiteX2" fmla="*/ 3070723 w 3070723"/>
              <a:gd name="connsiteY2" fmla="*/ 5980025 h 5980025"/>
              <a:gd name="connsiteX3" fmla="*/ 0 w 3070723"/>
              <a:gd name="connsiteY3" fmla="*/ 5980025 h 5980025"/>
              <a:gd name="connsiteX4" fmla="*/ 0 w 3070723"/>
              <a:gd name="connsiteY4" fmla="*/ 0 h 598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723" h="5980025">
                <a:moveTo>
                  <a:pt x="0" y="0"/>
                </a:moveTo>
                <a:lnTo>
                  <a:pt x="3070723" y="0"/>
                </a:lnTo>
                <a:lnTo>
                  <a:pt x="3070723" y="5980025"/>
                </a:lnTo>
                <a:lnTo>
                  <a:pt x="0" y="5980025"/>
                </a:lnTo>
                <a:lnTo>
                  <a:pt x="0" y="0"/>
                </a:lnTo>
                <a:close/>
              </a:path>
            </a:pathLst>
          </a:custGeom>
          <a:solidFill>
            <a:schemeClr val="accent3">
              <a:lumMod val="20000"/>
              <a:lumOff val="80000"/>
              <a:alpha val="90000"/>
            </a:schemeClr>
          </a:solidFill>
        </p:spPr>
        <p:style>
          <a:lnRef idx="2">
            <a:schemeClr val="accent2">
              <a:tint val="40000"/>
              <a:alpha val="90000"/>
              <a:hueOff val="0"/>
              <a:satOff val="0"/>
              <a:lumOff val="0"/>
              <a:alphaOff val="0"/>
            </a:schemeClr>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13360" tIns="213360" rIns="284480" bIns="320040" numCol="1" spcCol="1270" anchor="t" anchorCtr="0">
            <a:noAutofit/>
          </a:bodyPr>
          <a:lstStyle/>
          <a:p>
            <a:pPr marL="285750" lvl="1" indent="-285750" algn="l" defTabSz="1778000">
              <a:lnSpc>
                <a:spcPct val="90000"/>
              </a:lnSpc>
              <a:spcBef>
                <a:spcPct val="0"/>
              </a:spcBef>
              <a:spcAft>
                <a:spcPct val="15000"/>
              </a:spcAft>
              <a:buChar char="•"/>
            </a:pPr>
            <a:r>
              <a:rPr lang="en-US" sz="3600" kern="1200">
                <a:solidFill>
                  <a:sysClr val="windowText" lastClr="000000"/>
                </a:solidFill>
              </a:rPr>
              <a:t>Classes only</a:t>
            </a:r>
          </a:p>
          <a:p>
            <a:pPr marL="285750" lvl="1" indent="-285750" algn="l" defTabSz="1778000">
              <a:lnSpc>
                <a:spcPct val="90000"/>
              </a:lnSpc>
              <a:spcBef>
                <a:spcPct val="0"/>
              </a:spcBef>
              <a:spcAft>
                <a:spcPct val="15000"/>
              </a:spcAft>
              <a:buChar char="•"/>
            </a:pPr>
            <a:r>
              <a:rPr lang="en-US" sz="3600" kern="1200">
                <a:solidFill>
                  <a:sysClr val="windowText" lastClr="000000"/>
                </a:solidFill>
              </a:rPr>
              <a:t>2-3 full days/week in person</a:t>
            </a:r>
          </a:p>
        </p:txBody>
      </p:sp>
      <p:sp>
        <p:nvSpPr>
          <p:cNvPr id="20" name="Freeform 19">
            <a:extLst>
              <a:ext uri="{FF2B5EF4-FFF2-40B4-BE49-F238E27FC236}">
                <a16:creationId xmlns:a16="http://schemas.microsoft.com/office/drawing/2014/main" id="{6ED68876-D378-2870-1B4D-632ADE912576}"/>
              </a:ext>
            </a:extLst>
          </p:cNvPr>
          <p:cNvSpPr/>
          <p:nvPr/>
        </p:nvSpPr>
        <p:spPr>
          <a:xfrm>
            <a:off x="3899926" y="3390900"/>
            <a:ext cx="3070723" cy="1228289"/>
          </a:xfrm>
          <a:custGeom>
            <a:avLst/>
            <a:gdLst>
              <a:gd name="connsiteX0" fmla="*/ 0 w 3070723"/>
              <a:gd name="connsiteY0" fmla="*/ 0 h 1228289"/>
              <a:gd name="connsiteX1" fmla="*/ 3070723 w 3070723"/>
              <a:gd name="connsiteY1" fmla="*/ 0 h 1228289"/>
              <a:gd name="connsiteX2" fmla="*/ 3070723 w 3070723"/>
              <a:gd name="connsiteY2" fmla="*/ 1228289 h 1228289"/>
              <a:gd name="connsiteX3" fmla="*/ 0 w 3070723"/>
              <a:gd name="connsiteY3" fmla="*/ 1228289 h 1228289"/>
              <a:gd name="connsiteX4" fmla="*/ 0 w 3070723"/>
              <a:gd name="connsiteY4" fmla="*/ 0 h 122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723" h="1228289">
                <a:moveTo>
                  <a:pt x="0" y="0"/>
                </a:moveTo>
                <a:lnTo>
                  <a:pt x="3070723" y="0"/>
                </a:lnTo>
                <a:lnTo>
                  <a:pt x="3070723" y="1228289"/>
                </a:lnTo>
                <a:lnTo>
                  <a:pt x="0" y="1228289"/>
                </a:lnTo>
                <a:lnTo>
                  <a:pt x="0" y="0"/>
                </a:lnTo>
                <a:close/>
              </a:path>
            </a:pathLst>
          </a:custGeom>
          <a:solidFill>
            <a:schemeClr val="accent3">
              <a:lumMod val="60000"/>
              <a:lumOff val="40000"/>
            </a:schemeClr>
          </a:solidFill>
        </p:spPr>
        <p:style>
          <a:lnRef idx="2">
            <a:schemeClr val="accent3">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284480" tIns="162560" rIns="284480" bIns="162560" numCol="1" spcCol="1270" anchor="ctr" anchorCtr="0">
            <a:noAutofit/>
          </a:bodyPr>
          <a:lstStyle/>
          <a:p>
            <a:pPr marL="0" lvl="0" indent="0" algn="l" defTabSz="1778000">
              <a:lnSpc>
                <a:spcPct val="90000"/>
              </a:lnSpc>
              <a:spcBef>
                <a:spcPct val="0"/>
              </a:spcBef>
              <a:spcAft>
                <a:spcPct val="35000"/>
              </a:spcAft>
              <a:buNone/>
            </a:pPr>
            <a:r>
              <a:rPr lang="en-US" sz="3600" kern="1200">
                <a:solidFill>
                  <a:sysClr val="windowText" lastClr="000000"/>
                </a:solidFill>
              </a:rPr>
              <a:t>Summer:</a:t>
            </a:r>
          </a:p>
        </p:txBody>
      </p:sp>
      <p:sp>
        <p:nvSpPr>
          <p:cNvPr id="21" name="Freeform 20">
            <a:extLst>
              <a:ext uri="{FF2B5EF4-FFF2-40B4-BE49-F238E27FC236}">
                <a16:creationId xmlns:a16="http://schemas.microsoft.com/office/drawing/2014/main" id="{647ECED2-1571-385A-C7EB-FA6E23855544}"/>
              </a:ext>
            </a:extLst>
          </p:cNvPr>
          <p:cNvSpPr/>
          <p:nvPr/>
        </p:nvSpPr>
        <p:spPr>
          <a:xfrm>
            <a:off x="3899926" y="4619190"/>
            <a:ext cx="3070723" cy="4007449"/>
          </a:xfrm>
          <a:custGeom>
            <a:avLst/>
            <a:gdLst>
              <a:gd name="connsiteX0" fmla="*/ 0 w 3070723"/>
              <a:gd name="connsiteY0" fmla="*/ 0 h 5980025"/>
              <a:gd name="connsiteX1" fmla="*/ 3070723 w 3070723"/>
              <a:gd name="connsiteY1" fmla="*/ 0 h 5980025"/>
              <a:gd name="connsiteX2" fmla="*/ 3070723 w 3070723"/>
              <a:gd name="connsiteY2" fmla="*/ 5980025 h 5980025"/>
              <a:gd name="connsiteX3" fmla="*/ 0 w 3070723"/>
              <a:gd name="connsiteY3" fmla="*/ 5980025 h 5980025"/>
              <a:gd name="connsiteX4" fmla="*/ 0 w 3070723"/>
              <a:gd name="connsiteY4" fmla="*/ 0 h 598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723" h="5980025">
                <a:moveTo>
                  <a:pt x="0" y="0"/>
                </a:moveTo>
                <a:lnTo>
                  <a:pt x="3070723" y="0"/>
                </a:lnTo>
                <a:lnTo>
                  <a:pt x="3070723" y="5980025"/>
                </a:lnTo>
                <a:lnTo>
                  <a:pt x="0" y="5980025"/>
                </a:lnTo>
                <a:lnTo>
                  <a:pt x="0" y="0"/>
                </a:lnTo>
                <a:close/>
              </a:path>
            </a:pathLst>
          </a:custGeom>
          <a:solidFill>
            <a:schemeClr val="accent3">
              <a:lumMod val="20000"/>
              <a:lumOff val="80000"/>
              <a:alpha val="90000"/>
            </a:schemeClr>
          </a:solidFill>
        </p:spPr>
        <p:style>
          <a:lnRef idx="2">
            <a:schemeClr val="accent3">
              <a:tint val="40000"/>
              <a:alpha val="90000"/>
              <a:hueOff val="0"/>
              <a:satOff val="0"/>
              <a:lumOff val="0"/>
              <a:alphaOff val="0"/>
            </a:schemeClr>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13360" tIns="213360" rIns="284480" bIns="320040" numCol="1" spcCol="1270" anchor="t" anchorCtr="0">
            <a:noAutofit/>
          </a:bodyPr>
          <a:lstStyle/>
          <a:p>
            <a:pPr marL="285750" lvl="1" indent="-285750" algn="l" defTabSz="1778000">
              <a:lnSpc>
                <a:spcPct val="90000"/>
              </a:lnSpc>
              <a:spcBef>
                <a:spcPct val="0"/>
              </a:spcBef>
              <a:spcAft>
                <a:spcPct val="15000"/>
              </a:spcAft>
              <a:buChar char="•"/>
            </a:pPr>
            <a:r>
              <a:rPr lang="en-US" sz="3600" kern="1200">
                <a:solidFill>
                  <a:sysClr val="windowText" lastClr="000000"/>
                </a:solidFill>
              </a:rPr>
              <a:t>Classes only</a:t>
            </a:r>
          </a:p>
          <a:p>
            <a:pPr marL="285750" lvl="1" indent="-285750" algn="l" defTabSz="1778000">
              <a:lnSpc>
                <a:spcPct val="90000"/>
              </a:lnSpc>
              <a:spcBef>
                <a:spcPct val="0"/>
              </a:spcBef>
              <a:spcAft>
                <a:spcPct val="15000"/>
              </a:spcAft>
              <a:buChar char="•"/>
            </a:pPr>
            <a:r>
              <a:rPr lang="en-US" sz="3600" kern="1200">
                <a:solidFill>
                  <a:sysClr val="windowText" lastClr="000000"/>
                </a:solidFill>
              </a:rPr>
              <a:t>2-3 full days/week in person </a:t>
            </a:r>
          </a:p>
        </p:txBody>
      </p:sp>
      <p:sp>
        <p:nvSpPr>
          <p:cNvPr id="22" name="Freeform 21">
            <a:extLst>
              <a:ext uri="{FF2B5EF4-FFF2-40B4-BE49-F238E27FC236}">
                <a16:creationId xmlns:a16="http://schemas.microsoft.com/office/drawing/2014/main" id="{DE9082DC-5D13-4BB9-0B73-10EE003E155F}"/>
              </a:ext>
            </a:extLst>
          </p:cNvPr>
          <p:cNvSpPr/>
          <p:nvPr/>
        </p:nvSpPr>
        <p:spPr>
          <a:xfrm>
            <a:off x="7400551" y="3390900"/>
            <a:ext cx="3070723" cy="1228289"/>
          </a:xfrm>
          <a:custGeom>
            <a:avLst/>
            <a:gdLst>
              <a:gd name="connsiteX0" fmla="*/ 0 w 3070723"/>
              <a:gd name="connsiteY0" fmla="*/ 0 h 1228289"/>
              <a:gd name="connsiteX1" fmla="*/ 3070723 w 3070723"/>
              <a:gd name="connsiteY1" fmla="*/ 0 h 1228289"/>
              <a:gd name="connsiteX2" fmla="*/ 3070723 w 3070723"/>
              <a:gd name="connsiteY2" fmla="*/ 1228289 h 1228289"/>
              <a:gd name="connsiteX3" fmla="*/ 0 w 3070723"/>
              <a:gd name="connsiteY3" fmla="*/ 1228289 h 1228289"/>
              <a:gd name="connsiteX4" fmla="*/ 0 w 3070723"/>
              <a:gd name="connsiteY4" fmla="*/ 0 h 122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723" h="1228289">
                <a:moveTo>
                  <a:pt x="0" y="0"/>
                </a:moveTo>
                <a:lnTo>
                  <a:pt x="3070723" y="0"/>
                </a:lnTo>
                <a:lnTo>
                  <a:pt x="3070723" y="1228289"/>
                </a:lnTo>
                <a:lnTo>
                  <a:pt x="0" y="1228289"/>
                </a:lnTo>
                <a:lnTo>
                  <a:pt x="0" y="0"/>
                </a:lnTo>
                <a:close/>
              </a:path>
            </a:pathLst>
          </a:custGeom>
          <a:solidFill>
            <a:schemeClr val="accent3">
              <a:lumMod val="60000"/>
              <a:lumOff val="40000"/>
            </a:schemeClr>
          </a:solid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284480" tIns="162560" rIns="284480" bIns="162560" numCol="1" spcCol="1270" anchor="ctr" anchorCtr="0">
            <a:noAutofit/>
          </a:bodyPr>
          <a:lstStyle/>
          <a:p>
            <a:pPr marL="0" lvl="0" indent="0" algn="l" defTabSz="1778000">
              <a:lnSpc>
                <a:spcPct val="90000"/>
              </a:lnSpc>
              <a:spcBef>
                <a:spcPct val="0"/>
              </a:spcBef>
              <a:spcAft>
                <a:spcPct val="35000"/>
              </a:spcAft>
              <a:buNone/>
            </a:pPr>
            <a:r>
              <a:rPr lang="en-US" sz="3600" kern="1200">
                <a:solidFill>
                  <a:sysClr val="windowText" lastClr="000000"/>
                </a:solidFill>
              </a:rPr>
              <a:t>Fall:</a:t>
            </a:r>
          </a:p>
        </p:txBody>
      </p:sp>
      <p:sp>
        <p:nvSpPr>
          <p:cNvPr id="23" name="Freeform 22">
            <a:extLst>
              <a:ext uri="{FF2B5EF4-FFF2-40B4-BE49-F238E27FC236}">
                <a16:creationId xmlns:a16="http://schemas.microsoft.com/office/drawing/2014/main" id="{EB94998E-29DD-D4E4-C13C-F4E72E5AC121}"/>
              </a:ext>
            </a:extLst>
          </p:cNvPr>
          <p:cNvSpPr/>
          <p:nvPr/>
        </p:nvSpPr>
        <p:spPr>
          <a:xfrm>
            <a:off x="7400551" y="4619190"/>
            <a:ext cx="3070723" cy="4845649"/>
          </a:xfrm>
          <a:custGeom>
            <a:avLst/>
            <a:gdLst>
              <a:gd name="connsiteX0" fmla="*/ 0 w 3070723"/>
              <a:gd name="connsiteY0" fmla="*/ 0 h 5980025"/>
              <a:gd name="connsiteX1" fmla="*/ 3070723 w 3070723"/>
              <a:gd name="connsiteY1" fmla="*/ 0 h 5980025"/>
              <a:gd name="connsiteX2" fmla="*/ 3070723 w 3070723"/>
              <a:gd name="connsiteY2" fmla="*/ 5980025 h 5980025"/>
              <a:gd name="connsiteX3" fmla="*/ 0 w 3070723"/>
              <a:gd name="connsiteY3" fmla="*/ 5980025 h 5980025"/>
              <a:gd name="connsiteX4" fmla="*/ 0 w 3070723"/>
              <a:gd name="connsiteY4" fmla="*/ 0 h 598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723" h="5980025">
                <a:moveTo>
                  <a:pt x="0" y="0"/>
                </a:moveTo>
                <a:lnTo>
                  <a:pt x="3070723" y="0"/>
                </a:lnTo>
                <a:lnTo>
                  <a:pt x="3070723" y="5980025"/>
                </a:lnTo>
                <a:lnTo>
                  <a:pt x="0" y="5980025"/>
                </a:lnTo>
                <a:lnTo>
                  <a:pt x="0" y="0"/>
                </a:lnTo>
                <a:close/>
              </a:path>
            </a:pathLst>
          </a:custGeom>
          <a:solidFill>
            <a:schemeClr val="accent3">
              <a:lumMod val="20000"/>
              <a:lumOff val="80000"/>
              <a:alpha val="90000"/>
            </a:schemeClr>
          </a:solidFill>
        </p:spPr>
        <p:style>
          <a:lnRef idx="2">
            <a:schemeClr val="accent4">
              <a:tint val="40000"/>
              <a:alpha val="90000"/>
              <a:hueOff val="0"/>
              <a:satOff val="0"/>
              <a:lumOff val="0"/>
              <a:alphaOff val="0"/>
            </a:schemeClr>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2800" kern="1200" dirty="0">
                <a:solidFill>
                  <a:sysClr val="windowText" lastClr="000000"/>
                </a:solidFill>
              </a:rPr>
              <a:t>Mondays: Class all day/into evening</a:t>
            </a:r>
          </a:p>
          <a:p>
            <a:pPr marL="285750" lvl="1" indent="-285750" algn="l" defTabSz="1422400">
              <a:lnSpc>
                <a:spcPct val="90000"/>
              </a:lnSpc>
              <a:spcBef>
                <a:spcPct val="0"/>
              </a:spcBef>
              <a:spcAft>
                <a:spcPct val="15000"/>
              </a:spcAft>
              <a:buChar char="•"/>
            </a:pPr>
            <a:r>
              <a:rPr lang="en-US" sz="2800" kern="1200" dirty="0">
                <a:solidFill>
                  <a:sysClr val="windowText" lastClr="000000"/>
                </a:solidFill>
              </a:rPr>
              <a:t>Wednesday: Night class possible </a:t>
            </a:r>
          </a:p>
          <a:p>
            <a:pPr marL="285750" lvl="1" indent="-285750" algn="l" defTabSz="1422400">
              <a:lnSpc>
                <a:spcPct val="90000"/>
              </a:lnSpc>
              <a:spcBef>
                <a:spcPct val="0"/>
              </a:spcBef>
              <a:spcAft>
                <a:spcPct val="15000"/>
              </a:spcAft>
              <a:buChar char="•"/>
            </a:pPr>
            <a:r>
              <a:rPr lang="en-US" sz="2800" kern="1200" dirty="0">
                <a:solidFill>
                  <a:sysClr val="windowText" lastClr="000000"/>
                </a:solidFill>
              </a:rPr>
              <a:t>Tues-Fri: </a:t>
            </a:r>
            <a:r>
              <a:rPr lang="en-US" sz="2800" dirty="0">
                <a:solidFill>
                  <a:sysClr val="windowText" lastClr="000000"/>
                </a:solidFill>
              </a:rPr>
              <a:t>32</a:t>
            </a:r>
            <a:r>
              <a:rPr lang="en-US" sz="2800" kern="1200" dirty="0">
                <a:solidFill>
                  <a:sysClr val="windowText" lastClr="000000"/>
                </a:solidFill>
              </a:rPr>
              <a:t> hours/week supervised learning </a:t>
            </a:r>
          </a:p>
        </p:txBody>
      </p:sp>
      <p:sp>
        <p:nvSpPr>
          <p:cNvPr id="24" name="Freeform 23">
            <a:extLst>
              <a:ext uri="{FF2B5EF4-FFF2-40B4-BE49-F238E27FC236}">
                <a16:creationId xmlns:a16="http://schemas.microsoft.com/office/drawing/2014/main" id="{9A74649B-CA76-D367-599F-D30402BA3D1C}"/>
              </a:ext>
            </a:extLst>
          </p:cNvPr>
          <p:cNvSpPr/>
          <p:nvPr/>
        </p:nvSpPr>
        <p:spPr>
          <a:xfrm>
            <a:off x="10901176" y="3390900"/>
            <a:ext cx="3070723" cy="1228289"/>
          </a:xfrm>
          <a:custGeom>
            <a:avLst/>
            <a:gdLst>
              <a:gd name="connsiteX0" fmla="*/ 0 w 3070723"/>
              <a:gd name="connsiteY0" fmla="*/ 0 h 1228289"/>
              <a:gd name="connsiteX1" fmla="*/ 3070723 w 3070723"/>
              <a:gd name="connsiteY1" fmla="*/ 0 h 1228289"/>
              <a:gd name="connsiteX2" fmla="*/ 3070723 w 3070723"/>
              <a:gd name="connsiteY2" fmla="*/ 1228289 h 1228289"/>
              <a:gd name="connsiteX3" fmla="*/ 0 w 3070723"/>
              <a:gd name="connsiteY3" fmla="*/ 1228289 h 1228289"/>
              <a:gd name="connsiteX4" fmla="*/ 0 w 3070723"/>
              <a:gd name="connsiteY4" fmla="*/ 0 h 122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723" h="1228289">
                <a:moveTo>
                  <a:pt x="0" y="0"/>
                </a:moveTo>
                <a:lnTo>
                  <a:pt x="3070723" y="0"/>
                </a:lnTo>
                <a:lnTo>
                  <a:pt x="3070723" y="1228289"/>
                </a:lnTo>
                <a:lnTo>
                  <a:pt x="0" y="1228289"/>
                </a:lnTo>
                <a:lnTo>
                  <a:pt x="0" y="0"/>
                </a:lnTo>
                <a:close/>
              </a:path>
            </a:pathLst>
          </a:custGeom>
          <a:solidFill>
            <a:schemeClr val="accent6">
              <a:lumMod val="40000"/>
              <a:lumOff val="60000"/>
            </a:schemeClr>
          </a:solid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284480" tIns="162560" rIns="284480" bIns="162560" numCol="1" spcCol="1270" anchor="ctr" anchorCtr="0">
            <a:noAutofit/>
          </a:bodyPr>
          <a:lstStyle/>
          <a:p>
            <a:pPr marL="0" lvl="0" indent="0" algn="l" defTabSz="1778000">
              <a:lnSpc>
                <a:spcPct val="90000"/>
              </a:lnSpc>
              <a:spcBef>
                <a:spcPct val="0"/>
              </a:spcBef>
              <a:spcAft>
                <a:spcPct val="35000"/>
              </a:spcAft>
              <a:buNone/>
            </a:pPr>
            <a:r>
              <a:rPr lang="en-US" sz="3600" kern="1200">
                <a:solidFill>
                  <a:sysClr val="windowText" lastClr="000000"/>
                </a:solidFill>
              </a:rPr>
              <a:t>Spring:</a:t>
            </a:r>
            <a:endParaRPr lang="en-US" sz="8800" kern="1200">
              <a:solidFill>
                <a:sysClr val="windowText" lastClr="000000"/>
              </a:solidFill>
            </a:endParaRPr>
          </a:p>
        </p:txBody>
      </p:sp>
      <p:sp>
        <p:nvSpPr>
          <p:cNvPr id="25" name="Freeform 24">
            <a:extLst>
              <a:ext uri="{FF2B5EF4-FFF2-40B4-BE49-F238E27FC236}">
                <a16:creationId xmlns:a16="http://schemas.microsoft.com/office/drawing/2014/main" id="{5E3564F4-49B1-C41E-C956-DB16C8BA10ED}"/>
              </a:ext>
            </a:extLst>
          </p:cNvPr>
          <p:cNvSpPr/>
          <p:nvPr/>
        </p:nvSpPr>
        <p:spPr>
          <a:xfrm>
            <a:off x="10901176" y="4619190"/>
            <a:ext cx="3070723" cy="4845649"/>
          </a:xfrm>
          <a:custGeom>
            <a:avLst/>
            <a:gdLst>
              <a:gd name="connsiteX0" fmla="*/ 0 w 3070723"/>
              <a:gd name="connsiteY0" fmla="*/ 0 h 5980025"/>
              <a:gd name="connsiteX1" fmla="*/ 3070723 w 3070723"/>
              <a:gd name="connsiteY1" fmla="*/ 0 h 5980025"/>
              <a:gd name="connsiteX2" fmla="*/ 3070723 w 3070723"/>
              <a:gd name="connsiteY2" fmla="*/ 5980025 h 5980025"/>
              <a:gd name="connsiteX3" fmla="*/ 0 w 3070723"/>
              <a:gd name="connsiteY3" fmla="*/ 5980025 h 5980025"/>
              <a:gd name="connsiteX4" fmla="*/ 0 w 3070723"/>
              <a:gd name="connsiteY4" fmla="*/ 0 h 598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723" h="5980025">
                <a:moveTo>
                  <a:pt x="0" y="0"/>
                </a:moveTo>
                <a:lnTo>
                  <a:pt x="3070723" y="0"/>
                </a:lnTo>
                <a:lnTo>
                  <a:pt x="3070723" y="5980025"/>
                </a:lnTo>
                <a:lnTo>
                  <a:pt x="0" y="5980025"/>
                </a:lnTo>
                <a:lnTo>
                  <a:pt x="0" y="0"/>
                </a:lnTo>
                <a:close/>
              </a:path>
            </a:pathLst>
          </a:custGeom>
          <a:solidFill>
            <a:schemeClr val="accent6">
              <a:lumMod val="20000"/>
              <a:lumOff val="80000"/>
              <a:alpha val="90000"/>
            </a:schemeClr>
          </a:solidFill>
        </p:spPr>
        <p:style>
          <a:lnRef idx="2">
            <a:schemeClr val="accent5">
              <a:tint val="40000"/>
              <a:alpha val="90000"/>
              <a:hueOff val="0"/>
              <a:satOff val="0"/>
              <a:lumOff val="0"/>
              <a:alphaOff val="0"/>
            </a:schemeClr>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2800" kern="1200" dirty="0">
                <a:solidFill>
                  <a:sysClr val="windowText" lastClr="000000"/>
                </a:solidFill>
              </a:rPr>
              <a:t>Monday: Online classes all day</a:t>
            </a:r>
          </a:p>
          <a:p>
            <a:pPr marL="285750" lvl="1" indent="-285750" algn="l" defTabSz="1422400">
              <a:lnSpc>
                <a:spcPct val="90000"/>
              </a:lnSpc>
              <a:spcBef>
                <a:spcPct val="0"/>
              </a:spcBef>
              <a:spcAft>
                <a:spcPct val="15000"/>
              </a:spcAft>
              <a:buChar char="•"/>
            </a:pPr>
            <a:r>
              <a:rPr lang="en-US" sz="2800" kern="1200" dirty="0">
                <a:solidFill>
                  <a:sysClr val="windowText" lastClr="000000"/>
                </a:solidFill>
              </a:rPr>
              <a:t>Wednesday: Online night class</a:t>
            </a:r>
          </a:p>
          <a:p>
            <a:pPr marL="285750" lvl="1" indent="-285750" algn="l" defTabSz="1422400">
              <a:lnSpc>
                <a:spcPct val="90000"/>
              </a:lnSpc>
              <a:spcBef>
                <a:spcPct val="0"/>
              </a:spcBef>
              <a:spcAft>
                <a:spcPct val="15000"/>
              </a:spcAft>
              <a:buChar char="•"/>
            </a:pPr>
            <a:r>
              <a:rPr lang="en-US" sz="2800" kern="1200" dirty="0">
                <a:solidFill>
                  <a:sysClr val="windowText" lastClr="000000"/>
                </a:solidFill>
              </a:rPr>
              <a:t>Tues-Fri: 32 hours/week supervised learning </a:t>
            </a:r>
          </a:p>
        </p:txBody>
      </p:sp>
      <p:sp>
        <p:nvSpPr>
          <p:cNvPr id="26" name="Freeform 25">
            <a:extLst>
              <a:ext uri="{FF2B5EF4-FFF2-40B4-BE49-F238E27FC236}">
                <a16:creationId xmlns:a16="http://schemas.microsoft.com/office/drawing/2014/main" id="{21F1BDAA-6A07-F919-F1D7-66B7704B96EE}"/>
              </a:ext>
            </a:extLst>
          </p:cNvPr>
          <p:cNvSpPr/>
          <p:nvPr/>
        </p:nvSpPr>
        <p:spPr>
          <a:xfrm>
            <a:off x="14401800" y="3390900"/>
            <a:ext cx="3070723" cy="1228289"/>
          </a:xfrm>
          <a:custGeom>
            <a:avLst/>
            <a:gdLst>
              <a:gd name="connsiteX0" fmla="*/ 0 w 3070723"/>
              <a:gd name="connsiteY0" fmla="*/ 0 h 1228289"/>
              <a:gd name="connsiteX1" fmla="*/ 3070723 w 3070723"/>
              <a:gd name="connsiteY1" fmla="*/ 0 h 1228289"/>
              <a:gd name="connsiteX2" fmla="*/ 3070723 w 3070723"/>
              <a:gd name="connsiteY2" fmla="*/ 1228289 h 1228289"/>
              <a:gd name="connsiteX3" fmla="*/ 0 w 3070723"/>
              <a:gd name="connsiteY3" fmla="*/ 1228289 h 1228289"/>
              <a:gd name="connsiteX4" fmla="*/ 0 w 3070723"/>
              <a:gd name="connsiteY4" fmla="*/ 0 h 122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723" h="1228289">
                <a:moveTo>
                  <a:pt x="0" y="0"/>
                </a:moveTo>
                <a:lnTo>
                  <a:pt x="3070723" y="0"/>
                </a:lnTo>
                <a:lnTo>
                  <a:pt x="3070723" y="1228289"/>
                </a:lnTo>
                <a:lnTo>
                  <a:pt x="0" y="1228289"/>
                </a:lnTo>
                <a:lnTo>
                  <a:pt x="0" y="0"/>
                </a:lnTo>
                <a:close/>
              </a:path>
            </a:pathLst>
          </a:custGeom>
          <a:solidFill>
            <a:schemeClr val="accent6">
              <a:lumMod val="40000"/>
              <a:lumOff val="60000"/>
            </a:schemeClr>
          </a:solidFill>
        </p:spPr>
        <p:style>
          <a:lnRef idx="2">
            <a:schemeClr val="accent6">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84480" tIns="162560" rIns="284480" bIns="162560" numCol="1" spcCol="1270" anchor="ctr" anchorCtr="0">
            <a:noAutofit/>
          </a:bodyPr>
          <a:lstStyle/>
          <a:p>
            <a:pPr marL="0" lvl="0" indent="0" algn="l" defTabSz="1778000">
              <a:lnSpc>
                <a:spcPct val="90000"/>
              </a:lnSpc>
              <a:spcBef>
                <a:spcPct val="0"/>
              </a:spcBef>
              <a:spcAft>
                <a:spcPct val="35000"/>
              </a:spcAft>
              <a:buNone/>
            </a:pPr>
            <a:r>
              <a:rPr lang="en-US" sz="3600" kern="1200">
                <a:solidFill>
                  <a:sysClr val="windowText" lastClr="000000"/>
                </a:solidFill>
              </a:rPr>
              <a:t>Summer</a:t>
            </a:r>
          </a:p>
        </p:txBody>
      </p:sp>
      <p:sp>
        <p:nvSpPr>
          <p:cNvPr id="27" name="Freeform 26">
            <a:extLst>
              <a:ext uri="{FF2B5EF4-FFF2-40B4-BE49-F238E27FC236}">
                <a16:creationId xmlns:a16="http://schemas.microsoft.com/office/drawing/2014/main" id="{AA124793-5271-11CB-82E1-AFBEFDE65FA3}"/>
              </a:ext>
            </a:extLst>
          </p:cNvPr>
          <p:cNvSpPr/>
          <p:nvPr/>
        </p:nvSpPr>
        <p:spPr>
          <a:xfrm>
            <a:off x="14401800" y="4619190"/>
            <a:ext cx="3070723" cy="4845649"/>
          </a:xfrm>
          <a:custGeom>
            <a:avLst/>
            <a:gdLst>
              <a:gd name="connsiteX0" fmla="*/ 0 w 3070723"/>
              <a:gd name="connsiteY0" fmla="*/ 0 h 5980025"/>
              <a:gd name="connsiteX1" fmla="*/ 3070723 w 3070723"/>
              <a:gd name="connsiteY1" fmla="*/ 0 h 5980025"/>
              <a:gd name="connsiteX2" fmla="*/ 3070723 w 3070723"/>
              <a:gd name="connsiteY2" fmla="*/ 5980025 h 5980025"/>
              <a:gd name="connsiteX3" fmla="*/ 0 w 3070723"/>
              <a:gd name="connsiteY3" fmla="*/ 5980025 h 5980025"/>
              <a:gd name="connsiteX4" fmla="*/ 0 w 3070723"/>
              <a:gd name="connsiteY4" fmla="*/ 0 h 598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723" h="5980025">
                <a:moveTo>
                  <a:pt x="0" y="0"/>
                </a:moveTo>
                <a:lnTo>
                  <a:pt x="3070723" y="0"/>
                </a:lnTo>
                <a:lnTo>
                  <a:pt x="3070723" y="5980025"/>
                </a:lnTo>
                <a:lnTo>
                  <a:pt x="0" y="5980025"/>
                </a:lnTo>
                <a:lnTo>
                  <a:pt x="0" y="0"/>
                </a:lnTo>
                <a:close/>
              </a:path>
            </a:pathLst>
          </a:custGeom>
          <a:solidFill>
            <a:schemeClr val="accent6">
              <a:lumMod val="20000"/>
              <a:lumOff val="80000"/>
              <a:alpha val="90000"/>
            </a:schemeClr>
          </a:solidFill>
        </p:spPr>
        <p:style>
          <a:lnRef idx="2">
            <a:schemeClr val="accent6">
              <a:tint val="40000"/>
              <a:alpha val="90000"/>
              <a:hueOff val="0"/>
              <a:satOff val="0"/>
              <a:lumOff val="0"/>
              <a:alphaOff val="0"/>
            </a:schemeClr>
          </a:lnRef>
          <a:fillRef idx="1">
            <a:scrgbClr r="0" g="0" b="0"/>
          </a:fillRef>
          <a:effectRef idx="0">
            <a:schemeClr val="accent6">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2800" kern="1200" dirty="0">
                <a:solidFill>
                  <a:sysClr val="windowText" lastClr="000000"/>
                </a:solidFill>
              </a:rPr>
              <a:t>32 hours/week supervised learning</a:t>
            </a:r>
          </a:p>
        </p:txBody>
      </p:sp>
      <p:sp>
        <p:nvSpPr>
          <p:cNvPr id="28" name="Rounded Rectangle 27">
            <a:extLst>
              <a:ext uri="{FF2B5EF4-FFF2-40B4-BE49-F238E27FC236}">
                <a16:creationId xmlns:a16="http://schemas.microsoft.com/office/drawing/2014/main" id="{02A7B938-0978-BB5E-AFA7-29B4932804CF}"/>
              </a:ext>
            </a:extLst>
          </p:cNvPr>
          <p:cNvSpPr/>
          <p:nvPr/>
        </p:nvSpPr>
        <p:spPr>
          <a:xfrm>
            <a:off x="429038" y="2204300"/>
            <a:ext cx="10071973" cy="838200"/>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bg1"/>
                </a:solidFill>
              </a:rPr>
              <a:t>Year 1</a:t>
            </a:r>
          </a:p>
        </p:txBody>
      </p:sp>
      <p:sp>
        <p:nvSpPr>
          <p:cNvPr id="29" name="Rounded Rectangle 28">
            <a:extLst>
              <a:ext uri="{FF2B5EF4-FFF2-40B4-BE49-F238E27FC236}">
                <a16:creationId xmlns:a16="http://schemas.microsoft.com/office/drawing/2014/main" id="{FAE813AA-7DAC-8712-B957-2503783B2C70}"/>
              </a:ext>
            </a:extLst>
          </p:cNvPr>
          <p:cNvSpPr/>
          <p:nvPr/>
        </p:nvSpPr>
        <p:spPr>
          <a:xfrm>
            <a:off x="10882592" y="2204300"/>
            <a:ext cx="6589932" cy="930160"/>
          </a:xfrm>
          <a:prstGeom prst="round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rPr>
              <a:t>Year 2</a:t>
            </a:r>
          </a:p>
        </p:txBody>
      </p:sp>
    </p:spTree>
    <p:extLst>
      <p:ext uri="{BB962C8B-B14F-4D97-AF65-F5344CB8AC3E}">
        <p14:creationId xmlns:p14="http://schemas.microsoft.com/office/powerpoint/2010/main" val="3630062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A00FCF-17DA-B1DA-33E9-74D38350657E}"/>
              </a:ext>
            </a:extLst>
          </p:cNvPr>
          <p:cNvPicPr>
            <a:picLocks noChangeAspect="1"/>
          </p:cNvPicPr>
          <p:nvPr/>
        </p:nvPicPr>
        <p:blipFill>
          <a:blip r:embed="rId2"/>
          <a:stretch>
            <a:fillRect/>
          </a:stretch>
        </p:blipFill>
        <p:spPr>
          <a:xfrm>
            <a:off x="3340806" y="965200"/>
            <a:ext cx="11606386" cy="8356598"/>
          </a:xfrm>
          <a:prstGeom prst="rect">
            <a:avLst/>
          </a:prstGeom>
          <a:ln>
            <a:noFill/>
          </a:ln>
        </p:spPr>
      </p:pic>
    </p:spTree>
    <p:extLst>
      <p:ext uri="{BB962C8B-B14F-4D97-AF65-F5344CB8AC3E}">
        <p14:creationId xmlns:p14="http://schemas.microsoft.com/office/powerpoint/2010/main" val="1819960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FDD298-67B7-3E7F-62D5-4E3D3A4D8818}"/>
              </a:ext>
            </a:extLst>
          </p:cNvPr>
          <p:cNvPicPr>
            <a:picLocks noChangeAspect="1"/>
          </p:cNvPicPr>
          <p:nvPr/>
        </p:nvPicPr>
        <p:blipFill>
          <a:blip r:embed="rId2"/>
          <a:stretch>
            <a:fillRect/>
          </a:stretch>
        </p:blipFill>
        <p:spPr>
          <a:xfrm>
            <a:off x="2404808" y="965200"/>
            <a:ext cx="13478382" cy="8356598"/>
          </a:xfrm>
          <a:prstGeom prst="rect">
            <a:avLst/>
          </a:prstGeom>
          <a:ln>
            <a:noFill/>
          </a:ln>
        </p:spPr>
      </p:pic>
    </p:spTree>
    <p:extLst>
      <p:ext uri="{BB962C8B-B14F-4D97-AF65-F5344CB8AC3E}">
        <p14:creationId xmlns:p14="http://schemas.microsoft.com/office/powerpoint/2010/main" val="3174694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01700" y="7561891"/>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627572" y="-733336"/>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8">
            <a:extLst>
              <a:ext uri="{FF2B5EF4-FFF2-40B4-BE49-F238E27FC236}">
                <a16:creationId xmlns:a16="http://schemas.microsoft.com/office/drawing/2014/main" id="{1C14F751-2200-ADC7-141E-16BDC94F619C}"/>
              </a:ext>
            </a:extLst>
          </p:cNvPr>
          <p:cNvSpPr txBox="1"/>
          <p:nvPr/>
        </p:nvSpPr>
        <p:spPr>
          <a:xfrm>
            <a:off x="2553980" y="866775"/>
            <a:ext cx="13180039" cy="1450976"/>
          </a:xfrm>
          <a:prstGeom prst="rect">
            <a:avLst/>
          </a:prstGeom>
        </p:spPr>
        <p:txBody>
          <a:bodyPr lIns="0" tIns="0" rIns="0" bIns="0" rtlCol="0" anchor="t">
            <a:spAutoFit/>
          </a:bodyPr>
          <a:lstStyle/>
          <a:p>
            <a:pPr algn="ctr">
              <a:lnSpc>
                <a:spcPts val="11899"/>
              </a:lnSpc>
            </a:pPr>
            <a:r>
              <a:rPr lang="en-US" sz="8499">
                <a:solidFill>
                  <a:srgbClr val="000000"/>
                </a:solidFill>
                <a:latin typeface="Alatsi"/>
                <a:ea typeface="Alatsi"/>
                <a:cs typeface="Alatsi"/>
                <a:sym typeface="Alatsi"/>
              </a:rPr>
              <a:t>Costs</a:t>
            </a:r>
          </a:p>
        </p:txBody>
      </p:sp>
      <p:sp>
        <p:nvSpPr>
          <p:cNvPr id="6" name="TextBox 5">
            <a:extLst>
              <a:ext uri="{FF2B5EF4-FFF2-40B4-BE49-F238E27FC236}">
                <a16:creationId xmlns:a16="http://schemas.microsoft.com/office/drawing/2014/main" id="{FB9CE144-8A34-393F-951A-BD053A01FAC9}"/>
              </a:ext>
            </a:extLst>
          </p:cNvPr>
          <p:cNvSpPr txBox="1"/>
          <p:nvPr/>
        </p:nvSpPr>
        <p:spPr>
          <a:xfrm>
            <a:off x="1219200" y="2510034"/>
            <a:ext cx="12077700" cy="2123658"/>
          </a:xfrm>
          <a:prstGeom prst="rect">
            <a:avLst/>
          </a:prstGeom>
          <a:noFill/>
        </p:spPr>
        <p:txBody>
          <a:bodyPr wrap="square">
            <a:spAutoFit/>
          </a:bodyPr>
          <a:lstStyle/>
          <a:p>
            <a:pPr marL="285750" indent="-285750" algn="l">
              <a:buFont typeface="Arial" panose="020B0604020202020204" pitchFamily="34" charset="0"/>
              <a:buChar char="•"/>
            </a:pPr>
            <a:r>
              <a:rPr lang="en-US" sz="4400" b="1" i="0" dirty="0">
                <a:solidFill>
                  <a:srgbClr val="333333"/>
                </a:solidFill>
                <a:effectLst/>
                <a:latin typeface="lato" panose="020F0502020204030203" pitchFamily="34" charset="77"/>
              </a:rPr>
              <a:t>Rough estimate of </a:t>
            </a:r>
            <a:r>
              <a:rPr lang="en-US" sz="4400" b="1" i="0" u="sng" dirty="0">
                <a:solidFill>
                  <a:srgbClr val="333333"/>
                </a:solidFill>
                <a:effectLst/>
                <a:latin typeface="lato" panose="020F0502020204030203" pitchFamily="34" charset="77"/>
              </a:rPr>
              <a:t>total</a:t>
            </a:r>
            <a:r>
              <a:rPr lang="en-US" sz="4400" b="1" i="0" dirty="0">
                <a:solidFill>
                  <a:srgbClr val="333333"/>
                </a:solidFill>
                <a:effectLst/>
                <a:latin typeface="lato" panose="020F0502020204030203" pitchFamily="34" charset="77"/>
              </a:rPr>
              <a:t> tuition/fees for a California resident: $18,558 </a:t>
            </a:r>
            <a:r>
              <a:rPr lang="en-US" sz="4400" b="1" i="1" dirty="0">
                <a:solidFill>
                  <a:srgbClr val="333333"/>
                </a:solidFill>
                <a:effectLst/>
                <a:latin typeface="lato" panose="020F0502020204030203" pitchFamily="34" charset="77"/>
              </a:rPr>
              <a:t>(entire program)</a:t>
            </a:r>
          </a:p>
          <a:p>
            <a:pPr marL="742950" lvl="1" indent="-285750">
              <a:buFont typeface="Arial" panose="020B0604020202020204" pitchFamily="34" charset="0"/>
              <a:buChar char="•"/>
            </a:pPr>
            <a:endParaRPr lang="en-US" sz="4400" b="1" i="0" dirty="0">
              <a:solidFill>
                <a:srgbClr val="333333"/>
              </a:solidFill>
              <a:effectLst/>
              <a:latin typeface="lato" panose="020F0502020204030203" pitchFamily="34" charset="77"/>
            </a:endParaRPr>
          </a:p>
        </p:txBody>
      </p:sp>
      <p:sp>
        <p:nvSpPr>
          <p:cNvPr id="7" name="TextBox 6">
            <a:extLst>
              <a:ext uri="{FF2B5EF4-FFF2-40B4-BE49-F238E27FC236}">
                <a16:creationId xmlns:a16="http://schemas.microsoft.com/office/drawing/2014/main" id="{1273A11F-AFF6-674B-FF0A-F07EC8F068C4}"/>
              </a:ext>
            </a:extLst>
          </p:cNvPr>
          <p:cNvSpPr txBox="1"/>
          <p:nvPr/>
        </p:nvSpPr>
        <p:spPr>
          <a:xfrm>
            <a:off x="1219200" y="3968690"/>
            <a:ext cx="11777472" cy="769441"/>
          </a:xfrm>
          <a:prstGeom prst="rect">
            <a:avLst/>
          </a:prstGeom>
          <a:noFill/>
        </p:spPr>
        <p:txBody>
          <a:bodyPr wrap="square">
            <a:spAutoFit/>
          </a:bodyPr>
          <a:lstStyle/>
          <a:p>
            <a:pPr marL="285750" indent="-285750" algn="l">
              <a:buFont typeface="Arial" panose="020B0604020202020204" pitchFamily="34" charset="0"/>
              <a:buChar char="•"/>
            </a:pPr>
            <a:r>
              <a:rPr lang="en-US" sz="4400" b="1">
                <a:solidFill>
                  <a:srgbClr val="333333"/>
                </a:solidFill>
                <a:latin typeface="lato" panose="020F0502020204030203" pitchFamily="34" charset="77"/>
              </a:rPr>
              <a:t>Other expenses (see </a:t>
            </a:r>
            <a:r>
              <a:rPr lang="en-US" sz="4400" b="1">
                <a:solidFill>
                  <a:srgbClr val="333333"/>
                </a:solidFill>
                <a:latin typeface="lato" panose="020F0502020204030203" pitchFamily="34" charset="77"/>
                <a:hlinkClick r:id="rId6"/>
              </a:rPr>
              <a:t>web for breakdown</a:t>
            </a:r>
            <a:r>
              <a:rPr lang="en-US" sz="4400" b="1">
                <a:solidFill>
                  <a:srgbClr val="333333"/>
                </a:solidFill>
                <a:latin typeface="lato" panose="020F0502020204030203" pitchFamily="34" charset="77"/>
              </a:rPr>
              <a:t>)</a:t>
            </a:r>
          </a:p>
        </p:txBody>
      </p:sp>
      <p:sp>
        <p:nvSpPr>
          <p:cNvPr id="9" name="TextBox 8">
            <a:extLst>
              <a:ext uri="{FF2B5EF4-FFF2-40B4-BE49-F238E27FC236}">
                <a16:creationId xmlns:a16="http://schemas.microsoft.com/office/drawing/2014/main" id="{4A9EEA45-B568-14B5-48BD-E9C2784418EF}"/>
              </a:ext>
            </a:extLst>
          </p:cNvPr>
          <p:cNvSpPr txBox="1"/>
          <p:nvPr/>
        </p:nvSpPr>
        <p:spPr>
          <a:xfrm>
            <a:off x="1513332" y="4914645"/>
            <a:ext cx="11777472" cy="4154984"/>
          </a:xfrm>
          <a:prstGeom prst="rect">
            <a:avLst/>
          </a:prstGeom>
          <a:noFill/>
        </p:spPr>
        <p:txBody>
          <a:bodyPr wrap="square">
            <a:spAutoFit/>
          </a:bodyPr>
          <a:lstStyle/>
          <a:p>
            <a:pPr marL="742950" lvl="1" indent="-285750">
              <a:buFont typeface="Arial" panose="020B0604020202020204" pitchFamily="34" charset="0"/>
              <a:buChar char="•"/>
            </a:pPr>
            <a:r>
              <a:rPr lang="en-US" sz="4400" b="1" i="0">
                <a:solidFill>
                  <a:srgbClr val="333333"/>
                </a:solidFill>
                <a:effectLst/>
                <a:latin typeface="lato" panose="020F0502020204030203" pitchFamily="34" charset="77"/>
              </a:rPr>
              <a:t>Housing/food</a:t>
            </a:r>
          </a:p>
          <a:p>
            <a:pPr marL="742950" lvl="1" indent="-285750">
              <a:buFont typeface="Arial" panose="020B0604020202020204" pitchFamily="34" charset="0"/>
              <a:buChar char="•"/>
            </a:pPr>
            <a:r>
              <a:rPr lang="en-US" sz="4400" b="1" i="0">
                <a:solidFill>
                  <a:srgbClr val="333333"/>
                </a:solidFill>
                <a:effectLst/>
                <a:latin typeface="lato" panose="020F0502020204030203" pitchFamily="34" charset="77"/>
              </a:rPr>
              <a:t>Books/supplies</a:t>
            </a:r>
          </a:p>
          <a:p>
            <a:pPr marL="742950" lvl="1" indent="-285750">
              <a:buFont typeface="Arial" panose="020B0604020202020204" pitchFamily="34" charset="0"/>
              <a:buChar char="•"/>
            </a:pPr>
            <a:r>
              <a:rPr lang="en-US" sz="4400" b="1" i="0">
                <a:solidFill>
                  <a:srgbClr val="333333"/>
                </a:solidFill>
                <a:effectLst/>
                <a:latin typeface="lato" panose="020F0502020204030203" pitchFamily="34" charset="77"/>
              </a:rPr>
              <a:t>Transportation (must have a working car)</a:t>
            </a:r>
          </a:p>
          <a:p>
            <a:pPr marL="742950" lvl="1" indent="-285750">
              <a:buFont typeface="Arial" panose="020B0604020202020204" pitchFamily="34" charset="0"/>
              <a:buChar char="•"/>
            </a:pPr>
            <a:r>
              <a:rPr lang="en-US" sz="4400" b="1">
                <a:solidFill>
                  <a:srgbClr val="333333"/>
                </a:solidFill>
                <a:latin typeface="lato" panose="020F0502020204030203" pitchFamily="34" charset="77"/>
              </a:rPr>
              <a:t>Drug testing/liability insurance/background checks</a:t>
            </a:r>
          </a:p>
          <a:p>
            <a:pPr marL="742950" lvl="1" indent="-285750">
              <a:buFont typeface="Arial" panose="020B0604020202020204" pitchFamily="34" charset="0"/>
              <a:buChar char="•"/>
            </a:pPr>
            <a:r>
              <a:rPr lang="en-US" sz="4400" b="1">
                <a:solidFill>
                  <a:srgbClr val="333333"/>
                </a:solidFill>
                <a:latin typeface="lato" panose="020F0502020204030203" pitchFamily="34" charset="77"/>
              </a:rPr>
              <a:t>Membership in AND</a:t>
            </a:r>
          </a:p>
        </p:txBody>
      </p:sp>
      <p:pic>
        <p:nvPicPr>
          <p:cNvPr id="12" name="Graphic 11" descr="Car with solid fill">
            <a:extLst>
              <a:ext uri="{FF2B5EF4-FFF2-40B4-BE49-F238E27FC236}">
                <a16:creationId xmlns:a16="http://schemas.microsoft.com/office/drawing/2014/main" id="{BF2C8452-BC7C-F1F2-935D-361B89C0DF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296900" y="3418079"/>
            <a:ext cx="3962400" cy="3962400"/>
          </a:xfrm>
          <a:prstGeom prst="rect">
            <a:avLst/>
          </a:prstGeom>
        </p:spPr>
      </p:pic>
    </p:spTree>
    <p:extLst>
      <p:ext uri="{BB962C8B-B14F-4D97-AF65-F5344CB8AC3E}">
        <p14:creationId xmlns:p14="http://schemas.microsoft.com/office/powerpoint/2010/main" val="2215425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119542" cy="10287000"/>
            <a:chOff x="0" y="0"/>
            <a:chExt cx="558233" cy="2709333"/>
          </a:xfrm>
        </p:grpSpPr>
        <p:sp>
          <p:nvSpPr>
            <p:cNvPr id="3" name="Freeform 3"/>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4FB8C8"/>
            </a:solidFill>
          </p:spPr>
          <p:txBody>
            <a:bodyPr/>
            <a:lstStyle/>
            <a:p>
              <a:endParaRPr lang="en-US"/>
            </a:p>
          </p:txBody>
        </p:sp>
        <p:sp>
          <p:nvSpPr>
            <p:cNvPr id="4" name="TextBox 4"/>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1118095" y="9258300"/>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2819400" y="713411"/>
            <a:ext cx="13516148" cy="716030"/>
          </a:xfrm>
          <a:prstGeom prst="rect">
            <a:avLst/>
          </a:prstGeom>
        </p:spPr>
        <p:txBody>
          <a:bodyPr lIns="0" tIns="0" rIns="0" bIns="0" rtlCol="0" anchor="t">
            <a:spAutoFit/>
          </a:bodyPr>
          <a:lstStyle/>
          <a:p>
            <a:pPr algn="ctr">
              <a:lnSpc>
                <a:spcPts val="5356"/>
              </a:lnSpc>
            </a:pPr>
            <a:r>
              <a:rPr lang="en-US" sz="7200" dirty="0">
                <a:solidFill>
                  <a:srgbClr val="000000"/>
                </a:solidFill>
                <a:latin typeface="Lato Bold"/>
                <a:ea typeface="Lato Bold"/>
                <a:cs typeface="Lato Bold"/>
                <a:sym typeface="Lato Bold"/>
              </a:rPr>
              <a:t>Program Specifics</a:t>
            </a:r>
            <a:endParaRPr lang="en-US" sz="7200" dirty="0">
              <a:solidFill>
                <a:srgbClr val="3B7AA0"/>
              </a:solidFill>
              <a:latin typeface="Lato Bold"/>
              <a:ea typeface="Lato Bold"/>
              <a:cs typeface="Lato Bold"/>
              <a:sym typeface="Lato Bold"/>
            </a:endParaRPr>
          </a:p>
        </p:txBody>
      </p:sp>
      <p:grpSp>
        <p:nvGrpSpPr>
          <p:cNvPr id="8" name="Group 8"/>
          <p:cNvGrpSpPr/>
          <p:nvPr/>
        </p:nvGrpSpPr>
        <p:grpSpPr>
          <a:xfrm>
            <a:off x="-1059771" y="0"/>
            <a:ext cx="2119542" cy="10287000"/>
            <a:chOff x="0" y="0"/>
            <a:chExt cx="558233" cy="2709333"/>
          </a:xfrm>
        </p:grpSpPr>
        <p:sp>
          <p:nvSpPr>
            <p:cNvPr id="9" name="Freeform 9"/>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000000"/>
            </a:solidFill>
          </p:spPr>
          <p:txBody>
            <a:bodyPr/>
            <a:lstStyle/>
            <a:p>
              <a:endParaRPr lang="en-US"/>
            </a:p>
          </p:txBody>
        </p:sp>
        <p:sp>
          <p:nvSpPr>
            <p:cNvPr id="10" name="TextBox 10"/>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sp>
        <p:nvSpPr>
          <p:cNvPr id="6" name="TextBox 5">
            <a:extLst>
              <a:ext uri="{FF2B5EF4-FFF2-40B4-BE49-F238E27FC236}">
                <a16:creationId xmlns:a16="http://schemas.microsoft.com/office/drawing/2014/main" id="{002BBD31-F05B-2DB2-7554-F3C76A973F01}"/>
              </a:ext>
            </a:extLst>
          </p:cNvPr>
          <p:cNvSpPr txBox="1"/>
          <p:nvPr/>
        </p:nvSpPr>
        <p:spPr>
          <a:xfrm>
            <a:off x="2819400" y="2400300"/>
            <a:ext cx="11910060" cy="6555641"/>
          </a:xfrm>
          <a:prstGeom prst="rect">
            <a:avLst/>
          </a:prstGeom>
          <a:noFill/>
        </p:spPr>
        <p:txBody>
          <a:bodyPr wrap="square">
            <a:spAutoFit/>
          </a:bodyPr>
          <a:lstStyle/>
          <a:p>
            <a:pPr marL="857250" indent="-857250" algn="l">
              <a:buFont typeface="Arial" panose="020B0604020202020204" pitchFamily="34" charset="0"/>
              <a:buChar char="•"/>
            </a:pPr>
            <a:r>
              <a:rPr lang="en-US" sz="6000" dirty="0"/>
              <a:t>Supervised practice (SEL)</a:t>
            </a:r>
          </a:p>
          <a:p>
            <a:pPr marL="1314450" lvl="1" indent="-857250">
              <a:buFont typeface="Arial" panose="020B0604020202020204" pitchFamily="34" charset="0"/>
              <a:buChar char="•"/>
            </a:pPr>
            <a:r>
              <a:rPr lang="en-US" sz="6000" dirty="0"/>
              <a:t>What it is like</a:t>
            </a:r>
          </a:p>
          <a:p>
            <a:pPr marL="1314450" lvl="1" indent="-857250">
              <a:buFont typeface="Arial" panose="020B0604020202020204" pitchFamily="34" charset="0"/>
              <a:buChar char="•"/>
            </a:pPr>
            <a:r>
              <a:rPr lang="en-US" sz="6000" dirty="0"/>
              <a:t>Types of sites</a:t>
            </a:r>
          </a:p>
          <a:p>
            <a:pPr marL="1314450" lvl="1" indent="-857250">
              <a:buFont typeface="Arial" panose="020B0604020202020204" pitchFamily="34" charset="0"/>
              <a:buChar char="•"/>
            </a:pPr>
            <a:r>
              <a:rPr lang="en-US" sz="6000" dirty="0"/>
              <a:t>Distance option in Year 2</a:t>
            </a:r>
          </a:p>
          <a:p>
            <a:pPr marL="1771650" lvl="2" indent="-857250">
              <a:buFont typeface="Arial" panose="020B0604020202020204" pitchFamily="34" charset="0"/>
              <a:buChar char="•"/>
            </a:pPr>
            <a:r>
              <a:rPr lang="en-US" sz="6000" dirty="0"/>
              <a:t>Self Select option </a:t>
            </a:r>
          </a:p>
          <a:p>
            <a:pPr marL="1314450" lvl="1" indent="-857250">
              <a:buFont typeface="Arial" panose="020B0604020202020204" pitchFamily="34" charset="0"/>
              <a:buChar char="•"/>
            </a:pPr>
            <a:endParaRPr lang="en-US" sz="6000" dirty="0"/>
          </a:p>
          <a:p>
            <a:pPr marL="1314450" lvl="1" indent="-857250">
              <a:buFont typeface="Arial" panose="020B0604020202020204" pitchFamily="34" charset="0"/>
              <a:buChar char="•"/>
            </a:pPr>
            <a:endParaRPr lang="en-US" sz="6000" dirty="0"/>
          </a:p>
        </p:txBody>
      </p:sp>
    </p:spTree>
    <p:extLst>
      <p:ext uri="{BB962C8B-B14F-4D97-AF65-F5344CB8AC3E}">
        <p14:creationId xmlns:p14="http://schemas.microsoft.com/office/powerpoint/2010/main" val="572810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2979D-CC36-5BCE-65E1-6EDA25A9E18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FDA7572-852E-B46B-5D98-2A0F442D0BF4}"/>
              </a:ext>
            </a:extLst>
          </p:cNvPr>
          <p:cNvGrpSpPr/>
          <p:nvPr/>
        </p:nvGrpSpPr>
        <p:grpSpPr>
          <a:xfrm>
            <a:off x="0" y="0"/>
            <a:ext cx="2119542" cy="10287000"/>
            <a:chOff x="0" y="0"/>
            <a:chExt cx="558233" cy="2709333"/>
          </a:xfrm>
        </p:grpSpPr>
        <p:sp>
          <p:nvSpPr>
            <p:cNvPr id="3" name="Freeform 3">
              <a:extLst>
                <a:ext uri="{FF2B5EF4-FFF2-40B4-BE49-F238E27FC236}">
                  <a16:creationId xmlns:a16="http://schemas.microsoft.com/office/drawing/2014/main" id="{72BDA355-227D-C747-E2BD-5BE100D2BF48}"/>
                </a:ext>
              </a:extLst>
            </p:cNvPr>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4FB8C8"/>
            </a:solidFill>
          </p:spPr>
          <p:txBody>
            <a:bodyPr/>
            <a:lstStyle/>
            <a:p>
              <a:endParaRPr lang="en-US"/>
            </a:p>
          </p:txBody>
        </p:sp>
        <p:sp>
          <p:nvSpPr>
            <p:cNvPr id="4" name="TextBox 4">
              <a:extLst>
                <a:ext uri="{FF2B5EF4-FFF2-40B4-BE49-F238E27FC236}">
                  <a16:creationId xmlns:a16="http://schemas.microsoft.com/office/drawing/2014/main" id="{5C7CE8A0-986E-FBD2-877C-A1C5AADDF494}"/>
                </a:ext>
              </a:extLst>
            </p:cNvPr>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4CCB5386-30A2-8709-FEC8-97F22A6C94CB}"/>
              </a:ext>
            </a:extLst>
          </p:cNvPr>
          <p:cNvSpPr/>
          <p:nvPr/>
        </p:nvSpPr>
        <p:spPr>
          <a:xfrm>
            <a:off x="11845459" y="8406245"/>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180817D5-8ED7-CEE8-E798-C2EEA2FB798A}"/>
              </a:ext>
            </a:extLst>
          </p:cNvPr>
          <p:cNvGrpSpPr/>
          <p:nvPr/>
        </p:nvGrpSpPr>
        <p:grpSpPr>
          <a:xfrm>
            <a:off x="-1059771" y="0"/>
            <a:ext cx="2119542" cy="10287000"/>
            <a:chOff x="0" y="0"/>
            <a:chExt cx="558233" cy="2709333"/>
          </a:xfrm>
        </p:grpSpPr>
        <p:sp>
          <p:nvSpPr>
            <p:cNvPr id="9" name="Freeform 9">
              <a:extLst>
                <a:ext uri="{FF2B5EF4-FFF2-40B4-BE49-F238E27FC236}">
                  <a16:creationId xmlns:a16="http://schemas.microsoft.com/office/drawing/2014/main" id="{CF092271-992A-721A-4282-0B949A781380}"/>
                </a:ext>
              </a:extLst>
            </p:cNvPr>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000000"/>
            </a:solidFill>
          </p:spPr>
          <p:txBody>
            <a:bodyPr/>
            <a:lstStyle/>
            <a:p>
              <a:endParaRPr lang="en-US"/>
            </a:p>
          </p:txBody>
        </p:sp>
        <p:sp>
          <p:nvSpPr>
            <p:cNvPr id="10" name="TextBox 10">
              <a:extLst>
                <a:ext uri="{FF2B5EF4-FFF2-40B4-BE49-F238E27FC236}">
                  <a16:creationId xmlns:a16="http://schemas.microsoft.com/office/drawing/2014/main" id="{91C83A25-3B8E-57EF-C15B-40A0C9033944}"/>
                </a:ext>
              </a:extLst>
            </p:cNvPr>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sp>
        <p:nvSpPr>
          <p:cNvPr id="6" name="TextBox 5">
            <a:extLst>
              <a:ext uri="{FF2B5EF4-FFF2-40B4-BE49-F238E27FC236}">
                <a16:creationId xmlns:a16="http://schemas.microsoft.com/office/drawing/2014/main" id="{0D106EC2-6E0F-B58D-BA7B-8D1D53000066}"/>
              </a:ext>
            </a:extLst>
          </p:cNvPr>
          <p:cNvSpPr txBox="1"/>
          <p:nvPr/>
        </p:nvSpPr>
        <p:spPr>
          <a:xfrm>
            <a:off x="3719640" y="3327618"/>
            <a:ext cx="12850091" cy="3631763"/>
          </a:xfrm>
          <a:prstGeom prst="rect">
            <a:avLst/>
          </a:prstGeom>
          <a:noFill/>
        </p:spPr>
        <p:txBody>
          <a:bodyPr wrap="square">
            <a:spAutoFit/>
          </a:bodyPr>
          <a:lstStyle/>
          <a:p>
            <a:pPr algn="l"/>
            <a:r>
              <a:rPr lang="en-US" sz="11500" b="1" dirty="0">
                <a:latin typeface="Aptos" panose="020B0004020202020204" pitchFamily="34" charset="0"/>
              </a:rPr>
              <a:t>ABOUT THE GP@CSULB</a:t>
            </a:r>
          </a:p>
        </p:txBody>
      </p:sp>
    </p:spTree>
    <p:extLst>
      <p:ext uri="{BB962C8B-B14F-4D97-AF65-F5344CB8AC3E}">
        <p14:creationId xmlns:p14="http://schemas.microsoft.com/office/powerpoint/2010/main" val="4013970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705D4-4CA6-E43A-D338-CE0D36CB37B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250FC5A-DCE5-7F28-A41B-87E82B501D0D}"/>
              </a:ext>
            </a:extLst>
          </p:cNvPr>
          <p:cNvGrpSpPr/>
          <p:nvPr/>
        </p:nvGrpSpPr>
        <p:grpSpPr>
          <a:xfrm>
            <a:off x="0" y="0"/>
            <a:ext cx="2119542" cy="10287000"/>
            <a:chOff x="0" y="0"/>
            <a:chExt cx="558233" cy="2709333"/>
          </a:xfrm>
        </p:grpSpPr>
        <p:sp>
          <p:nvSpPr>
            <p:cNvPr id="3" name="Freeform 3">
              <a:extLst>
                <a:ext uri="{FF2B5EF4-FFF2-40B4-BE49-F238E27FC236}">
                  <a16:creationId xmlns:a16="http://schemas.microsoft.com/office/drawing/2014/main" id="{F997ADEC-F1FB-C468-82AD-4E8B551D35E8}"/>
                </a:ext>
              </a:extLst>
            </p:cNvPr>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4FB8C8"/>
            </a:solidFill>
          </p:spPr>
          <p:txBody>
            <a:bodyPr/>
            <a:lstStyle/>
            <a:p>
              <a:endParaRPr lang="en-US"/>
            </a:p>
          </p:txBody>
        </p:sp>
        <p:sp>
          <p:nvSpPr>
            <p:cNvPr id="4" name="TextBox 4">
              <a:extLst>
                <a:ext uri="{FF2B5EF4-FFF2-40B4-BE49-F238E27FC236}">
                  <a16:creationId xmlns:a16="http://schemas.microsoft.com/office/drawing/2014/main" id="{2460BDC8-A368-58CD-F304-FB31EB35A20C}"/>
                </a:ext>
              </a:extLst>
            </p:cNvPr>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AD264378-0FF3-FD37-F4BE-17FC36338E64}"/>
              </a:ext>
            </a:extLst>
          </p:cNvPr>
          <p:cNvSpPr/>
          <p:nvPr/>
        </p:nvSpPr>
        <p:spPr>
          <a:xfrm>
            <a:off x="11118095" y="9258300"/>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a:extLst>
              <a:ext uri="{FF2B5EF4-FFF2-40B4-BE49-F238E27FC236}">
                <a16:creationId xmlns:a16="http://schemas.microsoft.com/office/drawing/2014/main" id="{7328AF40-48FB-A9E8-E13D-6ADE412E31D2}"/>
              </a:ext>
            </a:extLst>
          </p:cNvPr>
          <p:cNvSpPr txBox="1"/>
          <p:nvPr/>
        </p:nvSpPr>
        <p:spPr>
          <a:xfrm>
            <a:off x="2819400" y="713411"/>
            <a:ext cx="13516148" cy="716030"/>
          </a:xfrm>
          <a:prstGeom prst="rect">
            <a:avLst/>
          </a:prstGeom>
        </p:spPr>
        <p:txBody>
          <a:bodyPr lIns="0" tIns="0" rIns="0" bIns="0" rtlCol="0" anchor="t">
            <a:spAutoFit/>
          </a:bodyPr>
          <a:lstStyle/>
          <a:p>
            <a:pPr algn="ctr">
              <a:lnSpc>
                <a:spcPts val="5356"/>
              </a:lnSpc>
            </a:pPr>
            <a:r>
              <a:rPr lang="en-US" sz="7200" dirty="0">
                <a:solidFill>
                  <a:srgbClr val="000000"/>
                </a:solidFill>
                <a:latin typeface="Lato Bold"/>
                <a:ea typeface="Lato Bold"/>
                <a:cs typeface="Lato Bold"/>
                <a:sym typeface="Lato Bold"/>
              </a:rPr>
              <a:t>Program Specifics</a:t>
            </a:r>
            <a:endParaRPr lang="en-US" sz="7200" dirty="0">
              <a:solidFill>
                <a:srgbClr val="3B7AA0"/>
              </a:solidFill>
              <a:latin typeface="Lato Bold"/>
              <a:ea typeface="Lato Bold"/>
              <a:cs typeface="Lato Bold"/>
              <a:sym typeface="Lato Bold"/>
            </a:endParaRPr>
          </a:p>
        </p:txBody>
      </p:sp>
      <p:grpSp>
        <p:nvGrpSpPr>
          <p:cNvPr id="8" name="Group 8">
            <a:extLst>
              <a:ext uri="{FF2B5EF4-FFF2-40B4-BE49-F238E27FC236}">
                <a16:creationId xmlns:a16="http://schemas.microsoft.com/office/drawing/2014/main" id="{029CEB82-8A6D-09B5-0F3B-424BBD02FEDE}"/>
              </a:ext>
            </a:extLst>
          </p:cNvPr>
          <p:cNvGrpSpPr/>
          <p:nvPr/>
        </p:nvGrpSpPr>
        <p:grpSpPr>
          <a:xfrm>
            <a:off x="-1059771" y="0"/>
            <a:ext cx="2119542" cy="10287000"/>
            <a:chOff x="0" y="0"/>
            <a:chExt cx="558233" cy="2709333"/>
          </a:xfrm>
        </p:grpSpPr>
        <p:sp>
          <p:nvSpPr>
            <p:cNvPr id="9" name="Freeform 9">
              <a:extLst>
                <a:ext uri="{FF2B5EF4-FFF2-40B4-BE49-F238E27FC236}">
                  <a16:creationId xmlns:a16="http://schemas.microsoft.com/office/drawing/2014/main" id="{6103265D-A845-E36B-43B4-DA2A967D6B66}"/>
                </a:ext>
              </a:extLst>
            </p:cNvPr>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000000"/>
            </a:solidFill>
          </p:spPr>
          <p:txBody>
            <a:bodyPr/>
            <a:lstStyle/>
            <a:p>
              <a:endParaRPr lang="en-US"/>
            </a:p>
          </p:txBody>
        </p:sp>
        <p:sp>
          <p:nvSpPr>
            <p:cNvPr id="10" name="TextBox 10">
              <a:extLst>
                <a:ext uri="{FF2B5EF4-FFF2-40B4-BE49-F238E27FC236}">
                  <a16:creationId xmlns:a16="http://schemas.microsoft.com/office/drawing/2014/main" id="{CD37A5C7-8D41-C64F-3AEB-E041F0BD4BCF}"/>
                </a:ext>
              </a:extLst>
            </p:cNvPr>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sp>
        <p:nvSpPr>
          <p:cNvPr id="6" name="TextBox 5">
            <a:extLst>
              <a:ext uri="{FF2B5EF4-FFF2-40B4-BE49-F238E27FC236}">
                <a16:creationId xmlns:a16="http://schemas.microsoft.com/office/drawing/2014/main" id="{08D3DA67-26C1-1DDB-B9F6-B40F13139DF6}"/>
              </a:ext>
            </a:extLst>
          </p:cNvPr>
          <p:cNvSpPr txBox="1"/>
          <p:nvPr/>
        </p:nvSpPr>
        <p:spPr>
          <a:xfrm>
            <a:off x="2819400" y="2400300"/>
            <a:ext cx="13296900" cy="5940088"/>
          </a:xfrm>
          <a:prstGeom prst="rect">
            <a:avLst/>
          </a:prstGeom>
          <a:noFill/>
        </p:spPr>
        <p:txBody>
          <a:bodyPr wrap="square">
            <a:spAutoFit/>
          </a:bodyPr>
          <a:lstStyle/>
          <a:p>
            <a:pPr marL="857250" indent="-857250">
              <a:buFont typeface="Arial" panose="020B0604020202020204" pitchFamily="34" charset="0"/>
              <a:buChar char="•"/>
            </a:pPr>
            <a:r>
              <a:rPr lang="en-US" sz="6000" dirty="0"/>
              <a:t>Special emphases</a:t>
            </a:r>
          </a:p>
          <a:p>
            <a:pPr marL="1314450" lvl="1" indent="-857250">
              <a:buFont typeface="Arial" panose="020B0604020202020204" pitchFamily="34" charset="0"/>
              <a:buChar char="•"/>
            </a:pPr>
            <a:r>
              <a:rPr lang="en-US" sz="6000" dirty="0"/>
              <a:t>Sports</a:t>
            </a:r>
          </a:p>
          <a:p>
            <a:pPr marL="1314450" lvl="1" indent="-857250">
              <a:buFont typeface="Arial" panose="020B0604020202020204" pitchFamily="34" charset="0"/>
              <a:buChar char="•"/>
            </a:pPr>
            <a:r>
              <a:rPr lang="en-US" sz="6000" dirty="0"/>
              <a:t>Community</a:t>
            </a:r>
          </a:p>
          <a:p>
            <a:pPr marL="1314450" lvl="1" indent="-857250">
              <a:buFont typeface="Arial" panose="020B0604020202020204" pitchFamily="34" charset="0"/>
              <a:buChar char="•"/>
            </a:pPr>
            <a:r>
              <a:rPr lang="en-US" sz="6000" dirty="0"/>
              <a:t>Media &amp; Communications</a:t>
            </a:r>
          </a:p>
          <a:p>
            <a:pPr marL="1314450" lvl="1" indent="-857250">
              <a:buFont typeface="Arial" panose="020B0604020202020204" pitchFamily="34" charset="0"/>
              <a:buChar char="•"/>
            </a:pPr>
            <a:endParaRPr lang="en-US" sz="6000" dirty="0"/>
          </a:p>
          <a:p>
            <a:pPr marL="857250" indent="-857250">
              <a:buFont typeface="Arial" panose="020B0604020202020204" pitchFamily="34" charset="0"/>
              <a:buChar char="•"/>
            </a:pPr>
            <a:r>
              <a:rPr lang="en-US" sz="4000" dirty="0"/>
              <a:t>Dictates your elective choice as well as your specialty rotation choice</a:t>
            </a:r>
          </a:p>
        </p:txBody>
      </p:sp>
    </p:spTree>
    <p:extLst>
      <p:ext uri="{BB962C8B-B14F-4D97-AF65-F5344CB8AC3E}">
        <p14:creationId xmlns:p14="http://schemas.microsoft.com/office/powerpoint/2010/main" val="673592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B8A74-D199-BCC8-D5C1-19DA4318937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0DE588B-0776-D8AD-F8A2-33646E6F336B}"/>
              </a:ext>
            </a:extLst>
          </p:cNvPr>
          <p:cNvGrpSpPr/>
          <p:nvPr/>
        </p:nvGrpSpPr>
        <p:grpSpPr>
          <a:xfrm>
            <a:off x="0" y="0"/>
            <a:ext cx="2119542" cy="10287000"/>
            <a:chOff x="0" y="0"/>
            <a:chExt cx="558233" cy="2709333"/>
          </a:xfrm>
        </p:grpSpPr>
        <p:sp>
          <p:nvSpPr>
            <p:cNvPr id="3" name="Freeform 3">
              <a:extLst>
                <a:ext uri="{FF2B5EF4-FFF2-40B4-BE49-F238E27FC236}">
                  <a16:creationId xmlns:a16="http://schemas.microsoft.com/office/drawing/2014/main" id="{1C8EBCEF-50C1-A429-5156-F297B3B7DB6A}"/>
                </a:ext>
              </a:extLst>
            </p:cNvPr>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4FB8C8"/>
            </a:solidFill>
          </p:spPr>
          <p:txBody>
            <a:bodyPr/>
            <a:lstStyle/>
            <a:p>
              <a:endParaRPr lang="en-US"/>
            </a:p>
          </p:txBody>
        </p:sp>
        <p:sp>
          <p:nvSpPr>
            <p:cNvPr id="4" name="TextBox 4">
              <a:extLst>
                <a:ext uri="{FF2B5EF4-FFF2-40B4-BE49-F238E27FC236}">
                  <a16:creationId xmlns:a16="http://schemas.microsoft.com/office/drawing/2014/main" id="{17D8DE19-2CE8-639C-9734-C12B6FE20DE6}"/>
                </a:ext>
              </a:extLst>
            </p:cNvPr>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F8932ECA-C09B-AD26-7D99-6EFA7BF82A45}"/>
              </a:ext>
            </a:extLst>
          </p:cNvPr>
          <p:cNvSpPr/>
          <p:nvPr/>
        </p:nvSpPr>
        <p:spPr>
          <a:xfrm>
            <a:off x="11118095" y="9258300"/>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a:extLst>
              <a:ext uri="{FF2B5EF4-FFF2-40B4-BE49-F238E27FC236}">
                <a16:creationId xmlns:a16="http://schemas.microsoft.com/office/drawing/2014/main" id="{F6879096-0B91-0E80-B78B-D87EFA7569A8}"/>
              </a:ext>
            </a:extLst>
          </p:cNvPr>
          <p:cNvSpPr txBox="1"/>
          <p:nvPr/>
        </p:nvSpPr>
        <p:spPr>
          <a:xfrm>
            <a:off x="2819400" y="713411"/>
            <a:ext cx="13516148" cy="716030"/>
          </a:xfrm>
          <a:prstGeom prst="rect">
            <a:avLst/>
          </a:prstGeom>
        </p:spPr>
        <p:txBody>
          <a:bodyPr lIns="0" tIns="0" rIns="0" bIns="0" rtlCol="0" anchor="t">
            <a:spAutoFit/>
          </a:bodyPr>
          <a:lstStyle/>
          <a:p>
            <a:pPr algn="ctr">
              <a:lnSpc>
                <a:spcPts val="5356"/>
              </a:lnSpc>
            </a:pPr>
            <a:r>
              <a:rPr lang="en-US" sz="7200" dirty="0">
                <a:solidFill>
                  <a:srgbClr val="000000"/>
                </a:solidFill>
                <a:latin typeface="Lato Bold"/>
                <a:ea typeface="Lato Bold"/>
                <a:cs typeface="Lato Bold"/>
                <a:sym typeface="Lato Bold"/>
              </a:rPr>
              <a:t>Program Specifics</a:t>
            </a:r>
            <a:endParaRPr lang="en-US" sz="7200" dirty="0">
              <a:solidFill>
                <a:srgbClr val="3B7AA0"/>
              </a:solidFill>
              <a:latin typeface="Lato Bold"/>
              <a:ea typeface="Lato Bold"/>
              <a:cs typeface="Lato Bold"/>
              <a:sym typeface="Lato Bold"/>
            </a:endParaRPr>
          </a:p>
        </p:txBody>
      </p:sp>
      <p:grpSp>
        <p:nvGrpSpPr>
          <p:cNvPr id="8" name="Group 8">
            <a:extLst>
              <a:ext uri="{FF2B5EF4-FFF2-40B4-BE49-F238E27FC236}">
                <a16:creationId xmlns:a16="http://schemas.microsoft.com/office/drawing/2014/main" id="{35B103E4-4029-6A46-91DA-79208F87CD80}"/>
              </a:ext>
            </a:extLst>
          </p:cNvPr>
          <p:cNvGrpSpPr/>
          <p:nvPr/>
        </p:nvGrpSpPr>
        <p:grpSpPr>
          <a:xfrm>
            <a:off x="-1059771" y="0"/>
            <a:ext cx="2119542" cy="10287000"/>
            <a:chOff x="0" y="0"/>
            <a:chExt cx="558233" cy="2709333"/>
          </a:xfrm>
        </p:grpSpPr>
        <p:sp>
          <p:nvSpPr>
            <p:cNvPr id="9" name="Freeform 9">
              <a:extLst>
                <a:ext uri="{FF2B5EF4-FFF2-40B4-BE49-F238E27FC236}">
                  <a16:creationId xmlns:a16="http://schemas.microsoft.com/office/drawing/2014/main" id="{4041B0D4-E749-5FB4-26D8-7839B7B111F9}"/>
                </a:ext>
              </a:extLst>
            </p:cNvPr>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000000"/>
            </a:solidFill>
          </p:spPr>
          <p:txBody>
            <a:bodyPr/>
            <a:lstStyle/>
            <a:p>
              <a:endParaRPr lang="en-US"/>
            </a:p>
          </p:txBody>
        </p:sp>
        <p:sp>
          <p:nvSpPr>
            <p:cNvPr id="10" name="TextBox 10">
              <a:extLst>
                <a:ext uri="{FF2B5EF4-FFF2-40B4-BE49-F238E27FC236}">
                  <a16:creationId xmlns:a16="http://schemas.microsoft.com/office/drawing/2014/main" id="{6886361F-EAE5-C1CC-29D1-9E3C0845F555}"/>
                </a:ext>
              </a:extLst>
            </p:cNvPr>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sp>
        <p:nvSpPr>
          <p:cNvPr id="6" name="TextBox 5">
            <a:extLst>
              <a:ext uri="{FF2B5EF4-FFF2-40B4-BE49-F238E27FC236}">
                <a16:creationId xmlns:a16="http://schemas.microsoft.com/office/drawing/2014/main" id="{0DC70561-9DC8-F8E9-55E5-E2007E43D7F7}"/>
              </a:ext>
            </a:extLst>
          </p:cNvPr>
          <p:cNvSpPr txBox="1"/>
          <p:nvPr/>
        </p:nvSpPr>
        <p:spPr>
          <a:xfrm>
            <a:off x="2819400" y="1554480"/>
            <a:ext cx="9220200" cy="1015663"/>
          </a:xfrm>
          <a:prstGeom prst="rect">
            <a:avLst/>
          </a:prstGeom>
          <a:noFill/>
        </p:spPr>
        <p:txBody>
          <a:bodyPr wrap="square">
            <a:spAutoFit/>
          </a:bodyPr>
          <a:lstStyle/>
          <a:p>
            <a:pPr marL="857250" indent="-857250">
              <a:buFont typeface="Arial" panose="020B0604020202020204" pitchFamily="34" charset="0"/>
              <a:buChar char="•"/>
            </a:pPr>
            <a:r>
              <a:rPr lang="en-US" sz="6000" dirty="0"/>
              <a:t>Capstone project</a:t>
            </a:r>
          </a:p>
        </p:txBody>
      </p:sp>
      <p:pic>
        <p:nvPicPr>
          <p:cNvPr id="12" name="Picture 11">
            <a:extLst>
              <a:ext uri="{FF2B5EF4-FFF2-40B4-BE49-F238E27FC236}">
                <a16:creationId xmlns:a16="http://schemas.microsoft.com/office/drawing/2014/main" id="{64A22CE0-51FA-3F52-03CC-A0B47C69759C}"/>
              </a:ext>
            </a:extLst>
          </p:cNvPr>
          <p:cNvPicPr>
            <a:picLocks noChangeAspect="1"/>
          </p:cNvPicPr>
          <p:nvPr/>
        </p:nvPicPr>
        <p:blipFill>
          <a:blip r:embed="rId4"/>
          <a:stretch>
            <a:fillRect/>
          </a:stretch>
        </p:blipFill>
        <p:spPr>
          <a:xfrm>
            <a:off x="4932566" y="2695181"/>
            <a:ext cx="9926434" cy="7219223"/>
          </a:xfrm>
          <a:prstGeom prst="rect">
            <a:avLst/>
          </a:prstGeom>
        </p:spPr>
      </p:pic>
    </p:spTree>
    <p:extLst>
      <p:ext uri="{BB962C8B-B14F-4D97-AF65-F5344CB8AC3E}">
        <p14:creationId xmlns:p14="http://schemas.microsoft.com/office/powerpoint/2010/main" val="2774524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B39ED-8DE0-82B7-8389-7F93F7C8DB9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CC94862-63E6-651C-11DC-2B162196A1B3}"/>
              </a:ext>
            </a:extLst>
          </p:cNvPr>
          <p:cNvGrpSpPr/>
          <p:nvPr/>
        </p:nvGrpSpPr>
        <p:grpSpPr>
          <a:xfrm>
            <a:off x="0" y="0"/>
            <a:ext cx="2119542" cy="10287000"/>
            <a:chOff x="0" y="0"/>
            <a:chExt cx="558233" cy="2709333"/>
          </a:xfrm>
        </p:grpSpPr>
        <p:sp>
          <p:nvSpPr>
            <p:cNvPr id="3" name="Freeform 3">
              <a:extLst>
                <a:ext uri="{FF2B5EF4-FFF2-40B4-BE49-F238E27FC236}">
                  <a16:creationId xmlns:a16="http://schemas.microsoft.com/office/drawing/2014/main" id="{8955FDF3-57AB-9975-CC09-4C96195A7013}"/>
                </a:ext>
              </a:extLst>
            </p:cNvPr>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4FB8C8"/>
            </a:solidFill>
          </p:spPr>
          <p:txBody>
            <a:bodyPr/>
            <a:lstStyle/>
            <a:p>
              <a:endParaRPr lang="en-US"/>
            </a:p>
          </p:txBody>
        </p:sp>
        <p:sp>
          <p:nvSpPr>
            <p:cNvPr id="4" name="TextBox 4">
              <a:extLst>
                <a:ext uri="{FF2B5EF4-FFF2-40B4-BE49-F238E27FC236}">
                  <a16:creationId xmlns:a16="http://schemas.microsoft.com/office/drawing/2014/main" id="{B83C92DC-B206-5631-F8FB-3AF1F2228044}"/>
                </a:ext>
              </a:extLst>
            </p:cNvPr>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AE0EEE92-AE83-B4BC-3B0B-CDB37789E778}"/>
              </a:ext>
            </a:extLst>
          </p:cNvPr>
          <p:cNvSpPr/>
          <p:nvPr/>
        </p:nvSpPr>
        <p:spPr>
          <a:xfrm>
            <a:off x="11845459" y="8406245"/>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Group 8">
            <a:extLst>
              <a:ext uri="{FF2B5EF4-FFF2-40B4-BE49-F238E27FC236}">
                <a16:creationId xmlns:a16="http://schemas.microsoft.com/office/drawing/2014/main" id="{5CFE4605-BA44-85CA-4171-30965FF9CCF3}"/>
              </a:ext>
            </a:extLst>
          </p:cNvPr>
          <p:cNvGrpSpPr/>
          <p:nvPr/>
        </p:nvGrpSpPr>
        <p:grpSpPr>
          <a:xfrm>
            <a:off x="-1059771" y="0"/>
            <a:ext cx="2119542" cy="10287000"/>
            <a:chOff x="0" y="0"/>
            <a:chExt cx="558233" cy="2709333"/>
          </a:xfrm>
        </p:grpSpPr>
        <p:sp>
          <p:nvSpPr>
            <p:cNvPr id="9" name="Freeform 9">
              <a:extLst>
                <a:ext uri="{FF2B5EF4-FFF2-40B4-BE49-F238E27FC236}">
                  <a16:creationId xmlns:a16="http://schemas.microsoft.com/office/drawing/2014/main" id="{E2FCA5DB-008C-F56F-F81E-2CF8CBFC0165}"/>
                </a:ext>
              </a:extLst>
            </p:cNvPr>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000000"/>
            </a:solidFill>
          </p:spPr>
          <p:txBody>
            <a:bodyPr/>
            <a:lstStyle/>
            <a:p>
              <a:endParaRPr lang="en-US"/>
            </a:p>
          </p:txBody>
        </p:sp>
        <p:sp>
          <p:nvSpPr>
            <p:cNvPr id="10" name="TextBox 10">
              <a:extLst>
                <a:ext uri="{FF2B5EF4-FFF2-40B4-BE49-F238E27FC236}">
                  <a16:creationId xmlns:a16="http://schemas.microsoft.com/office/drawing/2014/main" id="{DDF42499-97D5-4640-306D-9A9C08E82F7F}"/>
                </a:ext>
              </a:extLst>
            </p:cNvPr>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sp>
        <p:nvSpPr>
          <p:cNvPr id="6" name="TextBox 5">
            <a:extLst>
              <a:ext uri="{FF2B5EF4-FFF2-40B4-BE49-F238E27FC236}">
                <a16:creationId xmlns:a16="http://schemas.microsoft.com/office/drawing/2014/main" id="{78D3B8B6-EB68-ED64-2BBA-3F2729A8296F}"/>
              </a:ext>
            </a:extLst>
          </p:cNvPr>
          <p:cNvSpPr txBox="1"/>
          <p:nvPr/>
        </p:nvSpPr>
        <p:spPr>
          <a:xfrm>
            <a:off x="3719640" y="3327618"/>
            <a:ext cx="12850091" cy="3631763"/>
          </a:xfrm>
          <a:prstGeom prst="rect">
            <a:avLst/>
          </a:prstGeom>
          <a:noFill/>
        </p:spPr>
        <p:txBody>
          <a:bodyPr wrap="square">
            <a:spAutoFit/>
          </a:bodyPr>
          <a:lstStyle/>
          <a:p>
            <a:pPr algn="l"/>
            <a:r>
              <a:rPr lang="en-US" sz="11500" b="1" dirty="0">
                <a:latin typeface="Aptos" panose="020B0004020202020204" pitchFamily="34" charset="0"/>
              </a:rPr>
              <a:t>DICAS APPLICATION TIPS</a:t>
            </a:r>
          </a:p>
        </p:txBody>
      </p:sp>
    </p:spTree>
    <p:extLst>
      <p:ext uri="{BB962C8B-B14F-4D97-AF65-F5344CB8AC3E}">
        <p14:creationId xmlns:p14="http://schemas.microsoft.com/office/powerpoint/2010/main" val="93532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34019" y="8695051"/>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2627572" y="-733336"/>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8">
            <a:extLst>
              <a:ext uri="{FF2B5EF4-FFF2-40B4-BE49-F238E27FC236}">
                <a16:creationId xmlns:a16="http://schemas.microsoft.com/office/drawing/2014/main" id="{1C14F751-2200-ADC7-141E-16BDC94F619C}"/>
              </a:ext>
            </a:extLst>
          </p:cNvPr>
          <p:cNvSpPr txBox="1"/>
          <p:nvPr/>
        </p:nvSpPr>
        <p:spPr>
          <a:xfrm>
            <a:off x="2553980" y="866775"/>
            <a:ext cx="13180039" cy="1450976"/>
          </a:xfrm>
          <a:prstGeom prst="rect">
            <a:avLst/>
          </a:prstGeom>
        </p:spPr>
        <p:txBody>
          <a:bodyPr lIns="0" tIns="0" rIns="0" bIns="0" rtlCol="0" anchor="t">
            <a:spAutoFit/>
          </a:bodyPr>
          <a:lstStyle/>
          <a:p>
            <a:pPr algn="ctr">
              <a:lnSpc>
                <a:spcPts val="11899"/>
              </a:lnSpc>
            </a:pPr>
            <a:r>
              <a:rPr lang="en-US" sz="8499">
                <a:solidFill>
                  <a:srgbClr val="000000"/>
                </a:solidFill>
                <a:latin typeface="Alatsi"/>
                <a:ea typeface="Alatsi"/>
                <a:cs typeface="Alatsi"/>
                <a:sym typeface="Alatsi"/>
              </a:rPr>
              <a:t>Application Checklist</a:t>
            </a:r>
          </a:p>
        </p:txBody>
      </p:sp>
      <p:sp>
        <p:nvSpPr>
          <p:cNvPr id="7" name="TextBox 6">
            <a:extLst>
              <a:ext uri="{FF2B5EF4-FFF2-40B4-BE49-F238E27FC236}">
                <a16:creationId xmlns:a16="http://schemas.microsoft.com/office/drawing/2014/main" id="{92C303C2-436F-5DE0-9965-67388D953410}"/>
              </a:ext>
            </a:extLst>
          </p:cNvPr>
          <p:cNvSpPr txBox="1"/>
          <p:nvPr/>
        </p:nvSpPr>
        <p:spPr>
          <a:xfrm>
            <a:off x="1030027" y="2874911"/>
            <a:ext cx="15824028" cy="7294305"/>
          </a:xfrm>
          <a:prstGeom prst="rect">
            <a:avLst/>
          </a:prstGeom>
          <a:noFill/>
        </p:spPr>
        <p:txBody>
          <a:bodyPr wrap="square">
            <a:spAutoFit/>
          </a:bodyPr>
          <a:lstStyle/>
          <a:p>
            <a:pPr marL="457200" lvl="0" indent="-457200">
              <a:buFont typeface="Wingdings" pitchFamily="2" charset="2"/>
              <a:buChar char="q"/>
            </a:pPr>
            <a:r>
              <a:rPr lang="en-US" sz="3600" b="0" i="0" dirty="0">
                <a:solidFill>
                  <a:schemeClr val="tx1"/>
                </a:solidFill>
              </a:rPr>
              <a:t>$50 Application Fee</a:t>
            </a:r>
          </a:p>
          <a:p>
            <a:pPr marL="457200" lvl="0" indent="-457200">
              <a:buFont typeface="Wingdings" pitchFamily="2" charset="2"/>
              <a:buChar char="q"/>
            </a:pPr>
            <a:r>
              <a:rPr lang="en-US" sz="3600" dirty="0"/>
              <a:t>Form from CHHS Advising (indicating you are ready to apply)</a:t>
            </a:r>
            <a:endParaRPr lang="en-US" sz="3600" b="0" i="0" dirty="0">
              <a:solidFill>
                <a:schemeClr val="tx1"/>
              </a:solidFill>
            </a:endParaRPr>
          </a:p>
          <a:p>
            <a:pPr marL="457200" lvl="0" indent="-457200">
              <a:buFont typeface="Wingdings" pitchFamily="2" charset="2"/>
              <a:buChar char="q"/>
            </a:pPr>
            <a:r>
              <a:rPr lang="en-US" sz="3600" dirty="0">
                <a:solidFill>
                  <a:schemeClr val="tx1"/>
                </a:solidFill>
              </a:rPr>
              <a:t>Complete the DICAS application (enter coursework, experience, and answer questions)</a:t>
            </a:r>
            <a:endParaRPr lang="en-US" sz="3600" b="0" i="0" dirty="0">
              <a:solidFill>
                <a:schemeClr val="tx1"/>
              </a:solidFill>
            </a:endParaRPr>
          </a:p>
          <a:p>
            <a:pPr marL="457200" lvl="0" indent="-457200">
              <a:buFont typeface="Wingdings" pitchFamily="2" charset="2"/>
              <a:buChar char="q"/>
            </a:pPr>
            <a:r>
              <a:rPr lang="en-US" sz="3600" dirty="0">
                <a:solidFill>
                  <a:schemeClr val="tx1"/>
                </a:solidFill>
              </a:rPr>
              <a:t>Answer 6 short-answer questions</a:t>
            </a:r>
            <a:endParaRPr lang="en-US" sz="3600" b="0" i="0" dirty="0">
              <a:solidFill>
                <a:schemeClr val="tx1"/>
              </a:solidFill>
            </a:endParaRPr>
          </a:p>
          <a:p>
            <a:pPr marL="457200" lvl="0" indent="-457200">
              <a:buFont typeface="Wingdings" pitchFamily="2" charset="2"/>
              <a:buChar char="q"/>
            </a:pPr>
            <a:r>
              <a:rPr lang="en-US" sz="3600" b="0" dirty="0">
                <a:solidFill>
                  <a:schemeClr val="tx1"/>
                </a:solidFill>
              </a:rPr>
              <a:t>Send all official </a:t>
            </a:r>
            <a:r>
              <a:rPr lang="en-US" sz="3600" dirty="0"/>
              <a:t>t</a:t>
            </a:r>
            <a:r>
              <a:rPr lang="en-US" sz="3600" b="0" dirty="0">
                <a:solidFill>
                  <a:schemeClr val="tx1"/>
                </a:solidFill>
              </a:rPr>
              <a:t>ranscripts from </a:t>
            </a:r>
            <a:r>
              <a:rPr lang="en-US" sz="3600" b="0" u="sng" dirty="0">
                <a:solidFill>
                  <a:schemeClr val="tx1"/>
                </a:solidFill>
              </a:rPr>
              <a:t>any university you’ve ever been to</a:t>
            </a:r>
            <a:endParaRPr lang="en-US" sz="3600" b="0" i="0" dirty="0">
              <a:solidFill>
                <a:schemeClr val="tx1"/>
              </a:solidFill>
            </a:endParaRPr>
          </a:p>
          <a:p>
            <a:pPr marL="457200" lvl="0" indent="-457200">
              <a:buFont typeface="Wingdings" pitchFamily="2" charset="2"/>
              <a:buChar char="q"/>
            </a:pPr>
            <a:r>
              <a:rPr lang="en-US" sz="3600" b="0" i="0" dirty="0">
                <a:solidFill>
                  <a:schemeClr val="tx1"/>
                </a:solidFill>
              </a:rPr>
              <a:t>Contact info for 3 references</a:t>
            </a:r>
          </a:p>
          <a:p>
            <a:pPr marL="914400" lvl="1" indent="-457200">
              <a:buFont typeface="Wingdings" pitchFamily="2" charset="2"/>
              <a:buChar char="q"/>
            </a:pPr>
            <a:r>
              <a:rPr lang="en-US" sz="3600" b="0" i="0" dirty="0">
                <a:solidFill>
                  <a:schemeClr val="tx1"/>
                </a:solidFill>
              </a:rPr>
              <a:t>One (1) reference from a professor or faculty member</a:t>
            </a:r>
            <a:endParaRPr lang="en-US" sz="3600" b="0" dirty="0">
              <a:solidFill>
                <a:schemeClr val="tx1"/>
              </a:solidFill>
            </a:endParaRPr>
          </a:p>
          <a:p>
            <a:pPr marL="914400" lvl="1" indent="-457200">
              <a:buFont typeface="Wingdings" pitchFamily="2" charset="2"/>
              <a:buChar char="q"/>
            </a:pPr>
            <a:r>
              <a:rPr lang="en-US" sz="3600" b="0" i="0" dirty="0">
                <a:solidFill>
                  <a:schemeClr val="tx1"/>
                </a:solidFill>
              </a:rPr>
              <a:t>One (1) reference from a supervisor</a:t>
            </a:r>
            <a:endParaRPr lang="en-US" sz="3600" b="0" dirty="0">
              <a:solidFill>
                <a:schemeClr val="tx1"/>
              </a:solidFill>
            </a:endParaRPr>
          </a:p>
          <a:p>
            <a:pPr marL="914400" lvl="1" indent="-457200">
              <a:buFont typeface="Wingdings" pitchFamily="2" charset="2"/>
              <a:buChar char="q"/>
            </a:pPr>
            <a:r>
              <a:rPr lang="en-US" sz="3600" b="0" i="0" dirty="0">
                <a:solidFill>
                  <a:schemeClr val="tx1"/>
                </a:solidFill>
              </a:rPr>
              <a:t>One (1) reference letter of applicant's choice</a:t>
            </a:r>
            <a:endParaRPr lang="en-US" sz="3600" b="0" dirty="0">
              <a:solidFill>
                <a:schemeClr val="tx1"/>
              </a:solidFill>
            </a:endParaRPr>
          </a:p>
          <a:p>
            <a:pPr marL="457200" lvl="0" indent="-457200">
              <a:buFont typeface="Wingdings" pitchFamily="2" charset="2"/>
              <a:buChar char="q"/>
            </a:pPr>
            <a:r>
              <a:rPr lang="en-US" sz="3600" b="0" i="0" dirty="0">
                <a:solidFill>
                  <a:schemeClr val="tx1"/>
                </a:solidFill>
              </a:rPr>
              <a:t>Personal statement</a:t>
            </a:r>
          </a:p>
          <a:p>
            <a:pPr marL="457200" lvl="0" indent="-457200">
              <a:buFont typeface="Wingdings" pitchFamily="2" charset="2"/>
              <a:buChar char="q"/>
            </a:pPr>
            <a:r>
              <a:rPr lang="en-US" sz="3600" b="0" i="0" dirty="0">
                <a:solidFill>
                  <a:schemeClr val="tx1"/>
                </a:solidFill>
              </a:rPr>
              <a:t>Resume/CV</a:t>
            </a:r>
          </a:p>
          <a:p>
            <a:pPr marL="457200" lvl="0" indent="-457200">
              <a:buFont typeface="Wingdings" pitchFamily="2" charset="2"/>
              <a:buChar char="q"/>
            </a:pPr>
            <a:r>
              <a:rPr lang="en-US" sz="3600" b="0" i="0" dirty="0">
                <a:solidFill>
                  <a:schemeClr val="tx1"/>
                </a:solidFill>
              </a:rPr>
              <a:t>Demonstration of Writing Proficiency (GRE or writing sample – see website)</a:t>
            </a:r>
          </a:p>
        </p:txBody>
      </p:sp>
    </p:spTree>
    <p:extLst>
      <p:ext uri="{BB962C8B-B14F-4D97-AF65-F5344CB8AC3E}">
        <p14:creationId xmlns:p14="http://schemas.microsoft.com/office/powerpoint/2010/main" val="1607160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0BF4A1-714C-419E-A19F-578DE93BE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Tw Cen MT"/>
            </a:endParaRPr>
          </a:p>
        </p:txBody>
      </p:sp>
      <p:sp>
        <p:nvSpPr>
          <p:cNvPr id="11" name="Rectangle 10">
            <a:extLst>
              <a:ext uri="{FF2B5EF4-FFF2-40B4-BE49-F238E27FC236}">
                <a16:creationId xmlns:a16="http://schemas.microsoft.com/office/drawing/2014/main" id="{2F91A9BD-D57F-4941-931F-40597AB3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13976" y="2115124"/>
            <a:ext cx="10287000" cy="6056753"/>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Tw Cen MT"/>
            </a:endParaRPr>
          </a:p>
        </p:txBody>
      </p:sp>
      <p:sp>
        <p:nvSpPr>
          <p:cNvPr id="13" name="Rectangle 12">
            <a:extLst>
              <a:ext uri="{FF2B5EF4-FFF2-40B4-BE49-F238E27FC236}">
                <a16:creationId xmlns:a16="http://schemas.microsoft.com/office/drawing/2014/main" id="{C54DB264-9467-4730-B9E9-C9A97DD66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5193" y="5414291"/>
            <a:ext cx="3687521" cy="6057902"/>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Tw Cen MT"/>
            </a:endParaRPr>
          </a:p>
        </p:txBody>
      </p:sp>
      <p:sp>
        <p:nvSpPr>
          <p:cNvPr id="15" name="Freeform: Shape 14">
            <a:extLst>
              <a:ext uri="{FF2B5EF4-FFF2-40B4-BE49-F238E27FC236}">
                <a16:creationId xmlns:a16="http://schemas.microsoft.com/office/drawing/2014/main" id="{BB097F88-2120-47B4-B891-5B28F66BB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46341" y="2635619"/>
            <a:ext cx="5850132" cy="6268437"/>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srgbClr val="FFFFFF"/>
              </a:solidFill>
              <a:latin typeface="Tw Cen MT"/>
            </a:endParaRPr>
          </a:p>
        </p:txBody>
      </p:sp>
      <p:sp>
        <p:nvSpPr>
          <p:cNvPr id="17" name="Rectangle 16">
            <a:extLst>
              <a:ext uri="{FF2B5EF4-FFF2-40B4-BE49-F238E27FC236}">
                <a16:creationId xmlns:a16="http://schemas.microsoft.com/office/drawing/2014/main" id="{BF9338F5-05AB-4DC5-BD1C-1A9F26C38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5149" y="616731"/>
            <a:ext cx="6593402" cy="53721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Tw Cen MT"/>
            </a:endParaRPr>
          </a:p>
        </p:txBody>
      </p:sp>
      <p:sp>
        <p:nvSpPr>
          <p:cNvPr id="2" name="Title 1">
            <a:extLst>
              <a:ext uri="{FF2B5EF4-FFF2-40B4-BE49-F238E27FC236}">
                <a16:creationId xmlns:a16="http://schemas.microsoft.com/office/drawing/2014/main" id="{A20FDC84-0398-F524-CE45-97B18DD0A076}"/>
              </a:ext>
            </a:extLst>
          </p:cNvPr>
          <p:cNvSpPr>
            <a:spLocks noGrp="1"/>
          </p:cNvSpPr>
          <p:nvPr>
            <p:ph type="title"/>
          </p:nvPr>
        </p:nvSpPr>
        <p:spPr>
          <a:xfrm>
            <a:off x="685801" y="1302421"/>
            <a:ext cx="5085968" cy="5045396"/>
          </a:xfrm>
        </p:spPr>
        <p:txBody>
          <a:bodyPr>
            <a:normAutofit/>
          </a:bodyPr>
          <a:lstStyle/>
          <a:p>
            <a:pPr algn="r"/>
            <a:r>
              <a:rPr lang="en-US" sz="4800">
                <a:solidFill>
                  <a:schemeClr val="bg1"/>
                </a:solidFill>
              </a:rPr>
              <a:t>DICAS ESSENTIALS</a:t>
            </a:r>
          </a:p>
        </p:txBody>
      </p:sp>
      <p:graphicFrame>
        <p:nvGraphicFramePr>
          <p:cNvPr id="5" name="Content Placeholder 2">
            <a:extLst>
              <a:ext uri="{FF2B5EF4-FFF2-40B4-BE49-F238E27FC236}">
                <a16:creationId xmlns:a16="http://schemas.microsoft.com/office/drawing/2014/main" id="{70600B1F-AE95-E5DC-333E-61DB7F99797A}"/>
              </a:ext>
            </a:extLst>
          </p:cNvPr>
          <p:cNvGraphicFramePr>
            <a:graphicFrameLocks noGrp="1"/>
          </p:cNvGraphicFramePr>
          <p:nvPr>
            <p:ph idx="1"/>
            <p:extLst>
              <p:ext uri="{D42A27DB-BD31-4B8C-83A1-F6EECF244321}">
                <p14:modId xmlns:p14="http://schemas.microsoft.com/office/powerpoint/2010/main" val="3617914368"/>
              </p:ext>
            </p:extLst>
          </p:nvPr>
        </p:nvGraphicFramePr>
        <p:xfrm>
          <a:off x="6741981" y="685800"/>
          <a:ext cx="10860219" cy="891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5669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AC7B55-22C3-94BC-D85D-521449136141}"/>
              </a:ext>
            </a:extLst>
          </p:cNvPr>
          <p:cNvPicPr>
            <a:picLocks noChangeAspect="1"/>
          </p:cNvPicPr>
          <p:nvPr/>
        </p:nvPicPr>
        <p:blipFill>
          <a:blip r:embed="rId3"/>
          <a:stretch>
            <a:fillRect/>
          </a:stretch>
        </p:blipFill>
        <p:spPr>
          <a:xfrm>
            <a:off x="2188550" y="725265"/>
            <a:ext cx="14222529" cy="8276070"/>
          </a:xfrm>
          <a:prstGeom prst="rect">
            <a:avLst/>
          </a:prstGeom>
        </p:spPr>
      </p:pic>
      <p:sp>
        <p:nvSpPr>
          <p:cNvPr id="2" name="Rectangle 1">
            <a:extLst>
              <a:ext uri="{FF2B5EF4-FFF2-40B4-BE49-F238E27FC236}">
                <a16:creationId xmlns:a16="http://schemas.microsoft.com/office/drawing/2014/main" id="{A13EE36D-63B0-ED4B-E3BD-7D142E2A25E6}"/>
              </a:ext>
            </a:extLst>
          </p:cNvPr>
          <p:cNvSpPr/>
          <p:nvPr/>
        </p:nvSpPr>
        <p:spPr>
          <a:xfrm>
            <a:off x="9788237" y="5143500"/>
            <a:ext cx="7335981" cy="405245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ln w="0"/>
                <a:solidFill>
                  <a:schemeClr val="tx1"/>
                </a:solidFill>
                <a:effectLst>
                  <a:outerShdw blurRad="38100" dist="19050" dir="2700000" algn="tl" rotWithShape="0">
                    <a:schemeClr val="dk1">
                      <a:alpha val="40000"/>
                    </a:schemeClr>
                  </a:outerShdw>
                </a:effectLst>
              </a:rPr>
              <a:t>The GP@CSULB will not be visible in DICAS until it “refreshes” and opens in August 2026. </a:t>
            </a:r>
          </a:p>
          <a:p>
            <a:pPr algn="ctr"/>
            <a:endParaRPr lang="en-US" sz="4000" dirty="0">
              <a:ln w="0"/>
              <a:solidFill>
                <a:schemeClr val="tx1"/>
              </a:solidFill>
              <a:effectLst>
                <a:outerShdw blurRad="38100" dist="19050" dir="2700000" algn="tl" rotWithShape="0">
                  <a:schemeClr val="dk1">
                    <a:alpha val="40000"/>
                  </a:schemeClr>
                </a:outerShdw>
              </a:effectLst>
            </a:endParaRPr>
          </a:p>
          <a:p>
            <a:pPr algn="ctr"/>
            <a:r>
              <a:rPr lang="en-US" sz="4000" dirty="0">
                <a:ln w="0"/>
                <a:solidFill>
                  <a:schemeClr val="tx1"/>
                </a:solidFill>
                <a:effectLst>
                  <a:outerShdw blurRad="38100" dist="19050" dir="2700000" algn="tl" rotWithShape="0">
                    <a:schemeClr val="dk1">
                      <a:alpha val="40000"/>
                    </a:schemeClr>
                  </a:outerShdw>
                </a:effectLst>
              </a:rPr>
              <a:t>You can still add general things to it now and copy it then! </a:t>
            </a:r>
          </a:p>
        </p:txBody>
      </p:sp>
    </p:spTree>
    <p:extLst>
      <p:ext uri="{BB962C8B-B14F-4D97-AF65-F5344CB8AC3E}">
        <p14:creationId xmlns:p14="http://schemas.microsoft.com/office/powerpoint/2010/main" val="1672634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43947-5CF3-244E-345F-B350FCD9B2B1}"/>
              </a:ext>
            </a:extLst>
          </p:cNvPr>
          <p:cNvSpPr>
            <a:spLocks noGrp="1"/>
          </p:cNvSpPr>
          <p:nvPr>
            <p:ph type="title"/>
          </p:nvPr>
        </p:nvSpPr>
        <p:spPr>
          <a:xfrm>
            <a:off x="1897083" y="0"/>
            <a:ext cx="15361920" cy="1851660"/>
          </a:xfrm>
        </p:spPr>
        <p:txBody>
          <a:bodyPr/>
          <a:lstStyle/>
          <a:p>
            <a:r>
              <a:rPr lang="en-US" dirty="0"/>
              <a:t>REUSE Past Application info </a:t>
            </a:r>
          </a:p>
        </p:txBody>
      </p:sp>
      <p:pic>
        <p:nvPicPr>
          <p:cNvPr id="7" name="Content Placeholder 6" descr="A screenshot of a computer&#10;&#10;Description automatically generated">
            <a:extLst>
              <a:ext uri="{FF2B5EF4-FFF2-40B4-BE49-F238E27FC236}">
                <a16:creationId xmlns:a16="http://schemas.microsoft.com/office/drawing/2014/main" id="{2DE81C18-3AD2-06A7-7171-F58C83F01108}"/>
              </a:ext>
            </a:extLst>
          </p:cNvPr>
          <p:cNvPicPr>
            <a:picLocks noGrp="1" noChangeAspect="1"/>
          </p:cNvPicPr>
          <p:nvPr>
            <p:ph idx="1"/>
          </p:nvPr>
        </p:nvPicPr>
        <p:blipFill>
          <a:blip r:embed="rId3"/>
          <a:stretch>
            <a:fillRect/>
          </a:stretch>
        </p:blipFill>
        <p:spPr>
          <a:xfrm>
            <a:off x="3188525" y="2289751"/>
            <a:ext cx="12489873" cy="7406786"/>
          </a:xfrm>
        </p:spPr>
      </p:pic>
    </p:spTree>
    <p:extLst>
      <p:ext uri="{BB962C8B-B14F-4D97-AF65-F5344CB8AC3E}">
        <p14:creationId xmlns:p14="http://schemas.microsoft.com/office/powerpoint/2010/main" val="1700168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DC1633-7FFD-4BE0-41C9-BDC35583445E}"/>
              </a:ext>
            </a:extLst>
          </p:cNvPr>
          <p:cNvPicPr>
            <a:picLocks noChangeAspect="1"/>
          </p:cNvPicPr>
          <p:nvPr/>
        </p:nvPicPr>
        <p:blipFill>
          <a:blip r:embed="rId3"/>
          <a:stretch>
            <a:fillRect/>
          </a:stretch>
        </p:blipFill>
        <p:spPr>
          <a:xfrm>
            <a:off x="1780312" y="708057"/>
            <a:ext cx="15438827" cy="8870886"/>
          </a:xfrm>
          <a:prstGeom prst="rect">
            <a:avLst/>
          </a:prstGeom>
        </p:spPr>
      </p:pic>
    </p:spTree>
    <p:extLst>
      <p:ext uri="{BB962C8B-B14F-4D97-AF65-F5344CB8AC3E}">
        <p14:creationId xmlns:p14="http://schemas.microsoft.com/office/powerpoint/2010/main" val="2385896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8F57A-FDE8-7A5D-B627-A5AB791F0C5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2701AB2-5591-1880-6F78-B35833FCC666}"/>
              </a:ext>
            </a:extLst>
          </p:cNvPr>
          <p:cNvSpPr/>
          <p:nvPr/>
        </p:nvSpPr>
        <p:spPr>
          <a:xfrm>
            <a:off x="14935200" y="8953500"/>
            <a:ext cx="6477000" cy="18681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88638C36-9FA1-9972-3970-6D8600AFE2C8}"/>
              </a:ext>
            </a:extLst>
          </p:cNvPr>
          <p:cNvSpPr/>
          <p:nvPr/>
        </p:nvSpPr>
        <p:spPr>
          <a:xfrm>
            <a:off x="-2627572" y="-733336"/>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8">
            <a:extLst>
              <a:ext uri="{FF2B5EF4-FFF2-40B4-BE49-F238E27FC236}">
                <a16:creationId xmlns:a16="http://schemas.microsoft.com/office/drawing/2014/main" id="{FBE92C83-8BD8-31D3-BAFA-C9B3D3FC2543}"/>
              </a:ext>
            </a:extLst>
          </p:cNvPr>
          <p:cNvSpPr txBox="1"/>
          <p:nvPr/>
        </p:nvSpPr>
        <p:spPr>
          <a:xfrm>
            <a:off x="2553980" y="866775"/>
            <a:ext cx="13180039" cy="1376724"/>
          </a:xfrm>
          <a:prstGeom prst="rect">
            <a:avLst/>
          </a:prstGeom>
        </p:spPr>
        <p:txBody>
          <a:bodyPr lIns="0" tIns="0" rIns="0" bIns="0" rtlCol="0" anchor="t">
            <a:spAutoFit/>
          </a:bodyPr>
          <a:lstStyle/>
          <a:p>
            <a:pPr marL="0" marR="0" lvl="0" indent="0" algn="ctr" defTabSz="914400" rtl="0" eaLnBrk="1" fontAlgn="auto" latinLnBrk="0" hangingPunct="1">
              <a:lnSpc>
                <a:spcPts val="11899"/>
              </a:lnSpc>
              <a:spcBef>
                <a:spcPts val="0"/>
              </a:spcBef>
              <a:spcAft>
                <a:spcPts val="0"/>
              </a:spcAft>
              <a:buClrTx/>
              <a:buSzTx/>
              <a:buFontTx/>
              <a:buNone/>
              <a:tabLst/>
              <a:defRPr/>
            </a:pPr>
            <a:r>
              <a:rPr kumimoji="0" lang="en-US" sz="8499" b="0" i="0" u="none" strike="noStrike" kern="1200" cap="none" spc="0" normalizeH="0" baseline="0" noProof="0" dirty="0">
                <a:ln>
                  <a:noFill/>
                </a:ln>
                <a:solidFill>
                  <a:srgbClr val="000000"/>
                </a:solidFill>
                <a:effectLst/>
                <a:uLnTx/>
                <a:uFillTx/>
                <a:latin typeface="Alatsi"/>
                <a:ea typeface="Alatsi"/>
                <a:cs typeface="Alatsi"/>
                <a:sym typeface="Alatsi"/>
              </a:rPr>
              <a:t>Suggested Timeline</a:t>
            </a:r>
          </a:p>
        </p:txBody>
      </p:sp>
      <p:graphicFrame>
        <p:nvGraphicFramePr>
          <p:cNvPr id="5" name="Diagram 4">
            <a:extLst>
              <a:ext uri="{FF2B5EF4-FFF2-40B4-BE49-F238E27FC236}">
                <a16:creationId xmlns:a16="http://schemas.microsoft.com/office/drawing/2014/main" id="{73DD806E-8BF1-C753-0CCC-D9ED0266F661}"/>
              </a:ext>
            </a:extLst>
          </p:cNvPr>
          <p:cNvGraphicFramePr/>
          <p:nvPr/>
        </p:nvGraphicFramePr>
        <p:xfrm>
          <a:off x="685800" y="2476500"/>
          <a:ext cx="16604673" cy="655564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377890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C1C248-52B7-A4DA-D1DE-43440967FFC7}"/>
              </a:ext>
            </a:extLst>
          </p:cNvPr>
          <p:cNvPicPr>
            <a:picLocks noChangeAspect="1"/>
          </p:cNvPicPr>
          <p:nvPr/>
        </p:nvPicPr>
        <p:blipFill>
          <a:blip r:embed="rId3"/>
          <a:stretch>
            <a:fillRect/>
          </a:stretch>
        </p:blipFill>
        <p:spPr>
          <a:xfrm>
            <a:off x="1156608" y="1094490"/>
            <a:ext cx="7987392" cy="8098020"/>
          </a:xfrm>
          <a:prstGeom prst="rect">
            <a:avLst/>
          </a:prstGeom>
        </p:spPr>
      </p:pic>
      <p:sp>
        <p:nvSpPr>
          <p:cNvPr id="6" name="TextBox 5">
            <a:extLst>
              <a:ext uri="{FF2B5EF4-FFF2-40B4-BE49-F238E27FC236}">
                <a16:creationId xmlns:a16="http://schemas.microsoft.com/office/drawing/2014/main" id="{348B3836-11EF-534D-0DEF-6A4C0C66FDB7}"/>
              </a:ext>
            </a:extLst>
          </p:cNvPr>
          <p:cNvSpPr txBox="1"/>
          <p:nvPr/>
        </p:nvSpPr>
        <p:spPr>
          <a:xfrm>
            <a:off x="826633" y="439172"/>
            <a:ext cx="15191696" cy="923330"/>
          </a:xfrm>
          <a:prstGeom prst="rect">
            <a:avLst/>
          </a:prstGeom>
          <a:noFill/>
        </p:spPr>
        <p:txBody>
          <a:bodyPr wrap="square">
            <a:spAutoFit/>
          </a:bodyPr>
          <a:lstStyle/>
          <a:p>
            <a:pPr defTabSz="1371600">
              <a:defRPr/>
            </a:pPr>
            <a:r>
              <a:rPr lang="en-US" sz="5400" b="1" cap="all" spc="1050" dirty="0">
                <a:solidFill>
                  <a:srgbClr val="000000"/>
                </a:solidFill>
                <a:latin typeface="Tw Cen MT"/>
              </a:rPr>
              <a:t>Supporting Information</a:t>
            </a:r>
            <a:endParaRPr lang="en-US" sz="2700" dirty="0">
              <a:solidFill>
                <a:srgbClr val="000000"/>
              </a:solidFill>
              <a:latin typeface="Tw Cen MT"/>
            </a:endParaRPr>
          </a:p>
        </p:txBody>
      </p:sp>
      <p:sp>
        <p:nvSpPr>
          <p:cNvPr id="8" name="TextBox 7">
            <a:extLst>
              <a:ext uri="{FF2B5EF4-FFF2-40B4-BE49-F238E27FC236}">
                <a16:creationId xmlns:a16="http://schemas.microsoft.com/office/drawing/2014/main" id="{14DB3554-25D1-B19F-4C7C-941411D75A5C}"/>
              </a:ext>
            </a:extLst>
          </p:cNvPr>
          <p:cNvSpPr txBox="1"/>
          <p:nvPr/>
        </p:nvSpPr>
        <p:spPr>
          <a:xfrm>
            <a:off x="9948860" y="1838103"/>
            <a:ext cx="7777436" cy="6740307"/>
          </a:xfrm>
          <a:prstGeom prst="rect">
            <a:avLst/>
          </a:prstGeom>
          <a:noFill/>
        </p:spPr>
        <p:txBody>
          <a:bodyPr wrap="square">
            <a:spAutoFit/>
          </a:bodyPr>
          <a:lstStyle/>
          <a:p>
            <a:pPr defTabSz="1371600">
              <a:defRPr/>
            </a:pPr>
            <a:r>
              <a:rPr lang="en-US" sz="5400" b="1" dirty="0">
                <a:solidFill>
                  <a:srgbClr val="000000"/>
                </a:solidFill>
                <a:latin typeface="Tw Cen MT"/>
              </a:rPr>
              <a:t>Submissions here appear the same to </a:t>
            </a:r>
            <a:r>
              <a:rPr lang="en-US" sz="5400" b="1" u="sng" dirty="0">
                <a:solidFill>
                  <a:srgbClr val="000000"/>
                </a:solidFill>
                <a:latin typeface="Tw Cen MT"/>
              </a:rPr>
              <a:t>ALL</a:t>
            </a:r>
            <a:r>
              <a:rPr lang="en-US" sz="5400" b="1" dirty="0">
                <a:solidFill>
                  <a:srgbClr val="000000"/>
                </a:solidFill>
                <a:latin typeface="Tw Cen MT"/>
              </a:rPr>
              <a:t> programs</a:t>
            </a:r>
          </a:p>
          <a:p>
            <a:pPr defTabSz="1371600">
              <a:defRPr/>
            </a:pPr>
            <a:endParaRPr lang="en-US" sz="5400" b="1" dirty="0">
              <a:solidFill>
                <a:srgbClr val="000000"/>
              </a:solidFill>
              <a:latin typeface="Tw Cen MT"/>
            </a:endParaRPr>
          </a:p>
          <a:p>
            <a:pPr defTabSz="1371600">
              <a:defRPr/>
            </a:pPr>
            <a:r>
              <a:rPr lang="en-US" sz="5400" b="1" dirty="0">
                <a:solidFill>
                  <a:srgbClr val="000000"/>
                </a:solidFill>
                <a:latin typeface="Tw Cen MT"/>
              </a:rPr>
              <a:t>Enter and describe relevant experiences post-high school or in past 10 years</a:t>
            </a:r>
          </a:p>
          <a:p>
            <a:pPr defTabSz="1371600">
              <a:defRPr/>
            </a:pPr>
            <a:endParaRPr lang="en-US" sz="5400" b="1" dirty="0">
              <a:solidFill>
                <a:srgbClr val="000000"/>
              </a:solidFill>
              <a:latin typeface="Tw Cen MT"/>
            </a:endParaRPr>
          </a:p>
        </p:txBody>
      </p:sp>
    </p:spTree>
    <p:extLst>
      <p:ext uri="{BB962C8B-B14F-4D97-AF65-F5344CB8AC3E}">
        <p14:creationId xmlns:p14="http://schemas.microsoft.com/office/powerpoint/2010/main" val="352838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60599" y="9061267"/>
            <a:ext cx="7105264" cy="19050"/>
          </a:xfrm>
          <a:prstGeom prst="line">
            <a:avLst/>
          </a:prstGeom>
          <a:ln w="114300" cap="flat">
            <a:solidFill>
              <a:srgbClr val="000000"/>
            </a:solidFill>
            <a:prstDash val="solid"/>
            <a:headEnd type="none" w="sm" len="sm"/>
            <a:tailEnd type="none" w="sm" len="sm"/>
          </a:ln>
        </p:spPr>
        <p:txBody>
          <a:bodyPr/>
          <a:lstStyle/>
          <a:p>
            <a:endParaRPr lang="en-US"/>
          </a:p>
        </p:txBody>
      </p:sp>
      <p:sp>
        <p:nvSpPr>
          <p:cNvPr id="3" name="Freeform 3"/>
          <p:cNvSpPr/>
          <p:nvPr/>
        </p:nvSpPr>
        <p:spPr>
          <a:xfrm>
            <a:off x="13764167" y="6208199"/>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1430169" y="9061267"/>
            <a:ext cx="7105264" cy="19050"/>
          </a:xfrm>
          <a:prstGeom prst="line">
            <a:avLst/>
          </a:prstGeom>
          <a:ln w="114300" cap="flat">
            <a:solidFill>
              <a:srgbClr val="000000"/>
            </a:solidFill>
            <a:prstDash val="solid"/>
            <a:headEnd type="none" w="sm" len="sm"/>
            <a:tailEnd type="none" w="sm" len="sm"/>
          </a:ln>
        </p:spPr>
        <p:txBody>
          <a:bodyPr/>
          <a:lstStyle/>
          <a:p>
            <a:endParaRPr lang="en-US"/>
          </a:p>
        </p:txBody>
      </p:sp>
      <p:sp>
        <p:nvSpPr>
          <p:cNvPr id="5" name="Freeform 5"/>
          <p:cNvSpPr/>
          <p:nvPr/>
        </p:nvSpPr>
        <p:spPr>
          <a:xfrm>
            <a:off x="-2627572" y="-733336"/>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H="1">
            <a:off x="8336781" y="8252787"/>
            <a:ext cx="1601272" cy="1655061"/>
          </a:xfrm>
          <a:custGeom>
            <a:avLst/>
            <a:gdLst/>
            <a:ahLst/>
            <a:cxnLst/>
            <a:rect l="l" t="t" r="r" b="b"/>
            <a:pathLst>
              <a:path w="1601272" h="1655061">
                <a:moveTo>
                  <a:pt x="1601272" y="0"/>
                </a:moveTo>
                <a:lnTo>
                  <a:pt x="0" y="0"/>
                </a:lnTo>
                <a:lnTo>
                  <a:pt x="0" y="1655061"/>
                </a:lnTo>
                <a:lnTo>
                  <a:pt x="1601272" y="1655061"/>
                </a:lnTo>
                <a:lnTo>
                  <a:pt x="16012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8420626" y="8621326"/>
            <a:ext cx="794287" cy="778402"/>
          </a:xfrm>
          <a:custGeom>
            <a:avLst/>
            <a:gdLst/>
            <a:ahLst/>
            <a:cxnLst/>
            <a:rect l="l" t="t" r="r" b="b"/>
            <a:pathLst>
              <a:path w="794287" h="778402">
                <a:moveTo>
                  <a:pt x="0" y="0"/>
                </a:moveTo>
                <a:lnTo>
                  <a:pt x="794287" y="0"/>
                </a:lnTo>
                <a:lnTo>
                  <a:pt x="794287" y="778402"/>
                </a:lnTo>
                <a:lnTo>
                  <a:pt x="0" y="7784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2553980" y="866775"/>
            <a:ext cx="13180039" cy="1450976"/>
          </a:xfrm>
          <a:prstGeom prst="rect">
            <a:avLst/>
          </a:prstGeom>
        </p:spPr>
        <p:txBody>
          <a:bodyPr lIns="0" tIns="0" rIns="0" bIns="0" rtlCol="0" anchor="t">
            <a:spAutoFit/>
          </a:bodyPr>
          <a:lstStyle/>
          <a:p>
            <a:pPr algn="ctr">
              <a:lnSpc>
                <a:spcPts val="11899"/>
              </a:lnSpc>
            </a:pPr>
            <a:r>
              <a:rPr lang="en-US" sz="8499">
                <a:solidFill>
                  <a:srgbClr val="000000"/>
                </a:solidFill>
                <a:latin typeface="Alatsi"/>
                <a:ea typeface="Alatsi"/>
                <a:cs typeface="Alatsi"/>
                <a:sym typeface="Alatsi"/>
              </a:rPr>
              <a:t>WHAT’S A GP?</a:t>
            </a:r>
          </a:p>
        </p:txBody>
      </p:sp>
      <p:sp>
        <p:nvSpPr>
          <p:cNvPr id="9" name="TextBox 9"/>
          <p:cNvSpPr txBox="1"/>
          <p:nvPr/>
        </p:nvSpPr>
        <p:spPr>
          <a:xfrm>
            <a:off x="787553" y="2937475"/>
            <a:ext cx="14608321" cy="4052713"/>
          </a:xfrm>
          <a:prstGeom prst="rect">
            <a:avLst/>
          </a:prstGeom>
        </p:spPr>
        <p:txBody>
          <a:bodyPr lIns="0" tIns="0" rIns="0" bIns="0" rtlCol="0" anchor="t">
            <a:spAutoFit/>
          </a:bodyPr>
          <a:lstStyle/>
          <a:p>
            <a:pPr marL="988904" lvl="1" indent="-494452" algn="l">
              <a:lnSpc>
                <a:spcPts val="6412"/>
              </a:lnSpc>
              <a:buFont typeface="Arial"/>
              <a:buChar char="•"/>
            </a:pPr>
            <a:r>
              <a:rPr lang="en-US" sz="4580">
                <a:solidFill>
                  <a:srgbClr val="000000"/>
                </a:solidFill>
                <a:latin typeface="Lato" panose="020F0502020204030203" pitchFamily="34" charset="77"/>
                <a:ea typeface="Alatsi"/>
                <a:cs typeface="Alatsi"/>
                <a:sym typeface="Alatsi"/>
              </a:rPr>
              <a:t>ACEND accredited “Graduate Program/GP” - a new option in place of the “Dietetic Internship/DI” </a:t>
            </a:r>
          </a:p>
          <a:p>
            <a:pPr marL="988904" lvl="1" indent="-494452" algn="l">
              <a:lnSpc>
                <a:spcPts val="6412"/>
              </a:lnSpc>
              <a:buFont typeface="Arial"/>
              <a:buChar char="•"/>
            </a:pPr>
            <a:r>
              <a:rPr lang="en-US" sz="4580">
                <a:solidFill>
                  <a:srgbClr val="000000"/>
                </a:solidFill>
                <a:latin typeface="Lato" panose="020F0502020204030203" pitchFamily="34" charset="77"/>
                <a:ea typeface="Alatsi"/>
                <a:cs typeface="Alatsi"/>
                <a:sym typeface="Alatsi"/>
              </a:rPr>
              <a:t>Results in a M.S. in Applied Nutrition and Dietetics </a:t>
            </a:r>
            <a:r>
              <a:rPr lang="en-US" sz="4580" u="sng">
                <a:solidFill>
                  <a:srgbClr val="000000"/>
                </a:solidFill>
                <a:latin typeface="Lato" panose="020F0502020204030203" pitchFamily="34" charset="77"/>
                <a:ea typeface="Alatsi"/>
                <a:cs typeface="Alatsi"/>
                <a:sym typeface="Alatsi"/>
              </a:rPr>
              <a:t>and</a:t>
            </a:r>
            <a:r>
              <a:rPr lang="en-US" sz="4580">
                <a:solidFill>
                  <a:srgbClr val="000000"/>
                </a:solidFill>
                <a:latin typeface="Lato" panose="020F0502020204030203" pitchFamily="34" charset="77"/>
                <a:ea typeface="Alatsi"/>
                <a:cs typeface="Alatsi"/>
                <a:sym typeface="Alatsi"/>
              </a:rPr>
              <a:t> readiness to take the RDN exam</a:t>
            </a:r>
          </a:p>
          <a:p>
            <a:pPr marL="988904" lvl="1" indent="-494452">
              <a:lnSpc>
                <a:spcPts val="6412"/>
              </a:lnSpc>
              <a:buFont typeface="Arial"/>
              <a:buChar char="•"/>
            </a:pPr>
            <a:r>
              <a:rPr lang="en-US" sz="4580">
                <a:solidFill>
                  <a:srgbClr val="000000"/>
                </a:solidFill>
                <a:latin typeface="Lato" panose="020F0502020204030203" pitchFamily="34" charset="77"/>
                <a:ea typeface="Alatsi"/>
                <a:cs typeface="Alatsi"/>
                <a:sym typeface="Alatsi"/>
              </a:rPr>
              <a:t>More integrated approach to training RDNs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0BF4A1-714C-419E-A19F-578DE93BE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Tw Cen MT"/>
            </a:endParaRPr>
          </a:p>
        </p:txBody>
      </p:sp>
      <p:sp>
        <p:nvSpPr>
          <p:cNvPr id="13" name="Rectangle 12">
            <a:extLst>
              <a:ext uri="{FF2B5EF4-FFF2-40B4-BE49-F238E27FC236}">
                <a16:creationId xmlns:a16="http://schemas.microsoft.com/office/drawing/2014/main" id="{2F91A9BD-D57F-4941-931F-40597AB3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13976" y="2115124"/>
            <a:ext cx="10287000" cy="6056753"/>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Tw Cen MT"/>
            </a:endParaRPr>
          </a:p>
        </p:txBody>
      </p:sp>
      <p:sp>
        <p:nvSpPr>
          <p:cNvPr id="15" name="Rectangle 14">
            <a:extLst>
              <a:ext uri="{FF2B5EF4-FFF2-40B4-BE49-F238E27FC236}">
                <a16:creationId xmlns:a16="http://schemas.microsoft.com/office/drawing/2014/main" id="{C54DB264-9467-4730-B9E9-C9A97DD66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5193" y="5414291"/>
            <a:ext cx="3687521" cy="6057902"/>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Tw Cen MT"/>
            </a:endParaRPr>
          </a:p>
        </p:txBody>
      </p:sp>
      <p:sp>
        <p:nvSpPr>
          <p:cNvPr id="17" name="Freeform: Shape 16">
            <a:extLst>
              <a:ext uri="{FF2B5EF4-FFF2-40B4-BE49-F238E27FC236}">
                <a16:creationId xmlns:a16="http://schemas.microsoft.com/office/drawing/2014/main" id="{BB097F88-2120-47B4-B891-5B28F66BB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46341" y="2635619"/>
            <a:ext cx="5850132" cy="6268437"/>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srgbClr val="FFFFFF"/>
              </a:solidFill>
              <a:latin typeface="Tw Cen MT"/>
            </a:endParaRPr>
          </a:p>
        </p:txBody>
      </p:sp>
      <p:sp>
        <p:nvSpPr>
          <p:cNvPr id="19" name="Rectangle 18">
            <a:extLst>
              <a:ext uri="{FF2B5EF4-FFF2-40B4-BE49-F238E27FC236}">
                <a16:creationId xmlns:a16="http://schemas.microsoft.com/office/drawing/2014/main" id="{BF9338F5-05AB-4DC5-BD1C-1A9F26C38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5149" y="616731"/>
            <a:ext cx="6593402" cy="53721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Tw Cen MT"/>
            </a:endParaRPr>
          </a:p>
        </p:txBody>
      </p:sp>
      <p:sp>
        <p:nvSpPr>
          <p:cNvPr id="4" name="Title 3">
            <a:extLst>
              <a:ext uri="{FF2B5EF4-FFF2-40B4-BE49-F238E27FC236}">
                <a16:creationId xmlns:a16="http://schemas.microsoft.com/office/drawing/2014/main" id="{1627AD3C-4175-5637-931B-86695B5EC7D6}"/>
              </a:ext>
            </a:extLst>
          </p:cNvPr>
          <p:cNvSpPr>
            <a:spLocks noGrp="1"/>
          </p:cNvSpPr>
          <p:nvPr>
            <p:ph type="title"/>
          </p:nvPr>
        </p:nvSpPr>
        <p:spPr>
          <a:xfrm>
            <a:off x="685801" y="1302421"/>
            <a:ext cx="5085968" cy="5045396"/>
          </a:xfrm>
        </p:spPr>
        <p:txBody>
          <a:bodyPr>
            <a:normAutofit/>
          </a:bodyPr>
          <a:lstStyle/>
          <a:p>
            <a:pPr algn="ctr"/>
            <a:r>
              <a:rPr lang="en-US" sz="4500" dirty="0">
                <a:solidFill>
                  <a:schemeClr val="bg1"/>
                </a:solidFill>
              </a:rPr>
              <a:t>COURSEWORK ENTRY</a:t>
            </a:r>
            <a:br>
              <a:rPr lang="en-US" sz="4500" dirty="0">
                <a:solidFill>
                  <a:schemeClr val="bg1"/>
                </a:solidFill>
              </a:rPr>
            </a:br>
            <a:br>
              <a:rPr lang="en-US" sz="4500" dirty="0">
                <a:solidFill>
                  <a:schemeClr val="bg1"/>
                </a:solidFill>
              </a:rPr>
            </a:br>
            <a:r>
              <a:rPr lang="en-US" sz="4500" dirty="0">
                <a:solidFill>
                  <a:schemeClr val="bg1"/>
                </a:solidFill>
              </a:rPr>
              <a:t> (Enter your own transcript)</a:t>
            </a:r>
          </a:p>
        </p:txBody>
      </p:sp>
      <p:sp>
        <p:nvSpPr>
          <p:cNvPr id="2" name="Title 3">
            <a:extLst>
              <a:ext uri="{FF2B5EF4-FFF2-40B4-BE49-F238E27FC236}">
                <a16:creationId xmlns:a16="http://schemas.microsoft.com/office/drawing/2014/main" id="{6B68EAD6-AFB7-7E65-A6FB-6C7387743C7B}"/>
              </a:ext>
            </a:extLst>
          </p:cNvPr>
          <p:cNvSpPr txBox="1">
            <a:spLocks/>
          </p:cNvSpPr>
          <p:nvPr/>
        </p:nvSpPr>
        <p:spPr>
          <a:xfrm>
            <a:off x="2067758" y="490206"/>
            <a:ext cx="15361920" cy="1851660"/>
          </a:xfrm>
          <a:prstGeom prst="rect">
            <a:avLst/>
          </a:prstGeom>
        </p:spPr>
        <p:txBody>
          <a:bodyPr/>
          <a:lst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a:lstStyle>
          <a:p>
            <a:pPr defTabSz="1371600"/>
            <a:endParaRPr lang="en-US" sz="5400" spc="1050" dirty="0">
              <a:solidFill>
                <a:srgbClr val="000000"/>
              </a:solidFill>
              <a:latin typeface="Tw Cen MT"/>
            </a:endParaRPr>
          </a:p>
        </p:txBody>
      </p:sp>
      <p:graphicFrame>
        <p:nvGraphicFramePr>
          <p:cNvPr id="7" name="Content Placeholder 4">
            <a:extLst>
              <a:ext uri="{FF2B5EF4-FFF2-40B4-BE49-F238E27FC236}">
                <a16:creationId xmlns:a16="http://schemas.microsoft.com/office/drawing/2014/main" id="{DAE628EC-5C82-1996-5EA9-EF54A0EEF999}"/>
              </a:ext>
            </a:extLst>
          </p:cNvPr>
          <p:cNvGraphicFramePr>
            <a:graphicFrameLocks noGrp="1"/>
          </p:cNvGraphicFramePr>
          <p:nvPr>
            <p:ph idx="1"/>
            <p:extLst>
              <p:ext uri="{D42A27DB-BD31-4B8C-83A1-F6EECF244321}">
                <p14:modId xmlns:p14="http://schemas.microsoft.com/office/powerpoint/2010/main" val="1899156551"/>
              </p:ext>
            </p:extLst>
          </p:nvPr>
        </p:nvGraphicFramePr>
        <p:xfrm>
          <a:off x="6741981" y="685800"/>
          <a:ext cx="10860219" cy="891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8052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0BF4A1-714C-419E-A19F-578DE93BE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Tw Cen MT"/>
            </a:endParaRPr>
          </a:p>
        </p:txBody>
      </p:sp>
      <p:sp>
        <p:nvSpPr>
          <p:cNvPr id="11" name="Rectangle 10">
            <a:extLst>
              <a:ext uri="{FF2B5EF4-FFF2-40B4-BE49-F238E27FC236}">
                <a16:creationId xmlns:a16="http://schemas.microsoft.com/office/drawing/2014/main" id="{2F91A9BD-D57F-4941-931F-40597AB3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13976" y="2115124"/>
            <a:ext cx="10287000" cy="6056753"/>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Tw Cen MT"/>
            </a:endParaRPr>
          </a:p>
        </p:txBody>
      </p:sp>
      <p:sp>
        <p:nvSpPr>
          <p:cNvPr id="13" name="Rectangle 12">
            <a:extLst>
              <a:ext uri="{FF2B5EF4-FFF2-40B4-BE49-F238E27FC236}">
                <a16:creationId xmlns:a16="http://schemas.microsoft.com/office/drawing/2014/main" id="{C54DB264-9467-4730-B9E9-C9A97DD66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5193" y="5414291"/>
            <a:ext cx="3687521" cy="6057902"/>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Tw Cen MT"/>
            </a:endParaRPr>
          </a:p>
        </p:txBody>
      </p:sp>
      <p:sp>
        <p:nvSpPr>
          <p:cNvPr id="15" name="Freeform: Shape 14">
            <a:extLst>
              <a:ext uri="{FF2B5EF4-FFF2-40B4-BE49-F238E27FC236}">
                <a16:creationId xmlns:a16="http://schemas.microsoft.com/office/drawing/2014/main" id="{BB097F88-2120-47B4-B891-5B28F66BB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46341" y="2635619"/>
            <a:ext cx="5850132" cy="6268437"/>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srgbClr val="FFFFFF"/>
              </a:solidFill>
              <a:latin typeface="Tw Cen MT"/>
            </a:endParaRPr>
          </a:p>
        </p:txBody>
      </p:sp>
      <p:sp>
        <p:nvSpPr>
          <p:cNvPr id="17" name="Rectangle 16">
            <a:extLst>
              <a:ext uri="{FF2B5EF4-FFF2-40B4-BE49-F238E27FC236}">
                <a16:creationId xmlns:a16="http://schemas.microsoft.com/office/drawing/2014/main" id="{BF9338F5-05AB-4DC5-BD1C-1A9F26C38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5149" y="616731"/>
            <a:ext cx="6593402" cy="53721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Tw Cen MT"/>
            </a:endParaRPr>
          </a:p>
        </p:txBody>
      </p:sp>
      <p:sp>
        <p:nvSpPr>
          <p:cNvPr id="2" name="Title 1"/>
          <p:cNvSpPr>
            <a:spLocks noGrp="1"/>
          </p:cNvSpPr>
          <p:nvPr>
            <p:ph type="title"/>
          </p:nvPr>
        </p:nvSpPr>
        <p:spPr>
          <a:xfrm>
            <a:off x="685801" y="1302421"/>
            <a:ext cx="5085968" cy="5045396"/>
          </a:xfrm>
        </p:spPr>
        <p:txBody>
          <a:bodyPr>
            <a:normAutofit/>
          </a:bodyPr>
          <a:lstStyle/>
          <a:p>
            <a:pPr algn="r"/>
            <a:r>
              <a:rPr lang="en-US" sz="4800">
                <a:solidFill>
                  <a:schemeClr val="bg1"/>
                </a:solidFill>
              </a:rPr>
              <a:t>GETTING QUESTIONS ANSWERED</a:t>
            </a:r>
          </a:p>
        </p:txBody>
      </p:sp>
      <p:graphicFrame>
        <p:nvGraphicFramePr>
          <p:cNvPr id="5" name="Content Placeholder 2">
            <a:extLst>
              <a:ext uri="{FF2B5EF4-FFF2-40B4-BE49-F238E27FC236}">
                <a16:creationId xmlns:a16="http://schemas.microsoft.com/office/drawing/2014/main" id="{8F791500-1AD4-8999-6170-44C860ED55DA}"/>
              </a:ext>
            </a:extLst>
          </p:cNvPr>
          <p:cNvGraphicFramePr>
            <a:graphicFrameLocks noGrp="1"/>
          </p:cNvGraphicFramePr>
          <p:nvPr>
            <p:ph idx="1"/>
          </p:nvPr>
        </p:nvGraphicFramePr>
        <p:xfrm>
          <a:off x="6741981" y="685800"/>
          <a:ext cx="10860219" cy="891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6856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E21367D-AADD-858F-670F-AD8D9EBF7CEC}"/>
              </a:ext>
            </a:extLst>
          </p:cNvPr>
          <p:cNvPicPr>
            <a:picLocks noChangeAspect="1"/>
          </p:cNvPicPr>
          <p:nvPr/>
        </p:nvPicPr>
        <p:blipFill>
          <a:blip r:embed="rId3"/>
          <a:stretch>
            <a:fillRect/>
          </a:stretch>
        </p:blipFill>
        <p:spPr>
          <a:xfrm>
            <a:off x="3829793" y="1728743"/>
            <a:ext cx="11471562" cy="7697585"/>
          </a:xfrm>
          <a:prstGeom prst="rect">
            <a:avLst/>
          </a:prstGeom>
        </p:spPr>
      </p:pic>
      <p:sp>
        <p:nvSpPr>
          <p:cNvPr id="4" name="Title 3">
            <a:extLst>
              <a:ext uri="{FF2B5EF4-FFF2-40B4-BE49-F238E27FC236}">
                <a16:creationId xmlns:a16="http://schemas.microsoft.com/office/drawing/2014/main" id="{C13F1317-B09C-5E6F-A4DF-8E8D77EF3B85}"/>
              </a:ext>
            </a:extLst>
          </p:cNvPr>
          <p:cNvSpPr>
            <a:spLocks noGrp="1"/>
          </p:cNvSpPr>
          <p:nvPr>
            <p:ph type="title"/>
          </p:nvPr>
        </p:nvSpPr>
        <p:spPr>
          <a:xfrm>
            <a:off x="2057400" y="-420089"/>
            <a:ext cx="15361920" cy="1851660"/>
          </a:xfrm>
        </p:spPr>
        <p:txBody>
          <a:bodyPr/>
          <a:lstStyle/>
          <a:p>
            <a:r>
              <a:rPr lang="en-US" dirty="0">
                <a:hlinkClick r:id="rId4"/>
              </a:rPr>
              <a:t>DICAS Applicant HELP CENTER</a:t>
            </a:r>
            <a:endParaRPr lang="en-US" dirty="0"/>
          </a:p>
        </p:txBody>
      </p:sp>
    </p:spTree>
    <p:extLst>
      <p:ext uri="{BB962C8B-B14F-4D97-AF65-F5344CB8AC3E}">
        <p14:creationId xmlns:p14="http://schemas.microsoft.com/office/powerpoint/2010/main" val="2119076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60599" y="9061267"/>
            <a:ext cx="7105264" cy="19050"/>
          </a:xfrm>
          <a:prstGeom prst="line">
            <a:avLst/>
          </a:prstGeom>
          <a:ln w="114300" cap="flat">
            <a:solidFill>
              <a:srgbClr val="000000"/>
            </a:solidFill>
            <a:prstDash val="solid"/>
            <a:headEnd type="none" w="sm" len="sm"/>
            <a:tailEnd type="none" w="sm" len="sm"/>
          </a:ln>
        </p:spPr>
        <p:txBody>
          <a:bodyPr/>
          <a:lstStyle/>
          <a:p>
            <a:endParaRPr lang="en-US"/>
          </a:p>
        </p:txBody>
      </p:sp>
      <p:sp>
        <p:nvSpPr>
          <p:cNvPr id="3" name="Freeform 3"/>
          <p:cNvSpPr/>
          <p:nvPr/>
        </p:nvSpPr>
        <p:spPr>
          <a:xfrm>
            <a:off x="14104645" y="66025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1430169" y="9061267"/>
            <a:ext cx="7105264" cy="19050"/>
          </a:xfrm>
          <a:prstGeom prst="line">
            <a:avLst/>
          </a:prstGeom>
          <a:ln w="114300" cap="flat">
            <a:solidFill>
              <a:srgbClr val="000000"/>
            </a:solidFill>
            <a:prstDash val="solid"/>
            <a:headEnd type="none" w="sm" len="sm"/>
            <a:tailEnd type="none" w="sm" len="sm"/>
          </a:ln>
        </p:spPr>
        <p:txBody>
          <a:bodyPr/>
          <a:lstStyle/>
          <a:p>
            <a:endParaRPr lang="en-US"/>
          </a:p>
        </p:txBody>
      </p:sp>
      <p:sp>
        <p:nvSpPr>
          <p:cNvPr id="5" name="Freeform 5"/>
          <p:cNvSpPr/>
          <p:nvPr/>
        </p:nvSpPr>
        <p:spPr>
          <a:xfrm>
            <a:off x="-2627572" y="-733336"/>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H="1">
            <a:off x="8336781" y="8252787"/>
            <a:ext cx="1601272" cy="1655061"/>
          </a:xfrm>
          <a:custGeom>
            <a:avLst/>
            <a:gdLst/>
            <a:ahLst/>
            <a:cxnLst/>
            <a:rect l="l" t="t" r="r" b="b"/>
            <a:pathLst>
              <a:path w="1601272" h="1655061">
                <a:moveTo>
                  <a:pt x="1601272" y="0"/>
                </a:moveTo>
                <a:lnTo>
                  <a:pt x="0" y="0"/>
                </a:lnTo>
                <a:lnTo>
                  <a:pt x="0" y="1655061"/>
                </a:lnTo>
                <a:lnTo>
                  <a:pt x="1601272" y="1655061"/>
                </a:lnTo>
                <a:lnTo>
                  <a:pt x="16012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8420626" y="8621326"/>
            <a:ext cx="794287" cy="778402"/>
          </a:xfrm>
          <a:custGeom>
            <a:avLst/>
            <a:gdLst/>
            <a:ahLst/>
            <a:cxnLst/>
            <a:rect l="l" t="t" r="r" b="b"/>
            <a:pathLst>
              <a:path w="794287" h="778402">
                <a:moveTo>
                  <a:pt x="0" y="0"/>
                </a:moveTo>
                <a:lnTo>
                  <a:pt x="794287" y="0"/>
                </a:lnTo>
                <a:lnTo>
                  <a:pt x="794287" y="778402"/>
                </a:lnTo>
                <a:lnTo>
                  <a:pt x="0" y="7784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8">
            <a:extLst>
              <a:ext uri="{FF2B5EF4-FFF2-40B4-BE49-F238E27FC236}">
                <a16:creationId xmlns:a16="http://schemas.microsoft.com/office/drawing/2014/main" id="{A522C218-778B-5D8D-79B2-B70F763662F6}"/>
              </a:ext>
            </a:extLst>
          </p:cNvPr>
          <p:cNvSpPr txBox="1"/>
          <p:nvPr/>
        </p:nvSpPr>
        <p:spPr>
          <a:xfrm>
            <a:off x="1828800" y="866396"/>
            <a:ext cx="15200620" cy="1430648"/>
          </a:xfrm>
          <a:prstGeom prst="rect">
            <a:avLst/>
          </a:prstGeom>
        </p:spPr>
        <p:txBody>
          <a:bodyPr wrap="square" lIns="0" tIns="0" rIns="0" bIns="0" rtlCol="0" anchor="t">
            <a:spAutoFit/>
          </a:bodyPr>
          <a:lstStyle/>
          <a:p>
            <a:pPr algn="ctr">
              <a:lnSpc>
                <a:spcPts val="11899"/>
              </a:lnSpc>
            </a:pPr>
            <a:r>
              <a:rPr lang="en-US" sz="8499">
                <a:solidFill>
                  <a:srgbClr val="000000"/>
                </a:solidFill>
                <a:latin typeface="Alatsi"/>
                <a:ea typeface="Alatsi"/>
                <a:cs typeface="Alatsi"/>
                <a:sym typeface="Alatsi"/>
              </a:rPr>
              <a:t>GP vs DI+MS Differences</a:t>
            </a:r>
          </a:p>
        </p:txBody>
      </p:sp>
      <p:sp>
        <p:nvSpPr>
          <p:cNvPr id="15" name="TextBox 9">
            <a:extLst>
              <a:ext uri="{FF2B5EF4-FFF2-40B4-BE49-F238E27FC236}">
                <a16:creationId xmlns:a16="http://schemas.microsoft.com/office/drawing/2014/main" id="{6FC34EB7-D2ED-401F-A681-F3433A4FC92F}"/>
              </a:ext>
            </a:extLst>
          </p:cNvPr>
          <p:cNvSpPr txBox="1"/>
          <p:nvPr/>
        </p:nvSpPr>
        <p:spPr>
          <a:xfrm>
            <a:off x="533400" y="2296406"/>
            <a:ext cx="14249400" cy="5694188"/>
          </a:xfrm>
          <a:prstGeom prst="rect">
            <a:avLst/>
          </a:prstGeom>
        </p:spPr>
        <p:txBody>
          <a:bodyPr wrap="square" lIns="0" tIns="0" rIns="0" bIns="0" rtlCol="0" anchor="t">
            <a:spAutoFit/>
          </a:bodyPr>
          <a:lstStyle/>
          <a:p>
            <a:pPr marL="988904" lvl="1" indent="-494452" algn="l">
              <a:lnSpc>
                <a:spcPts val="6412"/>
              </a:lnSpc>
              <a:buFont typeface="Arial"/>
              <a:buChar char="•"/>
            </a:pPr>
            <a:r>
              <a:rPr lang="en-US" sz="4580">
                <a:solidFill>
                  <a:srgbClr val="000000"/>
                </a:solidFill>
                <a:latin typeface="Lato" panose="020F0502020204030203" pitchFamily="34" charset="77"/>
                <a:ea typeface="Alatsi"/>
                <a:cs typeface="Alatsi"/>
                <a:sym typeface="Alatsi"/>
              </a:rPr>
              <a:t>No DPD Verification Statement required</a:t>
            </a:r>
          </a:p>
          <a:p>
            <a:pPr marL="988904" lvl="1" indent="-494452" algn="l">
              <a:lnSpc>
                <a:spcPts val="6412"/>
              </a:lnSpc>
              <a:buFont typeface="Arial"/>
              <a:buChar char="•"/>
            </a:pPr>
            <a:r>
              <a:rPr lang="en-US" sz="4580">
                <a:solidFill>
                  <a:srgbClr val="000000"/>
                </a:solidFill>
                <a:latin typeface="Lato" panose="020F0502020204030203" pitchFamily="34" charset="77"/>
                <a:ea typeface="Alatsi"/>
                <a:cs typeface="Alatsi"/>
                <a:sym typeface="Alatsi"/>
              </a:rPr>
              <a:t>Set pre-</a:t>
            </a:r>
            <a:r>
              <a:rPr lang="en-US" sz="4580" err="1">
                <a:solidFill>
                  <a:srgbClr val="000000"/>
                </a:solidFill>
                <a:latin typeface="Lato" panose="020F0502020204030203" pitchFamily="34" charset="77"/>
                <a:ea typeface="Alatsi"/>
                <a:cs typeface="Alatsi"/>
                <a:sym typeface="Alatsi"/>
              </a:rPr>
              <a:t>reqs</a:t>
            </a:r>
            <a:r>
              <a:rPr lang="en-US" sz="4580">
                <a:solidFill>
                  <a:srgbClr val="000000"/>
                </a:solidFill>
                <a:latin typeface="Lato" panose="020F0502020204030203" pitchFamily="34" charset="77"/>
                <a:ea typeface="Alatsi"/>
                <a:cs typeface="Alatsi"/>
                <a:sym typeface="Alatsi"/>
              </a:rPr>
              <a:t> required for all applicants (DPD or not)</a:t>
            </a:r>
          </a:p>
          <a:p>
            <a:pPr marL="988904" lvl="1" indent="-494452" algn="l">
              <a:lnSpc>
                <a:spcPts val="6412"/>
              </a:lnSpc>
              <a:buFont typeface="Arial"/>
              <a:buChar char="•"/>
            </a:pPr>
            <a:r>
              <a:rPr lang="en-US" sz="4580">
                <a:solidFill>
                  <a:srgbClr val="000000"/>
                </a:solidFill>
                <a:latin typeface="Lato" panose="020F0502020204030203" pitchFamily="34" charset="77"/>
                <a:ea typeface="Alatsi"/>
                <a:cs typeface="Alatsi"/>
                <a:sym typeface="Alatsi"/>
              </a:rPr>
              <a:t>Graduate coursework integrated with supervised learning hours</a:t>
            </a:r>
          </a:p>
          <a:p>
            <a:pPr marL="988904" lvl="1" indent="-494452" algn="l">
              <a:lnSpc>
                <a:spcPts val="6412"/>
              </a:lnSpc>
              <a:buFont typeface="Arial"/>
              <a:buChar char="•"/>
            </a:pPr>
            <a:r>
              <a:rPr lang="en-US" sz="4580">
                <a:solidFill>
                  <a:srgbClr val="000000"/>
                </a:solidFill>
                <a:latin typeface="Lato" panose="020F0502020204030203" pitchFamily="34" charset="77"/>
                <a:ea typeface="Alatsi"/>
                <a:cs typeface="Alatsi"/>
                <a:sym typeface="Alatsi"/>
              </a:rPr>
              <a:t>Competency-based training </a:t>
            </a:r>
          </a:p>
          <a:p>
            <a:pPr marL="988904" lvl="1" indent="-494452" algn="l">
              <a:lnSpc>
                <a:spcPts val="6412"/>
              </a:lnSpc>
              <a:buFont typeface="Arial"/>
              <a:buChar char="•"/>
            </a:pPr>
            <a:r>
              <a:rPr lang="en-US" sz="4580">
                <a:solidFill>
                  <a:srgbClr val="000000"/>
                </a:solidFill>
                <a:latin typeface="Lato" panose="020F0502020204030203" pitchFamily="34" charset="77"/>
                <a:ea typeface="Alatsi"/>
                <a:cs typeface="Alatsi"/>
                <a:sym typeface="Alatsi"/>
              </a:rPr>
              <a:t>Accelerated pace </a:t>
            </a:r>
          </a:p>
          <a:p>
            <a:pPr marL="988904" lvl="1" indent="-494452">
              <a:lnSpc>
                <a:spcPts val="6412"/>
              </a:lnSpc>
              <a:buFont typeface="Arial"/>
              <a:buChar char="•"/>
            </a:pPr>
            <a:r>
              <a:rPr lang="en-US" sz="4580">
                <a:solidFill>
                  <a:srgbClr val="000000"/>
                </a:solidFill>
                <a:latin typeface="Lato" panose="020F0502020204030203" pitchFamily="34" charset="77"/>
                <a:ea typeface="Alatsi"/>
                <a:cs typeface="Alatsi"/>
                <a:sym typeface="Alatsi"/>
              </a:rPr>
              <a:t>No one is an “intern” – all are “graduate students”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60599" y="9061267"/>
            <a:ext cx="7105264" cy="19050"/>
          </a:xfrm>
          <a:prstGeom prst="line">
            <a:avLst/>
          </a:prstGeom>
          <a:ln w="114300" cap="flat">
            <a:solidFill>
              <a:srgbClr val="000000"/>
            </a:solidFill>
            <a:prstDash val="solid"/>
            <a:headEnd type="none" w="sm" len="sm"/>
            <a:tailEnd type="none" w="sm" len="sm"/>
          </a:ln>
        </p:spPr>
        <p:txBody>
          <a:bodyPr/>
          <a:lstStyle/>
          <a:p>
            <a:endParaRPr lang="en-US"/>
          </a:p>
        </p:txBody>
      </p:sp>
      <p:sp>
        <p:nvSpPr>
          <p:cNvPr id="3" name="Freeform 3"/>
          <p:cNvSpPr/>
          <p:nvPr/>
        </p:nvSpPr>
        <p:spPr>
          <a:xfrm>
            <a:off x="14104645" y="66025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1430169" y="9061267"/>
            <a:ext cx="7105264" cy="19050"/>
          </a:xfrm>
          <a:prstGeom prst="line">
            <a:avLst/>
          </a:prstGeom>
          <a:ln w="114300" cap="flat">
            <a:solidFill>
              <a:srgbClr val="000000"/>
            </a:solidFill>
            <a:prstDash val="solid"/>
            <a:headEnd type="none" w="sm" len="sm"/>
            <a:tailEnd type="none" w="sm" len="sm"/>
          </a:ln>
        </p:spPr>
        <p:txBody>
          <a:bodyPr/>
          <a:lstStyle/>
          <a:p>
            <a:endParaRPr lang="en-US"/>
          </a:p>
        </p:txBody>
      </p:sp>
      <p:sp>
        <p:nvSpPr>
          <p:cNvPr id="5" name="Freeform 5"/>
          <p:cNvSpPr/>
          <p:nvPr/>
        </p:nvSpPr>
        <p:spPr>
          <a:xfrm>
            <a:off x="-2627572" y="-733336"/>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H="1">
            <a:off x="8336781" y="8252787"/>
            <a:ext cx="1601272" cy="1655061"/>
          </a:xfrm>
          <a:custGeom>
            <a:avLst/>
            <a:gdLst/>
            <a:ahLst/>
            <a:cxnLst/>
            <a:rect l="l" t="t" r="r" b="b"/>
            <a:pathLst>
              <a:path w="1601272" h="1655061">
                <a:moveTo>
                  <a:pt x="1601272" y="0"/>
                </a:moveTo>
                <a:lnTo>
                  <a:pt x="0" y="0"/>
                </a:lnTo>
                <a:lnTo>
                  <a:pt x="0" y="1655061"/>
                </a:lnTo>
                <a:lnTo>
                  <a:pt x="1601272" y="1655061"/>
                </a:lnTo>
                <a:lnTo>
                  <a:pt x="16012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8420626" y="8621326"/>
            <a:ext cx="794287" cy="778402"/>
          </a:xfrm>
          <a:custGeom>
            <a:avLst/>
            <a:gdLst/>
            <a:ahLst/>
            <a:cxnLst/>
            <a:rect l="l" t="t" r="r" b="b"/>
            <a:pathLst>
              <a:path w="794287" h="778402">
                <a:moveTo>
                  <a:pt x="0" y="0"/>
                </a:moveTo>
                <a:lnTo>
                  <a:pt x="794287" y="0"/>
                </a:lnTo>
                <a:lnTo>
                  <a:pt x="794287" y="778402"/>
                </a:lnTo>
                <a:lnTo>
                  <a:pt x="0" y="7784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8">
            <a:extLst>
              <a:ext uri="{FF2B5EF4-FFF2-40B4-BE49-F238E27FC236}">
                <a16:creationId xmlns:a16="http://schemas.microsoft.com/office/drawing/2014/main" id="{A522C218-778B-5D8D-79B2-B70F763662F6}"/>
              </a:ext>
            </a:extLst>
          </p:cNvPr>
          <p:cNvSpPr txBox="1"/>
          <p:nvPr/>
        </p:nvSpPr>
        <p:spPr>
          <a:xfrm>
            <a:off x="1828800" y="866396"/>
            <a:ext cx="15200620" cy="1430648"/>
          </a:xfrm>
          <a:prstGeom prst="rect">
            <a:avLst/>
          </a:prstGeom>
        </p:spPr>
        <p:txBody>
          <a:bodyPr wrap="square" lIns="0" tIns="0" rIns="0" bIns="0" rtlCol="0" anchor="t">
            <a:spAutoFit/>
          </a:bodyPr>
          <a:lstStyle/>
          <a:p>
            <a:pPr algn="ctr">
              <a:lnSpc>
                <a:spcPts val="11899"/>
              </a:lnSpc>
            </a:pPr>
            <a:r>
              <a:rPr lang="en-US" sz="8499">
                <a:solidFill>
                  <a:srgbClr val="000000"/>
                </a:solidFill>
                <a:latin typeface="Alatsi"/>
                <a:ea typeface="Alatsi"/>
                <a:cs typeface="Alatsi"/>
                <a:sym typeface="Alatsi"/>
              </a:rPr>
              <a:t>GP vs DI+MS Similarities</a:t>
            </a:r>
          </a:p>
        </p:txBody>
      </p:sp>
      <p:sp>
        <p:nvSpPr>
          <p:cNvPr id="15" name="TextBox 9">
            <a:extLst>
              <a:ext uri="{FF2B5EF4-FFF2-40B4-BE49-F238E27FC236}">
                <a16:creationId xmlns:a16="http://schemas.microsoft.com/office/drawing/2014/main" id="{6FC34EB7-D2ED-401F-A681-F3433A4FC92F}"/>
              </a:ext>
            </a:extLst>
          </p:cNvPr>
          <p:cNvSpPr txBox="1"/>
          <p:nvPr/>
        </p:nvSpPr>
        <p:spPr>
          <a:xfrm>
            <a:off x="533400" y="2802490"/>
            <a:ext cx="17145000" cy="3231975"/>
          </a:xfrm>
          <a:prstGeom prst="rect">
            <a:avLst/>
          </a:prstGeom>
        </p:spPr>
        <p:txBody>
          <a:bodyPr wrap="square" lIns="0" tIns="0" rIns="0" bIns="0" rtlCol="0" anchor="t">
            <a:spAutoFit/>
          </a:bodyPr>
          <a:lstStyle/>
          <a:p>
            <a:pPr marL="988904" lvl="1" indent="-494452" algn="l">
              <a:lnSpc>
                <a:spcPts val="6412"/>
              </a:lnSpc>
              <a:buFont typeface="Arial"/>
              <a:buChar char="•"/>
            </a:pPr>
            <a:r>
              <a:rPr lang="en-US" sz="4580">
                <a:solidFill>
                  <a:srgbClr val="000000"/>
                </a:solidFill>
                <a:latin typeface="Lato" panose="020F0502020204030203" pitchFamily="34" charset="77"/>
                <a:ea typeface="Alatsi"/>
                <a:cs typeface="Alatsi"/>
                <a:sym typeface="Alatsi"/>
              </a:rPr>
              <a:t>Complete at least 1,000+ supervised hours across clinical, community, food service, and other nutrition settings</a:t>
            </a:r>
          </a:p>
          <a:p>
            <a:pPr marL="988904" lvl="1" indent="-494452" algn="l">
              <a:lnSpc>
                <a:spcPts val="6412"/>
              </a:lnSpc>
              <a:buFont typeface="Arial"/>
              <a:buChar char="•"/>
            </a:pPr>
            <a:r>
              <a:rPr lang="en-US" sz="4580">
                <a:solidFill>
                  <a:srgbClr val="000000"/>
                </a:solidFill>
                <a:latin typeface="Lato" panose="020F0502020204030203" pitchFamily="34" charset="77"/>
                <a:ea typeface="Alatsi"/>
                <a:cs typeface="Alatsi"/>
                <a:sym typeface="Alatsi"/>
              </a:rPr>
              <a:t>Grads must achieve competency across various practice areas</a:t>
            </a:r>
          </a:p>
          <a:p>
            <a:pPr marL="988904" lvl="1" indent="-494452" algn="l">
              <a:lnSpc>
                <a:spcPts val="6412"/>
              </a:lnSpc>
              <a:buFont typeface="Arial"/>
              <a:buChar char="•"/>
            </a:pPr>
            <a:r>
              <a:rPr lang="en-US" sz="4580">
                <a:solidFill>
                  <a:srgbClr val="000000"/>
                </a:solidFill>
                <a:latin typeface="Lato" panose="020F0502020204030203" pitchFamily="34" charset="77"/>
                <a:ea typeface="Alatsi"/>
                <a:cs typeface="Alatsi"/>
                <a:sym typeface="Alatsi"/>
              </a:rPr>
              <a:t>Grads receive a Master’s degree and readiness for RDN exam</a:t>
            </a:r>
          </a:p>
        </p:txBody>
      </p:sp>
    </p:spTree>
    <p:extLst>
      <p:ext uri="{BB962C8B-B14F-4D97-AF65-F5344CB8AC3E}">
        <p14:creationId xmlns:p14="http://schemas.microsoft.com/office/powerpoint/2010/main" val="3436133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1C14F751-2200-ADC7-141E-16BDC94F619C}"/>
              </a:ext>
            </a:extLst>
          </p:cNvPr>
          <p:cNvSpPr txBox="1"/>
          <p:nvPr/>
        </p:nvSpPr>
        <p:spPr>
          <a:xfrm>
            <a:off x="2553980" y="866775"/>
            <a:ext cx="13180039" cy="1450976"/>
          </a:xfrm>
          <a:prstGeom prst="rect">
            <a:avLst/>
          </a:prstGeom>
        </p:spPr>
        <p:txBody>
          <a:bodyPr lIns="0" tIns="0" rIns="0" bIns="0" rtlCol="0" anchor="t">
            <a:spAutoFit/>
          </a:bodyPr>
          <a:lstStyle/>
          <a:p>
            <a:pPr algn="ctr">
              <a:lnSpc>
                <a:spcPts val="11899"/>
              </a:lnSpc>
            </a:pPr>
            <a:r>
              <a:rPr lang="en-US" sz="8499">
                <a:solidFill>
                  <a:srgbClr val="000000"/>
                </a:solidFill>
                <a:latin typeface="Alatsi"/>
                <a:ea typeface="Alatsi"/>
                <a:cs typeface="Alatsi"/>
                <a:sym typeface="Alatsi"/>
              </a:rPr>
              <a:t>Careers</a:t>
            </a:r>
          </a:p>
        </p:txBody>
      </p:sp>
      <p:pic>
        <p:nvPicPr>
          <p:cNvPr id="5" name="Picture 4">
            <a:extLst>
              <a:ext uri="{FF2B5EF4-FFF2-40B4-BE49-F238E27FC236}">
                <a16:creationId xmlns:a16="http://schemas.microsoft.com/office/drawing/2014/main" id="{260BA6BA-8B75-E735-BE50-8A92C1BD7F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983" y="2317751"/>
            <a:ext cx="5934279" cy="3956186"/>
          </a:xfrm>
          <a:prstGeom prst="rect">
            <a:avLst/>
          </a:prstGeom>
          <a:ln>
            <a:noFill/>
          </a:ln>
          <a:effectLst>
            <a:softEdge rad="112500"/>
          </a:effectLst>
        </p:spPr>
      </p:pic>
      <p:pic>
        <p:nvPicPr>
          <p:cNvPr id="7" name="Picture 6">
            <a:extLst>
              <a:ext uri="{FF2B5EF4-FFF2-40B4-BE49-F238E27FC236}">
                <a16:creationId xmlns:a16="http://schemas.microsoft.com/office/drawing/2014/main" id="{68517FE1-5ED1-8F90-D305-798D54B7A1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48649" y="2382180"/>
            <a:ext cx="5897647" cy="3956186"/>
          </a:xfrm>
          <a:prstGeom prst="rect">
            <a:avLst/>
          </a:prstGeom>
          <a:ln>
            <a:noFill/>
          </a:ln>
          <a:effectLst>
            <a:softEdge rad="112500"/>
          </a:effectLst>
        </p:spPr>
      </p:pic>
      <p:pic>
        <p:nvPicPr>
          <p:cNvPr id="8" name="Picture 7">
            <a:extLst>
              <a:ext uri="{FF2B5EF4-FFF2-40B4-BE49-F238E27FC236}">
                <a16:creationId xmlns:a16="http://schemas.microsoft.com/office/drawing/2014/main" id="{E1E91153-871F-41F4-A3C9-5600686FCC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08160" y="6402795"/>
            <a:ext cx="4230594" cy="3172946"/>
          </a:xfrm>
          <a:prstGeom prst="rect">
            <a:avLst/>
          </a:prstGeom>
          <a:ln>
            <a:noFill/>
          </a:ln>
          <a:effectLst>
            <a:softEdge rad="112500"/>
          </a:effectLst>
        </p:spPr>
      </p:pic>
      <p:pic>
        <p:nvPicPr>
          <p:cNvPr id="9" name="Picture 8">
            <a:extLst>
              <a:ext uri="{FF2B5EF4-FFF2-40B4-BE49-F238E27FC236}">
                <a16:creationId xmlns:a16="http://schemas.microsoft.com/office/drawing/2014/main" id="{6950BD43-A396-A28E-3683-B450E35AD2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3935" y="6461844"/>
            <a:ext cx="4974226" cy="2796455"/>
          </a:xfrm>
          <a:prstGeom prst="rect">
            <a:avLst/>
          </a:prstGeom>
          <a:ln>
            <a:noFill/>
          </a:ln>
          <a:effectLst>
            <a:softEdge rad="112500"/>
          </a:effectLst>
        </p:spPr>
      </p:pic>
      <p:pic>
        <p:nvPicPr>
          <p:cNvPr id="10" name="Picture 9">
            <a:extLst>
              <a:ext uri="{FF2B5EF4-FFF2-40B4-BE49-F238E27FC236}">
                <a16:creationId xmlns:a16="http://schemas.microsoft.com/office/drawing/2014/main" id="{E21EBB1C-1291-9EC9-77CF-0AAB330B5B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756038" y="2451170"/>
            <a:ext cx="4962735" cy="3171452"/>
          </a:xfrm>
          <a:prstGeom prst="rect">
            <a:avLst/>
          </a:prstGeom>
          <a:ln>
            <a:noFill/>
          </a:ln>
          <a:effectLst>
            <a:softEdge rad="112500"/>
          </a:effectLst>
        </p:spPr>
      </p:pic>
      <p:pic>
        <p:nvPicPr>
          <p:cNvPr id="11" name="Picture 10">
            <a:extLst>
              <a:ext uri="{FF2B5EF4-FFF2-40B4-BE49-F238E27FC236}">
                <a16:creationId xmlns:a16="http://schemas.microsoft.com/office/drawing/2014/main" id="{396B8DAB-4A04-6E43-F043-45688A576D5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06681" y="7077346"/>
            <a:ext cx="5298713" cy="2805201"/>
          </a:xfrm>
          <a:prstGeom prst="rect">
            <a:avLst/>
          </a:prstGeom>
          <a:ln>
            <a:noFill/>
          </a:ln>
          <a:effectLst>
            <a:softEdge rad="112500"/>
          </a:effectLst>
        </p:spPr>
      </p:pic>
      <p:pic>
        <p:nvPicPr>
          <p:cNvPr id="12" name="Picture 11">
            <a:extLst>
              <a:ext uri="{FF2B5EF4-FFF2-40B4-BE49-F238E27FC236}">
                <a16:creationId xmlns:a16="http://schemas.microsoft.com/office/drawing/2014/main" id="{9BC2A54B-573A-EDFB-0EFC-AC0F7DCA1FA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401420" y="5776298"/>
            <a:ext cx="4665197" cy="2808089"/>
          </a:xfrm>
          <a:prstGeom prst="rect">
            <a:avLst/>
          </a:prstGeom>
          <a:ln>
            <a:noFill/>
          </a:ln>
          <a:effectLst>
            <a:softEdge rad="112500"/>
          </a:effectLst>
        </p:spPr>
      </p:pic>
      <p:sp>
        <p:nvSpPr>
          <p:cNvPr id="13" name="TextBox 12">
            <a:extLst>
              <a:ext uri="{FF2B5EF4-FFF2-40B4-BE49-F238E27FC236}">
                <a16:creationId xmlns:a16="http://schemas.microsoft.com/office/drawing/2014/main" id="{F0B4FBBE-ABA7-506D-5A18-C4211DFEAC3E}"/>
              </a:ext>
            </a:extLst>
          </p:cNvPr>
          <p:cNvSpPr txBox="1"/>
          <p:nvPr/>
        </p:nvSpPr>
        <p:spPr>
          <a:xfrm>
            <a:off x="21588761" y="2029522"/>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818405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01700" y="7561891"/>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627572" y="-733336"/>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8">
            <a:extLst>
              <a:ext uri="{FF2B5EF4-FFF2-40B4-BE49-F238E27FC236}">
                <a16:creationId xmlns:a16="http://schemas.microsoft.com/office/drawing/2014/main" id="{1C14F751-2200-ADC7-141E-16BDC94F619C}"/>
              </a:ext>
            </a:extLst>
          </p:cNvPr>
          <p:cNvSpPr txBox="1"/>
          <p:nvPr/>
        </p:nvSpPr>
        <p:spPr>
          <a:xfrm>
            <a:off x="2553980" y="866775"/>
            <a:ext cx="13180039" cy="1450976"/>
          </a:xfrm>
          <a:prstGeom prst="rect">
            <a:avLst/>
          </a:prstGeom>
        </p:spPr>
        <p:txBody>
          <a:bodyPr lIns="0" tIns="0" rIns="0" bIns="0" rtlCol="0" anchor="t">
            <a:spAutoFit/>
          </a:bodyPr>
          <a:lstStyle/>
          <a:p>
            <a:pPr algn="ctr">
              <a:lnSpc>
                <a:spcPts val="11899"/>
              </a:lnSpc>
            </a:pPr>
            <a:r>
              <a:rPr lang="en-US" sz="8499">
                <a:solidFill>
                  <a:srgbClr val="000000"/>
                </a:solidFill>
                <a:latin typeface="Alatsi"/>
                <a:ea typeface="Alatsi"/>
                <a:cs typeface="Alatsi"/>
                <a:sym typeface="Alatsi"/>
              </a:rPr>
              <a:t>GP@CSULB Mission</a:t>
            </a:r>
          </a:p>
        </p:txBody>
      </p:sp>
      <p:sp>
        <p:nvSpPr>
          <p:cNvPr id="6" name="TextBox 5">
            <a:extLst>
              <a:ext uri="{FF2B5EF4-FFF2-40B4-BE49-F238E27FC236}">
                <a16:creationId xmlns:a16="http://schemas.microsoft.com/office/drawing/2014/main" id="{DB488F2B-5B28-9BDF-AD23-22F23F77370C}"/>
              </a:ext>
            </a:extLst>
          </p:cNvPr>
          <p:cNvSpPr txBox="1"/>
          <p:nvPr/>
        </p:nvSpPr>
        <p:spPr>
          <a:xfrm>
            <a:off x="1134637" y="3086100"/>
            <a:ext cx="16154400" cy="5909310"/>
          </a:xfrm>
          <a:prstGeom prst="rect">
            <a:avLst/>
          </a:prstGeom>
          <a:noFill/>
        </p:spPr>
        <p:txBody>
          <a:bodyPr wrap="square">
            <a:spAutoFit/>
          </a:bodyPr>
          <a:lstStyle/>
          <a:p>
            <a:pPr algn="l"/>
            <a:r>
              <a:rPr lang="en-US" sz="5400" b="0" i="0">
                <a:solidFill>
                  <a:srgbClr val="333333"/>
                </a:solidFill>
                <a:effectLst/>
                <a:highlight>
                  <a:srgbClr val="FCFCFC"/>
                </a:highlight>
                <a:latin typeface="Lato" panose="020F0502020204030203" pitchFamily="34" charset="77"/>
              </a:rPr>
              <a:t>To train graduates for </a:t>
            </a:r>
            <a:r>
              <a:rPr lang="en-US" sz="5400" b="1" i="0">
                <a:solidFill>
                  <a:schemeClr val="accent6">
                    <a:lumMod val="75000"/>
                  </a:schemeClr>
                </a:solidFill>
                <a:effectLst/>
                <a:highlight>
                  <a:srgbClr val="FCFCFC"/>
                </a:highlight>
                <a:latin typeface="Lato" panose="020F0502020204030203" pitchFamily="34" charset="77"/>
              </a:rPr>
              <a:t>evidence-based practice</a:t>
            </a:r>
            <a:r>
              <a:rPr lang="en-US" sz="5400" b="0" i="0">
                <a:solidFill>
                  <a:schemeClr val="accent6">
                    <a:lumMod val="75000"/>
                  </a:schemeClr>
                </a:solidFill>
                <a:effectLst/>
                <a:highlight>
                  <a:srgbClr val="FCFCFC"/>
                </a:highlight>
                <a:latin typeface="Lato" panose="020F0502020204030203" pitchFamily="34" charset="77"/>
              </a:rPr>
              <a:t> </a:t>
            </a:r>
            <a:r>
              <a:rPr lang="en-US" sz="5400" b="0" i="0">
                <a:solidFill>
                  <a:srgbClr val="333333"/>
                </a:solidFill>
                <a:effectLst/>
                <a:highlight>
                  <a:srgbClr val="FCFCFC"/>
                </a:highlight>
                <a:latin typeface="Lato" panose="020F0502020204030203" pitchFamily="34" charset="77"/>
              </a:rPr>
              <a:t>as registered dietitian nutritionists equipped to </a:t>
            </a:r>
            <a:r>
              <a:rPr lang="en-US" sz="5400" b="1" i="0">
                <a:solidFill>
                  <a:schemeClr val="accent6">
                    <a:lumMod val="75000"/>
                  </a:schemeClr>
                </a:solidFill>
                <a:effectLst/>
                <a:highlight>
                  <a:srgbClr val="FCFCFC"/>
                </a:highlight>
                <a:latin typeface="Lato" panose="020F0502020204030203" pitchFamily="34" charset="77"/>
              </a:rPr>
              <a:t>solve problems</a:t>
            </a:r>
            <a:r>
              <a:rPr lang="en-US" sz="5400" b="0" i="0">
                <a:solidFill>
                  <a:srgbClr val="333333"/>
                </a:solidFill>
                <a:effectLst/>
                <a:highlight>
                  <a:srgbClr val="FCFCFC"/>
                </a:highlight>
                <a:latin typeface="Lato" panose="020F0502020204030203" pitchFamily="34" charset="77"/>
              </a:rPr>
              <a:t>, serve diverse populations with </a:t>
            </a:r>
            <a:r>
              <a:rPr lang="en-US" sz="5400" b="1" i="0">
                <a:solidFill>
                  <a:schemeClr val="accent6">
                    <a:lumMod val="75000"/>
                  </a:schemeClr>
                </a:solidFill>
                <a:effectLst/>
                <a:highlight>
                  <a:srgbClr val="FCFCFC"/>
                </a:highlight>
                <a:latin typeface="Lato" panose="020F0502020204030203" pitchFamily="34" charset="77"/>
              </a:rPr>
              <a:t>cultural humility</a:t>
            </a:r>
            <a:r>
              <a:rPr lang="en-US" sz="5400" b="0" i="0">
                <a:solidFill>
                  <a:srgbClr val="333333"/>
                </a:solidFill>
                <a:effectLst/>
                <a:highlight>
                  <a:srgbClr val="FCFCFC"/>
                </a:highlight>
                <a:latin typeface="Lato" panose="020F0502020204030203" pitchFamily="34" charset="77"/>
              </a:rPr>
              <a:t>, and </a:t>
            </a:r>
            <a:r>
              <a:rPr lang="en-US" sz="5400" b="1" i="0">
                <a:solidFill>
                  <a:schemeClr val="accent6">
                    <a:lumMod val="75000"/>
                  </a:schemeClr>
                </a:solidFill>
                <a:effectLst/>
                <a:highlight>
                  <a:srgbClr val="FCFCFC"/>
                </a:highlight>
                <a:latin typeface="Lato" panose="020F0502020204030203" pitchFamily="34" charset="77"/>
              </a:rPr>
              <a:t>advocate for good </a:t>
            </a:r>
            <a:r>
              <a:rPr lang="en-US" sz="5400" b="0" i="0">
                <a:solidFill>
                  <a:srgbClr val="333333"/>
                </a:solidFill>
                <a:effectLst/>
                <a:highlight>
                  <a:srgbClr val="FCFCFC"/>
                </a:highlight>
                <a:latin typeface="Lato" panose="020F0502020204030203" pitchFamily="34" charset="77"/>
              </a:rPr>
              <a:t>in their workplaces and communities. </a:t>
            </a:r>
          </a:p>
          <a:p>
            <a:pPr algn="l"/>
            <a:br>
              <a:rPr lang="en-US" sz="5400" b="1" i="0">
                <a:solidFill>
                  <a:srgbClr val="333333"/>
                </a:solidFill>
                <a:effectLst/>
                <a:highlight>
                  <a:srgbClr val="FFFFFF"/>
                </a:highlight>
                <a:latin typeface="lato" panose="020F0502020204030203" pitchFamily="34" charset="77"/>
              </a:rPr>
            </a:br>
            <a:endParaRPr lang="en-US" sz="5400" b="1" i="0">
              <a:solidFill>
                <a:srgbClr val="333333"/>
              </a:solidFill>
              <a:effectLst/>
              <a:highlight>
                <a:srgbClr val="FFFFFF"/>
              </a:highlight>
              <a:latin typeface="lato" panose="020F0502020204030203" pitchFamily="34" charset="77"/>
            </a:endParaRPr>
          </a:p>
        </p:txBody>
      </p:sp>
    </p:spTree>
    <p:extLst>
      <p:ext uri="{BB962C8B-B14F-4D97-AF65-F5344CB8AC3E}">
        <p14:creationId xmlns:p14="http://schemas.microsoft.com/office/powerpoint/2010/main" val="270944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phone&#10;&#10;Description automatically generated">
            <a:extLst>
              <a:ext uri="{FF2B5EF4-FFF2-40B4-BE49-F238E27FC236}">
                <a16:creationId xmlns:a16="http://schemas.microsoft.com/office/drawing/2014/main" id="{1E2529A9-1F48-46D1-7644-F07229E9C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 y="4712739"/>
            <a:ext cx="16916400" cy="4707865"/>
          </a:xfrm>
          <a:prstGeom prst="rect">
            <a:avLst/>
          </a:prstGeom>
        </p:spPr>
      </p:pic>
      <p:sp>
        <p:nvSpPr>
          <p:cNvPr id="5" name="Freeform 5"/>
          <p:cNvSpPr/>
          <p:nvPr/>
        </p:nvSpPr>
        <p:spPr>
          <a:xfrm>
            <a:off x="-2627572" y="-733336"/>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8">
            <a:extLst>
              <a:ext uri="{FF2B5EF4-FFF2-40B4-BE49-F238E27FC236}">
                <a16:creationId xmlns:a16="http://schemas.microsoft.com/office/drawing/2014/main" id="{A522C218-778B-5D8D-79B2-B70F763662F6}"/>
              </a:ext>
            </a:extLst>
          </p:cNvPr>
          <p:cNvSpPr txBox="1"/>
          <p:nvPr/>
        </p:nvSpPr>
        <p:spPr>
          <a:xfrm>
            <a:off x="1828800" y="866396"/>
            <a:ext cx="15200620" cy="1430648"/>
          </a:xfrm>
          <a:prstGeom prst="rect">
            <a:avLst/>
          </a:prstGeom>
        </p:spPr>
        <p:txBody>
          <a:bodyPr wrap="square" lIns="0" tIns="0" rIns="0" bIns="0" rtlCol="0" anchor="t">
            <a:spAutoFit/>
          </a:bodyPr>
          <a:lstStyle/>
          <a:p>
            <a:pPr algn="ctr">
              <a:lnSpc>
                <a:spcPts val="11899"/>
              </a:lnSpc>
            </a:pPr>
            <a:r>
              <a:rPr lang="en-US" sz="8499">
                <a:solidFill>
                  <a:srgbClr val="000000"/>
                </a:solidFill>
                <a:latin typeface="Alatsi"/>
                <a:ea typeface="Alatsi"/>
                <a:cs typeface="Alatsi"/>
                <a:sym typeface="Alatsi"/>
              </a:rPr>
              <a:t>Curriculum Summary</a:t>
            </a:r>
          </a:p>
        </p:txBody>
      </p:sp>
      <p:sp>
        <p:nvSpPr>
          <p:cNvPr id="15" name="TextBox 9">
            <a:extLst>
              <a:ext uri="{FF2B5EF4-FFF2-40B4-BE49-F238E27FC236}">
                <a16:creationId xmlns:a16="http://schemas.microsoft.com/office/drawing/2014/main" id="{6FC34EB7-D2ED-401F-A681-F3433A4FC92F}"/>
              </a:ext>
            </a:extLst>
          </p:cNvPr>
          <p:cNvSpPr txBox="1"/>
          <p:nvPr/>
        </p:nvSpPr>
        <p:spPr>
          <a:xfrm>
            <a:off x="533400" y="2802490"/>
            <a:ext cx="17145000" cy="1590500"/>
          </a:xfrm>
          <a:prstGeom prst="rect">
            <a:avLst/>
          </a:prstGeom>
        </p:spPr>
        <p:txBody>
          <a:bodyPr wrap="square" lIns="0" tIns="0" rIns="0" bIns="0" rtlCol="0" anchor="t">
            <a:spAutoFit/>
          </a:bodyPr>
          <a:lstStyle/>
          <a:p>
            <a:pPr marL="988904" lvl="1" indent="-494452" algn="l">
              <a:lnSpc>
                <a:spcPts val="6412"/>
              </a:lnSpc>
              <a:buFont typeface="Arial"/>
              <a:buChar char="•"/>
            </a:pPr>
            <a:r>
              <a:rPr lang="en-US" sz="4580">
                <a:solidFill>
                  <a:srgbClr val="000000"/>
                </a:solidFill>
                <a:latin typeface="Alatsi"/>
                <a:ea typeface="Alatsi"/>
                <a:cs typeface="Alatsi"/>
                <a:sym typeface="Alatsi"/>
              </a:rPr>
              <a:t>Full-time, 19-months</a:t>
            </a:r>
          </a:p>
          <a:p>
            <a:pPr marL="988904" lvl="1" indent="-494452" algn="l">
              <a:lnSpc>
                <a:spcPts val="6412"/>
              </a:lnSpc>
              <a:buFont typeface="Arial"/>
              <a:buChar char="•"/>
            </a:pPr>
            <a:r>
              <a:rPr lang="en-US" sz="4580">
                <a:solidFill>
                  <a:srgbClr val="000000"/>
                </a:solidFill>
                <a:latin typeface="Alatsi"/>
                <a:ea typeface="Alatsi"/>
                <a:cs typeface="Alatsi"/>
                <a:sym typeface="Alatsi"/>
              </a:rPr>
              <a:t>Start in January, ends in August of Year 2</a:t>
            </a:r>
          </a:p>
        </p:txBody>
      </p:sp>
      <p:sp>
        <p:nvSpPr>
          <p:cNvPr id="2" name="Left Bracket 1">
            <a:extLst>
              <a:ext uri="{FF2B5EF4-FFF2-40B4-BE49-F238E27FC236}">
                <a16:creationId xmlns:a16="http://schemas.microsoft.com/office/drawing/2014/main" id="{F40650C2-FA4D-74AA-FED9-6C94C59EAB01}"/>
              </a:ext>
            </a:extLst>
          </p:cNvPr>
          <p:cNvSpPr/>
          <p:nvPr/>
        </p:nvSpPr>
        <p:spPr>
          <a:xfrm rot="16200000">
            <a:off x="8037195" y="2241444"/>
            <a:ext cx="861060" cy="8896350"/>
          </a:xfrm>
          <a:prstGeom prst="leftBracket">
            <a:avLst>
              <a:gd name="adj" fmla="val 516593"/>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3" name="Left Bracket 2">
            <a:extLst>
              <a:ext uri="{FF2B5EF4-FFF2-40B4-BE49-F238E27FC236}">
                <a16:creationId xmlns:a16="http://schemas.microsoft.com/office/drawing/2014/main" id="{FD905D11-5D02-5AC4-47CB-6D17499FE672}"/>
              </a:ext>
            </a:extLst>
          </p:cNvPr>
          <p:cNvSpPr/>
          <p:nvPr/>
        </p:nvSpPr>
        <p:spPr>
          <a:xfrm rot="16200000">
            <a:off x="11430000" y="3261653"/>
            <a:ext cx="861060" cy="6873240"/>
          </a:xfrm>
          <a:prstGeom prst="leftBracket">
            <a:avLst>
              <a:gd name="adj" fmla="val 516593"/>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D054DA83-8D08-FA4A-5722-34CE0B060B6D}"/>
              </a:ext>
            </a:extLst>
          </p:cNvPr>
          <p:cNvSpPr txBox="1"/>
          <p:nvPr/>
        </p:nvSpPr>
        <p:spPr>
          <a:xfrm>
            <a:off x="6583680" y="7563590"/>
            <a:ext cx="3360420" cy="369332"/>
          </a:xfrm>
          <a:prstGeom prst="rect">
            <a:avLst/>
          </a:prstGeom>
          <a:noFill/>
        </p:spPr>
        <p:txBody>
          <a:bodyPr wrap="square" rtlCol="0">
            <a:spAutoFit/>
          </a:bodyPr>
          <a:lstStyle/>
          <a:p>
            <a:pPr algn="ctr"/>
            <a:r>
              <a:rPr lang="en-US" b="1" dirty="0"/>
              <a:t>Course work completed</a:t>
            </a:r>
          </a:p>
        </p:txBody>
      </p:sp>
      <p:sp>
        <p:nvSpPr>
          <p:cNvPr id="6" name="TextBox 5">
            <a:extLst>
              <a:ext uri="{FF2B5EF4-FFF2-40B4-BE49-F238E27FC236}">
                <a16:creationId xmlns:a16="http://schemas.microsoft.com/office/drawing/2014/main" id="{A8A8D09F-3D0D-3705-147E-2FFB9407F7A6}"/>
              </a:ext>
            </a:extLst>
          </p:cNvPr>
          <p:cNvSpPr txBox="1"/>
          <p:nvPr/>
        </p:nvSpPr>
        <p:spPr>
          <a:xfrm>
            <a:off x="10797540" y="7448552"/>
            <a:ext cx="2766060" cy="646331"/>
          </a:xfrm>
          <a:prstGeom prst="rect">
            <a:avLst/>
          </a:prstGeom>
          <a:noFill/>
        </p:spPr>
        <p:txBody>
          <a:bodyPr wrap="square" rtlCol="0">
            <a:spAutoFit/>
          </a:bodyPr>
          <a:lstStyle/>
          <a:p>
            <a:pPr algn="ctr"/>
            <a:r>
              <a:rPr lang="en-US" b="1" dirty="0">
                <a:solidFill>
                  <a:schemeClr val="accent6"/>
                </a:solidFill>
              </a:rPr>
              <a:t>Supervised Experiential Learning</a:t>
            </a:r>
          </a:p>
        </p:txBody>
      </p:sp>
    </p:spTree>
    <p:extLst>
      <p:ext uri="{BB962C8B-B14F-4D97-AF65-F5344CB8AC3E}">
        <p14:creationId xmlns:p14="http://schemas.microsoft.com/office/powerpoint/2010/main" val="1022265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5083F-44F6-E3F0-DE7F-FC20F6AD2A75}"/>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D6CB7253-B9C6-5A63-77A4-0DF8206A9F4C}"/>
              </a:ext>
            </a:extLst>
          </p:cNvPr>
          <p:cNvSpPr/>
          <p:nvPr/>
        </p:nvSpPr>
        <p:spPr>
          <a:xfrm>
            <a:off x="-2627572" y="-733336"/>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8">
            <a:extLst>
              <a:ext uri="{FF2B5EF4-FFF2-40B4-BE49-F238E27FC236}">
                <a16:creationId xmlns:a16="http://schemas.microsoft.com/office/drawing/2014/main" id="{34155962-35B9-E8A4-AEF2-A80714A55971}"/>
              </a:ext>
            </a:extLst>
          </p:cNvPr>
          <p:cNvSpPr txBox="1"/>
          <p:nvPr/>
        </p:nvSpPr>
        <p:spPr>
          <a:xfrm>
            <a:off x="2895600" y="244538"/>
            <a:ext cx="13180039" cy="1450976"/>
          </a:xfrm>
          <a:prstGeom prst="rect">
            <a:avLst/>
          </a:prstGeom>
        </p:spPr>
        <p:txBody>
          <a:bodyPr lIns="0" tIns="0" rIns="0" bIns="0" rtlCol="0" anchor="t">
            <a:spAutoFit/>
          </a:bodyPr>
          <a:lstStyle/>
          <a:p>
            <a:pPr algn="ctr">
              <a:lnSpc>
                <a:spcPts val="11899"/>
              </a:lnSpc>
            </a:pPr>
            <a:r>
              <a:rPr lang="en-US" sz="8499">
                <a:solidFill>
                  <a:srgbClr val="000000"/>
                </a:solidFill>
                <a:latin typeface="Alatsi"/>
                <a:ea typeface="Alatsi"/>
                <a:cs typeface="Alatsi"/>
                <a:sym typeface="Alatsi"/>
              </a:rPr>
              <a:t>Admissions</a:t>
            </a:r>
          </a:p>
        </p:txBody>
      </p:sp>
      <p:pic>
        <p:nvPicPr>
          <p:cNvPr id="7" name="Picture 6" descr="A diagram of a application&#10;&#10;Description automatically generated with medium confidence">
            <a:extLst>
              <a:ext uri="{FF2B5EF4-FFF2-40B4-BE49-F238E27FC236}">
                <a16:creationId xmlns:a16="http://schemas.microsoft.com/office/drawing/2014/main" id="{44B10C35-D4AD-68CF-110C-F18651DA2AD0}"/>
              </a:ext>
            </a:extLst>
          </p:cNvPr>
          <p:cNvPicPr>
            <a:picLocks noChangeAspect="1"/>
          </p:cNvPicPr>
          <p:nvPr/>
        </p:nvPicPr>
        <p:blipFill rotWithShape="1">
          <a:blip r:embed="rId4">
            <a:extLst>
              <a:ext uri="{28A0092B-C50C-407E-A947-70E740481C1C}">
                <a14:useLocalDpi xmlns:a14="http://schemas.microsoft.com/office/drawing/2010/main" val="0"/>
              </a:ext>
            </a:extLst>
          </a:blip>
          <a:srcRect l="4091" b="56993"/>
          <a:stretch/>
        </p:blipFill>
        <p:spPr>
          <a:xfrm>
            <a:off x="5722064" y="1996136"/>
            <a:ext cx="8128407" cy="3808450"/>
          </a:xfrm>
          <a:prstGeom prst="rect">
            <a:avLst/>
          </a:prstGeom>
        </p:spPr>
      </p:pic>
    </p:spTree>
    <p:extLst>
      <p:ext uri="{BB962C8B-B14F-4D97-AF65-F5344CB8AC3E}">
        <p14:creationId xmlns:p14="http://schemas.microsoft.com/office/powerpoint/2010/main" val="145919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radientRiseVTI">
  <a:themeElements>
    <a:clrScheme name="AnalogousFromLightSeed_2SEEDS">
      <a:dk1>
        <a:srgbClr val="000000"/>
      </a:dk1>
      <a:lt1>
        <a:srgbClr val="FFFFFF"/>
      </a:lt1>
      <a:dk2>
        <a:srgbClr val="392441"/>
      </a:dk2>
      <a:lt2>
        <a:srgbClr val="E4E8E2"/>
      </a:lt2>
      <a:accent1>
        <a:srgbClr val="BF4EEB"/>
      </a:accent1>
      <a:accent2>
        <a:srgbClr val="956EEE"/>
      </a:accent2>
      <a:accent3>
        <a:srgbClr val="EE6EDD"/>
      </a:accent3>
      <a:accent4>
        <a:srgbClr val="4FB934"/>
      </a:accent4>
      <a:accent5>
        <a:srgbClr val="2FBC4D"/>
      </a:accent5>
      <a:accent6>
        <a:srgbClr val="34B887"/>
      </a:accent6>
      <a:hlink>
        <a:srgbClr val="668E56"/>
      </a:hlink>
      <a:folHlink>
        <a:srgbClr val="7F7F7F"/>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241</TotalTime>
  <Words>1173</Words>
  <Application>Microsoft Office PowerPoint</Application>
  <PresentationFormat>Custom</PresentationFormat>
  <Paragraphs>174</Paragraphs>
  <Slides>32</Slides>
  <Notes>15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lato</vt:lpstr>
      <vt:lpstr>Tw Cen MT</vt:lpstr>
      <vt:lpstr>Alatsi</vt:lpstr>
      <vt:lpstr>Arial</vt:lpstr>
      <vt:lpstr>Calibri</vt:lpstr>
      <vt:lpstr>Lato Bold</vt:lpstr>
      <vt:lpstr>Wingdings</vt:lpstr>
      <vt:lpstr>lato</vt:lpstr>
      <vt:lpstr>Aptos</vt:lpstr>
      <vt:lpstr>Office Theme</vt:lpstr>
      <vt:lpstr>GradientRiseVTI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DICAS ESSENTIALS</vt:lpstr>
      <vt:lpstr>PowerPoint Presentation</vt:lpstr>
      <vt:lpstr>REUSE Past Application info </vt:lpstr>
      <vt:lpstr>PowerPoint Presentation</vt:lpstr>
      <vt:lpstr>PowerPoint Presentation</vt:lpstr>
      <vt:lpstr>PowerPoint Presentation</vt:lpstr>
      <vt:lpstr>COURSEWORK ENTRY   (Enter your own transcript)</vt:lpstr>
      <vt:lpstr>GETTING QUESTIONS ANSWERED</vt:lpstr>
      <vt:lpstr>DICAS Applicant HELP CENTER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Speech Presentation</dc:title>
  <cp:lastModifiedBy>James Childers</cp:lastModifiedBy>
  <cp:revision>14</cp:revision>
  <cp:lastPrinted>2025-03-21T18:45:42Z</cp:lastPrinted>
  <dcterms:created xsi:type="dcterms:W3CDTF">2006-08-16T00:00:00Z</dcterms:created>
  <dcterms:modified xsi:type="dcterms:W3CDTF">2026-02-06T19:32:46Z</dcterms:modified>
  <dc:identifier>DAGKYbZc2rA</dc:identifier>
</cp:coreProperties>
</file>