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0" r:id="rId4"/>
    <p:sldMasterId id="2147483752" r:id="rId5"/>
    <p:sldMasterId id="2147483742" r:id="rId6"/>
    <p:sldMasterId id="2147483720" r:id="rId7"/>
  </p:sldMasterIdLst>
  <p:notesMasterIdLst>
    <p:notesMasterId r:id="rId64"/>
  </p:notesMasterIdLst>
  <p:handoutMasterIdLst>
    <p:handoutMasterId r:id="rId65"/>
  </p:handoutMasterIdLst>
  <p:sldIdLst>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9" r:id="rId28"/>
    <p:sldId id="280" r:id="rId29"/>
    <p:sldId id="281" r:id="rId30"/>
    <p:sldId id="282" r:id="rId31"/>
    <p:sldId id="283" r:id="rId32"/>
    <p:sldId id="284" r:id="rId33"/>
    <p:sldId id="285" r:id="rId34"/>
    <p:sldId id="286" r:id="rId35"/>
    <p:sldId id="287" r:id="rId36"/>
    <p:sldId id="445" r:id="rId37"/>
    <p:sldId id="288" r:id="rId38"/>
    <p:sldId id="289" r:id="rId39"/>
    <p:sldId id="290" r:id="rId40"/>
    <p:sldId id="291" r:id="rId41"/>
    <p:sldId id="292" r:id="rId42"/>
    <p:sldId id="293" r:id="rId43"/>
    <p:sldId id="294" r:id="rId44"/>
    <p:sldId id="296" r:id="rId45"/>
    <p:sldId id="444" r:id="rId46"/>
    <p:sldId id="298" r:id="rId47"/>
    <p:sldId id="297" r:id="rId48"/>
    <p:sldId id="299" r:id="rId49"/>
    <p:sldId id="300" r:id="rId50"/>
    <p:sldId id="301" r:id="rId51"/>
    <p:sldId id="302" r:id="rId52"/>
    <p:sldId id="303" r:id="rId53"/>
    <p:sldId id="304" r:id="rId54"/>
    <p:sldId id="305" r:id="rId55"/>
    <p:sldId id="306" r:id="rId56"/>
    <p:sldId id="308" r:id="rId57"/>
    <p:sldId id="309" r:id="rId58"/>
    <p:sldId id="310" r:id="rId59"/>
    <p:sldId id="443" r:id="rId60"/>
    <p:sldId id="312" r:id="rId61"/>
    <p:sldId id="313" r:id="rId62"/>
    <p:sldId id="314" r:id="rId6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D0F500-1271-0C14-9C82-420CD78C9D1C}" v="155" dt="2025-05-23T16:59:17.157"/>
    <p1510:client id="{8C88905B-0163-A99F-04E7-62B3E7769DEF}" v="453" dt="2025-05-23T16:24:41.5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29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diagrams/_rels/data1.xml.rels><?xml version="1.0" encoding="UTF-8" standalone="yes"?>
<Relationships xmlns="http://schemas.openxmlformats.org/package/2006/relationships"><Relationship Id="rId1" Type="http://schemas.openxmlformats.org/officeDocument/2006/relationships/hyperlink" Target="http://www.csulb.edu/international/current-students/optional-practical-training"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www.csulb.edu/international/current-students/optional-practical-training"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83E5C5-2822-4B94-9291-922BDF6C6355}" type="doc">
      <dgm:prSet loTypeId="urn:microsoft.com/office/officeart/2005/8/layout/cycle3" loCatId="cycle" qsTypeId="urn:microsoft.com/office/officeart/2005/8/quickstyle/simple1" qsCatId="simple" csTypeId="urn:microsoft.com/office/officeart/2005/8/colors/accent0_3" csCatId="mainScheme" phldr="1"/>
      <dgm:spPr/>
      <dgm:t>
        <a:bodyPr/>
        <a:lstStyle/>
        <a:p>
          <a:endParaRPr lang="en-US"/>
        </a:p>
      </dgm:t>
    </dgm:pt>
    <dgm:pt modelId="{87CA7506-28AC-4F10-A7B3-1F767BDB2708}">
      <dgm:prSet phldrT="[Text]"/>
      <dgm:spPr/>
      <dgm:t>
        <a:bodyPr/>
        <a:lstStyle/>
        <a:p>
          <a:pPr rtl="0"/>
          <a:r>
            <a:rPr lang="en-US"/>
            <a:t>Confirm Eligibility by reviewing our website</a:t>
          </a:r>
          <a:r>
            <a:rPr lang="en-US">
              <a:latin typeface="Corbel"/>
            </a:rPr>
            <a:t> </a:t>
          </a:r>
          <a:r>
            <a:rPr lang="en-US">
              <a:latin typeface="Corbel"/>
              <a:hlinkClick xmlns:r="http://schemas.openxmlformats.org/officeDocument/2006/relationships" r:id="rId1"/>
            </a:rPr>
            <a:t>www.csulb.edu/international/current-students/optional-practical-training</a:t>
          </a:r>
          <a:r>
            <a:rPr lang="en-US">
              <a:latin typeface="Corbel"/>
            </a:rPr>
            <a:t> </a:t>
          </a:r>
          <a:endParaRPr lang="en-US"/>
        </a:p>
        <a:p>
          <a:r>
            <a:rPr lang="en-US">
              <a:sym typeface="Wingdings" panose="05000000000000000000" pitchFamily="2" charset="2"/>
            </a:rPr>
            <a:t> </a:t>
          </a:r>
          <a:r>
            <a:rPr lang="en-US"/>
            <a:t>OPT</a:t>
          </a:r>
        </a:p>
      </dgm:t>
    </dgm:pt>
    <dgm:pt modelId="{3670B4CE-E55D-40BA-B33A-9A1E390D6993}" type="parTrans" cxnId="{CF3723EF-9A8C-4998-BD06-99CD15CA9CB0}">
      <dgm:prSet/>
      <dgm:spPr/>
      <dgm:t>
        <a:bodyPr/>
        <a:lstStyle/>
        <a:p>
          <a:endParaRPr lang="en-US"/>
        </a:p>
      </dgm:t>
    </dgm:pt>
    <dgm:pt modelId="{63C199AA-AF15-4358-9886-34A66EDEBE6F}" type="sibTrans" cxnId="{CF3723EF-9A8C-4998-BD06-99CD15CA9CB0}">
      <dgm:prSet/>
      <dgm:spPr/>
      <dgm:t>
        <a:bodyPr/>
        <a:lstStyle/>
        <a:p>
          <a:endParaRPr lang="en-US"/>
        </a:p>
      </dgm:t>
    </dgm:pt>
    <dgm:pt modelId="{F3C385C4-C7DB-4174-BBE9-8A3401D2D90B}">
      <dgm:prSet phldrT="[Text]"/>
      <dgm:spPr/>
      <dgm:t>
        <a:bodyPr/>
        <a:lstStyle/>
        <a:p>
          <a:pPr rtl="0"/>
          <a:r>
            <a:rPr lang="en-US"/>
            <a:t>Follow the application Deadline to Obtain an OPT I-20</a:t>
          </a:r>
          <a:r>
            <a:rPr lang="en-US">
              <a:latin typeface="Corbel"/>
            </a:rPr>
            <a:t> </a:t>
          </a:r>
          <a:endParaRPr lang="en-US"/>
        </a:p>
      </dgm:t>
    </dgm:pt>
    <dgm:pt modelId="{B8068E01-6667-42EB-83C6-F8001E71D3BD}" type="parTrans" cxnId="{C8E622DC-DC8C-48BD-BDB0-E43F6A3E7734}">
      <dgm:prSet/>
      <dgm:spPr/>
      <dgm:t>
        <a:bodyPr/>
        <a:lstStyle/>
        <a:p>
          <a:endParaRPr lang="en-US"/>
        </a:p>
      </dgm:t>
    </dgm:pt>
    <dgm:pt modelId="{CC349311-CF6E-43F5-B5E2-B807453A06AD}" type="sibTrans" cxnId="{C8E622DC-DC8C-48BD-BDB0-E43F6A3E7734}">
      <dgm:prSet/>
      <dgm:spPr/>
      <dgm:t>
        <a:bodyPr/>
        <a:lstStyle/>
        <a:p>
          <a:endParaRPr lang="en-US"/>
        </a:p>
      </dgm:t>
    </dgm:pt>
    <dgm:pt modelId="{3BE5EE61-6CC5-4A7B-9C75-D5B2B65614D7}">
      <dgm:prSet phldrT="[Text]"/>
      <dgm:spPr/>
      <dgm:t>
        <a:bodyPr/>
        <a:lstStyle/>
        <a:p>
          <a:pPr lvl="0" defTabSz="622300">
            <a:lnSpc>
              <a:spcPct val="90000"/>
            </a:lnSpc>
            <a:spcBef>
              <a:spcPct val="0"/>
            </a:spcBef>
            <a:spcAft>
              <a:spcPct val="35000"/>
            </a:spcAft>
          </a:pPr>
          <a:r>
            <a:rPr lang="en-US">
              <a:latin typeface="Corbel"/>
            </a:rPr>
            <a:t>File your</a:t>
          </a:r>
          <a:r>
            <a:rPr lang="en-US"/>
            <a:t> complete </a:t>
          </a:r>
          <a:r>
            <a:rPr lang="en-US">
              <a:latin typeface="Corbel"/>
            </a:rPr>
            <a:t>application Online with</a:t>
          </a:r>
          <a:r>
            <a:rPr lang="en-US"/>
            <a:t> USCIS</a:t>
          </a:r>
        </a:p>
      </dgm:t>
    </dgm:pt>
    <dgm:pt modelId="{D239F95F-7D73-4E3C-BACE-10AE536219C8}" type="parTrans" cxnId="{7548C75E-E707-4B6F-A00F-99214942B1FB}">
      <dgm:prSet/>
      <dgm:spPr/>
      <dgm:t>
        <a:bodyPr/>
        <a:lstStyle/>
        <a:p>
          <a:endParaRPr lang="en-US"/>
        </a:p>
      </dgm:t>
    </dgm:pt>
    <dgm:pt modelId="{CDC0F420-07FE-4E24-ABD3-6A928E91B261}" type="sibTrans" cxnId="{7548C75E-E707-4B6F-A00F-99214942B1FB}">
      <dgm:prSet/>
      <dgm:spPr/>
      <dgm:t>
        <a:bodyPr/>
        <a:lstStyle/>
        <a:p>
          <a:endParaRPr lang="en-US"/>
        </a:p>
      </dgm:t>
    </dgm:pt>
    <dgm:pt modelId="{A3DD8953-226F-48DB-91FF-EFB8D572B8A9}">
      <dgm:prSet phldrT="[Text]"/>
      <dgm:spPr/>
      <dgm:t>
        <a:bodyPr/>
        <a:lstStyle/>
        <a:p>
          <a:r>
            <a:rPr lang="en-US"/>
            <a:t>Track your application Online</a:t>
          </a:r>
        </a:p>
      </dgm:t>
    </dgm:pt>
    <dgm:pt modelId="{2ADF803E-F934-41FE-A87A-2E5DB4BC4192}" type="parTrans" cxnId="{D6CA1985-1A34-4AD4-AADD-27C5BB258E9A}">
      <dgm:prSet/>
      <dgm:spPr/>
      <dgm:t>
        <a:bodyPr/>
        <a:lstStyle/>
        <a:p>
          <a:endParaRPr lang="en-US"/>
        </a:p>
      </dgm:t>
    </dgm:pt>
    <dgm:pt modelId="{A469ED19-FBB0-4AE5-81E0-D544D916BEB9}" type="sibTrans" cxnId="{D6CA1985-1A34-4AD4-AADD-27C5BB258E9A}">
      <dgm:prSet/>
      <dgm:spPr/>
      <dgm:t>
        <a:bodyPr/>
        <a:lstStyle/>
        <a:p>
          <a:endParaRPr lang="en-US"/>
        </a:p>
      </dgm:t>
    </dgm:pt>
    <dgm:pt modelId="{F81F94D0-DDCC-4C18-A2CF-EC0BFFB55E94}">
      <dgm:prSet phldrT="[Text]"/>
      <dgm:spPr/>
      <dgm:t>
        <a:bodyPr/>
        <a:lstStyle/>
        <a:p>
          <a:r>
            <a:rPr lang="en-US"/>
            <a:t>Receive your EAD  &amp; Maintain Valid F-Status</a:t>
          </a:r>
        </a:p>
      </dgm:t>
    </dgm:pt>
    <dgm:pt modelId="{3A3E98DA-F8FB-4691-B1D3-2869F028F8E6}" type="parTrans" cxnId="{CCB89C2B-F647-4F17-B441-40EB3279D157}">
      <dgm:prSet/>
      <dgm:spPr/>
      <dgm:t>
        <a:bodyPr/>
        <a:lstStyle/>
        <a:p>
          <a:endParaRPr lang="en-US"/>
        </a:p>
      </dgm:t>
    </dgm:pt>
    <dgm:pt modelId="{3237119E-7FB9-414F-81F5-96AF4148C787}" type="sibTrans" cxnId="{CCB89C2B-F647-4F17-B441-40EB3279D157}">
      <dgm:prSet/>
      <dgm:spPr/>
      <dgm:t>
        <a:bodyPr/>
        <a:lstStyle/>
        <a:p>
          <a:endParaRPr lang="en-US"/>
        </a:p>
      </dgm:t>
    </dgm:pt>
    <dgm:pt modelId="{0B1258B1-231D-4E8E-87D0-676112BBB8E6}" type="pres">
      <dgm:prSet presAssocID="{BF83E5C5-2822-4B94-9291-922BDF6C6355}" presName="Name0" presStyleCnt="0">
        <dgm:presLayoutVars>
          <dgm:dir/>
          <dgm:resizeHandles val="exact"/>
        </dgm:presLayoutVars>
      </dgm:prSet>
      <dgm:spPr/>
      <dgm:t>
        <a:bodyPr/>
        <a:lstStyle/>
        <a:p>
          <a:endParaRPr lang="en-US"/>
        </a:p>
      </dgm:t>
    </dgm:pt>
    <dgm:pt modelId="{4A4102CB-B04D-41F5-A447-3B40418107D1}" type="pres">
      <dgm:prSet presAssocID="{BF83E5C5-2822-4B94-9291-922BDF6C6355}" presName="cycle" presStyleCnt="0"/>
      <dgm:spPr/>
    </dgm:pt>
    <dgm:pt modelId="{131C21B8-64E7-40D8-857F-F54D4626E16C}" type="pres">
      <dgm:prSet presAssocID="{87CA7506-28AC-4F10-A7B3-1F767BDB2708}" presName="nodeFirstNode" presStyleLbl="node1" presStyleIdx="0" presStyleCnt="5" custScaleX="108106" custRadScaleRad="100914" custRadScaleInc="-4070">
        <dgm:presLayoutVars>
          <dgm:bulletEnabled val="1"/>
        </dgm:presLayoutVars>
      </dgm:prSet>
      <dgm:spPr/>
      <dgm:t>
        <a:bodyPr/>
        <a:lstStyle/>
        <a:p>
          <a:endParaRPr lang="en-US"/>
        </a:p>
      </dgm:t>
    </dgm:pt>
    <dgm:pt modelId="{53617796-BA6C-4F95-A2AB-9B4C80E3ADD3}" type="pres">
      <dgm:prSet presAssocID="{63C199AA-AF15-4358-9886-34A66EDEBE6F}" presName="sibTransFirstNode" presStyleLbl="bgShp" presStyleIdx="0" presStyleCnt="1" custAng="0" custLinFactNeighborX="5433" custLinFactNeighborY="-487"/>
      <dgm:spPr/>
      <dgm:t>
        <a:bodyPr/>
        <a:lstStyle/>
        <a:p>
          <a:endParaRPr lang="en-US"/>
        </a:p>
      </dgm:t>
    </dgm:pt>
    <dgm:pt modelId="{8F2C2E53-A21D-4AA4-AFF9-BC2EF155A2FB}" type="pres">
      <dgm:prSet presAssocID="{F3C385C4-C7DB-4174-BBE9-8A3401D2D90B}" presName="nodeFollowingNodes" presStyleLbl="node1" presStyleIdx="1" presStyleCnt="5" custRadScaleRad="106075" custRadScaleInc="-3570">
        <dgm:presLayoutVars>
          <dgm:bulletEnabled val="1"/>
        </dgm:presLayoutVars>
      </dgm:prSet>
      <dgm:spPr/>
      <dgm:t>
        <a:bodyPr/>
        <a:lstStyle/>
        <a:p>
          <a:endParaRPr lang="en-US"/>
        </a:p>
      </dgm:t>
    </dgm:pt>
    <dgm:pt modelId="{FFBAD23D-3EB5-4A84-9B56-03CB01BF13F8}" type="pres">
      <dgm:prSet presAssocID="{3BE5EE61-6CC5-4A7B-9C75-D5B2B65614D7}" presName="nodeFollowingNodes" presStyleLbl="node1" presStyleIdx="2" presStyleCnt="5" custRadScaleRad="112916" custRadScaleInc="-23490">
        <dgm:presLayoutVars>
          <dgm:bulletEnabled val="1"/>
        </dgm:presLayoutVars>
      </dgm:prSet>
      <dgm:spPr/>
      <dgm:t>
        <a:bodyPr/>
        <a:lstStyle/>
        <a:p>
          <a:endParaRPr lang="en-US"/>
        </a:p>
      </dgm:t>
    </dgm:pt>
    <dgm:pt modelId="{21F3E89F-8EAD-4F56-BE12-0EE0F72D2CC8}" type="pres">
      <dgm:prSet presAssocID="{A3DD8953-226F-48DB-91FF-EFB8D572B8A9}" presName="nodeFollowingNodes" presStyleLbl="node1" presStyleIdx="3" presStyleCnt="5" custRadScaleRad="100591" custRadScaleInc="12894">
        <dgm:presLayoutVars>
          <dgm:bulletEnabled val="1"/>
        </dgm:presLayoutVars>
      </dgm:prSet>
      <dgm:spPr/>
      <dgm:t>
        <a:bodyPr/>
        <a:lstStyle/>
        <a:p>
          <a:endParaRPr lang="en-US"/>
        </a:p>
      </dgm:t>
    </dgm:pt>
    <dgm:pt modelId="{C4533B88-CDF0-4D5B-9E6A-1E4870D0CBD8}" type="pres">
      <dgm:prSet presAssocID="{F81F94D0-DDCC-4C18-A2CF-EC0BFFB55E94}" presName="nodeFollowingNodes" presStyleLbl="node1" presStyleIdx="4" presStyleCnt="5" custRadScaleRad="102828" custRadScaleInc="-2308">
        <dgm:presLayoutVars>
          <dgm:bulletEnabled val="1"/>
        </dgm:presLayoutVars>
      </dgm:prSet>
      <dgm:spPr/>
      <dgm:t>
        <a:bodyPr/>
        <a:lstStyle/>
        <a:p>
          <a:endParaRPr lang="en-US"/>
        </a:p>
      </dgm:t>
    </dgm:pt>
  </dgm:ptLst>
  <dgm:cxnLst>
    <dgm:cxn modelId="{D6CA1985-1A34-4AD4-AADD-27C5BB258E9A}" srcId="{BF83E5C5-2822-4B94-9291-922BDF6C6355}" destId="{A3DD8953-226F-48DB-91FF-EFB8D572B8A9}" srcOrd="3" destOrd="0" parTransId="{2ADF803E-F934-41FE-A87A-2E5DB4BC4192}" sibTransId="{A469ED19-FBB0-4AE5-81E0-D544D916BEB9}"/>
    <dgm:cxn modelId="{D77C439C-7497-45CE-BA00-460E85CB5A9A}" type="presOf" srcId="{F81F94D0-DDCC-4C18-A2CF-EC0BFFB55E94}" destId="{C4533B88-CDF0-4D5B-9E6A-1E4870D0CBD8}" srcOrd="0" destOrd="0" presId="urn:microsoft.com/office/officeart/2005/8/layout/cycle3"/>
    <dgm:cxn modelId="{D65C65A6-5AE7-49AD-A19A-A672A8406F79}" type="presOf" srcId="{3BE5EE61-6CC5-4A7B-9C75-D5B2B65614D7}" destId="{FFBAD23D-3EB5-4A84-9B56-03CB01BF13F8}" srcOrd="0" destOrd="0" presId="urn:microsoft.com/office/officeart/2005/8/layout/cycle3"/>
    <dgm:cxn modelId="{A00AE297-99E9-4DAF-B36D-A304EDCEFC12}" type="presOf" srcId="{BF83E5C5-2822-4B94-9291-922BDF6C6355}" destId="{0B1258B1-231D-4E8E-87D0-676112BBB8E6}" srcOrd="0" destOrd="0" presId="urn:microsoft.com/office/officeart/2005/8/layout/cycle3"/>
    <dgm:cxn modelId="{6F7F6B31-C1B6-46E2-BC7B-B5213A045390}" type="presOf" srcId="{F3C385C4-C7DB-4174-BBE9-8A3401D2D90B}" destId="{8F2C2E53-A21D-4AA4-AFF9-BC2EF155A2FB}" srcOrd="0" destOrd="0" presId="urn:microsoft.com/office/officeart/2005/8/layout/cycle3"/>
    <dgm:cxn modelId="{CF3723EF-9A8C-4998-BD06-99CD15CA9CB0}" srcId="{BF83E5C5-2822-4B94-9291-922BDF6C6355}" destId="{87CA7506-28AC-4F10-A7B3-1F767BDB2708}" srcOrd="0" destOrd="0" parTransId="{3670B4CE-E55D-40BA-B33A-9A1E390D6993}" sibTransId="{63C199AA-AF15-4358-9886-34A66EDEBE6F}"/>
    <dgm:cxn modelId="{7055F84D-007E-461B-8218-B5C1D01E2473}" type="presOf" srcId="{63C199AA-AF15-4358-9886-34A66EDEBE6F}" destId="{53617796-BA6C-4F95-A2AB-9B4C80E3ADD3}" srcOrd="0" destOrd="0" presId="urn:microsoft.com/office/officeart/2005/8/layout/cycle3"/>
    <dgm:cxn modelId="{08622F69-35E6-4DEE-89A8-548CF2EEA83A}" type="presOf" srcId="{A3DD8953-226F-48DB-91FF-EFB8D572B8A9}" destId="{21F3E89F-8EAD-4F56-BE12-0EE0F72D2CC8}" srcOrd="0" destOrd="0" presId="urn:microsoft.com/office/officeart/2005/8/layout/cycle3"/>
    <dgm:cxn modelId="{7548C75E-E707-4B6F-A00F-99214942B1FB}" srcId="{BF83E5C5-2822-4B94-9291-922BDF6C6355}" destId="{3BE5EE61-6CC5-4A7B-9C75-D5B2B65614D7}" srcOrd="2" destOrd="0" parTransId="{D239F95F-7D73-4E3C-BACE-10AE536219C8}" sibTransId="{CDC0F420-07FE-4E24-ABD3-6A928E91B261}"/>
    <dgm:cxn modelId="{E8AA4B07-4B00-4BC7-9E60-5B114098A617}" type="presOf" srcId="{87CA7506-28AC-4F10-A7B3-1F767BDB2708}" destId="{131C21B8-64E7-40D8-857F-F54D4626E16C}" srcOrd="0" destOrd="0" presId="urn:microsoft.com/office/officeart/2005/8/layout/cycle3"/>
    <dgm:cxn modelId="{CCB89C2B-F647-4F17-B441-40EB3279D157}" srcId="{BF83E5C5-2822-4B94-9291-922BDF6C6355}" destId="{F81F94D0-DDCC-4C18-A2CF-EC0BFFB55E94}" srcOrd="4" destOrd="0" parTransId="{3A3E98DA-F8FB-4691-B1D3-2869F028F8E6}" sibTransId="{3237119E-7FB9-414F-81F5-96AF4148C787}"/>
    <dgm:cxn modelId="{C8E622DC-DC8C-48BD-BDB0-E43F6A3E7734}" srcId="{BF83E5C5-2822-4B94-9291-922BDF6C6355}" destId="{F3C385C4-C7DB-4174-BBE9-8A3401D2D90B}" srcOrd="1" destOrd="0" parTransId="{B8068E01-6667-42EB-83C6-F8001E71D3BD}" sibTransId="{CC349311-CF6E-43F5-B5E2-B807453A06AD}"/>
    <dgm:cxn modelId="{7FA03828-3260-47BF-8C3F-3D00A12BCC3C}" type="presParOf" srcId="{0B1258B1-231D-4E8E-87D0-676112BBB8E6}" destId="{4A4102CB-B04D-41F5-A447-3B40418107D1}" srcOrd="0" destOrd="0" presId="urn:microsoft.com/office/officeart/2005/8/layout/cycle3"/>
    <dgm:cxn modelId="{4E76D547-C44F-4931-98A5-1B2685791C04}" type="presParOf" srcId="{4A4102CB-B04D-41F5-A447-3B40418107D1}" destId="{131C21B8-64E7-40D8-857F-F54D4626E16C}" srcOrd="0" destOrd="0" presId="urn:microsoft.com/office/officeart/2005/8/layout/cycle3"/>
    <dgm:cxn modelId="{20E828ED-8323-4B24-8F96-56B000F716D5}" type="presParOf" srcId="{4A4102CB-B04D-41F5-A447-3B40418107D1}" destId="{53617796-BA6C-4F95-A2AB-9B4C80E3ADD3}" srcOrd="1" destOrd="0" presId="urn:microsoft.com/office/officeart/2005/8/layout/cycle3"/>
    <dgm:cxn modelId="{B28FAA89-E94F-479A-B1F7-8857DABA8499}" type="presParOf" srcId="{4A4102CB-B04D-41F5-A447-3B40418107D1}" destId="{8F2C2E53-A21D-4AA4-AFF9-BC2EF155A2FB}" srcOrd="2" destOrd="0" presId="urn:microsoft.com/office/officeart/2005/8/layout/cycle3"/>
    <dgm:cxn modelId="{DCF8D6E9-510B-44E4-95D7-2463D418E9F0}" type="presParOf" srcId="{4A4102CB-B04D-41F5-A447-3B40418107D1}" destId="{FFBAD23D-3EB5-4A84-9B56-03CB01BF13F8}" srcOrd="3" destOrd="0" presId="urn:microsoft.com/office/officeart/2005/8/layout/cycle3"/>
    <dgm:cxn modelId="{FF0753A2-EA08-4DF4-B22C-B93914CAF1BD}" type="presParOf" srcId="{4A4102CB-B04D-41F5-A447-3B40418107D1}" destId="{21F3E89F-8EAD-4F56-BE12-0EE0F72D2CC8}" srcOrd="4" destOrd="0" presId="urn:microsoft.com/office/officeart/2005/8/layout/cycle3"/>
    <dgm:cxn modelId="{D5B9C03B-EACD-463E-B12D-6FA3DC816304}" type="presParOf" srcId="{4A4102CB-B04D-41F5-A447-3B40418107D1}" destId="{C4533B88-CDF0-4D5B-9E6A-1E4870D0CBD8}"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A076AC9-E235-4DAB-B98E-3A5D3EE20D7F}"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AEA89A38-0CFF-41E2-A161-081C34F86391}">
      <dgm:prSet phldrT="[Text]"/>
      <dgm:spPr>
        <a:solidFill>
          <a:srgbClr val="FFC000"/>
        </a:solidFill>
      </dgm:spPr>
      <dgm:t>
        <a:bodyPr/>
        <a:lstStyle/>
        <a:p>
          <a:pPr rtl="0"/>
          <a:r>
            <a:rPr lang="en-US" b="1">
              <a:solidFill>
                <a:schemeClr val="tx1">
                  <a:lumMod val="95000"/>
                  <a:lumOff val="5000"/>
                </a:schemeClr>
              </a:solidFill>
            </a:rPr>
            <a:t>Report</a:t>
          </a:r>
          <a:r>
            <a:rPr lang="en-US" b="1">
              <a:latin typeface="Corbel"/>
            </a:rPr>
            <a:t> </a:t>
          </a:r>
          <a:endParaRPr lang="en-US"/>
        </a:p>
      </dgm:t>
    </dgm:pt>
    <dgm:pt modelId="{15FCFA5E-FA1A-4CF2-BF9C-1DCDFC5CD7E9}" type="parTrans" cxnId="{896C7CA3-EB86-44E7-BCFE-41BE5AD3B1BA}">
      <dgm:prSet/>
      <dgm:spPr/>
      <dgm:t>
        <a:bodyPr/>
        <a:lstStyle/>
        <a:p>
          <a:endParaRPr lang="en-US"/>
        </a:p>
      </dgm:t>
    </dgm:pt>
    <dgm:pt modelId="{9BA3099E-6503-4C72-8ED5-B1A5DB93D98A}" type="sibTrans" cxnId="{896C7CA3-EB86-44E7-BCFE-41BE5AD3B1BA}">
      <dgm:prSet/>
      <dgm:spPr/>
      <dgm:t>
        <a:bodyPr/>
        <a:lstStyle/>
        <a:p>
          <a:endParaRPr lang="en-US"/>
        </a:p>
      </dgm:t>
    </dgm:pt>
    <dgm:pt modelId="{8EFABFB8-2076-4E34-AA3B-19588295B7B6}">
      <dgm:prSet phldrT="[Text]"/>
      <dgm:spPr>
        <a:ln>
          <a:solidFill>
            <a:srgbClr val="FFC000"/>
          </a:solidFill>
        </a:ln>
      </dgm:spPr>
      <dgm:t>
        <a:bodyPr/>
        <a:lstStyle/>
        <a:p>
          <a:pPr rtl="0"/>
          <a:r>
            <a:rPr lang="en-US" b="0">
              <a:solidFill>
                <a:schemeClr val="tx1">
                  <a:lumMod val="95000"/>
                  <a:lumOff val="5000"/>
                </a:schemeClr>
              </a:solidFill>
              <a:latin typeface="Arial"/>
              <a:cs typeface="Arial"/>
            </a:rPr>
            <a:t>Report updates within 10 days</a:t>
          </a:r>
          <a:r>
            <a:rPr lang="en-US" b="0">
              <a:latin typeface="Arial"/>
              <a:cs typeface="Arial"/>
            </a:rPr>
            <a:t> from the change</a:t>
          </a:r>
        </a:p>
      </dgm:t>
    </dgm:pt>
    <dgm:pt modelId="{A38F78C5-9DB1-4CB0-B701-24239831C306}" type="parTrans" cxnId="{286E5F63-E600-41E3-B765-FFAFB4BB9D40}">
      <dgm:prSet/>
      <dgm:spPr/>
      <dgm:t>
        <a:bodyPr/>
        <a:lstStyle/>
        <a:p>
          <a:endParaRPr lang="en-US"/>
        </a:p>
      </dgm:t>
    </dgm:pt>
    <dgm:pt modelId="{E07AF7DC-CCC3-42B9-BCE4-4CBE99E21614}" type="sibTrans" cxnId="{286E5F63-E600-41E3-B765-FFAFB4BB9D40}">
      <dgm:prSet/>
      <dgm:spPr/>
      <dgm:t>
        <a:bodyPr/>
        <a:lstStyle/>
        <a:p>
          <a:endParaRPr lang="en-US"/>
        </a:p>
      </dgm:t>
    </dgm:pt>
    <dgm:pt modelId="{90D3D41A-5D94-40D3-93A4-5B52C18FBC3C}" type="pres">
      <dgm:prSet presAssocID="{8A076AC9-E235-4DAB-B98E-3A5D3EE20D7F}" presName="linearFlow" presStyleCnt="0">
        <dgm:presLayoutVars>
          <dgm:dir/>
          <dgm:animLvl val="lvl"/>
          <dgm:resizeHandles val="exact"/>
        </dgm:presLayoutVars>
      </dgm:prSet>
      <dgm:spPr/>
      <dgm:t>
        <a:bodyPr/>
        <a:lstStyle/>
        <a:p>
          <a:endParaRPr lang="en-US"/>
        </a:p>
      </dgm:t>
    </dgm:pt>
    <dgm:pt modelId="{D74A8520-69EC-4524-AD2F-9F99CEC9E3CD}" type="pres">
      <dgm:prSet presAssocID="{AEA89A38-0CFF-41E2-A161-081C34F86391}" presName="composite" presStyleCnt="0"/>
      <dgm:spPr/>
    </dgm:pt>
    <dgm:pt modelId="{DFEBD5BA-E206-4A19-B9B6-E6F88932F28E}" type="pres">
      <dgm:prSet presAssocID="{AEA89A38-0CFF-41E2-A161-081C34F86391}" presName="parentText" presStyleLbl="alignNode1" presStyleIdx="0" presStyleCnt="1">
        <dgm:presLayoutVars>
          <dgm:chMax val="1"/>
          <dgm:bulletEnabled val="1"/>
        </dgm:presLayoutVars>
      </dgm:prSet>
      <dgm:spPr/>
      <dgm:t>
        <a:bodyPr/>
        <a:lstStyle/>
        <a:p>
          <a:endParaRPr lang="en-US"/>
        </a:p>
      </dgm:t>
    </dgm:pt>
    <dgm:pt modelId="{C6DAC498-6312-4B1A-9CD6-4BB24914E371}" type="pres">
      <dgm:prSet presAssocID="{AEA89A38-0CFF-41E2-A161-081C34F86391}" presName="descendantText" presStyleLbl="alignAcc1" presStyleIdx="0" presStyleCnt="1" custLinFactNeighborX="0">
        <dgm:presLayoutVars>
          <dgm:bulletEnabled val="1"/>
        </dgm:presLayoutVars>
      </dgm:prSet>
      <dgm:spPr/>
      <dgm:t>
        <a:bodyPr/>
        <a:lstStyle/>
        <a:p>
          <a:endParaRPr lang="en-US"/>
        </a:p>
      </dgm:t>
    </dgm:pt>
  </dgm:ptLst>
  <dgm:cxnLst>
    <dgm:cxn modelId="{38CB811E-0D12-4597-8022-BD4D09F84F8B}" type="presOf" srcId="{8A076AC9-E235-4DAB-B98E-3A5D3EE20D7F}" destId="{90D3D41A-5D94-40D3-93A4-5B52C18FBC3C}" srcOrd="0" destOrd="0" presId="urn:microsoft.com/office/officeart/2005/8/layout/chevron2"/>
    <dgm:cxn modelId="{F310E093-44B6-4A60-9E6B-89DCC69531A8}" type="presOf" srcId="{8EFABFB8-2076-4E34-AA3B-19588295B7B6}" destId="{C6DAC498-6312-4B1A-9CD6-4BB24914E371}" srcOrd="0" destOrd="0" presId="urn:microsoft.com/office/officeart/2005/8/layout/chevron2"/>
    <dgm:cxn modelId="{286E5F63-E600-41E3-B765-FFAFB4BB9D40}" srcId="{AEA89A38-0CFF-41E2-A161-081C34F86391}" destId="{8EFABFB8-2076-4E34-AA3B-19588295B7B6}" srcOrd="0" destOrd="0" parTransId="{A38F78C5-9DB1-4CB0-B701-24239831C306}" sibTransId="{E07AF7DC-CCC3-42B9-BCE4-4CBE99E21614}"/>
    <dgm:cxn modelId="{896C7CA3-EB86-44E7-BCFE-41BE5AD3B1BA}" srcId="{8A076AC9-E235-4DAB-B98E-3A5D3EE20D7F}" destId="{AEA89A38-0CFF-41E2-A161-081C34F86391}" srcOrd="0" destOrd="0" parTransId="{15FCFA5E-FA1A-4CF2-BF9C-1DCDFC5CD7E9}" sibTransId="{9BA3099E-6503-4C72-8ED5-B1A5DB93D98A}"/>
    <dgm:cxn modelId="{6E044D68-1249-4F56-8832-EED90F0DE141}" type="presOf" srcId="{AEA89A38-0CFF-41E2-A161-081C34F86391}" destId="{DFEBD5BA-E206-4A19-B9B6-E6F88932F28E}" srcOrd="0" destOrd="0" presId="urn:microsoft.com/office/officeart/2005/8/layout/chevron2"/>
    <dgm:cxn modelId="{04CD8C57-95DC-4A6B-A616-A5A1837E49BB}" type="presParOf" srcId="{90D3D41A-5D94-40D3-93A4-5B52C18FBC3C}" destId="{D74A8520-69EC-4524-AD2F-9F99CEC9E3CD}" srcOrd="0" destOrd="0" presId="urn:microsoft.com/office/officeart/2005/8/layout/chevron2"/>
    <dgm:cxn modelId="{7A37B554-5688-423E-AD25-4A5CDF008962}" type="presParOf" srcId="{D74A8520-69EC-4524-AD2F-9F99CEC9E3CD}" destId="{DFEBD5BA-E206-4A19-B9B6-E6F88932F28E}" srcOrd="0" destOrd="0" presId="urn:microsoft.com/office/officeart/2005/8/layout/chevron2"/>
    <dgm:cxn modelId="{435841BF-C291-47DD-8AF5-FB856EB4E1F3}" type="presParOf" srcId="{D74A8520-69EC-4524-AD2F-9F99CEC9E3CD}" destId="{C6DAC498-6312-4B1A-9CD6-4BB24914E371}"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A076AC9-E235-4DAB-B98E-3A5D3EE20D7F}"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AEA89A38-0CFF-41E2-A161-081C34F86391}">
      <dgm:prSet phldrT="[Text]"/>
      <dgm:spPr>
        <a:solidFill>
          <a:srgbClr val="FFC000"/>
        </a:solidFill>
      </dgm:spPr>
      <dgm:t>
        <a:bodyPr/>
        <a:lstStyle/>
        <a:p>
          <a:r>
            <a:rPr lang="en-US" b="1" dirty="0">
              <a:solidFill>
                <a:schemeClr val="tx1"/>
              </a:solidFill>
            </a:rPr>
            <a:t>TRAVEL</a:t>
          </a:r>
        </a:p>
      </dgm:t>
    </dgm:pt>
    <dgm:pt modelId="{15FCFA5E-FA1A-4CF2-BF9C-1DCDFC5CD7E9}" type="parTrans" cxnId="{896C7CA3-EB86-44E7-BCFE-41BE5AD3B1BA}">
      <dgm:prSet/>
      <dgm:spPr/>
      <dgm:t>
        <a:bodyPr/>
        <a:lstStyle/>
        <a:p>
          <a:endParaRPr lang="en-US"/>
        </a:p>
      </dgm:t>
    </dgm:pt>
    <dgm:pt modelId="{9BA3099E-6503-4C72-8ED5-B1A5DB93D98A}" type="sibTrans" cxnId="{896C7CA3-EB86-44E7-BCFE-41BE5AD3B1BA}">
      <dgm:prSet/>
      <dgm:spPr/>
      <dgm:t>
        <a:bodyPr/>
        <a:lstStyle/>
        <a:p>
          <a:endParaRPr lang="en-US"/>
        </a:p>
      </dgm:t>
    </dgm:pt>
    <dgm:pt modelId="{1C766879-D9FE-49A2-8079-ADF9C42CDFE1}">
      <dgm:prSet custT="1"/>
      <dgm:spPr>
        <a:ln>
          <a:solidFill>
            <a:srgbClr val="FFC000"/>
          </a:solidFill>
        </a:ln>
      </dgm:spPr>
      <dgm:t>
        <a:bodyPr/>
        <a:lstStyle/>
        <a:p>
          <a:r>
            <a:rPr lang="en-US" sz="1200" b="0" dirty="0">
              <a:latin typeface="Arial"/>
              <a:cs typeface="Arial"/>
            </a:rPr>
            <a:t>Travel may be ok before program end date under certain circumstances but always ask an International Student Advisor first!</a:t>
          </a:r>
        </a:p>
      </dgm:t>
    </dgm:pt>
    <dgm:pt modelId="{5DA1BD7A-08D3-4E40-A3C9-3C05F80CE571}" type="parTrans" cxnId="{DEDD5C6B-19C2-4FBC-A0C9-C85766C5E5A2}">
      <dgm:prSet/>
      <dgm:spPr/>
      <dgm:t>
        <a:bodyPr/>
        <a:lstStyle/>
        <a:p>
          <a:endParaRPr lang="en-US"/>
        </a:p>
      </dgm:t>
    </dgm:pt>
    <dgm:pt modelId="{4A493707-9A79-4687-A064-0AA8282D4640}" type="sibTrans" cxnId="{DEDD5C6B-19C2-4FBC-A0C9-C85766C5E5A2}">
      <dgm:prSet/>
      <dgm:spPr/>
      <dgm:t>
        <a:bodyPr/>
        <a:lstStyle/>
        <a:p>
          <a:endParaRPr lang="en-US"/>
        </a:p>
      </dgm:t>
    </dgm:pt>
    <dgm:pt modelId="{8EFABFB8-2076-4E34-AA3B-19588295B7B6}">
      <dgm:prSet phldrT="[Text]" custT="1"/>
      <dgm:spPr>
        <a:ln>
          <a:solidFill>
            <a:srgbClr val="FFC000"/>
          </a:solidFill>
        </a:ln>
      </dgm:spPr>
      <dgm:t>
        <a:bodyPr/>
        <a:lstStyle/>
        <a:p>
          <a:pPr rtl="0"/>
          <a:r>
            <a:rPr lang="en-US" sz="1200" b="0" dirty="0">
              <a:latin typeface="Arial"/>
              <a:cs typeface="Arial"/>
            </a:rPr>
            <a:t>Travel is </a:t>
          </a:r>
          <a:r>
            <a:rPr lang="en-US" sz="1200" b="1" dirty="0">
              <a:solidFill>
                <a:srgbClr val="FF0000"/>
              </a:solidFill>
              <a:latin typeface="Arial"/>
              <a:cs typeface="Arial"/>
            </a:rPr>
            <a:t>NEVER</a:t>
          </a:r>
          <a:r>
            <a:rPr lang="en-US" sz="1200" b="0" dirty="0">
              <a:solidFill>
                <a:schemeClr val="tx1"/>
              </a:solidFill>
              <a:latin typeface="Arial"/>
              <a:cs typeface="Arial"/>
            </a:rPr>
            <a:t> </a:t>
          </a:r>
          <a:r>
            <a:rPr lang="en-US" sz="1200" b="0" dirty="0">
              <a:latin typeface="Arial"/>
              <a:cs typeface="Arial"/>
            </a:rPr>
            <a:t>recommended when your application is pending AFTER your academic program already ended.</a:t>
          </a:r>
        </a:p>
      </dgm:t>
    </dgm:pt>
    <dgm:pt modelId="{A38F78C5-9DB1-4CB0-B701-24239831C306}" type="parTrans" cxnId="{286E5F63-E600-41E3-B765-FFAFB4BB9D40}">
      <dgm:prSet/>
      <dgm:spPr/>
      <dgm:t>
        <a:bodyPr/>
        <a:lstStyle/>
        <a:p>
          <a:endParaRPr lang="en-US"/>
        </a:p>
      </dgm:t>
    </dgm:pt>
    <dgm:pt modelId="{E07AF7DC-CCC3-42B9-BCE4-4CBE99E21614}" type="sibTrans" cxnId="{286E5F63-E600-41E3-B765-FFAFB4BB9D40}">
      <dgm:prSet/>
      <dgm:spPr/>
      <dgm:t>
        <a:bodyPr/>
        <a:lstStyle/>
        <a:p>
          <a:endParaRPr lang="en-US"/>
        </a:p>
      </dgm:t>
    </dgm:pt>
    <dgm:pt modelId="{90D3D41A-5D94-40D3-93A4-5B52C18FBC3C}" type="pres">
      <dgm:prSet presAssocID="{8A076AC9-E235-4DAB-B98E-3A5D3EE20D7F}" presName="linearFlow" presStyleCnt="0">
        <dgm:presLayoutVars>
          <dgm:dir/>
          <dgm:animLvl val="lvl"/>
          <dgm:resizeHandles val="exact"/>
        </dgm:presLayoutVars>
      </dgm:prSet>
      <dgm:spPr/>
      <dgm:t>
        <a:bodyPr/>
        <a:lstStyle/>
        <a:p>
          <a:endParaRPr lang="en-US"/>
        </a:p>
      </dgm:t>
    </dgm:pt>
    <dgm:pt modelId="{D74A8520-69EC-4524-AD2F-9F99CEC9E3CD}" type="pres">
      <dgm:prSet presAssocID="{AEA89A38-0CFF-41E2-A161-081C34F86391}" presName="composite" presStyleCnt="0"/>
      <dgm:spPr/>
    </dgm:pt>
    <dgm:pt modelId="{DFEBD5BA-E206-4A19-B9B6-E6F88932F28E}" type="pres">
      <dgm:prSet presAssocID="{AEA89A38-0CFF-41E2-A161-081C34F86391}" presName="parentText" presStyleLbl="alignNode1" presStyleIdx="0" presStyleCnt="1" custLinFactNeighborX="1346" custLinFactNeighborY="-5703">
        <dgm:presLayoutVars>
          <dgm:chMax val="1"/>
          <dgm:bulletEnabled val="1"/>
        </dgm:presLayoutVars>
      </dgm:prSet>
      <dgm:spPr/>
      <dgm:t>
        <a:bodyPr/>
        <a:lstStyle/>
        <a:p>
          <a:endParaRPr lang="en-US"/>
        </a:p>
      </dgm:t>
    </dgm:pt>
    <dgm:pt modelId="{C6DAC498-6312-4B1A-9CD6-4BB24914E371}" type="pres">
      <dgm:prSet presAssocID="{AEA89A38-0CFF-41E2-A161-081C34F86391}" presName="descendantText" presStyleLbl="alignAcc1" presStyleIdx="0" presStyleCnt="1" custLinFactNeighborX="0">
        <dgm:presLayoutVars>
          <dgm:bulletEnabled val="1"/>
        </dgm:presLayoutVars>
      </dgm:prSet>
      <dgm:spPr/>
      <dgm:t>
        <a:bodyPr/>
        <a:lstStyle/>
        <a:p>
          <a:endParaRPr lang="en-US"/>
        </a:p>
      </dgm:t>
    </dgm:pt>
  </dgm:ptLst>
  <dgm:cxnLst>
    <dgm:cxn modelId="{460B8541-8D0E-4DB9-BA67-E73919BD10F9}" type="presOf" srcId="{AEA89A38-0CFF-41E2-A161-081C34F86391}" destId="{DFEBD5BA-E206-4A19-B9B6-E6F88932F28E}" srcOrd="0" destOrd="0" presId="urn:microsoft.com/office/officeart/2005/8/layout/chevron2"/>
    <dgm:cxn modelId="{38CB811E-0D12-4597-8022-BD4D09F84F8B}" type="presOf" srcId="{8A076AC9-E235-4DAB-B98E-3A5D3EE20D7F}" destId="{90D3D41A-5D94-40D3-93A4-5B52C18FBC3C}" srcOrd="0" destOrd="0" presId="urn:microsoft.com/office/officeart/2005/8/layout/chevron2"/>
    <dgm:cxn modelId="{286E5F63-E600-41E3-B765-FFAFB4BB9D40}" srcId="{AEA89A38-0CFF-41E2-A161-081C34F86391}" destId="{8EFABFB8-2076-4E34-AA3B-19588295B7B6}" srcOrd="0" destOrd="0" parTransId="{A38F78C5-9DB1-4CB0-B701-24239831C306}" sibTransId="{E07AF7DC-CCC3-42B9-BCE4-4CBE99E21614}"/>
    <dgm:cxn modelId="{DEDD5C6B-19C2-4FBC-A0C9-C85766C5E5A2}" srcId="{AEA89A38-0CFF-41E2-A161-081C34F86391}" destId="{1C766879-D9FE-49A2-8079-ADF9C42CDFE1}" srcOrd="1" destOrd="0" parTransId="{5DA1BD7A-08D3-4E40-A3C9-3C05F80CE571}" sibTransId="{4A493707-9A79-4687-A064-0AA8282D4640}"/>
    <dgm:cxn modelId="{26F0828F-6409-4DA6-AC35-6AB8A5BA8011}" type="presOf" srcId="{8EFABFB8-2076-4E34-AA3B-19588295B7B6}" destId="{C6DAC498-6312-4B1A-9CD6-4BB24914E371}" srcOrd="0" destOrd="0" presId="urn:microsoft.com/office/officeart/2005/8/layout/chevron2"/>
    <dgm:cxn modelId="{D4C2C57A-3BEE-44FF-98CE-CA02ABFD1778}" type="presOf" srcId="{1C766879-D9FE-49A2-8079-ADF9C42CDFE1}" destId="{C6DAC498-6312-4B1A-9CD6-4BB24914E371}" srcOrd="0" destOrd="1" presId="urn:microsoft.com/office/officeart/2005/8/layout/chevron2"/>
    <dgm:cxn modelId="{896C7CA3-EB86-44E7-BCFE-41BE5AD3B1BA}" srcId="{8A076AC9-E235-4DAB-B98E-3A5D3EE20D7F}" destId="{AEA89A38-0CFF-41E2-A161-081C34F86391}" srcOrd="0" destOrd="0" parTransId="{15FCFA5E-FA1A-4CF2-BF9C-1DCDFC5CD7E9}" sibTransId="{9BA3099E-6503-4C72-8ED5-B1A5DB93D98A}"/>
    <dgm:cxn modelId="{90E7DBB5-3D49-4E77-818F-76B269A9F612}" type="presParOf" srcId="{90D3D41A-5D94-40D3-93A4-5B52C18FBC3C}" destId="{D74A8520-69EC-4524-AD2F-9F99CEC9E3CD}" srcOrd="0" destOrd="0" presId="urn:microsoft.com/office/officeart/2005/8/layout/chevron2"/>
    <dgm:cxn modelId="{46461C49-9EE6-46AE-A084-6E01A5B0D072}" type="presParOf" srcId="{D74A8520-69EC-4524-AD2F-9F99CEC9E3CD}" destId="{DFEBD5BA-E206-4A19-B9B6-E6F88932F28E}" srcOrd="0" destOrd="0" presId="urn:microsoft.com/office/officeart/2005/8/layout/chevron2"/>
    <dgm:cxn modelId="{475CDDEC-5E57-40AE-8D79-032D9158CDF5}" type="presParOf" srcId="{D74A8520-69EC-4524-AD2F-9F99CEC9E3CD}" destId="{C6DAC498-6312-4B1A-9CD6-4BB24914E371}"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A076AC9-E235-4DAB-B98E-3A5D3EE20D7F}" type="doc">
      <dgm:prSet loTypeId="urn:microsoft.com/office/officeart/2005/8/layout/chevron2" loCatId="list" qsTypeId="urn:microsoft.com/office/officeart/2005/8/quickstyle/simple1" qsCatId="simple" csTypeId="urn:microsoft.com/office/officeart/2005/8/colors/accent4_2" csCatId="accent4" phldr="1"/>
      <dgm:spPr/>
      <dgm:t>
        <a:bodyPr/>
        <a:lstStyle/>
        <a:p>
          <a:endParaRPr lang="en-US"/>
        </a:p>
      </dgm:t>
    </dgm:pt>
    <dgm:pt modelId="{1C766879-D9FE-49A2-8079-ADF9C42CDFE1}">
      <dgm:prSet custT="1"/>
      <dgm:spPr/>
      <dgm:t>
        <a:bodyPr/>
        <a:lstStyle/>
        <a:p>
          <a:pPr rtl="0"/>
          <a:r>
            <a:rPr lang="en-US" sz="1200" b="0" dirty="0">
              <a:latin typeface="Arial"/>
              <a:cs typeface="Arial"/>
            </a:rPr>
            <a:t>Purchasing Health Insurance is not required but ABSOLUTELY recommended!</a:t>
          </a:r>
          <a:endParaRPr lang="en-US" sz="1200" dirty="0"/>
        </a:p>
      </dgm:t>
    </dgm:pt>
    <dgm:pt modelId="{5DA1BD7A-08D3-4E40-A3C9-3C05F80CE571}" type="parTrans" cxnId="{DEDD5C6B-19C2-4FBC-A0C9-C85766C5E5A2}">
      <dgm:prSet/>
      <dgm:spPr/>
      <dgm:t>
        <a:bodyPr/>
        <a:lstStyle/>
        <a:p>
          <a:endParaRPr lang="en-US"/>
        </a:p>
      </dgm:t>
    </dgm:pt>
    <dgm:pt modelId="{4A493707-9A79-4687-A064-0AA8282D4640}" type="sibTrans" cxnId="{DEDD5C6B-19C2-4FBC-A0C9-C85766C5E5A2}">
      <dgm:prSet/>
      <dgm:spPr/>
      <dgm:t>
        <a:bodyPr/>
        <a:lstStyle/>
        <a:p>
          <a:endParaRPr lang="en-US"/>
        </a:p>
      </dgm:t>
    </dgm:pt>
    <dgm:pt modelId="{F525E752-8DD6-48E7-A34D-D3212B208009}">
      <dgm:prSet phldr="0"/>
      <dgm:spPr/>
      <dgm:t>
        <a:bodyPr/>
        <a:lstStyle/>
        <a:p>
          <a:pPr rtl="0"/>
          <a:r>
            <a:rPr lang="en-US" b="1" dirty="0">
              <a:latin typeface="Arial"/>
              <a:cs typeface="Arial"/>
            </a:rPr>
            <a:t>INSURANCE</a:t>
          </a:r>
        </a:p>
      </dgm:t>
    </dgm:pt>
    <dgm:pt modelId="{F9401473-5A01-4523-B4DC-E2DFA56C835C}" type="parTrans" cxnId="{AF7D8996-CC65-40E3-8F06-086C13A1C299}">
      <dgm:prSet/>
      <dgm:spPr/>
    </dgm:pt>
    <dgm:pt modelId="{39521305-E354-4A41-8698-3807B95332BB}" type="sibTrans" cxnId="{AF7D8996-CC65-40E3-8F06-086C13A1C299}">
      <dgm:prSet/>
      <dgm:spPr/>
    </dgm:pt>
    <dgm:pt modelId="{90D3D41A-5D94-40D3-93A4-5B52C18FBC3C}" type="pres">
      <dgm:prSet presAssocID="{8A076AC9-E235-4DAB-B98E-3A5D3EE20D7F}" presName="linearFlow" presStyleCnt="0">
        <dgm:presLayoutVars>
          <dgm:dir/>
          <dgm:animLvl val="lvl"/>
          <dgm:resizeHandles val="exact"/>
        </dgm:presLayoutVars>
      </dgm:prSet>
      <dgm:spPr/>
      <dgm:t>
        <a:bodyPr/>
        <a:lstStyle/>
        <a:p>
          <a:endParaRPr lang="en-US"/>
        </a:p>
      </dgm:t>
    </dgm:pt>
    <dgm:pt modelId="{54D205A7-D229-4CE5-9404-33EA9C88A0CD}" type="pres">
      <dgm:prSet presAssocID="{F525E752-8DD6-48E7-A34D-D3212B208009}" presName="composite" presStyleCnt="0"/>
      <dgm:spPr/>
    </dgm:pt>
    <dgm:pt modelId="{354338B3-0518-4876-921F-C108165DFAA9}" type="pres">
      <dgm:prSet presAssocID="{F525E752-8DD6-48E7-A34D-D3212B208009}" presName="parentText" presStyleLbl="alignNode1" presStyleIdx="0" presStyleCnt="1">
        <dgm:presLayoutVars>
          <dgm:chMax val="1"/>
          <dgm:bulletEnabled val="1"/>
        </dgm:presLayoutVars>
      </dgm:prSet>
      <dgm:spPr/>
      <dgm:t>
        <a:bodyPr/>
        <a:lstStyle/>
        <a:p>
          <a:endParaRPr lang="en-US"/>
        </a:p>
      </dgm:t>
    </dgm:pt>
    <dgm:pt modelId="{BF586D5E-5171-495D-ADA9-5E966A08171B}" type="pres">
      <dgm:prSet presAssocID="{F525E752-8DD6-48E7-A34D-D3212B208009}" presName="descendantText" presStyleLbl="alignAcc1" presStyleIdx="0" presStyleCnt="1">
        <dgm:presLayoutVars>
          <dgm:bulletEnabled val="1"/>
        </dgm:presLayoutVars>
      </dgm:prSet>
      <dgm:spPr/>
      <dgm:t>
        <a:bodyPr/>
        <a:lstStyle/>
        <a:p>
          <a:endParaRPr lang="en-US"/>
        </a:p>
      </dgm:t>
    </dgm:pt>
  </dgm:ptLst>
  <dgm:cxnLst>
    <dgm:cxn modelId="{38CB811E-0D12-4597-8022-BD4D09F84F8B}" type="presOf" srcId="{8A076AC9-E235-4DAB-B98E-3A5D3EE20D7F}" destId="{90D3D41A-5D94-40D3-93A4-5B52C18FBC3C}" srcOrd="0" destOrd="0" presId="urn:microsoft.com/office/officeart/2005/8/layout/chevron2"/>
    <dgm:cxn modelId="{0953F2D0-F37D-406D-A45B-8B31A682221C}" type="presOf" srcId="{F525E752-8DD6-48E7-A34D-D3212B208009}" destId="{354338B3-0518-4876-921F-C108165DFAA9}" srcOrd="0" destOrd="0" presId="urn:microsoft.com/office/officeart/2005/8/layout/chevron2"/>
    <dgm:cxn modelId="{AF7D8996-CC65-40E3-8F06-086C13A1C299}" srcId="{8A076AC9-E235-4DAB-B98E-3A5D3EE20D7F}" destId="{F525E752-8DD6-48E7-A34D-D3212B208009}" srcOrd="0" destOrd="0" parTransId="{F9401473-5A01-4523-B4DC-E2DFA56C835C}" sibTransId="{39521305-E354-4A41-8698-3807B95332BB}"/>
    <dgm:cxn modelId="{D0D5874C-7946-4C66-81E1-B993B0E58B66}" type="presOf" srcId="{1C766879-D9FE-49A2-8079-ADF9C42CDFE1}" destId="{BF586D5E-5171-495D-ADA9-5E966A08171B}" srcOrd="0" destOrd="0" presId="urn:microsoft.com/office/officeart/2005/8/layout/chevron2"/>
    <dgm:cxn modelId="{DEDD5C6B-19C2-4FBC-A0C9-C85766C5E5A2}" srcId="{F525E752-8DD6-48E7-A34D-D3212B208009}" destId="{1C766879-D9FE-49A2-8079-ADF9C42CDFE1}" srcOrd="0" destOrd="0" parTransId="{5DA1BD7A-08D3-4E40-A3C9-3C05F80CE571}" sibTransId="{4A493707-9A79-4687-A064-0AA8282D4640}"/>
    <dgm:cxn modelId="{DEAE8CFE-FA07-4316-96CD-7D77F8B48D84}" type="presParOf" srcId="{90D3D41A-5D94-40D3-93A4-5B52C18FBC3C}" destId="{54D205A7-D229-4CE5-9404-33EA9C88A0CD}" srcOrd="0" destOrd="0" presId="urn:microsoft.com/office/officeart/2005/8/layout/chevron2"/>
    <dgm:cxn modelId="{11BF38FB-A4B1-47A9-A80F-3F04CB1EE40C}" type="presParOf" srcId="{54D205A7-D229-4CE5-9404-33EA9C88A0CD}" destId="{354338B3-0518-4876-921F-C108165DFAA9}" srcOrd="0" destOrd="0" presId="urn:microsoft.com/office/officeart/2005/8/layout/chevron2"/>
    <dgm:cxn modelId="{0B7029B7-B2FE-4188-9568-6AF5CF48AB96}" type="presParOf" srcId="{54D205A7-D229-4CE5-9404-33EA9C88A0CD}" destId="{BF586D5E-5171-495D-ADA9-5E966A08171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9F8CEC-4560-45C5-832C-D1802E935BBC}"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24825825-F5BD-437A-AA4C-24A6AA2F077F}">
      <dgm:prSet phldrT="[Text]" custT="1"/>
      <dgm:spPr>
        <a:solidFill>
          <a:schemeClr val="tx1"/>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600">
              <a:effectLst>
                <a:outerShdw blurRad="38100" dist="38100" dir="2700000" algn="tl">
                  <a:srgbClr val="000000">
                    <a:alpha val="43137"/>
                  </a:srgbClr>
                </a:outerShdw>
              </a:effectLst>
              <a:latin typeface="Arial" panose="020B0604020202020204" pitchFamily="34" charset="0"/>
              <a:cs typeface="Arial" panose="020B0604020202020204" pitchFamily="34" charset="0"/>
            </a:rPr>
            <a:t>Must be in lawful F-1 Status</a:t>
          </a:r>
        </a:p>
      </dgm:t>
    </dgm:pt>
    <dgm:pt modelId="{8F71F868-D4A2-4B11-B73A-56E1CDD38F8B}" type="parTrans" cxnId="{EBC13925-4693-4A93-BFA2-A2AB69909DBA}">
      <dgm:prSet/>
      <dgm:spPr/>
      <dgm:t>
        <a:bodyPr/>
        <a:lstStyle/>
        <a:p>
          <a:endParaRPr lang="en-US" sz="1400"/>
        </a:p>
      </dgm:t>
    </dgm:pt>
    <dgm:pt modelId="{D5C20111-EB81-4A88-925D-157E81B53C85}" type="sibTrans" cxnId="{EBC13925-4693-4A93-BFA2-A2AB69909DBA}">
      <dgm:prSet/>
      <dgm:spPr/>
      <dgm:t>
        <a:bodyPr/>
        <a:lstStyle/>
        <a:p>
          <a:endParaRPr lang="en-US" sz="1400"/>
        </a:p>
      </dgm:t>
    </dgm:pt>
    <dgm:pt modelId="{D01EDF6B-0267-45D1-892A-F9EC2B865485}">
      <dgm:prSet phldrT="[Text]" custT="1"/>
      <dgm:spPr>
        <a:solidFill>
          <a:schemeClr val="tx1"/>
        </a:solidFill>
      </dgm:spPr>
      <dgm:t>
        <a:bodyPr/>
        <a:lstStyle/>
        <a:p>
          <a:r>
            <a:rPr lang="en-US" sz="1600">
              <a:effectLst>
                <a:outerShdw blurRad="38100" dist="38100" dir="2700000" algn="tl">
                  <a:srgbClr val="000000">
                    <a:alpha val="43137"/>
                  </a:srgbClr>
                </a:outerShdw>
              </a:effectLst>
              <a:latin typeface="Arial" panose="020B0604020202020204" pitchFamily="34" charset="0"/>
              <a:cs typeface="Arial" panose="020B0604020202020204" pitchFamily="34" charset="0"/>
            </a:rPr>
            <a:t>Have been enrolled in a full course of study for at least one academic year</a:t>
          </a:r>
          <a:endParaRPr lang="en-US" sz="1600">
            <a:latin typeface="Arial" panose="020B0604020202020204" pitchFamily="34" charset="0"/>
            <a:cs typeface="Arial" panose="020B0604020202020204" pitchFamily="34" charset="0"/>
          </a:endParaRPr>
        </a:p>
      </dgm:t>
    </dgm:pt>
    <dgm:pt modelId="{CDABB74E-4FC6-4226-987A-98E705E12D0A}" type="parTrans" cxnId="{0EB0DB1D-E8D6-4291-A1CD-9625EE6F7587}">
      <dgm:prSet/>
      <dgm:spPr/>
      <dgm:t>
        <a:bodyPr/>
        <a:lstStyle/>
        <a:p>
          <a:endParaRPr lang="en-US" sz="1400"/>
        </a:p>
      </dgm:t>
    </dgm:pt>
    <dgm:pt modelId="{E6BD1EBB-6F1D-4CAB-818D-CFEEF10F0733}" type="sibTrans" cxnId="{0EB0DB1D-E8D6-4291-A1CD-9625EE6F7587}">
      <dgm:prSet/>
      <dgm:spPr/>
      <dgm:t>
        <a:bodyPr/>
        <a:lstStyle/>
        <a:p>
          <a:endParaRPr lang="en-US" sz="1400"/>
        </a:p>
      </dgm:t>
    </dgm:pt>
    <dgm:pt modelId="{5C5644A1-8B7E-484F-8075-155B97901B88}">
      <dgm:prSet phldrT="[Text]" custT="1"/>
      <dgm:spPr>
        <a:solidFill>
          <a:schemeClr val="tx1"/>
        </a:solidFill>
      </dgm:spPr>
      <dgm:t>
        <a:bodyPr/>
        <a:lstStyle/>
        <a:p>
          <a:r>
            <a:rPr lang="en-US" sz="1600">
              <a:effectLst>
                <a:outerShdw blurRad="38100" dist="38100" dir="2700000" algn="tl">
                  <a:srgbClr val="000000">
                    <a:alpha val="43137"/>
                  </a:srgbClr>
                </a:outerShdw>
              </a:effectLst>
              <a:latin typeface="Arial" panose="020B0604020202020204" pitchFamily="34" charset="0"/>
              <a:cs typeface="Arial" panose="020B0604020202020204" pitchFamily="34" charset="0"/>
            </a:rPr>
            <a:t>Be in good academic standing</a:t>
          </a:r>
          <a:endParaRPr lang="en-US" sz="1600">
            <a:latin typeface="Arial" panose="020B0604020202020204" pitchFamily="34" charset="0"/>
            <a:cs typeface="Arial" panose="020B0604020202020204" pitchFamily="34" charset="0"/>
          </a:endParaRPr>
        </a:p>
      </dgm:t>
    </dgm:pt>
    <dgm:pt modelId="{6DF2E1A9-B023-4018-A0B9-59D73BD30A3A}" type="parTrans" cxnId="{7AD5DDEB-A59D-411F-B0E4-3CCA630893E8}">
      <dgm:prSet/>
      <dgm:spPr/>
      <dgm:t>
        <a:bodyPr/>
        <a:lstStyle/>
        <a:p>
          <a:endParaRPr lang="en-US" sz="1400"/>
        </a:p>
      </dgm:t>
    </dgm:pt>
    <dgm:pt modelId="{B7578E4F-44EC-41B3-9797-6A5867FA14D7}" type="sibTrans" cxnId="{7AD5DDEB-A59D-411F-B0E4-3CCA630893E8}">
      <dgm:prSet/>
      <dgm:spPr/>
      <dgm:t>
        <a:bodyPr/>
        <a:lstStyle/>
        <a:p>
          <a:endParaRPr lang="en-US" sz="1400"/>
        </a:p>
      </dgm:t>
    </dgm:pt>
    <dgm:pt modelId="{4668DD23-3050-4744-A87E-0AB42D3D9713}">
      <dgm:prSet phldrT="[Text]" custT="1"/>
      <dgm:spPr>
        <a:solidFill>
          <a:schemeClr val="tx1"/>
        </a:solidFill>
      </dgm:spPr>
      <dgm:t>
        <a:bodyPr/>
        <a:lstStyle/>
        <a:p>
          <a:r>
            <a:rPr lang="en-US" sz="1600">
              <a:effectLst>
                <a:outerShdw blurRad="38100" dist="38100" dir="2700000" algn="tl">
                  <a:srgbClr val="000000">
                    <a:alpha val="43137"/>
                  </a:srgbClr>
                </a:outerShdw>
              </a:effectLst>
              <a:latin typeface="Arial" panose="020B0604020202020204" pitchFamily="34" charset="0"/>
              <a:cs typeface="Arial" panose="020B0604020202020204" pitchFamily="34" charset="0"/>
            </a:rPr>
            <a:t>Have completed, or be in the process of completing all degree-required coursework</a:t>
          </a:r>
          <a:endParaRPr lang="en-US" sz="1600">
            <a:latin typeface="Arial" panose="020B0604020202020204" pitchFamily="34" charset="0"/>
            <a:cs typeface="Arial" panose="020B0604020202020204" pitchFamily="34" charset="0"/>
          </a:endParaRPr>
        </a:p>
      </dgm:t>
    </dgm:pt>
    <dgm:pt modelId="{4BFEE9AA-3F70-469F-8A97-E9380F60B060}" type="parTrans" cxnId="{AF8BCFDA-C9F7-40EF-A020-78470FF2405D}">
      <dgm:prSet/>
      <dgm:spPr/>
      <dgm:t>
        <a:bodyPr/>
        <a:lstStyle/>
        <a:p>
          <a:endParaRPr lang="en-US" sz="1400"/>
        </a:p>
      </dgm:t>
    </dgm:pt>
    <dgm:pt modelId="{63C8950D-0A83-4973-8A6C-B4370ECB7C5C}" type="sibTrans" cxnId="{AF8BCFDA-C9F7-40EF-A020-78470FF2405D}">
      <dgm:prSet/>
      <dgm:spPr/>
      <dgm:t>
        <a:bodyPr/>
        <a:lstStyle/>
        <a:p>
          <a:endParaRPr lang="en-US" sz="1400"/>
        </a:p>
      </dgm:t>
    </dgm:pt>
    <dgm:pt modelId="{E4D9FC87-4D91-4455-9DB0-2A974DEC543C}">
      <dgm:prSet custT="1"/>
      <dgm:spPr>
        <a:solidFill>
          <a:schemeClr val="tx1"/>
        </a:solidFill>
      </dgm:spPr>
      <dgm:t>
        <a:bodyPr/>
        <a:lstStyle/>
        <a:p>
          <a:r>
            <a:rPr lang="en-US" sz="1600">
              <a:effectLst>
                <a:outerShdw blurRad="38100" dist="38100" dir="2700000" algn="tl">
                  <a:srgbClr val="000000">
                    <a:alpha val="43137"/>
                  </a:srgbClr>
                </a:outerShdw>
              </a:effectLst>
              <a:latin typeface="Arial" panose="020B0604020202020204" pitchFamily="34" charset="0"/>
              <a:cs typeface="Arial" panose="020B0604020202020204" pitchFamily="34" charset="0"/>
            </a:rPr>
            <a:t>Must apply during the application period &amp; comply with deadlines</a:t>
          </a:r>
        </a:p>
      </dgm:t>
    </dgm:pt>
    <dgm:pt modelId="{482FFC1D-FF66-4C18-88EB-85F6D5219B02}" type="parTrans" cxnId="{2D3D1C52-9963-4904-B792-9CE4CD61DAB7}">
      <dgm:prSet/>
      <dgm:spPr/>
      <dgm:t>
        <a:bodyPr/>
        <a:lstStyle/>
        <a:p>
          <a:endParaRPr lang="en-US" sz="1400"/>
        </a:p>
      </dgm:t>
    </dgm:pt>
    <dgm:pt modelId="{D193F6A3-E51A-409F-AAEE-8BF90E8914CC}" type="sibTrans" cxnId="{2D3D1C52-9963-4904-B792-9CE4CD61DAB7}">
      <dgm:prSet/>
      <dgm:spPr/>
      <dgm:t>
        <a:bodyPr/>
        <a:lstStyle/>
        <a:p>
          <a:endParaRPr lang="en-US" sz="1400"/>
        </a:p>
      </dgm:t>
    </dgm:pt>
    <dgm:pt modelId="{D2D76B8F-10DB-4F31-8B8D-4833C9E95466}">
      <dgm:prSet custT="1"/>
      <dgm:spPr>
        <a:solidFill>
          <a:schemeClr val="tx1"/>
        </a:solidFill>
      </dgm:spPr>
      <dgm:t>
        <a:bodyPr/>
        <a:lstStyle/>
        <a:p>
          <a:r>
            <a:rPr lang="en-US" sz="1600">
              <a:effectLst>
                <a:outerShdw blurRad="38100" dist="38100" dir="2700000" algn="tl">
                  <a:srgbClr val="000000">
                    <a:alpha val="43137"/>
                  </a:srgbClr>
                </a:outerShdw>
              </a:effectLst>
              <a:latin typeface="Arial" panose="020B0604020202020204" pitchFamily="34" charset="0"/>
              <a:cs typeface="Arial" panose="020B0604020202020204" pitchFamily="34" charset="0"/>
            </a:rPr>
            <a:t>Have </a:t>
          </a:r>
          <a:r>
            <a:rPr lang="en-US" sz="1600" u="sng">
              <a:effectLst>
                <a:outerShdw blurRad="38100" dist="38100" dir="2700000" algn="tl">
                  <a:srgbClr val="000000">
                    <a:alpha val="43137"/>
                  </a:srgbClr>
                </a:outerShdw>
              </a:effectLst>
              <a:latin typeface="Arial" panose="020B0604020202020204" pitchFamily="34" charset="0"/>
              <a:cs typeface="Arial" panose="020B0604020202020204" pitchFamily="34" charset="0"/>
            </a:rPr>
            <a:t>not</a:t>
          </a:r>
          <a:r>
            <a:rPr lang="en-US" sz="1600">
              <a:effectLst>
                <a:outerShdw blurRad="38100" dist="38100" dir="2700000" algn="tl">
                  <a:srgbClr val="000000">
                    <a:alpha val="43137"/>
                  </a:srgbClr>
                </a:outerShdw>
              </a:effectLst>
              <a:latin typeface="Arial" panose="020B0604020202020204" pitchFamily="34" charset="0"/>
              <a:cs typeface="Arial" panose="020B0604020202020204" pitchFamily="34" charset="0"/>
            </a:rPr>
            <a:t> already been granted OPT at your current degree level, or exceeded 12 months of Full-Time CPT</a:t>
          </a:r>
          <a:endParaRPr lang="en-US" sz="1600">
            <a:latin typeface="Arial" panose="020B0604020202020204" pitchFamily="34" charset="0"/>
            <a:cs typeface="Arial" panose="020B0604020202020204" pitchFamily="34" charset="0"/>
          </a:endParaRPr>
        </a:p>
      </dgm:t>
    </dgm:pt>
    <dgm:pt modelId="{8032BE1D-3AF3-4F3B-93E3-4663A6D52D2E}" type="parTrans" cxnId="{65EF4028-C42C-43A2-A9F2-165DDDE6A8E3}">
      <dgm:prSet/>
      <dgm:spPr/>
      <dgm:t>
        <a:bodyPr/>
        <a:lstStyle/>
        <a:p>
          <a:endParaRPr lang="en-US" sz="1400"/>
        </a:p>
      </dgm:t>
    </dgm:pt>
    <dgm:pt modelId="{117EE3AA-0408-4A6F-A20E-66D5129B2511}" type="sibTrans" cxnId="{65EF4028-C42C-43A2-A9F2-165DDDE6A8E3}">
      <dgm:prSet/>
      <dgm:spPr/>
      <dgm:t>
        <a:bodyPr/>
        <a:lstStyle/>
        <a:p>
          <a:endParaRPr lang="en-US" sz="1400"/>
        </a:p>
      </dgm:t>
    </dgm:pt>
    <dgm:pt modelId="{1E199DB6-CE6F-495C-8601-8EB74DAB2B60}" type="pres">
      <dgm:prSet presAssocID="{289F8CEC-4560-45C5-832C-D1802E935BBC}" presName="Name0" presStyleCnt="0">
        <dgm:presLayoutVars>
          <dgm:chMax val="7"/>
          <dgm:chPref val="7"/>
          <dgm:dir/>
        </dgm:presLayoutVars>
      </dgm:prSet>
      <dgm:spPr/>
      <dgm:t>
        <a:bodyPr/>
        <a:lstStyle/>
        <a:p>
          <a:endParaRPr lang="en-US"/>
        </a:p>
      </dgm:t>
    </dgm:pt>
    <dgm:pt modelId="{AA4837E7-01D5-46ED-972C-B0057F3BB601}" type="pres">
      <dgm:prSet presAssocID="{289F8CEC-4560-45C5-832C-D1802E935BBC}" presName="Name1" presStyleCnt="0"/>
      <dgm:spPr/>
    </dgm:pt>
    <dgm:pt modelId="{87712E87-C7FC-40B4-9BEA-FC9AC2D614A2}" type="pres">
      <dgm:prSet presAssocID="{289F8CEC-4560-45C5-832C-D1802E935BBC}" presName="cycle" presStyleCnt="0"/>
      <dgm:spPr/>
    </dgm:pt>
    <dgm:pt modelId="{0F2B6302-0A58-4637-A535-203DFB9BA7EC}" type="pres">
      <dgm:prSet presAssocID="{289F8CEC-4560-45C5-832C-D1802E935BBC}" presName="srcNode" presStyleLbl="node1" presStyleIdx="0" presStyleCnt="6"/>
      <dgm:spPr/>
    </dgm:pt>
    <dgm:pt modelId="{439095AA-04E8-4E76-8E55-4887CC83FA07}" type="pres">
      <dgm:prSet presAssocID="{289F8CEC-4560-45C5-832C-D1802E935BBC}" presName="conn" presStyleLbl="parChTrans1D2" presStyleIdx="0" presStyleCnt="1" custLinFactNeighborX="-984" custLinFactNeighborY="-1052"/>
      <dgm:spPr/>
      <dgm:t>
        <a:bodyPr/>
        <a:lstStyle/>
        <a:p>
          <a:endParaRPr lang="en-US"/>
        </a:p>
      </dgm:t>
    </dgm:pt>
    <dgm:pt modelId="{8799C5E8-EEA1-486F-8802-A991CD663261}" type="pres">
      <dgm:prSet presAssocID="{289F8CEC-4560-45C5-832C-D1802E935BBC}" presName="extraNode" presStyleLbl="node1" presStyleIdx="0" presStyleCnt="6"/>
      <dgm:spPr/>
    </dgm:pt>
    <dgm:pt modelId="{E2E1BB27-AD28-46CD-AC9C-36FD5E4E328F}" type="pres">
      <dgm:prSet presAssocID="{289F8CEC-4560-45C5-832C-D1802E935BBC}" presName="dstNode" presStyleLbl="node1" presStyleIdx="0" presStyleCnt="6"/>
      <dgm:spPr/>
    </dgm:pt>
    <dgm:pt modelId="{6D6B273D-47AF-477D-A871-7DE34761EED9}" type="pres">
      <dgm:prSet presAssocID="{24825825-F5BD-437A-AA4C-24A6AA2F077F}" presName="text_1" presStyleLbl="node1" presStyleIdx="0" presStyleCnt="6">
        <dgm:presLayoutVars>
          <dgm:bulletEnabled val="1"/>
        </dgm:presLayoutVars>
      </dgm:prSet>
      <dgm:spPr/>
      <dgm:t>
        <a:bodyPr/>
        <a:lstStyle/>
        <a:p>
          <a:endParaRPr lang="en-US"/>
        </a:p>
      </dgm:t>
    </dgm:pt>
    <dgm:pt modelId="{7FCAA7DD-9952-4B30-8FC8-9A4AAD6F1744}" type="pres">
      <dgm:prSet presAssocID="{24825825-F5BD-437A-AA4C-24A6AA2F077F}" presName="accent_1" presStyleCnt="0"/>
      <dgm:spPr/>
    </dgm:pt>
    <dgm:pt modelId="{66B837CA-F328-4884-B271-FD3F3FE1B0FB}" type="pres">
      <dgm:prSet presAssocID="{24825825-F5BD-437A-AA4C-24A6AA2F077F}" presName="accentRepeatNode" presStyleLbl="solidFgAcc1" presStyleIdx="0" presStyleCnt="6"/>
      <dgm:spPr/>
    </dgm:pt>
    <dgm:pt modelId="{7A0568B2-D7E8-4E3F-899E-0D57E1B69905}" type="pres">
      <dgm:prSet presAssocID="{D01EDF6B-0267-45D1-892A-F9EC2B865485}" presName="text_2" presStyleLbl="node1" presStyleIdx="1" presStyleCnt="6">
        <dgm:presLayoutVars>
          <dgm:bulletEnabled val="1"/>
        </dgm:presLayoutVars>
      </dgm:prSet>
      <dgm:spPr/>
      <dgm:t>
        <a:bodyPr/>
        <a:lstStyle/>
        <a:p>
          <a:endParaRPr lang="en-US"/>
        </a:p>
      </dgm:t>
    </dgm:pt>
    <dgm:pt modelId="{91937175-6C02-4B9E-8006-2BE97A0E7AFA}" type="pres">
      <dgm:prSet presAssocID="{D01EDF6B-0267-45D1-892A-F9EC2B865485}" presName="accent_2" presStyleCnt="0"/>
      <dgm:spPr/>
    </dgm:pt>
    <dgm:pt modelId="{599B7660-0450-4023-85BB-4451AFC99586}" type="pres">
      <dgm:prSet presAssocID="{D01EDF6B-0267-45D1-892A-F9EC2B865485}" presName="accentRepeatNode" presStyleLbl="solidFgAcc1" presStyleIdx="1" presStyleCnt="6"/>
      <dgm:spPr/>
    </dgm:pt>
    <dgm:pt modelId="{2882AE82-7B77-42BA-BC16-FA3A3E6A8C81}" type="pres">
      <dgm:prSet presAssocID="{5C5644A1-8B7E-484F-8075-155B97901B88}" presName="text_3" presStyleLbl="node1" presStyleIdx="2" presStyleCnt="6">
        <dgm:presLayoutVars>
          <dgm:bulletEnabled val="1"/>
        </dgm:presLayoutVars>
      </dgm:prSet>
      <dgm:spPr/>
      <dgm:t>
        <a:bodyPr/>
        <a:lstStyle/>
        <a:p>
          <a:endParaRPr lang="en-US"/>
        </a:p>
      </dgm:t>
    </dgm:pt>
    <dgm:pt modelId="{9AA5F9D7-D66D-4C51-822E-88AE8AEEE49E}" type="pres">
      <dgm:prSet presAssocID="{5C5644A1-8B7E-484F-8075-155B97901B88}" presName="accent_3" presStyleCnt="0"/>
      <dgm:spPr/>
    </dgm:pt>
    <dgm:pt modelId="{E6F218BA-C83C-498E-8503-64DDEE3E9A5D}" type="pres">
      <dgm:prSet presAssocID="{5C5644A1-8B7E-484F-8075-155B97901B88}" presName="accentRepeatNode" presStyleLbl="solidFgAcc1" presStyleIdx="2" presStyleCnt="6"/>
      <dgm:spPr/>
    </dgm:pt>
    <dgm:pt modelId="{5FF8D486-F9F4-4BD2-AF76-DCE8CFADB4C2}" type="pres">
      <dgm:prSet presAssocID="{4668DD23-3050-4744-A87E-0AB42D3D9713}" presName="text_4" presStyleLbl="node1" presStyleIdx="3" presStyleCnt="6">
        <dgm:presLayoutVars>
          <dgm:bulletEnabled val="1"/>
        </dgm:presLayoutVars>
      </dgm:prSet>
      <dgm:spPr/>
      <dgm:t>
        <a:bodyPr/>
        <a:lstStyle/>
        <a:p>
          <a:endParaRPr lang="en-US"/>
        </a:p>
      </dgm:t>
    </dgm:pt>
    <dgm:pt modelId="{C46EB3B5-04A9-402A-A711-067EB77552C2}" type="pres">
      <dgm:prSet presAssocID="{4668DD23-3050-4744-A87E-0AB42D3D9713}" presName="accent_4" presStyleCnt="0"/>
      <dgm:spPr/>
    </dgm:pt>
    <dgm:pt modelId="{565AEE97-C980-494B-A40B-594F0112D485}" type="pres">
      <dgm:prSet presAssocID="{4668DD23-3050-4744-A87E-0AB42D3D9713}" presName="accentRepeatNode" presStyleLbl="solidFgAcc1" presStyleIdx="3" presStyleCnt="6"/>
      <dgm:spPr/>
    </dgm:pt>
    <dgm:pt modelId="{0CF95452-9220-4B1C-A43F-7CAC1385C560}" type="pres">
      <dgm:prSet presAssocID="{D2D76B8F-10DB-4F31-8B8D-4833C9E95466}" presName="text_5" presStyleLbl="node1" presStyleIdx="4" presStyleCnt="6">
        <dgm:presLayoutVars>
          <dgm:bulletEnabled val="1"/>
        </dgm:presLayoutVars>
      </dgm:prSet>
      <dgm:spPr/>
      <dgm:t>
        <a:bodyPr/>
        <a:lstStyle/>
        <a:p>
          <a:endParaRPr lang="en-US"/>
        </a:p>
      </dgm:t>
    </dgm:pt>
    <dgm:pt modelId="{73D4002F-C5B8-4C5B-B59F-1A574655A110}" type="pres">
      <dgm:prSet presAssocID="{D2D76B8F-10DB-4F31-8B8D-4833C9E95466}" presName="accent_5" presStyleCnt="0"/>
      <dgm:spPr/>
    </dgm:pt>
    <dgm:pt modelId="{6635A9AB-B795-4562-9702-A0297E9718DA}" type="pres">
      <dgm:prSet presAssocID="{D2D76B8F-10DB-4F31-8B8D-4833C9E95466}" presName="accentRepeatNode" presStyleLbl="solidFgAcc1" presStyleIdx="4" presStyleCnt="6"/>
      <dgm:spPr/>
    </dgm:pt>
    <dgm:pt modelId="{E84E0478-BDE0-4956-941F-9861BBC9BA9C}" type="pres">
      <dgm:prSet presAssocID="{E4D9FC87-4D91-4455-9DB0-2A974DEC543C}" presName="text_6" presStyleLbl="node1" presStyleIdx="5" presStyleCnt="6">
        <dgm:presLayoutVars>
          <dgm:bulletEnabled val="1"/>
        </dgm:presLayoutVars>
      </dgm:prSet>
      <dgm:spPr/>
      <dgm:t>
        <a:bodyPr/>
        <a:lstStyle/>
        <a:p>
          <a:endParaRPr lang="en-US"/>
        </a:p>
      </dgm:t>
    </dgm:pt>
    <dgm:pt modelId="{80979DF7-C304-403B-AF48-1A56EC1AB9E7}" type="pres">
      <dgm:prSet presAssocID="{E4D9FC87-4D91-4455-9DB0-2A974DEC543C}" presName="accent_6" presStyleCnt="0"/>
      <dgm:spPr/>
    </dgm:pt>
    <dgm:pt modelId="{922D91C7-3AF2-40E4-B51D-F1863FF44DA5}" type="pres">
      <dgm:prSet presAssocID="{E4D9FC87-4D91-4455-9DB0-2A974DEC543C}" presName="accentRepeatNode" presStyleLbl="solidFgAcc1" presStyleIdx="5" presStyleCnt="6"/>
      <dgm:spPr/>
    </dgm:pt>
  </dgm:ptLst>
  <dgm:cxnLst>
    <dgm:cxn modelId="{C25ACA0A-3CB6-4373-80AB-41C9250AE58A}" type="presOf" srcId="{D5C20111-EB81-4A88-925D-157E81B53C85}" destId="{439095AA-04E8-4E76-8E55-4887CC83FA07}" srcOrd="0" destOrd="0" presId="urn:microsoft.com/office/officeart/2008/layout/VerticalCurvedList"/>
    <dgm:cxn modelId="{2ADF22FC-21FB-4FE6-A368-4DFA2B0AA4B2}" type="presOf" srcId="{289F8CEC-4560-45C5-832C-D1802E935BBC}" destId="{1E199DB6-CE6F-495C-8601-8EB74DAB2B60}" srcOrd="0" destOrd="0" presId="urn:microsoft.com/office/officeart/2008/layout/VerticalCurvedList"/>
    <dgm:cxn modelId="{68A8A9CF-51DA-47B6-8D70-60D977B1AEC9}" type="presOf" srcId="{24825825-F5BD-437A-AA4C-24A6AA2F077F}" destId="{6D6B273D-47AF-477D-A871-7DE34761EED9}" srcOrd="0" destOrd="0" presId="urn:microsoft.com/office/officeart/2008/layout/VerticalCurvedList"/>
    <dgm:cxn modelId="{0EB0DB1D-E8D6-4291-A1CD-9625EE6F7587}" srcId="{289F8CEC-4560-45C5-832C-D1802E935BBC}" destId="{D01EDF6B-0267-45D1-892A-F9EC2B865485}" srcOrd="1" destOrd="0" parTransId="{CDABB74E-4FC6-4226-987A-98E705E12D0A}" sibTransId="{E6BD1EBB-6F1D-4CAB-818D-CFEEF10F0733}"/>
    <dgm:cxn modelId="{7AD5DDEB-A59D-411F-B0E4-3CCA630893E8}" srcId="{289F8CEC-4560-45C5-832C-D1802E935BBC}" destId="{5C5644A1-8B7E-484F-8075-155B97901B88}" srcOrd="2" destOrd="0" parTransId="{6DF2E1A9-B023-4018-A0B9-59D73BD30A3A}" sibTransId="{B7578E4F-44EC-41B3-9797-6A5867FA14D7}"/>
    <dgm:cxn modelId="{CAE93B81-29D3-4E8C-B4BB-AC4F7F1EE497}" type="presOf" srcId="{E4D9FC87-4D91-4455-9DB0-2A974DEC543C}" destId="{E84E0478-BDE0-4956-941F-9861BBC9BA9C}" srcOrd="0" destOrd="0" presId="urn:microsoft.com/office/officeart/2008/layout/VerticalCurvedList"/>
    <dgm:cxn modelId="{65EF4028-C42C-43A2-A9F2-165DDDE6A8E3}" srcId="{289F8CEC-4560-45C5-832C-D1802E935BBC}" destId="{D2D76B8F-10DB-4F31-8B8D-4833C9E95466}" srcOrd="4" destOrd="0" parTransId="{8032BE1D-3AF3-4F3B-93E3-4663A6D52D2E}" sibTransId="{117EE3AA-0408-4A6F-A20E-66D5129B2511}"/>
    <dgm:cxn modelId="{EBC13925-4693-4A93-BFA2-A2AB69909DBA}" srcId="{289F8CEC-4560-45C5-832C-D1802E935BBC}" destId="{24825825-F5BD-437A-AA4C-24A6AA2F077F}" srcOrd="0" destOrd="0" parTransId="{8F71F868-D4A2-4B11-B73A-56E1CDD38F8B}" sibTransId="{D5C20111-EB81-4A88-925D-157E81B53C85}"/>
    <dgm:cxn modelId="{957DC176-8911-430D-805A-14CECA5377F2}" type="presOf" srcId="{D01EDF6B-0267-45D1-892A-F9EC2B865485}" destId="{7A0568B2-D7E8-4E3F-899E-0D57E1B69905}" srcOrd="0" destOrd="0" presId="urn:microsoft.com/office/officeart/2008/layout/VerticalCurvedList"/>
    <dgm:cxn modelId="{484DEDAD-6879-4104-9855-F7E7554D902D}" type="presOf" srcId="{4668DD23-3050-4744-A87E-0AB42D3D9713}" destId="{5FF8D486-F9F4-4BD2-AF76-DCE8CFADB4C2}" srcOrd="0" destOrd="0" presId="urn:microsoft.com/office/officeart/2008/layout/VerticalCurvedList"/>
    <dgm:cxn modelId="{8061FA89-5803-4E8D-8C4F-4BE8B10C34EE}" type="presOf" srcId="{D2D76B8F-10DB-4F31-8B8D-4833C9E95466}" destId="{0CF95452-9220-4B1C-A43F-7CAC1385C560}" srcOrd="0" destOrd="0" presId="urn:microsoft.com/office/officeart/2008/layout/VerticalCurvedList"/>
    <dgm:cxn modelId="{AF8BCFDA-C9F7-40EF-A020-78470FF2405D}" srcId="{289F8CEC-4560-45C5-832C-D1802E935BBC}" destId="{4668DD23-3050-4744-A87E-0AB42D3D9713}" srcOrd="3" destOrd="0" parTransId="{4BFEE9AA-3F70-469F-8A97-E9380F60B060}" sibTransId="{63C8950D-0A83-4973-8A6C-B4370ECB7C5C}"/>
    <dgm:cxn modelId="{2D3D1C52-9963-4904-B792-9CE4CD61DAB7}" srcId="{289F8CEC-4560-45C5-832C-D1802E935BBC}" destId="{E4D9FC87-4D91-4455-9DB0-2A974DEC543C}" srcOrd="5" destOrd="0" parTransId="{482FFC1D-FF66-4C18-88EB-85F6D5219B02}" sibTransId="{D193F6A3-E51A-409F-AAEE-8BF90E8914CC}"/>
    <dgm:cxn modelId="{02FEAB1A-6055-4DAA-BE0E-41AB23966548}" type="presOf" srcId="{5C5644A1-8B7E-484F-8075-155B97901B88}" destId="{2882AE82-7B77-42BA-BC16-FA3A3E6A8C81}" srcOrd="0" destOrd="0" presId="urn:microsoft.com/office/officeart/2008/layout/VerticalCurvedList"/>
    <dgm:cxn modelId="{23F3E5AC-0EBE-47BC-8B0E-299B43D2E0F4}" type="presParOf" srcId="{1E199DB6-CE6F-495C-8601-8EB74DAB2B60}" destId="{AA4837E7-01D5-46ED-972C-B0057F3BB601}" srcOrd="0" destOrd="0" presId="urn:microsoft.com/office/officeart/2008/layout/VerticalCurvedList"/>
    <dgm:cxn modelId="{807F2941-3685-4598-A0D4-2E7E0066D0DA}" type="presParOf" srcId="{AA4837E7-01D5-46ED-972C-B0057F3BB601}" destId="{87712E87-C7FC-40B4-9BEA-FC9AC2D614A2}" srcOrd="0" destOrd="0" presId="urn:microsoft.com/office/officeart/2008/layout/VerticalCurvedList"/>
    <dgm:cxn modelId="{E112CEFF-5D39-4F2D-80F2-0AFB95220926}" type="presParOf" srcId="{87712E87-C7FC-40B4-9BEA-FC9AC2D614A2}" destId="{0F2B6302-0A58-4637-A535-203DFB9BA7EC}" srcOrd="0" destOrd="0" presId="urn:microsoft.com/office/officeart/2008/layout/VerticalCurvedList"/>
    <dgm:cxn modelId="{9BECA8A4-BA46-4EE1-AC45-AF508310B928}" type="presParOf" srcId="{87712E87-C7FC-40B4-9BEA-FC9AC2D614A2}" destId="{439095AA-04E8-4E76-8E55-4887CC83FA07}" srcOrd="1" destOrd="0" presId="urn:microsoft.com/office/officeart/2008/layout/VerticalCurvedList"/>
    <dgm:cxn modelId="{CBD0EB0B-9EE3-4231-9D1F-DEBD172E454A}" type="presParOf" srcId="{87712E87-C7FC-40B4-9BEA-FC9AC2D614A2}" destId="{8799C5E8-EEA1-486F-8802-A991CD663261}" srcOrd="2" destOrd="0" presId="urn:microsoft.com/office/officeart/2008/layout/VerticalCurvedList"/>
    <dgm:cxn modelId="{3FC05A85-D572-4AB5-A345-6DACFEE62D2A}" type="presParOf" srcId="{87712E87-C7FC-40B4-9BEA-FC9AC2D614A2}" destId="{E2E1BB27-AD28-46CD-AC9C-36FD5E4E328F}" srcOrd="3" destOrd="0" presId="urn:microsoft.com/office/officeart/2008/layout/VerticalCurvedList"/>
    <dgm:cxn modelId="{C6F76209-4E34-4818-B4F8-3DEBC2B6DA9C}" type="presParOf" srcId="{AA4837E7-01D5-46ED-972C-B0057F3BB601}" destId="{6D6B273D-47AF-477D-A871-7DE34761EED9}" srcOrd="1" destOrd="0" presId="urn:microsoft.com/office/officeart/2008/layout/VerticalCurvedList"/>
    <dgm:cxn modelId="{806E834B-2856-4A52-B28F-FA093F795E95}" type="presParOf" srcId="{AA4837E7-01D5-46ED-972C-B0057F3BB601}" destId="{7FCAA7DD-9952-4B30-8FC8-9A4AAD6F1744}" srcOrd="2" destOrd="0" presId="urn:microsoft.com/office/officeart/2008/layout/VerticalCurvedList"/>
    <dgm:cxn modelId="{60C404BD-20D4-4366-832E-680C346D183F}" type="presParOf" srcId="{7FCAA7DD-9952-4B30-8FC8-9A4AAD6F1744}" destId="{66B837CA-F328-4884-B271-FD3F3FE1B0FB}" srcOrd="0" destOrd="0" presId="urn:microsoft.com/office/officeart/2008/layout/VerticalCurvedList"/>
    <dgm:cxn modelId="{FDA08E9A-6356-4C2E-B24B-39BF0E4035B1}" type="presParOf" srcId="{AA4837E7-01D5-46ED-972C-B0057F3BB601}" destId="{7A0568B2-D7E8-4E3F-899E-0D57E1B69905}" srcOrd="3" destOrd="0" presId="urn:microsoft.com/office/officeart/2008/layout/VerticalCurvedList"/>
    <dgm:cxn modelId="{279176DB-B6B5-4843-83EE-7A5D9E64E724}" type="presParOf" srcId="{AA4837E7-01D5-46ED-972C-B0057F3BB601}" destId="{91937175-6C02-4B9E-8006-2BE97A0E7AFA}" srcOrd="4" destOrd="0" presId="urn:microsoft.com/office/officeart/2008/layout/VerticalCurvedList"/>
    <dgm:cxn modelId="{434A777C-3E28-4201-8288-EA5A54993828}" type="presParOf" srcId="{91937175-6C02-4B9E-8006-2BE97A0E7AFA}" destId="{599B7660-0450-4023-85BB-4451AFC99586}" srcOrd="0" destOrd="0" presId="urn:microsoft.com/office/officeart/2008/layout/VerticalCurvedList"/>
    <dgm:cxn modelId="{6DA993F8-CE55-4E03-86A9-3A75E6FA76D6}" type="presParOf" srcId="{AA4837E7-01D5-46ED-972C-B0057F3BB601}" destId="{2882AE82-7B77-42BA-BC16-FA3A3E6A8C81}" srcOrd="5" destOrd="0" presId="urn:microsoft.com/office/officeart/2008/layout/VerticalCurvedList"/>
    <dgm:cxn modelId="{FE446BDB-E2E0-42F5-8924-1DBCD018CCA8}" type="presParOf" srcId="{AA4837E7-01D5-46ED-972C-B0057F3BB601}" destId="{9AA5F9D7-D66D-4C51-822E-88AE8AEEE49E}" srcOrd="6" destOrd="0" presId="urn:microsoft.com/office/officeart/2008/layout/VerticalCurvedList"/>
    <dgm:cxn modelId="{3C59BE3F-DEA2-4904-8CF1-91ADCD4F5830}" type="presParOf" srcId="{9AA5F9D7-D66D-4C51-822E-88AE8AEEE49E}" destId="{E6F218BA-C83C-498E-8503-64DDEE3E9A5D}" srcOrd="0" destOrd="0" presId="urn:microsoft.com/office/officeart/2008/layout/VerticalCurvedList"/>
    <dgm:cxn modelId="{DC9A811A-15C8-478F-98FF-3933E34BCD13}" type="presParOf" srcId="{AA4837E7-01D5-46ED-972C-B0057F3BB601}" destId="{5FF8D486-F9F4-4BD2-AF76-DCE8CFADB4C2}" srcOrd="7" destOrd="0" presId="urn:microsoft.com/office/officeart/2008/layout/VerticalCurvedList"/>
    <dgm:cxn modelId="{1EF70EB3-768C-4996-90AD-2731AAF783BE}" type="presParOf" srcId="{AA4837E7-01D5-46ED-972C-B0057F3BB601}" destId="{C46EB3B5-04A9-402A-A711-067EB77552C2}" srcOrd="8" destOrd="0" presId="urn:microsoft.com/office/officeart/2008/layout/VerticalCurvedList"/>
    <dgm:cxn modelId="{0F4A2676-5D5B-49EF-AB66-BC8FB4693355}" type="presParOf" srcId="{C46EB3B5-04A9-402A-A711-067EB77552C2}" destId="{565AEE97-C980-494B-A40B-594F0112D485}" srcOrd="0" destOrd="0" presId="urn:microsoft.com/office/officeart/2008/layout/VerticalCurvedList"/>
    <dgm:cxn modelId="{51F66E8E-3C1E-4C1D-A9EB-FD9C9BDD5889}" type="presParOf" srcId="{AA4837E7-01D5-46ED-972C-B0057F3BB601}" destId="{0CF95452-9220-4B1C-A43F-7CAC1385C560}" srcOrd="9" destOrd="0" presId="urn:microsoft.com/office/officeart/2008/layout/VerticalCurvedList"/>
    <dgm:cxn modelId="{EA825542-2243-4879-81A3-90BF45679328}" type="presParOf" srcId="{AA4837E7-01D5-46ED-972C-B0057F3BB601}" destId="{73D4002F-C5B8-4C5B-B59F-1A574655A110}" srcOrd="10" destOrd="0" presId="urn:microsoft.com/office/officeart/2008/layout/VerticalCurvedList"/>
    <dgm:cxn modelId="{84705903-5F50-44B8-BB80-CEB94F60AA74}" type="presParOf" srcId="{73D4002F-C5B8-4C5B-B59F-1A574655A110}" destId="{6635A9AB-B795-4562-9702-A0297E9718DA}" srcOrd="0" destOrd="0" presId="urn:microsoft.com/office/officeart/2008/layout/VerticalCurvedList"/>
    <dgm:cxn modelId="{A3C01FD4-8B7D-462F-9B8A-50AFA6B2C96D}" type="presParOf" srcId="{AA4837E7-01D5-46ED-972C-B0057F3BB601}" destId="{E84E0478-BDE0-4956-941F-9861BBC9BA9C}" srcOrd="11" destOrd="0" presId="urn:microsoft.com/office/officeart/2008/layout/VerticalCurvedList"/>
    <dgm:cxn modelId="{1994399B-6A82-4494-A73D-180D567DC7DC}" type="presParOf" srcId="{AA4837E7-01D5-46ED-972C-B0057F3BB601}" destId="{80979DF7-C304-403B-AF48-1A56EC1AB9E7}" srcOrd="12" destOrd="0" presId="urn:microsoft.com/office/officeart/2008/layout/VerticalCurvedList"/>
    <dgm:cxn modelId="{419B4306-F016-41FC-B2B0-9831DD48AF8F}" type="presParOf" srcId="{80979DF7-C304-403B-AF48-1A56EC1AB9E7}" destId="{922D91C7-3AF2-40E4-B51D-F1863FF44D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53DF512-D8F7-48F4-BFA3-4F8E61EE73E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A01DEC24-F013-4085-AC6F-10E81A0B2BB4}">
      <dgm:prSet phldr="0"/>
      <dgm:spPr>
        <a:solidFill>
          <a:srgbClr val="FFC000"/>
        </a:solidFill>
      </dgm:spPr>
      <dgm:t>
        <a:bodyPr/>
        <a:lstStyle/>
        <a:p>
          <a:pPr rtl="0"/>
          <a:r>
            <a:rPr lang="en-US" b="1">
              <a:latin typeface="Corbel"/>
            </a:rPr>
            <a:t> </a:t>
          </a:r>
          <a:endParaRPr lang="en-US" b="1"/>
        </a:p>
      </dgm:t>
    </dgm:pt>
    <dgm:pt modelId="{57252AF0-BC4D-4A7C-B6FB-349B87D529B8}" type="parTrans" cxnId="{4531CA08-1801-49EB-8549-A4A379E7A055}">
      <dgm:prSet/>
      <dgm:spPr/>
      <dgm:t>
        <a:bodyPr/>
        <a:lstStyle/>
        <a:p>
          <a:endParaRPr lang="en-US"/>
        </a:p>
      </dgm:t>
    </dgm:pt>
    <dgm:pt modelId="{3227A0AF-E666-43BC-87C8-603199592E1E}" type="sibTrans" cxnId="{4531CA08-1801-49EB-8549-A4A379E7A055}">
      <dgm:prSet/>
      <dgm:spPr/>
      <dgm:t>
        <a:bodyPr/>
        <a:lstStyle/>
        <a:p>
          <a:endParaRPr lang="en-US"/>
        </a:p>
      </dgm:t>
    </dgm:pt>
    <dgm:pt modelId="{3DD2CF85-99B6-48A6-B48C-D7250B2DE24B}">
      <dgm:prSet phldr="0" custT="1"/>
      <dgm:spPr>
        <a:ln>
          <a:solidFill>
            <a:srgbClr val="FFC000"/>
          </a:solidFill>
        </a:ln>
      </dgm:spPr>
      <dgm:t>
        <a:bodyPr/>
        <a:lstStyle/>
        <a:p>
          <a:pPr rtl="0">
            <a:buNone/>
          </a:pPr>
          <a:r>
            <a:rPr lang="en-US" sz="3600" b="0"/>
            <a:t>I-20 Request Form</a:t>
          </a:r>
        </a:p>
      </dgm:t>
    </dgm:pt>
    <dgm:pt modelId="{3BA411EC-BE02-401F-993D-C53674E9E51B}" type="parTrans" cxnId="{24DB0F12-74D6-427A-A234-55BEC16CA902}">
      <dgm:prSet/>
      <dgm:spPr/>
      <dgm:t>
        <a:bodyPr/>
        <a:lstStyle/>
        <a:p>
          <a:endParaRPr lang="en-US"/>
        </a:p>
      </dgm:t>
    </dgm:pt>
    <dgm:pt modelId="{2EA64FEA-9CF9-4323-8008-5EA1606D9AD9}" type="sibTrans" cxnId="{24DB0F12-74D6-427A-A234-55BEC16CA902}">
      <dgm:prSet/>
      <dgm:spPr/>
      <dgm:t>
        <a:bodyPr/>
        <a:lstStyle/>
        <a:p>
          <a:endParaRPr lang="en-US"/>
        </a:p>
      </dgm:t>
    </dgm:pt>
    <dgm:pt modelId="{E2731E5E-EE98-4F95-9016-71DC159EE67C}" type="pres">
      <dgm:prSet presAssocID="{953DF512-D8F7-48F4-BFA3-4F8E61EE73E3}" presName="linearFlow" presStyleCnt="0">
        <dgm:presLayoutVars>
          <dgm:dir/>
          <dgm:animLvl val="lvl"/>
          <dgm:resizeHandles val="exact"/>
        </dgm:presLayoutVars>
      </dgm:prSet>
      <dgm:spPr/>
      <dgm:t>
        <a:bodyPr/>
        <a:lstStyle/>
        <a:p>
          <a:endParaRPr lang="en-US"/>
        </a:p>
      </dgm:t>
    </dgm:pt>
    <dgm:pt modelId="{D96CF4F5-26DB-4FA3-91E1-5404635A0C8D}" type="pres">
      <dgm:prSet presAssocID="{A01DEC24-F013-4085-AC6F-10E81A0B2BB4}" presName="composite" presStyleCnt="0"/>
      <dgm:spPr/>
    </dgm:pt>
    <dgm:pt modelId="{20508EEC-4E63-4FC3-A19A-B64B083B8531}" type="pres">
      <dgm:prSet presAssocID="{A01DEC24-F013-4085-AC6F-10E81A0B2BB4}" presName="parentText" presStyleLbl="alignNode1" presStyleIdx="0" presStyleCnt="1" custLinFactNeighborY="0">
        <dgm:presLayoutVars>
          <dgm:chMax val="1"/>
          <dgm:bulletEnabled val="1"/>
        </dgm:presLayoutVars>
      </dgm:prSet>
      <dgm:spPr/>
      <dgm:t>
        <a:bodyPr/>
        <a:lstStyle/>
        <a:p>
          <a:endParaRPr lang="en-US"/>
        </a:p>
      </dgm:t>
    </dgm:pt>
    <dgm:pt modelId="{7F59FF85-7A53-4BA3-A6C5-AC6074CB19B0}" type="pres">
      <dgm:prSet presAssocID="{A01DEC24-F013-4085-AC6F-10E81A0B2BB4}" presName="descendantText" presStyleLbl="alignAcc1" presStyleIdx="0" presStyleCnt="1" custLinFactNeighborX="0" custLinFactNeighborY="0">
        <dgm:presLayoutVars>
          <dgm:bulletEnabled val="1"/>
        </dgm:presLayoutVars>
      </dgm:prSet>
      <dgm:spPr/>
      <dgm:t>
        <a:bodyPr/>
        <a:lstStyle/>
        <a:p>
          <a:endParaRPr lang="en-US"/>
        </a:p>
      </dgm:t>
    </dgm:pt>
  </dgm:ptLst>
  <dgm:cxnLst>
    <dgm:cxn modelId="{8EEBFD5D-08E3-4FEF-833F-8261425E083F}" type="presOf" srcId="{3DD2CF85-99B6-48A6-B48C-D7250B2DE24B}" destId="{7F59FF85-7A53-4BA3-A6C5-AC6074CB19B0}" srcOrd="0" destOrd="0" presId="urn:microsoft.com/office/officeart/2005/8/layout/chevron2"/>
    <dgm:cxn modelId="{4531CA08-1801-49EB-8549-A4A379E7A055}" srcId="{953DF512-D8F7-48F4-BFA3-4F8E61EE73E3}" destId="{A01DEC24-F013-4085-AC6F-10E81A0B2BB4}" srcOrd="0" destOrd="0" parTransId="{57252AF0-BC4D-4A7C-B6FB-349B87D529B8}" sibTransId="{3227A0AF-E666-43BC-87C8-603199592E1E}"/>
    <dgm:cxn modelId="{B5439469-A5B0-4AF7-AB61-38A3A509AF09}" type="presOf" srcId="{953DF512-D8F7-48F4-BFA3-4F8E61EE73E3}" destId="{E2731E5E-EE98-4F95-9016-71DC159EE67C}" srcOrd="0" destOrd="0" presId="urn:microsoft.com/office/officeart/2005/8/layout/chevron2"/>
    <dgm:cxn modelId="{FBCE30EB-91D8-4B9F-88E5-0E9DA7209E45}" type="presOf" srcId="{A01DEC24-F013-4085-AC6F-10E81A0B2BB4}" destId="{20508EEC-4E63-4FC3-A19A-B64B083B8531}" srcOrd="0" destOrd="0" presId="urn:microsoft.com/office/officeart/2005/8/layout/chevron2"/>
    <dgm:cxn modelId="{24DB0F12-74D6-427A-A234-55BEC16CA902}" srcId="{A01DEC24-F013-4085-AC6F-10E81A0B2BB4}" destId="{3DD2CF85-99B6-48A6-B48C-D7250B2DE24B}" srcOrd="0" destOrd="0" parTransId="{3BA411EC-BE02-401F-993D-C53674E9E51B}" sibTransId="{2EA64FEA-9CF9-4323-8008-5EA1606D9AD9}"/>
    <dgm:cxn modelId="{7B70502D-369E-4D8A-B28F-29E4FD261EA2}" type="presParOf" srcId="{E2731E5E-EE98-4F95-9016-71DC159EE67C}" destId="{D96CF4F5-26DB-4FA3-91E1-5404635A0C8D}" srcOrd="0" destOrd="0" presId="urn:microsoft.com/office/officeart/2005/8/layout/chevron2"/>
    <dgm:cxn modelId="{5D80F4BE-3472-4B91-BB5D-CCE5035B27E3}" type="presParOf" srcId="{D96CF4F5-26DB-4FA3-91E1-5404635A0C8D}" destId="{20508EEC-4E63-4FC3-A19A-B64B083B8531}" srcOrd="0" destOrd="0" presId="urn:microsoft.com/office/officeart/2005/8/layout/chevron2"/>
    <dgm:cxn modelId="{2F410886-37DC-4A24-A2C7-EDE396AAAEC8}" type="presParOf" srcId="{D96CF4F5-26DB-4FA3-91E1-5404635A0C8D}" destId="{7F59FF85-7A53-4BA3-A6C5-AC6074CB19B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98DF199-707F-4FB6-859D-D8BCFA70E1CF}"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9B348F30-CC71-4E07-A956-6450AA00E58C}">
      <dgm:prSet phldrT="[Text]"/>
      <dgm:spPr>
        <a:solidFill>
          <a:srgbClr val="FFC000"/>
        </a:solidFill>
      </dgm:spPr>
      <dgm:t>
        <a:bodyPr/>
        <a:lstStyle/>
        <a:p>
          <a:pPr algn="l"/>
          <a:endParaRPr lang="en-US"/>
        </a:p>
      </dgm:t>
    </dgm:pt>
    <dgm:pt modelId="{BE521EA8-058C-43DE-ACB1-FE902E7A8247}" type="parTrans" cxnId="{EE72C987-4BE1-4486-903C-58CAAD898621}">
      <dgm:prSet/>
      <dgm:spPr/>
      <dgm:t>
        <a:bodyPr/>
        <a:lstStyle/>
        <a:p>
          <a:endParaRPr lang="en-US"/>
        </a:p>
      </dgm:t>
    </dgm:pt>
    <dgm:pt modelId="{AFAA1FBC-4816-49D5-BF6B-3090AAF61901}" type="sibTrans" cxnId="{EE72C987-4BE1-4486-903C-58CAAD898621}">
      <dgm:prSet/>
      <dgm:spPr/>
      <dgm:t>
        <a:bodyPr/>
        <a:lstStyle/>
        <a:p>
          <a:endParaRPr lang="en-US"/>
        </a:p>
      </dgm:t>
    </dgm:pt>
    <dgm:pt modelId="{D13E765A-9BE3-40F6-A9AE-E9E72FD281E3}">
      <dgm:prSet phldrT="[Text]" custT="1"/>
      <dgm:spPr/>
      <dgm:t>
        <a:bodyPr/>
        <a:lstStyle/>
        <a:p>
          <a:pPr>
            <a:buNone/>
          </a:pPr>
          <a:r>
            <a:rPr lang="en-US" sz="3600"/>
            <a:t>I-94 Form</a:t>
          </a:r>
        </a:p>
      </dgm:t>
    </dgm:pt>
    <dgm:pt modelId="{DE87763A-9E80-4441-8823-B82DDD801879}" type="parTrans" cxnId="{CB6A4A6C-C092-4BF9-A80D-268F11C9684C}">
      <dgm:prSet/>
      <dgm:spPr/>
      <dgm:t>
        <a:bodyPr/>
        <a:lstStyle/>
        <a:p>
          <a:endParaRPr lang="en-US"/>
        </a:p>
      </dgm:t>
    </dgm:pt>
    <dgm:pt modelId="{1B40B7A3-37E2-4A72-A305-66AF3C5CA03A}" type="sibTrans" cxnId="{CB6A4A6C-C092-4BF9-A80D-268F11C9684C}">
      <dgm:prSet/>
      <dgm:spPr/>
      <dgm:t>
        <a:bodyPr/>
        <a:lstStyle/>
        <a:p>
          <a:endParaRPr lang="en-US"/>
        </a:p>
      </dgm:t>
    </dgm:pt>
    <dgm:pt modelId="{162AD44B-E9EF-4A52-888C-DC01525FC3EA}" type="pres">
      <dgm:prSet presAssocID="{798DF199-707F-4FB6-859D-D8BCFA70E1CF}" presName="linearFlow" presStyleCnt="0">
        <dgm:presLayoutVars>
          <dgm:dir/>
          <dgm:animLvl val="lvl"/>
          <dgm:resizeHandles val="exact"/>
        </dgm:presLayoutVars>
      </dgm:prSet>
      <dgm:spPr/>
      <dgm:t>
        <a:bodyPr/>
        <a:lstStyle/>
        <a:p>
          <a:endParaRPr lang="en-US"/>
        </a:p>
      </dgm:t>
    </dgm:pt>
    <dgm:pt modelId="{BDF84F54-D4EC-499B-905B-2019D9709F74}" type="pres">
      <dgm:prSet presAssocID="{9B348F30-CC71-4E07-A956-6450AA00E58C}" presName="composite" presStyleCnt="0"/>
      <dgm:spPr/>
    </dgm:pt>
    <dgm:pt modelId="{2EE0E24B-183B-4D7C-A7A6-89EE4FF19CBA}" type="pres">
      <dgm:prSet presAssocID="{9B348F30-CC71-4E07-A956-6450AA00E58C}" presName="parentText" presStyleLbl="alignNode1" presStyleIdx="0" presStyleCnt="1" custAng="0" custLinFactNeighborX="-34855" custLinFactNeighborY="0">
        <dgm:presLayoutVars>
          <dgm:chMax val="1"/>
          <dgm:bulletEnabled val="1"/>
        </dgm:presLayoutVars>
      </dgm:prSet>
      <dgm:spPr/>
      <dgm:t>
        <a:bodyPr/>
        <a:lstStyle/>
        <a:p>
          <a:endParaRPr lang="en-US"/>
        </a:p>
      </dgm:t>
    </dgm:pt>
    <dgm:pt modelId="{116CCE59-4D94-4BB9-9A86-A8A1CEF1F402}" type="pres">
      <dgm:prSet presAssocID="{9B348F30-CC71-4E07-A956-6450AA00E58C}" presName="descendantText" presStyleLbl="alignAcc1" presStyleIdx="0" presStyleCnt="1" custScaleX="92667" custLinFactNeighborX="-4659" custLinFactNeighborY="0">
        <dgm:presLayoutVars>
          <dgm:bulletEnabled val="1"/>
        </dgm:presLayoutVars>
      </dgm:prSet>
      <dgm:spPr/>
      <dgm:t>
        <a:bodyPr/>
        <a:lstStyle/>
        <a:p>
          <a:endParaRPr lang="en-US"/>
        </a:p>
      </dgm:t>
    </dgm:pt>
  </dgm:ptLst>
  <dgm:cxnLst>
    <dgm:cxn modelId="{CB6A4A6C-C092-4BF9-A80D-268F11C9684C}" srcId="{9B348F30-CC71-4E07-A956-6450AA00E58C}" destId="{D13E765A-9BE3-40F6-A9AE-E9E72FD281E3}" srcOrd="0" destOrd="0" parTransId="{DE87763A-9E80-4441-8823-B82DDD801879}" sibTransId="{1B40B7A3-37E2-4A72-A305-66AF3C5CA03A}"/>
    <dgm:cxn modelId="{0C40B5DF-3E29-4A3C-97C0-D5F1C36B46A8}" type="presOf" srcId="{9B348F30-CC71-4E07-A956-6450AA00E58C}" destId="{2EE0E24B-183B-4D7C-A7A6-89EE4FF19CBA}" srcOrd="0" destOrd="0" presId="urn:microsoft.com/office/officeart/2005/8/layout/chevron2"/>
    <dgm:cxn modelId="{447926F9-97A1-4359-8A3E-CA36D7D5E5EA}" type="presOf" srcId="{D13E765A-9BE3-40F6-A9AE-E9E72FD281E3}" destId="{116CCE59-4D94-4BB9-9A86-A8A1CEF1F402}" srcOrd="0" destOrd="0" presId="urn:microsoft.com/office/officeart/2005/8/layout/chevron2"/>
    <dgm:cxn modelId="{EE72C987-4BE1-4486-903C-58CAAD898621}" srcId="{798DF199-707F-4FB6-859D-D8BCFA70E1CF}" destId="{9B348F30-CC71-4E07-A956-6450AA00E58C}" srcOrd="0" destOrd="0" parTransId="{BE521EA8-058C-43DE-ACB1-FE902E7A8247}" sibTransId="{AFAA1FBC-4816-49D5-BF6B-3090AAF61901}"/>
    <dgm:cxn modelId="{5B46BBBD-CEFF-407D-85D1-4BC4E51313D0}" type="presOf" srcId="{798DF199-707F-4FB6-859D-D8BCFA70E1CF}" destId="{162AD44B-E9EF-4A52-888C-DC01525FC3EA}" srcOrd="0" destOrd="0" presId="urn:microsoft.com/office/officeart/2005/8/layout/chevron2"/>
    <dgm:cxn modelId="{37B148DC-A6FA-4E44-BFD1-FFA44E24CD98}" type="presParOf" srcId="{162AD44B-E9EF-4A52-888C-DC01525FC3EA}" destId="{BDF84F54-D4EC-499B-905B-2019D9709F74}" srcOrd="0" destOrd="0" presId="urn:microsoft.com/office/officeart/2005/8/layout/chevron2"/>
    <dgm:cxn modelId="{6C42871C-A2CA-47DB-A585-3EC63831062D}" type="presParOf" srcId="{BDF84F54-D4EC-499B-905B-2019D9709F74}" destId="{2EE0E24B-183B-4D7C-A7A6-89EE4FF19CBA}" srcOrd="0" destOrd="0" presId="urn:microsoft.com/office/officeart/2005/8/layout/chevron2"/>
    <dgm:cxn modelId="{F851F8CA-94B6-4CE1-911B-B9642AE44F35}" type="presParOf" srcId="{BDF84F54-D4EC-499B-905B-2019D9709F74}" destId="{116CCE59-4D94-4BB9-9A86-A8A1CEF1F402}"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53DF512-D8F7-48F4-BFA3-4F8E61EE73E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A01DEC24-F013-4085-AC6F-10E81A0B2BB4}">
      <dgm:prSet phldr="0"/>
      <dgm:spPr>
        <a:solidFill>
          <a:srgbClr val="FFC000"/>
        </a:solidFill>
      </dgm:spPr>
      <dgm:t>
        <a:bodyPr/>
        <a:lstStyle/>
        <a:p>
          <a:pPr rtl="0"/>
          <a:r>
            <a:rPr lang="en-US" b="1">
              <a:latin typeface="Corbel"/>
            </a:rPr>
            <a:t> </a:t>
          </a:r>
          <a:endParaRPr lang="en-US" b="1"/>
        </a:p>
      </dgm:t>
    </dgm:pt>
    <dgm:pt modelId="{57252AF0-BC4D-4A7C-B6FB-349B87D529B8}" type="parTrans" cxnId="{4531CA08-1801-49EB-8549-A4A379E7A055}">
      <dgm:prSet/>
      <dgm:spPr/>
      <dgm:t>
        <a:bodyPr/>
        <a:lstStyle/>
        <a:p>
          <a:endParaRPr lang="en-US"/>
        </a:p>
      </dgm:t>
    </dgm:pt>
    <dgm:pt modelId="{3227A0AF-E666-43BC-87C8-603199592E1E}" type="sibTrans" cxnId="{4531CA08-1801-49EB-8549-A4A379E7A055}">
      <dgm:prSet/>
      <dgm:spPr/>
      <dgm:t>
        <a:bodyPr/>
        <a:lstStyle/>
        <a:p>
          <a:endParaRPr lang="en-US"/>
        </a:p>
      </dgm:t>
    </dgm:pt>
    <dgm:pt modelId="{3DD2CF85-99B6-48A6-B48C-D7250B2DE24B}">
      <dgm:prSet phldr="0"/>
      <dgm:spPr>
        <a:ln>
          <a:solidFill>
            <a:srgbClr val="FFC000"/>
          </a:solidFill>
        </a:ln>
      </dgm:spPr>
      <dgm:t>
        <a:bodyPr/>
        <a:lstStyle/>
        <a:p>
          <a:pPr rtl="0"/>
          <a:r>
            <a:rPr lang="en-US" b="0">
              <a:latin typeface="Corbel"/>
            </a:rPr>
            <a:t>Coversheet &amp; OPT I-20 </a:t>
          </a:r>
          <a:endParaRPr lang="en-US" b="1"/>
        </a:p>
      </dgm:t>
    </dgm:pt>
    <dgm:pt modelId="{3BA411EC-BE02-401F-993D-C53674E9E51B}" type="parTrans" cxnId="{24DB0F12-74D6-427A-A234-55BEC16CA902}">
      <dgm:prSet/>
      <dgm:spPr/>
      <dgm:t>
        <a:bodyPr/>
        <a:lstStyle/>
        <a:p>
          <a:endParaRPr lang="en-US"/>
        </a:p>
      </dgm:t>
    </dgm:pt>
    <dgm:pt modelId="{2EA64FEA-9CF9-4323-8008-5EA1606D9AD9}" type="sibTrans" cxnId="{24DB0F12-74D6-427A-A234-55BEC16CA902}">
      <dgm:prSet/>
      <dgm:spPr/>
      <dgm:t>
        <a:bodyPr/>
        <a:lstStyle/>
        <a:p>
          <a:endParaRPr lang="en-US"/>
        </a:p>
      </dgm:t>
    </dgm:pt>
    <dgm:pt modelId="{E2731E5E-EE98-4F95-9016-71DC159EE67C}" type="pres">
      <dgm:prSet presAssocID="{953DF512-D8F7-48F4-BFA3-4F8E61EE73E3}" presName="linearFlow" presStyleCnt="0">
        <dgm:presLayoutVars>
          <dgm:dir/>
          <dgm:animLvl val="lvl"/>
          <dgm:resizeHandles val="exact"/>
        </dgm:presLayoutVars>
      </dgm:prSet>
      <dgm:spPr/>
      <dgm:t>
        <a:bodyPr/>
        <a:lstStyle/>
        <a:p>
          <a:endParaRPr lang="en-US"/>
        </a:p>
      </dgm:t>
    </dgm:pt>
    <dgm:pt modelId="{D96CF4F5-26DB-4FA3-91E1-5404635A0C8D}" type="pres">
      <dgm:prSet presAssocID="{A01DEC24-F013-4085-AC6F-10E81A0B2BB4}" presName="composite" presStyleCnt="0"/>
      <dgm:spPr/>
    </dgm:pt>
    <dgm:pt modelId="{20508EEC-4E63-4FC3-A19A-B64B083B8531}" type="pres">
      <dgm:prSet presAssocID="{A01DEC24-F013-4085-AC6F-10E81A0B2BB4}" presName="parentText" presStyleLbl="alignNode1" presStyleIdx="0" presStyleCnt="1" custScaleX="110048" custLinFactX="-10327" custLinFactNeighborX="-100000" custLinFactNeighborY="98">
        <dgm:presLayoutVars>
          <dgm:chMax val="1"/>
          <dgm:bulletEnabled val="1"/>
        </dgm:presLayoutVars>
      </dgm:prSet>
      <dgm:spPr/>
      <dgm:t>
        <a:bodyPr/>
        <a:lstStyle/>
        <a:p>
          <a:endParaRPr lang="en-US"/>
        </a:p>
      </dgm:t>
    </dgm:pt>
    <dgm:pt modelId="{7F59FF85-7A53-4BA3-A6C5-AC6074CB19B0}" type="pres">
      <dgm:prSet presAssocID="{A01DEC24-F013-4085-AC6F-10E81A0B2BB4}" presName="descendantText" presStyleLbl="alignAcc1" presStyleIdx="0" presStyleCnt="1" custScaleX="95929" custLinFactNeighborX="-2237" custLinFactNeighborY="-150">
        <dgm:presLayoutVars>
          <dgm:bulletEnabled val="1"/>
        </dgm:presLayoutVars>
      </dgm:prSet>
      <dgm:spPr/>
      <dgm:t>
        <a:bodyPr/>
        <a:lstStyle/>
        <a:p>
          <a:endParaRPr lang="en-US"/>
        </a:p>
      </dgm:t>
    </dgm:pt>
  </dgm:ptLst>
  <dgm:cxnLst>
    <dgm:cxn modelId="{8EEBFD5D-08E3-4FEF-833F-8261425E083F}" type="presOf" srcId="{3DD2CF85-99B6-48A6-B48C-D7250B2DE24B}" destId="{7F59FF85-7A53-4BA3-A6C5-AC6074CB19B0}" srcOrd="0" destOrd="0" presId="urn:microsoft.com/office/officeart/2005/8/layout/chevron2"/>
    <dgm:cxn modelId="{4531CA08-1801-49EB-8549-A4A379E7A055}" srcId="{953DF512-D8F7-48F4-BFA3-4F8E61EE73E3}" destId="{A01DEC24-F013-4085-AC6F-10E81A0B2BB4}" srcOrd="0" destOrd="0" parTransId="{57252AF0-BC4D-4A7C-B6FB-349B87D529B8}" sibTransId="{3227A0AF-E666-43BC-87C8-603199592E1E}"/>
    <dgm:cxn modelId="{B5439469-A5B0-4AF7-AB61-38A3A509AF09}" type="presOf" srcId="{953DF512-D8F7-48F4-BFA3-4F8E61EE73E3}" destId="{E2731E5E-EE98-4F95-9016-71DC159EE67C}" srcOrd="0" destOrd="0" presId="urn:microsoft.com/office/officeart/2005/8/layout/chevron2"/>
    <dgm:cxn modelId="{FBCE30EB-91D8-4B9F-88E5-0E9DA7209E45}" type="presOf" srcId="{A01DEC24-F013-4085-AC6F-10E81A0B2BB4}" destId="{20508EEC-4E63-4FC3-A19A-B64B083B8531}" srcOrd="0" destOrd="0" presId="urn:microsoft.com/office/officeart/2005/8/layout/chevron2"/>
    <dgm:cxn modelId="{24DB0F12-74D6-427A-A234-55BEC16CA902}" srcId="{A01DEC24-F013-4085-AC6F-10E81A0B2BB4}" destId="{3DD2CF85-99B6-48A6-B48C-D7250B2DE24B}" srcOrd="0" destOrd="0" parTransId="{3BA411EC-BE02-401F-993D-C53674E9E51B}" sibTransId="{2EA64FEA-9CF9-4323-8008-5EA1606D9AD9}"/>
    <dgm:cxn modelId="{7B70502D-369E-4D8A-B28F-29E4FD261EA2}" type="presParOf" srcId="{E2731E5E-EE98-4F95-9016-71DC159EE67C}" destId="{D96CF4F5-26DB-4FA3-91E1-5404635A0C8D}" srcOrd="0" destOrd="0" presId="urn:microsoft.com/office/officeart/2005/8/layout/chevron2"/>
    <dgm:cxn modelId="{5D80F4BE-3472-4B91-BB5D-CCE5035B27E3}" type="presParOf" srcId="{D96CF4F5-26DB-4FA3-91E1-5404635A0C8D}" destId="{20508EEC-4E63-4FC3-A19A-B64B083B8531}" srcOrd="0" destOrd="0" presId="urn:microsoft.com/office/officeart/2005/8/layout/chevron2"/>
    <dgm:cxn modelId="{2F410886-37DC-4A24-A2C7-EDE396AAAEC8}" type="presParOf" srcId="{D96CF4F5-26DB-4FA3-91E1-5404635A0C8D}" destId="{7F59FF85-7A53-4BA3-A6C5-AC6074CB19B0}"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DAE25D1-8B8D-41BC-9426-FD08CF44519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031FEE3D-4DAC-4CA0-887D-F477EBEC484B}">
      <dgm:prSet phldrT="[Text]" phldr="0"/>
      <dgm:spPr>
        <a:ln>
          <a:solidFill>
            <a:srgbClr val="FFC000"/>
          </a:solidFill>
        </a:ln>
      </dgm:spPr>
      <dgm:t>
        <a:bodyPr/>
        <a:lstStyle/>
        <a:p>
          <a:pPr rtl="0"/>
          <a:r>
            <a:rPr lang="en-US" b="0">
              <a:latin typeface="Arial"/>
              <a:cs typeface="Arial"/>
            </a:rPr>
            <a:t>Create USCIS Account</a:t>
          </a:r>
        </a:p>
      </dgm:t>
    </dgm:pt>
    <dgm:pt modelId="{075E3465-C15A-4D1A-AE63-28D02FAB6911}" type="parTrans" cxnId="{E9DB4108-3694-4FBC-9EF5-67BCADC6D763}">
      <dgm:prSet/>
      <dgm:spPr/>
      <dgm:t>
        <a:bodyPr/>
        <a:lstStyle/>
        <a:p>
          <a:endParaRPr lang="en-US"/>
        </a:p>
      </dgm:t>
    </dgm:pt>
    <dgm:pt modelId="{D70925ED-98E9-439E-B047-0B92D6C9186D}" type="sibTrans" cxnId="{E9DB4108-3694-4FBC-9EF5-67BCADC6D763}">
      <dgm:prSet/>
      <dgm:spPr/>
      <dgm:t>
        <a:bodyPr/>
        <a:lstStyle/>
        <a:p>
          <a:endParaRPr lang="en-US"/>
        </a:p>
      </dgm:t>
    </dgm:pt>
    <dgm:pt modelId="{1781B7EB-C343-473B-8A2C-150AB71AA530}">
      <dgm:prSet/>
      <dgm:spPr>
        <a:solidFill>
          <a:srgbClr val="FFC000"/>
        </a:solidFill>
      </dgm:spPr>
      <dgm:t>
        <a:bodyPr/>
        <a:lstStyle/>
        <a:p>
          <a:pPr rtl="0">
            <a:lnSpc>
              <a:spcPct val="100000"/>
            </a:lnSpc>
          </a:pPr>
          <a:r>
            <a:rPr lang="en-US" b="1">
              <a:solidFill>
                <a:schemeClr val="bg1"/>
              </a:solidFill>
              <a:latin typeface="Arial"/>
              <a:cs typeface="Arial"/>
            </a:rPr>
            <a:t>3</a:t>
          </a:r>
        </a:p>
      </dgm:t>
    </dgm:pt>
    <dgm:pt modelId="{8B0C35EE-AFAB-4E12-B28B-0E005071F81B}" type="parTrans" cxnId="{CD1F330F-BBF4-439C-AA20-44C8FF2C8E50}">
      <dgm:prSet/>
      <dgm:spPr/>
      <dgm:t>
        <a:bodyPr/>
        <a:lstStyle/>
        <a:p>
          <a:endParaRPr lang="en-US"/>
        </a:p>
      </dgm:t>
    </dgm:pt>
    <dgm:pt modelId="{AA9ED442-7EF3-43DA-BEB5-8E3ABA454450}" type="sibTrans" cxnId="{CD1F330F-BBF4-439C-AA20-44C8FF2C8E50}">
      <dgm:prSet/>
      <dgm:spPr/>
      <dgm:t>
        <a:bodyPr/>
        <a:lstStyle/>
        <a:p>
          <a:endParaRPr lang="en-US"/>
        </a:p>
      </dgm:t>
    </dgm:pt>
    <dgm:pt modelId="{A27BCCFF-7B1B-4C48-B917-AB65DCC6D9FB}">
      <dgm:prSet phldr="0"/>
      <dgm:spPr>
        <a:solidFill>
          <a:srgbClr val="FFC000"/>
        </a:solidFill>
      </dgm:spPr>
      <dgm:t>
        <a:bodyPr/>
        <a:lstStyle/>
        <a:p>
          <a:pPr rtl="0"/>
          <a:r>
            <a:rPr lang="en-US" b="1" i="0" u="none" strike="noStrike" cap="none" baseline="0" noProof="0">
              <a:solidFill>
                <a:schemeClr val="bg1"/>
              </a:solidFill>
              <a:latin typeface="Arial"/>
              <a:cs typeface="Arial"/>
            </a:rPr>
            <a:t>1</a:t>
          </a:r>
        </a:p>
      </dgm:t>
    </dgm:pt>
    <dgm:pt modelId="{9CA70732-67F9-455C-81BB-55D1E5DC84CB}" type="parTrans" cxnId="{94FAEEE6-58DA-4A8E-9A90-B559B1586022}">
      <dgm:prSet/>
      <dgm:spPr/>
      <dgm:t>
        <a:bodyPr/>
        <a:lstStyle/>
        <a:p>
          <a:endParaRPr lang="en-US"/>
        </a:p>
      </dgm:t>
    </dgm:pt>
    <dgm:pt modelId="{8462B30F-72CC-437C-A970-21367C34F410}" type="sibTrans" cxnId="{94FAEEE6-58DA-4A8E-9A90-B559B1586022}">
      <dgm:prSet/>
      <dgm:spPr/>
      <dgm:t>
        <a:bodyPr/>
        <a:lstStyle/>
        <a:p>
          <a:endParaRPr lang="en-US"/>
        </a:p>
      </dgm:t>
    </dgm:pt>
    <dgm:pt modelId="{271ED48C-C786-4754-9424-CDE4F81C3499}">
      <dgm:prSet phldr="0"/>
      <dgm:spPr>
        <a:ln>
          <a:solidFill>
            <a:srgbClr val="FFC000"/>
          </a:solidFill>
        </a:ln>
      </dgm:spPr>
      <dgm:t>
        <a:bodyPr/>
        <a:lstStyle/>
        <a:p>
          <a:pPr rtl="0"/>
          <a:r>
            <a:rPr lang="en-US" b="0">
              <a:latin typeface="Arial"/>
              <a:cs typeface="Arial"/>
            </a:rPr>
            <a:t>Gather Form I-765 Supporting Documents</a:t>
          </a:r>
        </a:p>
      </dgm:t>
    </dgm:pt>
    <dgm:pt modelId="{2668505B-18A0-44DA-BAF6-14769FEED9DE}" type="parTrans" cxnId="{50AEF35F-875A-4352-B21D-4FF8A0E24957}">
      <dgm:prSet/>
      <dgm:spPr/>
      <dgm:t>
        <a:bodyPr/>
        <a:lstStyle/>
        <a:p>
          <a:endParaRPr lang="en-US"/>
        </a:p>
      </dgm:t>
    </dgm:pt>
    <dgm:pt modelId="{4806111E-E7DE-4A03-8544-C799EA67F2B6}" type="sibTrans" cxnId="{50AEF35F-875A-4352-B21D-4FF8A0E24957}">
      <dgm:prSet/>
      <dgm:spPr/>
      <dgm:t>
        <a:bodyPr/>
        <a:lstStyle/>
        <a:p>
          <a:endParaRPr lang="en-US"/>
        </a:p>
      </dgm:t>
    </dgm:pt>
    <dgm:pt modelId="{C3352D06-3B7B-4C14-93B5-8FE73C625105}">
      <dgm:prSet phldr="0"/>
      <dgm:spPr>
        <a:solidFill>
          <a:srgbClr val="FFC000"/>
        </a:solidFill>
      </dgm:spPr>
      <dgm:t>
        <a:bodyPr/>
        <a:lstStyle/>
        <a:p>
          <a:pPr rtl="0"/>
          <a:r>
            <a:rPr lang="en-US" b="1">
              <a:latin typeface="Arial"/>
              <a:cs typeface="Arial"/>
            </a:rPr>
            <a:t>2</a:t>
          </a:r>
          <a:endParaRPr lang="en-US" b="0">
            <a:latin typeface="Arial"/>
            <a:cs typeface="Arial"/>
          </a:endParaRPr>
        </a:p>
      </dgm:t>
    </dgm:pt>
    <dgm:pt modelId="{3FCE8EF0-5778-4277-9F33-011A9E8D5DA5}" type="parTrans" cxnId="{AF36EAD4-D594-4213-97BF-FEF40268BDE8}">
      <dgm:prSet/>
      <dgm:spPr/>
      <dgm:t>
        <a:bodyPr/>
        <a:lstStyle/>
        <a:p>
          <a:endParaRPr lang="en-US"/>
        </a:p>
      </dgm:t>
    </dgm:pt>
    <dgm:pt modelId="{1BC229E7-60A6-4ECE-9D0D-9962F738F766}" type="sibTrans" cxnId="{AF36EAD4-D594-4213-97BF-FEF40268BDE8}">
      <dgm:prSet/>
      <dgm:spPr/>
      <dgm:t>
        <a:bodyPr/>
        <a:lstStyle/>
        <a:p>
          <a:endParaRPr lang="en-US"/>
        </a:p>
      </dgm:t>
    </dgm:pt>
    <dgm:pt modelId="{700120AE-B194-444C-AB53-B8F11E69446E}">
      <dgm:prSet phldr="0"/>
      <dgm:spPr>
        <a:ln>
          <a:solidFill>
            <a:srgbClr val="FFC000"/>
          </a:solidFill>
        </a:ln>
      </dgm:spPr>
      <dgm:t>
        <a:bodyPr/>
        <a:lstStyle/>
        <a:p>
          <a:pPr>
            <a:buFont typeface="Arial" panose="020B0604020202020204" pitchFamily="34" charset="0"/>
            <a:buChar char="•"/>
          </a:pPr>
          <a:r>
            <a:rPr lang="en-US" b="0">
              <a:latin typeface="Arial"/>
              <a:cs typeface="Arial"/>
            </a:rPr>
            <a:t>Complete the Online filing and payment for Post-completion OPT.</a:t>
          </a:r>
        </a:p>
      </dgm:t>
    </dgm:pt>
    <dgm:pt modelId="{961F23B9-5C31-4F2A-ACB0-D682F06A9C48}" type="parTrans" cxnId="{954C2464-1E6E-4303-8D6F-824B6CBE4329}">
      <dgm:prSet/>
      <dgm:spPr/>
      <dgm:t>
        <a:bodyPr/>
        <a:lstStyle/>
        <a:p>
          <a:endParaRPr lang="en-US"/>
        </a:p>
      </dgm:t>
    </dgm:pt>
    <dgm:pt modelId="{981BDDF2-33F9-40C8-A3B5-2617998719D4}" type="sibTrans" cxnId="{954C2464-1E6E-4303-8D6F-824B6CBE4329}">
      <dgm:prSet/>
      <dgm:spPr/>
      <dgm:t>
        <a:bodyPr/>
        <a:lstStyle/>
        <a:p>
          <a:endParaRPr lang="en-US"/>
        </a:p>
      </dgm:t>
    </dgm:pt>
    <dgm:pt modelId="{161E4D03-EE7B-4915-B922-E67A15CF620E}">
      <dgm:prSet phldr="0"/>
      <dgm:spPr>
        <a:ln>
          <a:solidFill>
            <a:srgbClr val="FFC000"/>
          </a:solidFill>
        </a:ln>
      </dgm:spPr>
      <dgm:t>
        <a:bodyPr/>
        <a:lstStyle/>
        <a:p>
          <a:pPr rtl="0"/>
          <a:r>
            <a:rPr lang="en-US" b="0">
              <a:latin typeface="Arial"/>
              <a:cs typeface="Arial"/>
            </a:rPr>
            <a:t>Prepare Form I-765 Filing Fee</a:t>
          </a:r>
        </a:p>
      </dgm:t>
    </dgm:pt>
    <dgm:pt modelId="{4F51259B-8153-4AE7-83EC-440321EC5DB7}" type="parTrans" cxnId="{FE6D4EBA-CCA6-4C3A-9578-67725A8A0269}">
      <dgm:prSet/>
      <dgm:spPr/>
      <dgm:t>
        <a:bodyPr/>
        <a:lstStyle/>
        <a:p>
          <a:endParaRPr lang="en-US"/>
        </a:p>
      </dgm:t>
    </dgm:pt>
    <dgm:pt modelId="{44B58AF1-F4FA-42AC-A682-B38185CC9B79}" type="sibTrans" cxnId="{FE6D4EBA-CCA6-4C3A-9578-67725A8A0269}">
      <dgm:prSet/>
      <dgm:spPr/>
      <dgm:t>
        <a:bodyPr/>
        <a:lstStyle/>
        <a:p>
          <a:endParaRPr lang="en-US"/>
        </a:p>
      </dgm:t>
    </dgm:pt>
    <dgm:pt modelId="{02977588-550C-490B-A6EA-C4A6D1AA1699}">
      <dgm:prSet phldr="0"/>
      <dgm:spPr>
        <a:ln>
          <a:solidFill>
            <a:srgbClr val="FFC000"/>
          </a:solidFill>
        </a:ln>
      </dgm:spPr>
      <dgm:t>
        <a:bodyPr/>
        <a:lstStyle/>
        <a:p>
          <a:pPr rtl="0"/>
          <a:r>
            <a:rPr lang="en-US" b="0">
              <a:latin typeface="Arial"/>
              <a:cs typeface="Arial"/>
            </a:rPr>
            <a:t>Prepare Valid passport Pictures</a:t>
          </a:r>
        </a:p>
      </dgm:t>
    </dgm:pt>
    <dgm:pt modelId="{1B625C05-285C-451E-8630-31C628608A5C}" type="parTrans" cxnId="{43F2DCDD-0D9D-45A5-92E9-3B73622A9A50}">
      <dgm:prSet/>
      <dgm:spPr/>
      <dgm:t>
        <a:bodyPr/>
        <a:lstStyle/>
        <a:p>
          <a:endParaRPr lang="en-US"/>
        </a:p>
      </dgm:t>
    </dgm:pt>
    <dgm:pt modelId="{2C220072-D472-4F66-BB1B-D09ED7503441}" type="sibTrans" cxnId="{43F2DCDD-0D9D-45A5-92E9-3B73622A9A50}">
      <dgm:prSet/>
      <dgm:spPr/>
      <dgm:t>
        <a:bodyPr/>
        <a:lstStyle/>
        <a:p>
          <a:endParaRPr lang="en-US"/>
        </a:p>
      </dgm:t>
    </dgm:pt>
    <dgm:pt modelId="{1EA93483-3439-4103-A1E6-8663F7EDC02B}">
      <dgm:prSet phldr="0"/>
      <dgm:spPr/>
      <dgm:t>
        <a:bodyPr/>
        <a:lstStyle/>
        <a:p>
          <a:pPr rtl="0"/>
          <a:r>
            <a:rPr lang="en-US" b="0">
              <a:latin typeface="Arial"/>
              <a:cs typeface="Arial"/>
            </a:rPr>
            <a:t>Track your application progress.</a:t>
          </a:r>
        </a:p>
      </dgm:t>
    </dgm:pt>
    <dgm:pt modelId="{A0D555FC-D708-4CE4-85AA-0199567BAA6E}" type="parTrans" cxnId="{B071EB22-5DA0-4F40-AB3F-FE082484E6CD}">
      <dgm:prSet/>
      <dgm:spPr/>
    </dgm:pt>
    <dgm:pt modelId="{8DA35835-B777-4B16-B93D-4E1CEA5684E7}" type="sibTrans" cxnId="{B071EB22-5DA0-4F40-AB3F-FE082484E6CD}">
      <dgm:prSet/>
      <dgm:spPr/>
    </dgm:pt>
    <dgm:pt modelId="{60B44B2A-F797-4FFC-9C94-6C42B487AFCF}" type="pres">
      <dgm:prSet presAssocID="{3DAE25D1-8B8D-41BC-9426-FD08CF445190}" presName="linearFlow" presStyleCnt="0">
        <dgm:presLayoutVars>
          <dgm:dir/>
          <dgm:animLvl val="lvl"/>
          <dgm:resizeHandles val="exact"/>
        </dgm:presLayoutVars>
      </dgm:prSet>
      <dgm:spPr/>
      <dgm:t>
        <a:bodyPr/>
        <a:lstStyle/>
        <a:p>
          <a:endParaRPr lang="en-US"/>
        </a:p>
      </dgm:t>
    </dgm:pt>
    <dgm:pt modelId="{629323B2-2E8A-4967-A048-2C215B19709D}" type="pres">
      <dgm:prSet presAssocID="{A27BCCFF-7B1B-4C48-B917-AB65DCC6D9FB}" presName="composite" presStyleCnt="0"/>
      <dgm:spPr/>
    </dgm:pt>
    <dgm:pt modelId="{19DB2D32-ADD1-44CA-AAFD-764AA16C7647}" type="pres">
      <dgm:prSet presAssocID="{A27BCCFF-7B1B-4C48-B917-AB65DCC6D9FB}" presName="parentText" presStyleLbl="alignNode1" presStyleIdx="0" presStyleCnt="3" custLinFactNeighborY="0">
        <dgm:presLayoutVars>
          <dgm:chMax val="1"/>
          <dgm:bulletEnabled val="1"/>
        </dgm:presLayoutVars>
      </dgm:prSet>
      <dgm:spPr/>
      <dgm:t>
        <a:bodyPr/>
        <a:lstStyle/>
        <a:p>
          <a:endParaRPr lang="en-US"/>
        </a:p>
      </dgm:t>
    </dgm:pt>
    <dgm:pt modelId="{013A82B5-9166-4045-8A36-637ACD77E950}" type="pres">
      <dgm:prSet presAssocID="{A27BCCFF-7B1B-4C48-B917-AB65DCC6D9FB}" presName="descendantText" presStyleLbl="alignAcc1" presStyleIdx="0" presStyleCnt="3" custLinFactNeighborX="0">
        <dgm:presLayoutVars>
          <dgm:bulletEnabled val="1"/>
        </dgm:presLayoutVars>
      </dgm:prSet>
      <dgm:spPr/>
      <dgm:t>
        <a:bodyPr/>
        <a:lstStyle/>
        <a:p>
          <a:endParaRPr lang="en-US"/>
        </a:p>
      </dgm:t>
    </dgm:pt>
    <dgm:pt modelId="{313DBF5F-FF14-4D5A-B271-CC9EE4D25B42}" type="pres">
      <dgm:prSet presAssocID="{8462B30F-72CC-437C-A970-21367C34F410}" presName="sp" presStyleCnt="0"/>
      <dgm:spPr/>
    </dgm:pt>
    <dgm:pt modelId="{644948F4-0346-4DAC-B10D-14FD1D899539}" type="pres">
      <dgm:prSet presAssocID="{C3352D06-3B7B-4C14-93B5-8FE73C625105}" presName="composite" presStyleCnt="0"/>
      <dgm:spPr/>
    </dgm:pt>
    <dgm:pt modelId="{1948A05A-D26F-44E2-915D-7AAF88E138CF}" type="pres">
      <dgm:prSet presAssocID="{C3352D06-3B7B-4C14-93B5-8FE73C625105}" presName="parentText" presStyleLbl="alignNode1" presStyleIdx="1" presStyleCnt="3" custLinFactNeighborY="0">
        <dgm:presLayoutVars>
          <dgm:chMax val="1"/>
          <dgm:bulletEnabled val="1"/>
        </dgm:presLayoutVars>
      </dgm:prSet>
      <dgm:spPr/>
      <dgm:t>
        <a:bodyPr/>
        <a:lstStyle/>
        <a:p>
          <a:endParaRPr lang="en-US"/>
        </a:p>
      </dgm:t>
    </dgm:pt>
    <dgm:pt modelId="{1329F48B-1666-4814-B609-539C765832DF}" type="pres">
      <dgm:prSet presAssocID="{C3352D06-3B7B-4C14-93B5-8FE73C625105}" presName="descendantText" presStyleLbl="alignAcc1" presStyleIdx="1" presStyleCnt="3" custLinFactNeighborY="0">
        <dgm:presLayoutVars>
          <dgm:bulletEnabled val="1"/>
        </dgm:presLayoutVars>
      </dgm:prSet>
      <dgm:spPr/>
      <dgm:t>
        <a:bodyPr/>
        <a:lstStyle/>
        <a:p>
          <a:endParaRPr lang="en-US"/>
        </a:p>
      </dgm:t>
    </dgm:pt>
    <dgm:pt modelId="{37627188-17F4-4383-BA64-98642A0BB96E}" type="pres">
      <dgm:prSet presAssocID="{1BC229E7-60A6-4ECE-9D0D-9962F738F766}" presName="sp" presStyleCnt="0"/>
      <dgm:spPr/>
    </dgm:pt>
    <dgm:pt modelId="{052106ED-0814-4377-BA63-3F4D9640E522}" type="pres">
      <dgm:prSet presAssocID="{1781B7EB-C343-473B-8A2C-150AB71AA530}" presName="composite" presStyleCnt="0"/>
      <dgm:spPr/>
    </dgm:pt>
    <dgm:pt modelId="{B1C77E16-D193-428E-91FF-CD7C077C7CDC}" type="pres">
      <dgm:prSet presAssocID="{1781B7EB-C343-473B-8A2C-150AB71AA530}" presName="parentText" presStyleLbl="alignNode1" presStyleIdx="2" presStyleCnt="3" custLinFactNeighborY="0">
        <dgm:presLayoutVars>
          <dgm:chMax val="1"/>
          <dgm:bulletEnabled val="1"/>
        </dgm:presLayoutVars>
      </dgm:prSet>
      <dgm:spPr/>
      <dgm:t>
        <a:bodyPr/>
        <a:lstStyle/>
        <a:p>
          <a:endParaRPr lang="en-US"/>
        </a:p>
      </dgm:t>
    </dgm:pt>
    <dgm:pt modelId="{87454454-7E3B-460B-8E81-C70D33338FD3}" type="pres">
      <dgm:prSet presAssocID="{1781B7EB-C343-473B-8A2C-150AB71AA530}" presName="descendantText" presStyleLbl="alignAcc1" presStyleIdx="2" presStyleCnt="3" custLinFactNeighborY="0">
        <dgm:presLayoutVars>
          <dgm:bulletEnabled val="1"/>
        </dgm:presLayoutVars>
      </dgm:prSet>
      <dgm:spPr/>
      <dgm:t>
        <a:bodyPr/>
        <a:lstStyle/>
        <a:p>
          <a:endParaRPr lang="en-US"/>
        </a:p>
      </dgm:t>
    </dgm:pt>
  </dgm:ptLst>
  <dgm:cxnLst>
    <dgm:cxn modelId="{50AEF35F-875A-4352-B21D-4FF8A0E24957}" srcId="{A27BCCFF-7B1B-4C48-B917-AB65DCC6D9FB}" destId="{271ED48C-C786-4754-9424-CDE4F81C3499}" srcOrd="0" destOrd="0" parTransId="{2668505B-18A0-44DA-BAF6-14769FEED9DE}" sibTransId="{4806111E-E7DE-4A03-8544-C799EA67F2B6}"/>
    <dgm:cxn modelId="{43F2DCDD-0D9D-45A5-92E9-3B73622A9A50}" srcId="{A27BCCFF-7B1B-4C48-B917-AB65DCC6D9FB}" destId="{02977588-550C-490B-A6EA-C4A6D1AA1699}" srcOrd="2" destOrd="0" parTransId="{1B625C05-285C-451E-8630-31C628608A5C}" sibTransId="{2C220072-D472-4F66-BB1B-D09ED7503441}"/>
    <dgm:cxn modelId="{FE6D4EBA-CCA6-4C3A-9578-67725A8A0269}" srcId="{A27BCCFF-7B1B-4C48-B917-AB65DCC6D9FB}" destId="{161E4D03-EE7B-4915-B922-E67A15CF620E}" srcOrd="1" destOrd="0" parTransId="{4F51259B-8153-4AE7-83EC-440321EC5DB7}" sibTransId="{44B58AF1-F4FA-42AC-A682-B38185CC9B79}"/>
    <dgm:cxn modelId="{35649663-74EA-4BE5-867D-77099773EBD6}" type="presOf" srcId="{3DAE25D1-8B8D-41BC-9426-FD08CF445190}" destId="{60B44B2A-F797-4FFC-9C94-6C42B487AFCF}" srcOrd="0" destOrd="0" presId="urn:microsoft.com/office/officeart/2005/8/layout/chevron2"/>
    <dgm:cxn modelId="{CD1F330F-BBF4-439C-AA20-44C8FF2C8E50}" srcId="{3DAE25D1-8B8D-41BC-9426-FD08CF445190}" destId="{1781B7EB-C343-473B-8A2C-150AB71AA530}" srcOrd="2" destOrd="0" parTransId="{8B0C35EE-AFAB-4E12-B28B-0E005071F81B}" sibTransId="{AA9ED442-7EF3-43DA-BEB5-8E3ABA454450}"/>
    <dgm:cxn modelId="{94FAEEE6-58DA-4A8E-9A90-B559B1586022}" srcId="{3DAE25D1-8B8D-41BC-9426-FD08CF445190}" destId="{A27BCCFF-7B1B-4C48-B917-AB65DCC6D9FB}" srcOrd="0" destOrd="0" parTransId="{9CA70732-67F9-455C-81BB-55D1E5DC84CB}" sibTransId="{8462B30F-72CC-437C-A970-21367C34F410}"/>
    <dgm:cxn modelId="{214E0957-B200-46FC-9C31-821C8FD92277}" type="presOf" srcId="{271ED48C-C786-4754-9424-CDE4F81C3499}" destId="{013A82B5-9166-4045-8A36-637ACD77E950}" srcOrd="0" destOrd="0" presId="urn:microsoft.com/office/officeart/2005/8/layout/chevron2"/>
    <dgm:cxn modelId="{28AE90A7-F5D3-4AEA-9F25-AFA1E2E70D68}" type="presOf" srcId="{700120AE-B194-444C-AB53-B8F11E69446E}" destId="{87454454-7E3B-460B-8E81-C70D33338FD3}" srcOrd="0" destOrd="0" presId="urn:microsoft.com/office/officeart/2005/8/layout/chevron2"/>
    <dgm:cxn modelId="{06100262-14FF-41B9-AF5E-A5DB0EB85CEC}" type="presOf" srcId="{1781B7EB-C343-473B-8A2C-150AB71AA530}" destId="{B1C77E16-D193-428E-91FF-CD7C077C7CDC}" srcOrd="0" destOrd="0" presId="urn:microsoft.com/office/officeart/2005/8/layout/chevron2"/>
    <dgm:cxn modelId="{954C2464-1E6E-4303-8D6F-824B6CBE4329}" srcId="{1781B7EB-C343-473B-8A2C-150AB71AA530}" destId="{700120AE-B194-444C-AB53-B8F11E69446E}" srcOrd="0" destOrd="0" parTransId="{961F23B9-5C31-4F2A-ACB0-D682F06A9C48}" sibTransId="{981BDDF2-33F9-40C8-A3B5-2617998719D4}"/>
    <dgm:cxn modelId="{1FDD9B4D-7572-4B3A-B5AF-5D119AAF1913}" type="presOf" srcId="{031FEE3D-4DAC-4CA0-887D-F477EBEC484B}" destId="{1329F48B-1666-4814-B609-539C765832DF}" srcOrd="0" destOrd="0" presId="urn:microsoft.com/office/officeart/2005/8/layout/chevron2"/>
    <dgm:cxn modelId="{B071EB22-5DA0-4F40-AB3F-FE082484E6CD}" srcId="{1781B7EB-C343-473B-8A2C-150AB71AA530}" destId="{1EA93483-3439-4103-A1E6-8663F7EDC02B}" srcOrd="1" destOrd="0" parTransId="{A0D555FC-D708-4CE4-85AA-0199567BAA6E}" sibTransId="{8DA35835-B777-4B16-B93D-4E1CEA5684E7}"/>
    <dgm:cxn modelId="{E6965F71-DEFE-413D-8542-D244163675F1}" type="presOf" srcId="{02977588-550C-490B-A6EA-C4A6D1AA1699}" destId="{013A82B5-9166-4045-8A36-637ACD77E950}" srcOrd="0" destOrd="2" presId="urn:microsoft.com/office/officeart/2005/8/layout/chevron2"/>
    <dgm:cxn modelId="{2971DB3A-4BC5-4B1E-ADA1-B5272E5D24D4}" type="presOf" srcId="{1EA93483-3439-4103-A1E6-8663F7EDC02B}" destId="{87454454-7E3B-460B-8E81-C70D33338FD3}" srcOrd="0" destOrd="1" presId="urn:microsoft.com/office/officeart/2005/8/layout/chevron2"/>
    <dgm:cxn modelId="{AF36EAD4-D594-4213-97BF-FEF40268BDE8}" srcId="{3DAE25D1-8B8D-41BC-9426-FD08CF445190}" destId="{C3352D06-3B7B-4C14-93B5-8FE73C625105}" srcOrd="1" destOrd="0" parTransId="{3FCE8EF0-5778-4277-9F33-011A9E8D5DA5}" sibTransId="{1BC229E7-60A6-4ECE-9D0D-9962F738F766}"/>
    <dgm:cxn modelId="{D747C9F8-D7A7-43ED-BE5B-7D411C73E881}" type="presOf" srcId="{C3352D06-3B7B-4C14-93B5-8FE73C625105}" destId="{1948A05A-D26F-44E2-915D-7AAF88E138CF}" srcOrd="0" destOrd="0" presId="urn:microsoft.com/office/officeart/2005/8/layout/chevron2"/>
    <dgm:cxn modelId="{686C9F77-8DFB-4AA0-A61D-4D03A34F70F2}" type="presOf" srcId="{A27BCCFF-7B1B-4C48-B917-AB65DCC6D9FB}" destId="{19DB2D32-ADD1-44CA-AAFD-764AA16C7647}" srcOrd="0" destOrd="0" presId="urn:microsoft.com/office/officeart/2005/8/layout/chevron2"/>
    <dgm:cxn modelId="{04C706C7-F2E4-4B67-8FDC-4AEEFA0DEE22}" type="presOf" srcId="{161E4D03-EE7B-4915-B922-E67A15CF620E}" destId="{013A82B5-9166-4045-8A36-637ACD77E950}" srcOrd="0" destOrd="1" presId="urn:microsoft.com/office/officeart/2005/8/layout/chevron2"/>
    <dgm:cxn modelId="{E9DB4108-3694-4FBC-9EF5-67BCADC6D763}" srcId="{C3352D06-3B7B-4C14-93B5-8FE73C625105}" destId="{031FEE3D-4DAC-4CA0-887D-F477EBEC484B}" srcOrd="0" destOrd="0" parTransId="{075E3465-C15A-4D1A-AE63-28D02FAB6911}" sibTransId="{D70925ED-98E9-439E-B047-0B92D6C9186D}"/>
    <dgm:cxn modelId="{4335A262-9FAB-4892-884B-207D6A30D1A7}" type="presParOf" srcId="{60B44B2A-F797-4FFC-9C94-6C42B487AFCF}" destId="{629323B2-2E8A-4967-A048-2C215B19709D}" srcOrd="0" destOrd="0" presId="urn:microsoft.com/office/officeart/2005/8/layout/chevron2"/>
    <dgm:cxn modelId="{E83176E8-A41F-4582-9F61-9AB7D76DE133}" type="presParOf" srcId="{629323B2-2E8A-4967-A048-2C215B19709D}" destId="{19DB2D32-ADD1-44CA-AAFD-764AA16C7647}" srcOrd="0" destOrd="0" presId="urn:microsoft.com/office/officeart/2005/8/layout/chevron2"/>
    <dgm:cxn modelId="{AB0E3429-BD1A-4093-AC6D-B6BD089D214E}" type="presParOf" srcId="{629323B2-2E8A-4967-A048-2C215B19709D}" destId="{013A82B5-9166-4045-8A36-637ACD77E950}" srcOrd="1" destOrd="0" presId="urn:microsoft.com/office/officeart/2005/8/layout/chevron2"/>
    <dgm:cxn modelId="{12CC7179-0C0C-4E91-933D-698417953261}" type="presParOf" srcId="{60B44B2A-F797-4FFC-9C94-6C42B487AFCF}" destId="{313DBF5F-FF14-4D5A-B271-CC9EE4D25B42}" srcOrd="1" destOrd="0" presId="urn:microsoft.com/office/officeart/2005/8/layout/chevron2"/>
    <dgm:cxn modelId="{6E519C99-DD51-437F-9206-8AF0EDB215AC}" type="presParOf" srcId="{60B44B2A-F797-4FFC-9C94-6C42B487AFCF}" destId="{644948F4-0346-4DAC-B10D-14FD1D899539}" srcOrd="2" destOrd="0" presId="urn:microsoft.com/office/officeart/2005/8/layout/chevron2"/>
    <dgm:cxn modelId="{FACF0DB6-BA2A-4C86-9DA4-4C727C02D87F}" type="presParOf" srcId="{644948F4-0346-4DAC-B10D-14FD1D899539}" destId="{1948A05A-D26F-44E2-915D-7AAF88E138CF}" srcOrd="0" destOrd="0" presId="urn:microsoft.com/office/officeart/2005/8/layout/chevron2"/>
    <dgm:cxn modelId="{7EAFB194-EA36-40BA-99CD-86BAB6286D57}" type="presParOf" srcId="{644948F4-0346-4DAC-B10D-14FD1D899539}" destId="{1329F48B-1666-4814-B609-539C765832DF}" srcOrd="1" destOrd="0" presId="urn:microsoft.com/office/officeart/2005/8/layout/chevron2"/>
    <dgm:cxn modelId="{968EEA09-3BC5-465E-8AFE-E515B799BA31}" type="presParOf" srcId="{60B44B2A-F797-4FFC-9C94-6C42B487AFCF}" destId="{37627188-17F4-4383-BA64-98642A0BB96E}" srcOrd="3" destOrd="0" presId="urn:microsoft.com/office/officeart/2005/8/layout/chevron2"/>
    <dgm:cxn modelId="{47D67298-75A2-4D33-92A4-AFB23FA7EC7C}" type="presParOf" srcId="{60B44B2A-F797-4FFC-9C94-6C42B487AFCF}" destId="{052106ED-0814-4377-BA63-3F4D9640E522}" srcOrd="4" destOrd="0" presId="urn:microsoft.com/office/officeart/2005/8/layout/chevron2"/>
    <dgm:cxn modelId="{447874BE-5B9C-4CFF-8693-8AAEB5C1CEF5}" type="presParOf" srcId="{052106ED-0814-4377-BA63-3F4D9640E522}" destId="{B1C77E16-D193-428E-91FF-CD7C077C7CDC}" srcOrd="0" destOrd="0" presId="urn:microsoft.com/office/officeart/2005/8/layout/chevron2"/>
    <dgm:cxn modelId="{DEC5E773-4B73-4548-8342-B6DAEEEBFC72}" type="presParOf" srcId="{052106ED-0814-4377-BA63-3F4D9640E522}" destId="{87454454-7E3B-460B-8E81-C70D33338FD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53DF512-D8F7-48F4-BFA3-4F8E61EE73E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A01DEC24-F013-4085-AC6F-10E81A0B2BB4}">
      <dgm:prSet/>
      <dgm:spPr>
        <a:solidFill>
          <a:srgbClr val="FFC000"/>
        </a:solidFill>
      </dgm:spPr>
      <dgm:t>
        <a:bodyPr/>
        <a:lstStyle/>
        <a:p>
          <a:endParaRPr lang="en-US" b="1">
            <a:latin typeface="Corbel"/>
          </a:endParaRPr>
        </a:p>
      </dgm:t>
    </dgm:pt>
    <dgm:pt modelId="{57252AF0-BC4D-4A7C-B6FB-349B87D529B8}" type="parTrans" cxnId="{4531CA08-1801-49EB-8549-A4A379E7A055}">
      <dgm:prSet/>
      <dgm:spPr/>
      <dgm:t>
        <a:bodyPr/>
        <a:lstStyle/>
        <a:p>
          <a:endParaRPr lang="en-US"/>
        </a:p>
      </dgm:t>
    </dgm:pt>
    <dgm:pt modelId="{3227A0AF-E666-43BC-87C8-603199592E1E}" type="sibTrans" cxnId="{4531CA08-1801-49EB-8549-A4A379E7A055}">
      <dgm:prSet/>
      <dgm:spPr/>
      <dgm:t>
        <a:bodyPr/>
        <a:lstStyle/>
        <a:p>
          <a:endParaRPr lang="en-US"/>
        </a:p>
      </dgm:t>
    </dgm:pt>
    <dgm:pt modelId="{1728EAA6-F3D1-46B3-A86E-541641C99FDC}">
      <dgm:prSet phldr="0"/>
      <dgm:spPr/>
      <dgm:t>
        <a:bodyPr/>
        <a:lstStyle/>
        <a:p>
          <a:pPr rtl="0"/>
          <a:r>
            <a:rPr lang="en-US" b="0">
              <a:latin typeface="Corbel"/>
            </a:rPr>
            <a:t> Application Progress &amp;  Status Updates</a:t>
          </a:r>
        </a:p>
      </dgm:t>
    </dgm:pt>
    <dgm:pt modelId="{95290599-D698-4A56-95E5-90A89219D485}" type="parTrans" cxnId="{069A0D49-549A-4C27-82AB-E8AC039ADD97}">
      <dgm:prSet/>
      <dgm:spPr/>
      <dgm:t>
        <a:bodyPr/>
        <a:lstStyle/>
        <a:p>
          <a:endParaRPr lang="en-US"/>
        </a:p>
      </dgm:t>
    </dgm:pt>
    <dgm:pt modelId="{2681A347-6667-4CA8-842F-9299998C8587}" type="sibTrans" cxnId="{069A0D49-549A-4C27-82AB-E8AC039ADD97}">
      <dgm:prSet/>
      <dgm:spPr/>
      <dgm:t>
        <a:bodyPr/>
        <a:lstStyle/>
        <a:p>
          <a:endParaRPr lang="en-US"/>
        </a:p>
      </dgm:t>
    </dgm:pt>
    <dgm:pt modelId="{E2731E5E-EE98-4F95-9016-71DC159EE67C}" type="pres">
      <dgm:prSet presAssocID="{953DF512-D8F7-48F4-BFA3-4F8E61EE73E3}" presName="linearFlow" presStyleCnt="0">
        <dgm:presLayoutVars>
          <dgm:dir/>
          <dgm:animLvl val="lvl"/>
          <dgm:resizeHandles val="exact"/>
        </dgm:presLayoutVars>
      </dgm:prSet>
      <dgm:spPr/>
      <dgm:t>
        <a:bodyPr/>
        <a:lstStyle/>
        <a:p>
          <a:endParaRPr lang="en-US"/>
        </a:p>
      </dgm:t>
    </dgm:pt>
    <dgm:pt modelId="{D96CF4F5-26DB-4FA3-91E1-5404635A0C8D}" type="pres">
      <dgm:prSet presAssocID="{A01DEC24-F013-4085-AC6F-10E81A0B2BB4}" presName="composite" presStyleCnt="0"/>
      <dgm:spPr/>
    </dgm:pt>
    <dgm:pt modelId="{20508EEC-4E63-4FC3-A19A-B64B083B8531}" type="pres">
      <dgm:prSet presAssocID="{A01DEC24-F013-4085-AC6F-10E81A0B2BB4}" presName="parentText" presStyleLbl="alignNode1" presStyleIdx="0" presStyleCnt="1" custLinFactNeighborY="0">
        <dgm:presLayoutVars>
          <dgm:chMax val="1"/>
          <dgm:bulletEnabled val="1"/>
        </dgm:presLayoutVars>
      </dgm:prSet>
      <dgm:spPr/>
      <dgm:t>
        <a:bodyPr/>
        <a:lstStyle/>
        <a:p>
          <a:endParaRPr lang="en-US"/>
        </a:p>
      </dgm:t>
    </dgm:pt>
    <dgm:pt modelId="{7F59FF85-7A53-4BA3-A6C5-AC6074CB19B0}" type="pres">
      <dgm:prSet presAssocID="{A01DEC24-F013-4085-AC6F-10E81A0B2BB4}" presName="descendantText" presStyleLbl="alignAcc1" presStyleIdx="0" presStyleCnt="1">
        <dgm:presLayoutVars>
          <dgm:bulletEnabled val="1"/>
        </dgm:presLayoutVars>
      </dgm:prSet>
      <dgm:spPr/>
      <dgm:t>
        <a:bodyPr/>
        <a:lstStyle/>
        <a:p>
          <a:endParaRPr lang="en-US"/>
        </a:p>
      </dgm:t>
    </dgm:pt>
  </dgm:ptLst>
  <dgm:cxnLst>
    <dgm:cxn modelId="{4531CA08-1801-49EB-8549-A4A379E7A055}" srcId="{953DF512-D8F7-48F4-BFA3-4F8E61EE73E3}" destId="{A01DEC24-F013-4085-AC6F-10E81A0B2BB4}" srcOrd="0" destOrd="0" parTransId="{57252AF0-BC4D-4A7C-B6FB-349B87D529B8}" sibTransId="{3227A0AF-E666-43BC-87C8-603199592E1E}"/>
    <dgm:cxn modelId="{500FA286-05C9-4347-BF65-442CBC7BCF31}" type="presOf" srcId="{1728EAA6-F3D1-46B3-A86E-541641C99FDC}" destId="{7F59FF85-7A53-4BA3-A6C5-AC6074CB19B0}" srcOrd="0" destOrd="0" presId="urn:microsoft.com/office/officeart/2005/8/layout/chevron2"/>
    <dgm:cxn modelId="{B5439469-A5B0-4AF7-AB61-38A3A509AF09}" type="presOf" srcId="{953DF512-D8F7-48F4-BFA3-4F8E61EE73E3}" destId="{E2731E5E-EE98-4F95-9016-71DC159EE67C}" srcOrd="0" destOrd="0" presId="urn:microsoft.com/office/officeart/2005/8/layout/chevron2"/>
    <dgm:cxn modelId="{069A0D49-549A-4C27-82AB-E8AC039ADD97}" srcId="{A01DEC24-F013-4085-AC6F-10E81A0B2BB4}" destId="{1728EAA6-F3D1-46B3-A86E-541641C99FDC}" srcOrd="0" destOrd="0" parTransId="{95290599-D698-4A56-95E5-90A89219D485}" sibTransId="{2681A347-6667-4CA8-842F-9299998C8587}"/>
    <dgm:cxn modelId="{FBCE30EB-91D8-4B9F-88E5-0E9DA7209E45}" type="presOf" srcId="{A01DEC24-F013-4085-AC6F-10E81A0B2BB4}" destId="{20508EEC-4E63-4FC3-A19A-B64B083B8531}" srcOrd="0" destOrd="0" presId="urn:microsoft.com/office/officeart/2005/8/layout/chevron2"/>
    <dgm:cxn modelId="{7B70502D-369E-4D8A-B28F-29E4FD261EA2}" type="presParOf" srcId="{E2731E5E-EE98-4F95-9016-71DC159EE67C}" destId="{D96CF4F5-26DB-4FA3-91E1-5404635A0C8D}" srcOrd="0" destOrd="0" presId="urn:microsoft.com/office/officeart/2005/8/layout/chevron2"/>
    <dgm:cxn modelId="{5D80F4BE-3472-4B91-BB5D-CCE5035B27E3}" type="presParOf" srcId="{D96CF4F5-26DB-4FA3-91E1-5404635A0C8D}" destId="{20508EEC-4E63-4FC3-A19A-B64B083B8531}" srcOrd="0" destOrd="0" presId="urn:microsoft.com/office/officeart/2005/8/layout/chevron2"/>
    <dgm:cxn modelId="{2F410886-37DC-4A24-A2C7-EDE396AAAEC8}" type="presParOf" srcId="{D96CF4F5-26DB-4FA3-91E1-5404635A0C8D}" destId="{7F59FF85-7A53-4BA3-A6C5-AC6074CB19B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53DF512-D8F7-48F4-BFA3-4F8E61EE73E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A01DEC24-F013-4085-AC6F-10E81A0B2BB4}">
      <dgm:prSet phldr="0"/>
      <dgm:spPr>
        <a:solidFill>
          <a:srgbClr val="FFC000"/>
        </a:solidFill>
      </dgm:spPr>
      <dgm:t>
        <a:bodyPr/>
        <a:lstStyle/>
        <a:p>
          <a:r>
            <a:rPr lang="en-US" b="1">
              <a:solidFill>
                <a:schemeClr val="tx1"/>
              </a:solidFill>
              <a:latin typeface="Corbel"/>
            </a:rPr>
            <a:t>Employment</a:t>
          </a:r>
        </a:p>
      </dgm:t>
    </dgm:pt>
    <dgm:pt modelId="{57252AF0-BC4D-4A7C-B6FB-349B87D529B8}" type="parTrans" cxnId="{4531CA08-1801-49EB-8549-A4A379E7A055}">
      <dgm:prSet/>
      <dgm:spPr/>
      <dgm:t>
        <a:bodyPr/>
        <a:lstStyle/>
        <a:p>
          <a:endParaRPr lang="en-US"/>
        </a:p>
      </dgm:t>
    </dgm:pt>
    <dgm:pt modelId="{3227A0AF-E666-43BC-87C8-603199592E1E}" type="sibTrans" cxnId="{4531CA08-1801-49EB-8549-A4A379E7A055}">
      <dgm:prSet/>
      <dgm:spPr/>
      <dgm:t>
        <a:bodyPr/>
        <a:lstStyle/>
        <a:p>
          <a:endParaRPr lang="en-US"/>
        </a:p>
      </dgm:t>
    </dgm:pt>
    <dgm:pt modelId="{1728EAA6-F3D1-46B3-A86E-541641C99FDC}">
      <dgm:prSet phldr="0" custT="1"/>
      <dgm:spPr/>
      <dgm:t>
        <a:bodyPr/>
        <a:lstStyle/>
        <a:p>
          <a:pPr rtl="0"/>
          <a:r>
            <a:rPr lang="en-US" sz="5000" b="0">
              <a:latin typeface="Corbel"/>
            </a:rPr>
            <a:t>Begin Training</a:t>
          </a:r>
        </a:p>
      </dgm:t>
    </dgm:pt>
    <dgm:pt modelId="{95290599-D698-4A56-95E5-90A89219D485}" type="parTrans" cxnId="{069A0D49-549A-4C27-82AB-E8AC039ADD97}">
      <dgm:prSet/>
      <dgm:spPr/>
      <dgm:t>
        <a:bodyPr/>
        <a:lstStyle/>
        <a:p>
          <a:endParaRPr lang="en-US"/>
        </a:p>
      </dgm:t>
    </dgm:pt>
    <dgm:pt modelId="{2681A347-6667-4CA8-842F-9299998C8587}" type="sibTrans" cxnId="{069A0D49-549A-4C27-82AB-E8AC039ADD97}">
      <dgm:prSet/>
      <dgm:spPr/>
      <dgm:t>
        <a:bodyPr/>
        <a:lstStyle/>
        <a:p>
          <a:endParaRPr lang="en-US"/>
        </a:p>
      </dgm:t>
    </dgm:pt>
    <dgm:pt modelId="{E2731E5E-EE98-4F95-9016-71DC159EE67C}" type="pres">
      <dgm:prSet presAssocID="{953DF512-D8F7-48F4-BFA3-4F8E61EE73E3}" presName="linearFlow" presStyleCnt="0">
        <dgm:presLayoutVars>
          <dgm:dir/>
          <dgm:animLvl val="lvl"/>
          <dgm:resizeHandles val="exact"/>
        </dgm:presLayoutVars>
      </dgm:prSet>
      <dgm:spPr/>
      <dgm:t>
        <a:bodyPr/>
        <a:lstStyle/>
        <a:p>
          <a:endParaRPr lang="en-US"/>
        </a:p>
      </dgm:t>
    </dgm:pt>
    <dgm:pt modelId="{D96CF4F5-26DB-4FA3-91E1-5404635A0C8D}" type="pres">
      <dgm:prSet presAssocID="{A01DEC24-F013-4085-AC6F-10E81A0B2BB4}" presName="composite" presStyleCnt="0"/>
      <dgm:spPr/>
    </dgm:pt>
    <dgm:pt modelId="{20508EEC-4E63-4FC3-A19A-B64B083B8531}" type="pres">
      <dgm:prSet presAssocID="{A01DEC24-F013-4085-AC6F-10E81A0B2BB4}" presName="parentText" presStyleLbl="alignNode1" presStyleIdx="0" presStyleCnt="1" custLinFactNeighborY="0">
        <dgm:presLayoutVars>
          <dgm:chMax val="1"/>
          <dgm:bulletEnabled val="1"/>
        </dgm:presLayoutVars>
      </dgm:prSet>
      <dgm:spPr/>
      <dgm:t>
        <a:bodyPr/>
        <a:lstStyle/>
        <a:p>
          <a:endParaRPr lang="en-US"/>
        </a:p>
      </dgm:t>
    </dgm:pt>
    <dgm:pt modelId="{7F59FF85-7A53-4BA3-A6C5-AC6074CB19B0}" type="pres">
      <dgm:prSet presAssocID="{A01DEC24-F013-4085-AC6F-10E81A0B2BB4}" presName="descendantText" presStyleLbl="alignAcc1" presStyleIdx="0" presStyleCnt="1" custLinFactNeighborX="0" custLinFactNeighborY="6536">
        <dgm:presLayoutVars>
          <dgm:bulletEnabled val="1"/>
        </dgm:presLayoutVars>
      </dgm:prSet>
      <dgm:spPr/>
      <dgm:t>
        <a:bodyPr/>
        <a:lstStyle/>
        <a:p>
          <a:endParaRPr lang="en-US"/>
        </a:p>
      </dgm:t>
    </dgm:pt>
  </dgm:ptLst>
  <dgm:cxnLst>
    <dgm:cxn modelId="{4531CA08-1801-49EB-8549-A4A379E7A055}" srcId="{953DF512-D8F7-48F4-BFA3-4F8E61EE73E3}" destId="{A01DEC24-F013-4085-AC6F-10E81A0B2BB4}" srcOrd="0" destOrd="0" parTransId="{57252AF0-BC4D-4A7C-B6FB-349B87D529B8}" sibTransId="{3227A0AF-E666-43BC-87C8-603199592E1E}"/>
    <dgm:cxn modelId="{B5439469-A5B0-4AF7-AB61-38A3A509AF09}" type="presOf" srcId="{953DF512-D8F7-48F4-BFA3-4F8E61EE73E3}" destId="{E2731E5E-EE98-4F95-9016-71DC159EE67C}" srcOrd="0" destOrd="0" presId="urn:microsoft.com/office/officeart/2005/8/layout/chevron2"/>
    <dgm:cxn modelId="{DB424B4A-DFDB-44FC-96B9-5EF9FAE49BDD}" type="presOf" srcId="{1728EAA6-F3D1-46B3-A86E-541641C99FDC}" destId="{7F59FF85-7A53-4BA3-A6C5-AC6074CB19B0}" srcOrd="0" destOrd="0" presId="urn:microsoft.com/office/officeart/2005/8/layout/chevron2"/>
    <dgm:cxn modelId="{C390C302-B72B-4FFF-AC4B-ED0192B45FA5}" type="presOf" srcId="{A01DEC24-F013-4085-AC6F-10E81A0B2BB4}" destId="{20508EEC-4E63-4FC3-A19A-B64B083B8531}" srcOrd="0" destOrd="0" presId="urn:microsoft.com/office/officeart/2005/8/layout/chevron2"/>
    <dgm:cxn modelId="{069A0D49-549A-4C27-82AB-E8AC039ADD97}" srcId="{A01DEC24-F013-4085-AC6F-10E81A0B2BB4}" destId="{1728EAA6-F3D1-46B3-A86E-541641C99FDC}" srcOrd="0" destOrd="0" parTransId="{95290599-D698-4A56-95E5-90A89219D485}" sibTransId="{2681A347-6667-4CA8-842F-9299998C8587}"/>
    <dgm:cxn modelId="{B478B735-9AB8-4E25-AB9B-8908E89FAA41}" type="presParOf" srcId="{E2731E5E-EE98-4F95-9016-71DC159EE67C}" destId="{D96CF4F5-26DB-4FA3-91E1-5404635A0C8D}" srcOrd="0" destOrd="0" presId="urn:microsoft.com/office/officeart/2005/8/layout/chevron2"/>
    <dgm:cxn modelId="{DEB6079C-82E9-4D19-B9BD-5E2CF5052383}" type="presParOf" srcId="{D96CF4F5-26DB-4FA3-91E1-5404635A0C8D}" destId="{20508EEC-4E63-4FC3-A19A-B64B083B8531}" srcOrd="0" destOrd="0" presId="urn:microsoft.com/office/officeart/2005/8/layout/chevron2"/>
    <dgm:cxn modelId="{D801AECB-0E28-4C49-9E25-19BEF377FBDE}" type="presParOf" srcId="{D96CF4F5-26DB-4FA3-91E1-5404635A0C8D}" destId="{7F59FF85-7A53-4BA3-A6C5-AC6074CB19B0}"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A076AC9-E235-4DAB-B98E-3A5D3EE20D7F}"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71F38666-65D0-4D60-812B-F15E8B8417BA}">
      <dgm:prSet phldrT="[Text]"/>
      <dgm:spPr>
        <a:solidFill>
          <a:srgbClr val="FFC000"/>
        </a:solidFill>
      </dgm:spPr>
      <dgm:t>
        <a:bodyPr/>
        <a:lstStyle/>
        <a:p>
          <a:r>
            <a:rPr lang="en-US" b="1">
              <a:solidFill>
                <a:schemeClr val="tx1">
                  <a:lumMod val="95000"/>
                  <a:lumOff val="5000"/>
                </a:schemeClr>
              </a:solidFill>
            </a:rPr>
            <a:t>Employment</a:t>
          </a:r>
        </a:p>
      </dgm:t>
    </dgm:pt>
    <dgm:pt modelId="{9D9F8006-CA3C-4995-A936-2F3D77475CD9}" type="parTrans" cxnId="{A2620925-B2B2-45F1-B67F-C9A4FF505949}">
      <dgm:prSet/>
      <dgm:spPr/>
      <dgm:t>
        <a:bodyPr/>
        <a:lstStyle/>
        <a:p>
          <a:endParaRPr lang="en-US"/>
        </a:p>
      </dgm:t>
    </dgm:pt>
    <dgm:pt modelId="{2DE65EAC-D4E9-4445-82FD-353DD67945D0}" type="sibTrans" cxnId="{A2620925-B2B2-45F1-B67F-C9A4FF505949}">
      <dgm:prSet/>
      <dgm:spPr/>
      <dgm:t>
        <a:bodyPr/>
        <a:lstStyle/>
        <a:p>
          <a:endParaRPr lang="en-US"/>
        </a:p>
      </dgm:t>
    </dgm:pt>
    <dgm:pt modelId="{232592D9-C027-4A90-8138-A0FFF9DDFE6B}">
      <dgm:prSet phldr="0"/>
      <dgm:spPr/>
      <dgm:t>
        <a:bodyPr/>
        <a:lstStyle/>
        <a:p>
          <a:pPr rtl="0"/>
          <a:r>
            <a:rPr lang="en-US" b="1" i="0" u="none" strike="noStrike" cap="none" baseline="0" noProof="0">
              <a:latin typeface="Corbel"/>
            </a:rPr>
            <a:t>Train</a:t>
          </a:r>
          <a:r>
            <a:rPr lang="en-US" b="1">
              <a:latin typeface="Corbel"/>
            </a:rPr>
            <a:t> within your field of study</a:t>
          </a:r>
          <a:endParaRPr lang="en-US"/>
        </a:p>
      </dgm:t>
    </dgm:pt>
    <dgm:pt modelId="{B4A6D214-7509-40AC-BFB3-3587FAA92EA6}" type="parTrans" cxnId="{F6B32E45-BF68-4F76-B6B9-51744FB167B7}">
      <dgm:prSet/>
      <dgm:spPr/>
      <dgm:t>
        <a:bodyPr/>
        <a:lstStyle/>
        <a:p>
          <a:endParaRPr lang="en-US"/>
        </a:p>
      </dgm:t>
    </dgm:pt>
    <dgm:pt modelId="{8D567B28-5DDD-4387-871D-57D7AE15896A}" type="sibTrans" cxnId="{F6B32E45-BF68-4F76-B6B9-51744FB167B7}">
      <dgm:prSet/>
      <dgm:spPr/>
      <dgm:t>
        <a:bodyPr/>
        <a:lstStyle/>
        <a:p>
          <a:endParaRPr lang="en-US"/>
        </a:p>
      </dgm:t>
    </dgm:pt>
    <dgm:pt modelId="{90D3D41A-5D94-40D3-93A4-5B52C18FBC3C}" type="pres">
      <dgm:prSet presAssocID="{8A076AC9-E235-4DAB-B98E-3A5D3EE20D7F}" presName="linearFlow" presStyleCnt="0">
        <dgm:presLayoutVars>
          <dgm:dir/>
          <dgm:animLvl val="lvl"/>
          <dgm:resizeHandles val="exact"/>
        </dgm:presLayoutVars>
      </dgm:prSet>
      <dgm:spPr/>
      <dgm:t>
        <a:bodyPr/>
        <a:lstStyle/>
        <a:p>
          <a:endParaRPr lang="en-US"/>
        </a:p>
      </dgm:t>
    </dgm:pt>
    <dgm:pt modelId="{4C06EAB9-1938-4DA9-B827-C8780D8D6D29}" type="pres">
      <dgm:prSet presAssocID="{71F38666-65D0-4D60-812B-F15E8B8417BA}" presName="composite" presStyleCnt="0"/>
      <dgm:spPr/>
    </dgm:pt>
    <dgm:pt modelId="{BAD6A2E1-CB28-4E0A-8053-D9E08B855049}" type="pres">
      <dgm:prSet presAssocID="{71F38666-65D0-4D60-812B-F15E8B8417BA}" presName="parentText" presStyleLbl="alignNode1" presStyleIdx="0" presStyleCnt="1" custLinFactNeighborX="-10104" custLinFactNeighborY="-1248">
        <dgm:presLayoutVars>
          <dgm:chMax val="1"/>
          <dgm:bulletEnabled val="1"/>
        </dgm:presLayoutVars>
      </dgm:prSet>
      <dgm:spPr/>
      <dgm:t>
        <a:bodyPr/>
        <a:lstStyle/>
        <a:p>
          <a:endParaRPr lang="en-US"/>
        </a:p>
      </dgm:t>
    </dgm:pt>
    <dgm:pt modelId="{FA06C4C6-8C87-4249-934A-284B5E84FC9C}" type="pres">
      <dgm:prSet presAssocID="{71F38666-65D0-4D60-812B-F15E8B8417BA}" presName="descendantText" presStyleLbl="alignAcc1" presStyleIdx="0" presStyleCnt="1" custLinFactNeighborX="0" custLinFactNeighborY="4280">
        <dgm:presLayoutVars>
          <dgm:bulletEnabled val="1"/>
        </dgm:presLayoutVars>
      </dgm:prSet>
      <dgm:spPr/>
      <dgm:t>
        <a:bodyPr/>
        <a:lstStyle/>
        <a:p>
          <a:endParaRPr lang="en-US"/>
        </a:p>
      </dgm:t>
    </dgm:pt>
  </dgm:ptLst>
  <dgm:cxnLst>
    <dgm:cxn modelId="{38CB811E-0D12-4597-8022-BD4D09F84F8B}" type="presOf" srcId="{8A076AC9-E235-4DAB-B98E-3A5D3EE20D7F}" destId="{90D3D41A-5D94-40D3-93A4-5B52C18FBC3C}" srcOrd="0" destOrd="0" presId="urn:microsoft.com/office/officeart/2005/8/layout/chevron2"/>
    <dgm:cxn modelId="{F6B32E45-BF68-4F76-B6B9-51744FB167B7}" srcId="{71F38666-65D0-4D60-812B-F15E8B8417BA}" destId="{232592D9-C027-4A90-8138-A0FFF9DDFE6B}" srcOrd="0" destOrd="0" parTransId="{B4A6D214-7509-40AC-BFB3-3587FAA92EA6}" sibTransId="{8D567B28-5DDD-4387-871D-57D7AE15896A}"/>
    <dgm:cxn modelId="{A6C0EC08-791C-43B4-84C7-FC6C1EBCF695}" type="presOf" srcId="{232592D9-C027-4A90-8138-A0FFF9DDFE6B}" destId="{FA06C4C6-8C87-4249-934A-284B5E84FC9C}" srcOrd="0" destOrd="0" presId="urn:microsoft.com/office/officeart/2005/8/layout/chevron2"/>
    <dgm:cxn modelId="{A2620925-B2B2-45F1-B67F-C9A4FF505949}" srcId="{8A076AC9-E235-4DAB-B98E-3A5D3EE20D7F}" destId="{71F38666-65D0-4D60-812B-F15E8B8417BA}" srcOrd="0" destOrd="0" parTransId="{9D9F8006-CA3C-4995-A936-2F3D77475CD9}" sibTransId="{2DE65EAC-D4E9-4445-82FD-353DD67945D0}"/>
    <dgm:cxn modelId="{97CD45E9-5D19-4A39-B26E-0DDAF85E9245}" type="presOf" srcId="{71F38666-65D0-4D60-812B-F15E8B8417BA}" destId="{BAD6A2E1-CB28-4E0A-8053-D9E08B855049}" srcOrd="0" destOrd="0" presId="urn:microsoft.com/office/officeart/2005/8/layout/chevron2"/>
    <dgm:cxn modelId="{DD47C79A-4E9B-4128-8D0D-AE5226E1CD35}" type="presParOf" srcId="{90D3D41A-5D94-40D3-93A4-5B52C18FBC3C}" destId="{4C06EAB9-1938-4DA9-B827-C8780D8D6D29}" srcOrd="0" destOrd="0" presId="urn:microsoft.com/office/officeart/2005/8/layout/chevron2"/>
    <dgm:cxn modelId="{48845397-F73D-43B8-8D29-65CC2DBFD974}" type="presParOf" srcId="{4C06EAB9-1938-4DA9-B827-C8780D8D6D29}" destId="{BAD6A2E1-CB28-4E0A-8053-D9E08B855049}" srcOrd="0" destOrd="0" presId="urn:microsoft.com/office/officeart/2005/8/layout/chevron2"/>
    <dgm:cxn modelId="{48CAF0E8-5C44-47FF-9CD5-7AFF38F57F58}" type="presParOf" srcId="{4C06EAB9-1938-4DA9-B827-C8780D8D6D29}" destId="{FA06C4C6-8C87-4249-934A-284B5E84FC9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617796-BA6C-4F95-A2AB-9B4C80E3ADD3}">
      <dsp:nvSpPr>
        <dsp:cNvPr id="0" name=""/>
        <dsp:cNvSpPr/>
      </dsp:nvSpPr>
      <dsp:spPr>
        <a:xfrm>
          <a:off x="924391" y="10779"/>
          <a:ext cx="5315685" cy="5315685"/>
        </a:xfrm>
        <a:prstGeom prst="circularArrow">
          <a:avLst>
            <a:gd name="adj1" fmla="val 5544"/>
            <a:gd name="adj2" fmla="val 330680"/>
            <a:gd name="adj3" fmla="val 13608055"/>
            <a:gd name="adj4" fmla="val 17488998"/>
            <a:gd name="adj5" fmla="val 5757"/>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1C21B8-64E7-40D8-857F-F54D4626E16C}">
      <dsp:nvSpPr>
        <dsp:cNvPr id="0" name=""/>
        <dsp:cNvSpPr/>
      </dsp:nvSpPr>
      <dsp:spPr>
        <a:xfrm>
          <a:off x="1959938" y="133650"/>
          <a:ext cx="2666988" cy="123350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a:t>Confirm Eligibility by reviewing our website</a:t>
          </a:r>
          <a:r>
            <a:rPr lang="en-US" sz="1200" kern="1200">
              <a:latin typeface="Corbel"/>
            </a:rPr>
            <a:t> </a:t>
          </a:r>
          <a:r>
            <a:rPr lang="en-US" sz="1200" kern="1200">
              <a:latin typeface="Corbel"/>
              <a:hlinkClick xmlns:r="http://schemas.openxmlformats.org/officeDocument/2006/relationships" r:id="rId1"/>
            </a:rPr>
            <a:t>www.csulb.edu/international/current-students/optional-practical-training</a:t>
          </a:r>
          <a:r>
            <a:rPr lang="en-US" sz="1200" kern="1200">
              <a:latin typeface="Corbel"/>
            </a:rPr>
            <a:t> </a:t>
          </a:r>
          <a:endParaRPr lang="en-US" sz="1200" kern="1200"/>
        </a:p>
        <a:p>
          <a:pPr lvl="0" algn="ctr" defTabSz="533400">
            <a:lnSpc>
              <a:spcPct val="90000"/>
            </a:lnSpc>
            <a:spcBef>
              <a:spcPct val="0"/>
            </a:spcBef>
            <a:spcAft>
              <a:spcPct val="35000"/>
            </a:spcAft>
          </a:pPr>
          <a:r>
            <a:rPr lang="en-US" sz="1200" kern="1200">
              <a:sym typeface="Wingdings" panose="05000000000000000000" pitchFamily="2" charset="2"/>
            </a:rPr>
            <a:t> </a:t>
          </a:r>
          <a:r>
            <a:rPr lang="en-US" sz="1200" kern="1200"/>
            <a:t>OPT</a:t>
          </a:r>
        </a:p>
      </dsp:txBody>
      <dsp:txXfrm>
        <a:off x="2020153" y="193865"/>
        <a:ext cx="2546558" cy="1113076"/>
      </dsp:txXfrm>
    </dsp:sp>
    <dsp:sp modelId="{8F2C2E53-A21D-4AA4-AFF9-BC2EF155A2FB}">
      <dsp:nvSpPr>
        <dsp:cNvPr id="0" name=""/>
        <dsp:cNvSpPr/>
      </dsp:nvSpPr>
      <dsp:spPr>
        <a:xfrm>
          <a:off x="4314787" y="1591114"/>
          <a:ext cx="2467012" cy="123350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a:t>Follow the application Deadline to Obtain an OPT I-20</a:t>
          </a:r>
          <a:r>
            <a:rPr lang="en-US" sz="1200" kern="1200">
              <a:latin typeface="Corbel"/>
            </a:rPr>
            <a:t> </a:t>
          </a:r>
          <a:endParaRPr lang="en-US" sz="1200" kern="1200"/>
        </a:p>
      </dsp:txBody>
      <dsp:txXfrm>
        <a:off x="4375002" y="1651329"/>
        <a:ext cx="2346582" cy="1113076"/>
      </dsp:txXfrm>
    </dsp:sp>
    <dsp:sp modelId="{FFBAD23D-3EB5-4A84-9B56-03CB01BF13F8}">
      <dsp:nvSpPr>
        <dsp:cNvPr id="0" name=""/>
        <dsp:cNvSpPr/>
      </dsp:nvSpPr>
      <dsp:spPr>
        <a:xfrm>
          <a:off x="4120857" y="4061168"/>
          <a:ext cx="2467012" cy="123350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622300">
            <a:lnSpc>
              <a:spcPct val="90000"/>
            </a:lnSpc>
            <a:spcBef>
              <a:spcPct val="0"/>
            </a:spcBef>
            <a:spcAft>
              <a:spcPct val="35000"/>
            </a:spcAft>
          </a:pPr>
          <a:r>
            <a:rPr lang="en-US" sz="1200" kern="1200">
              <a:latin typeface="Corbel"/>
            </a:rPr>
            <a:t>File your</a:t>
          </a:r>
          <a:r>
            <a:rPr lang="en-US" sz="1200" kern="1200"/>
            <a:t> complete </a:t>
          </a:r>
          <a:r>
            <a:rPr lang="en-US" sz="1200" kern="1200">
              <a:latin typeface="Corbel"/>
            </a:rPr>
            <a:t>application Online with</a:t>
          </a:r>
          <a:r>
            <a:rPr lang="en-US" sz="1200" kern="1200"/>
            <a:t> USCIS</a:t>
          </a:r>
        </a:p>
      </dsp:txBody>
      <dsp:txXfrm>
        <a:off x="4181072" y="4121383"/>
        <a:ext cx="2346582" cy="1113076"/>
      </dsp:txXfrm>
    </dsp:sp>
    <dsp:sp modelId="{21F3E89F-8EAD-4F56-BE12-0EE0F72D2CC8}">
      <dsp:nvSpPr>
        <dsp:cNvPr id="0" name=""/>
        <dsp:cNvSpPr/>
      </dsp:nvSpPr>
      <dsp:spPr>
        <a:xfrm>
          <a:off x="580987" y="4066627"/>
          <a:ext cx="2467012" cy="123350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a:t>Track your application Online</a:t>
          </a:r>
        </a:p>
      </dsp:txBody>
      <dsp:txXfrm>
        <a:off x="641202" y="4126842"/>
        <a:ext cx="2346582" cy="1113076"/>
      </dsp:txXfrm>
    </dsp:sp>
    <dsp:sp modelId="{C4533B88-CDF0-4D5B-9E6A-1E4870D0CBD8}">
      <dsp:nvSpPr>
        <dsp:cNvPr id="0" name=""/>
        <dsp:cNvSpPr/>
      </dsp:nvSpPr>
      <dsp:spPr>
        <a:xfrm>
          <a:off x="0" y="1752598"/>
          <a:ext cx="2467012" cy="123350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a:t>Receive your EAD  &amp; Maintain Valid F-Status</a:t>
          </a:r>
        </a:p>
      </dsp:txBody>
      <dsp:txXfrm>
        <a:off x="60215" y="1812813"/>
        <a:ext cx="2346582" cy="111307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EBD5BA-E206-4A19-B9B6-E6F88932F28E}">
      <dsp:nvSpPr>
        <dsp:cNvPr id="0" name=""/>
        <dsp:cNvSpPr/>
      </dsp:nvSpPr>
      <dsp:spPr>
        <a:xfrm rot="5400000">
          <a:off x="-198990" y="198990"/>
          <a:ext cx="1326600" cy="928620"/>
        </a:xfrm>
        <a:prstGeom prst="chevron">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rtl="0">
            <a:lnSpc>
              <a:spcPct val="90000"/>
            </a:lnSpc>
            <a:spcBef>
              <a:spcPct val="0"/>
            </a:spcBef>
            <a:spcAft>
              <a:spcPct val="35000"/>
            </a:spcAft>
          </a:pPr>
          <a:r>
            <a:rPr lang="en-US" sz="2300" b="1" kern="1200">
              <a:solidFill>
                <a:schemeClr val="tx1">
                  <a:lumMod val="95000"/>
                  <a:lumOff val="5000"/>
                </a:schemeClr>
              </a:solidFill>
            </a:rPr>
            <a:t>Report</a:t>
          </a:r>
          <a:r>
            <a:rPr lang="en-US" sz="2300" b="1" kern="1200">
              <a:latin typeface="Corbel"/>
            </a:rPr>
            <a:t> </a:t>
          </a:r>
          <a:endParaRPr lang="en-US" sz="2300" kern="1200"/>
        </a:p>
      </dsp:txBody>
      <dsp:txXfrm rot="-5400000">
        <a:off x="0" y="464310"/>
        <a:ext cx="928620" cy="397980"/>
      </dsp:txXfrm>
    </dsp:sp>
    <dsp:sp modelId="{C6DAC498-6312-4B1A-9CD6-4BB24914E371}">
      <dsp:nvSpPr>
        <dsp:cNvPr id="0" name=""/>
        <dsp:cNvSpPr/>
      </dsp:nvSpPr>
      <dsp:spPr>
        <a:xfrm rot="5400000">
          <a:off x="3822210" y="-2893590"/>
          <a:ext cx="862290" cy="6649469"/>
        </a:xfrm>
        <a:prstGeom prst="round2SameRect">
          <a:avLst/>
        </a:prstGeom>
        <a:solidFill>
          <a:schemeClr val="lt1">
            <a:alpha val="90000"/>
            <a:hueOff val="0"/>
            <a:satOff val="0"/>
            <a:lumOff val="0"/>
            <a:alphaOff val="0"/>
          </a:scheme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rtl="0">
            <a:lnSpc>
              <a:spcPct val="90000"/>
            </a:lnSpc>
            <a:spcBef>
              <a:spcPct val="0"/>
            </a:spcBef>
            <a:spcAft>
              <a:spcPct val="15000"/>
            </a:spcAft>
            <a:buChar char="••"/>
          </a:pPr>
          <a:r>
            <a:rPr lang="en-US" sz="2900" b="0" kern="1200">
              <a:solidFill>
                <a:schemeClr val="tx1">
                  <a:lumMod val="95000"/>
                  <a:lumOff val="5000"/>
                </a:schemeClr>
              </a:solidFill>
              <a:latin typeface="Arial"/>
              <a:cs typeface="Arial"/>
            </a:rPr>
            <a:t>Report updates within 10 days</a:t>
          </a:r>
          <a:r>
            <a:rPr lang="en-US" sz="2900" b="0" kern="1200">
              <a:latin typeface="Arial"/>
              <a:cs typeface="Arial"/>
            </a:rPr>
            <a:t> from the change</a:t>
          </a:r>
        </a:p>
      </dsp:txBody>
      <dsp:txXfrm rot="-5400000">
        <a:off x="928621" y="42093"/>
        <a:ext cx="6607375" cy="77810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EBD5BA-E206-4A19-B9B6-E6F88932F28E}">
      <dsp:nvSpPr>
        <dsp:cNvPr id="0" name=""/>
        <dsp:cNvSpPr/>
      </dsp:nvSpPr>
      <dsp:spPr>
        <a:xfrm rot="5400000">
          <a:off x="-218626" y="233279"/>
          <a:ext cx="1555200" cy="1088640"/>
        </a:xfrm>
        <a:prstGeom prst="chevron">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b="1" kern="1200" dirty="0">
              <a:solidFill>
                <a:schemeClr val="tx1"/>
              </a:solidFill>
            </a:rPr>
            <a:t>TRAVEL</a:t>
          </a:r>
        </a:p>
      </dsp:txBody>
      <dsp:txXfrm rot="-5400000">
        <a:off x="14654" y="544319"/>
        <a:ext cx="1088640" cy="466560"/>
      </dsp:txXfrm>
    </dsp:sp>
    <dsp:sp modelId="{C6DAC498-6312-4B1A-9CD6-4BB24914E371}">
      <dsp:nvSpPr>
        <dsp:cNvPr id="0" name=""/>
        <dsp:cNvSpPr/>
      </dsp:nvSpPr>
      <dsp:spPr>
        <a:xfrm rot="5400000">
          <a:off x="4714087" y="-3625447"/>
          <a:ext cx="1010880" cy="8261774"/>
        </a:xfrm>
        <a:prstGeom prst="round2SameRect">
          <a:avLst/>
        </a:prstGeom>
        <a:solidFill>
          <a:schemeClr val="lt1">
            <a:alpha val="90000"/>
            <a:hueOff val="0"/>
            <a:satOff val="0"/>
            <a:lumOff val="0"/>
            <a:alphaOff val="0"/>
          </a:scheme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rtl="0">
            <a:lnSpc>
              <a:spcPct val="90000"/>
            </a:lnSpc>
            <a:spcBef>
              <a:spcPct val="0"/>
            </a:spcBef>
            <a:spcAft>
              <a:spcPct val="15000"/>
            </a:spcAft>
            <a:buChar char="••"/>
          </a:pPr>
          <a:r>
            <a:rPr lang="en-US" sz="1200" b="0" kern="1200" dirty="0">
              <a:latin typeface="Arial"/>
              <a:cs typeface="Arial"/>
            </a:rPr>
            <a:t>Travel is </a:t>
          </a:r>
          <a:r>
            <a:rPr lang="en-US" sz="1200" b="1" kern="1200" dirty="0">
              <a:solidFill>
                <a:srgbClr val="FF0000"/>
              </a:solidFill>
              <a:latin typeface="Arial"/>
              <a:cs typeface="Arial"/>
            </a:rPr>
            <a:t>NEVER</a:t>
          </a:r>
          <a:r>
            <a:rPr lang="en-US" sz="1200" b="0" kern="1200" dirty="0">
              <a:solidFill>
                <a:schemeClr val="tx1"/>
              </a:solidFill>
              <a:latin typeface="Arial"/>
              <a:cs typeface="Arial"/>
            </a:rPr>
            <a:t> </a:t>
          </a:r>
          <a:r>
            <a:rPr lang="en-US" sz="1200" b="0" kern="1200" dirty="0">
              <a:latin typeface="Arial"/>
              <a:cs typeface="Arial"/>
            </a:rPr>
            <a:t>recommended when your application is pending AFTER your academic program already ended.</a:t>
          </a:r>
        </a:p>
        <a:p>
          <a:pPr marL="114300" lvl="1" indent="-114300" algn="l" defTabSz="533400">
            <a:lnSpc>
              <a:spcPct val="90000"/>
            </a:lnSpc>
            <a:spcBef>
              <a:spcPct val="0"/>
            </a:spcBef>
            <a:spcAft>
              <a:spcPct val="15000"/>
            </a:spcAft>
            <a:buChar char="••"/>
          </a:pPr>
          <a:r>
            <a:rPr lang="en-US" sz="1200" b="0" kern="1200" dirty="0">
              <a:latin typeface="Arial"/>
              <a:cs typeface="Arial"/>
            </a:rPr>
            <a:t>Travel may be ok before program end date under certain circumstances but always ask an International Student Advisor first!</a:t>
          </a:r>
        </a:p>
      </dsp:txBody>
      <dsp:txXfrm rot="-5400000">
        <a:off x="1088641" y="49346"/>
        <a:ext cx="8212427" cy="91218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4338B3-0518-4876-921F-C108165DFAA9}">
      <dsp:nvSpPr>
        <dsp:cNvPr id="0" name=""/>
        <dsp:cNvSpPr/>
      </dsp:nvSpPr>
      <dsp:spPr>
        <a:xfrm rot="5400000">
          <a:off x="-233279" y="233279"/>
          <a:ext cx="1555200" cy="1088640"/>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US" sz="1400" b="1" kern="1200" dirty="0">
              <a:latin typeface="Arial"/>
              <a:cs typeface="Arial"/>
            </a:rPr>
            <a:t>INSURANCE</a:t>
          </a:r>
        </a:p>
      </dsp:txBody>
      <dsp:txXfrm rot="-5400000">
        <a:off x="1" y="544319"/>
        <a:ext cx="1088640" cy="466560"/>
      </dsp:txXfrm>
    </dsp:sp>
    <dsp:sp modelId="{BF586D5E-5171-495D-ADA9-5E966A08171B}">
      <dsp:nvSpPr>
        <dsp:cNvPr id="0" name=""/>
        <dsp:cNvSpPr/>
      </dsp:nvSpPr>
      <dsp:spPr>
        <a:xfrm rot="5400000">
          <a:off x="4306038" y="-3217397"/>
          <a:ext cx="1010880" cy="7445676"/>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rtl="0">
            <a:lnSpc>
              <a:spcPct val="90000"/>
            </a:lnSpc>
            <a:spcBef>
              <a:spcPct val="0"/>
            </a:spcBef>
            <a:spcAft>
              <a:spcPct val="15000"/>
            </a:spcAft>
            <a:buChar char="••"/>
          </a:pPr>
          <a:r>
            <a:rPr lang="en-US" sz="1200" b="0" kern="1200" dirty="0">
              <a:latin typeface="Arial"/>
              <a:cs typeface="Arial"/>
            </a:rPr>
            <a:t>Purchasing Health Insurance is not required but ABSOLUTELY recommended!</a:t>
          </a:r>
          <a:endParaRPr lang="en-US" sz="1200" kern="1200" dirty="0"/>
        </a:p>
      </dsp:txBody>
      <dsp:txXfrm rot="-5400000">
        <a:off x="1088641" y="49347"/>
        <a:ext cx="7396329" cy="9121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9095AA-04E8-4E76-8E55-4887CC83FA07}">
      <dsp:nvSpPr>
        <dsp:cNvPr id="0" name=""/>
        <dsp:cNvSpPr/>
      </dsp:nvSpPr>
      <dsp:spPr>
        <a:xfrm>
          <a:off x="-6376035" y="-1055113"/>
          <a:ext cx="7589347" cy="7589347"/>
        </a:xfrm>
        <a:prstGeom prst="blockArc">
          <a:avLst>
            <a:gd name="adj1" fmla="val 18900000"/>
            <a:gd name="adj2" fmla="val 2700000"/>
            <a:gd name="adj3" fmla="val 285"/>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6B273D-47AF-477D-A871-7DE34761EED9}">
      <dsp:nvSpPr>
        <dsp:cNvPr id="0" name=""/>
        <dsp:cNvSpPr/>
      </dsp:nvSpPr>
      <dsp:spPr>
        <a:xfrm>
          <a:off x="451679" y="296939"/>
          <a:ext cx="6249595" cy="593652"/>
        </a:xfrm>
        <a:prstGeom prst="rect">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212" tIns="40640" rIns="40640" bIns="406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600" kern="1200">
              <a:effectLst>
                <a:outerShdw blurRad="38100" dist="38100" dir="2700000" algn="tl">
                  <a:srgbClr val="000000">
                    <a:alpha val="43137"/>
                  </a:srgbClr>
                </a:outerShdw>
              </a:effectLst>
              <a:latin typeface="Arial" panose="020B0604020202020204" pitchFamily="34" charset="0"/>
              <a:cs typeface="Arial" panose="020B0604020202020204" pitchFamily="34" charset="0"/>
            </a:rPr>
            <a:t>Must be in lawful F-1 Status</a:t>
          </a:r>
        </a:p>
      </dsp:txBody>
      <dsp:txXfrm>
        <a:off x="451679" y="296939"/>
        <a:ext cx="6249595" cy="593652"/>
      </dsp:txXfrm>
    </dsp:sp>
    <dsp:sp modelId="{66B837CA-F328-4884-B271-FD3F3FE1B0FB}">
      <dsp:nvSpPr>
        <dsp:cNvPr id="0" name=""/>
        <dsp:cNvSpPr/>
      </dsp:nvSpPr>
      <dsp:spPr>
        <a:xfrm>
          <a:off x="80646" y="222732"/>
          <a:ext cx="742066" cy="742066"/>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0568B2-D7E8-4E3F-899E-0D57E1B69905}">
      <dsp:nvSpPr>
        <dsp:cNvPr id="0" name=""/>
        <dsp:cNvSpPr/>
      </dsp:nvSpPr>
      <dsp:spPr>
        <a:xfrm>
          <a:off x="940000" y="1187305"/>
          <a:ext cx="5761275" cy="593652"/>
        </a:xfrm>
        <a:prstGeom prst="rect">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212" tIns="40640" rIns="40640" bIns="40640" numCol="1" spcCol="1270" anchor="ctr" anchorCtr="0">
          <a:noAutofit/>
        </a:bodyPr>
        <a:lstStyle/>
        <a:p>
          <a:pPr lvl="0" algn="l" defTabSz="711200">
            <a:lnSpc>
              <a:spcPct val="90000"/>
            </a:lnSpc>
            <a:spcBef>
              <a:spcPct val="0"/>
            </a:spcBef>
            <a:spcAft>
              <a:spcPct val="35000"/>
            </a:spcAft>
          </a:pPr>
          <a:r>
            <a:rPr lang="en-US" sz="1600" kern="1200">
              <a:effectLst>
                <a:outerShdw blurRad="38100" dist="38100" dir="2700000" algn="tl">
                  <a:srgbClr val="000000">
                    <a:alpha val="43137"/>
                  </a:srgbClr>
                </a:outerShdw>
              </a:effectLst>
              <a:latin typeface="Arial" panose="020B0604020202020204" pitchFamily="34" charset="0"/>
              <a:cs typeface="Arial" panose="020B0604020202020204" pitchFamily="34" charset="0"/>
            </a:rPr>
            <a:t>Have been enrolled in a full course of study for at least one academic year</a:t>
          </a:r>
          <a:endParaRPr lang="en-US" sz="1600" kern="1200">
            <a:latin typeface="Arial" panose="020B0604020202020204" pitchFamily="34" charset="0"/>
            <a:cs typeface="Arial" panose="020B0604020202020204" pitchFamily="34" charset="0"/>
          </a:endParaRPr>
        </a:p>
      </dsp:txBody>
      <dsp:txXfrm>
        <a:off x="940000" y="1187305"/>
        <a:ext cx="5761275" cy="593652"/>
      </dsp:txXfrm>
    </dsp:sp>
    <dsp:sp modelId="{599B7660-0450-4023-85BB-4451AFC99586}">
      <dsp:nvSpPr>
        <dsp:cNvPr id="0" name=""/>
        <dsp:cNvSpPr/>
      </dsp:nvSpPr>
      <dsp:spPr>
        <a:xfrm>
          <a:off x="568967" y="1113099"/>
          <a:ext cx="742066" cy="742066"/>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82AE82-7B77-42BA-BC16-FA3A3E6A8C81}">
      <dsp:nvSpPr>
        <dsp:cNvPr id="0" name=""/>
        <dsp:cNvSpPr/>
      </dsp:nvSpPr>
      <dsp:spPr>
        <a:xfrm>
          <a:off x="1163296" y="2077672"/>
          <a:ext cx="5537978" cy="593652"/>
        </a:xfrm>
        <a:prstGeom prst="rect">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212" tIns="40640" rIns="40640" bIns="40640" numCol="1" spcCol="1270" anchor="ctr" anchorCtr="0">
          <a:noAutofit/>
        </a:bodyPr>
        <a:lstStyle/>
        <a:p>
          <a:pPr lvl="0" algn="l" defTabSz="711200">
            <a:lnSpc>
              <a:spcPct val="90000"/>
            </a:lnSpc>
            <a:spcBef>
              <a:spcPct val="0"/>
            </a:spcBef>
            <a:spcAft>
              <a:spcPct val="35000"/>
            </a:spcAft>
          </a:pPr>
          <a:r>
            <a:rPr lang="en-US" sz="1600" kern="1200">
              <a:effectLst>
                <a:outerShdw blurRad="38100" dist="38100" dir="2700000" algn="tl">
                  <a:srgbClr val="000000">
                    <a:alpha val="43137"/>
                  </a:srgbClr>
                </a:outerShdw>
              </a:effectLst>
              <a:latin typeface="Arial" panose="020B0604020202020204" pitchFamily="34" charset="0"/>
              <a:cs typeface="Arial" panose="020B0604020202020204" pitchFamily="34" charset="0"/>
            </a:rPr>
            <a:t>Be in good academic standing</a:t>
          </a:r>
          <a:endParaRPr lang="en-US" sz="1600" kern="1200">
            <a:latin typeface="Arial" panose="020B0604020202020204" pitchFamily="34" charset="0"/>
            <a:cs typeface="Arial" panose="020B0604020202020204" pitchFamily="34" charset="0"/>
          </a:endParaRPr>
        </a:p>
      </dsp:txBody>
      <dsp:txXfrm>
        <a:off x="1163296" y="2077672"/>
        <a:ext cx="5537978" cy="593652"/>
      </dsp:txXfrm>
    </dsp:sp>
    <dsp:sp modelId="{E6F218BA-C83C-498E-8503-64DDEE3E9A5D}">
      <dsp:nvSpPr>
        <dsp:cNvPr id="0" name=""/>
        <dsp:cNvSpPr/>
      </dsp:nvSpPr>
      <dsp:spPr>
        <a:xfrm>
          <a:off x="792263" y="2003465"/>
          <a:ext cx="742066" cy="742066"/>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F8D486-F9F4-4BD2-AF76-DCE8CFADB4C2}">
      <dsp:nvSpPr>
        <dsp:cNvPr id="0" name=""/>
        <dsp:cNvSpPr/>
      </dsp:nvSpPr>
      <dsp:spPr>
        <a:xfrm>
          <a:off x="1163296" y="2967474"/>
          <a:ext cx="5537978" cy="593652"/>
        </a:xfrm>
        <a:prstGeom prst="rect">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212" tIns="40640" rIns="40640" bIns="40640" numCol="1" spcCol="1270" anchor="ctr" anchorCtr="0">
          <a:noAutofit/>
        </a:bodyPr>
        <a:lstStyle/>
        <a:p>
          <a:pPr lvl="0" algn="l" defTabSz="711200">
            <a:lnSpc>
              <a:spcPct val="90000"/>
            </a:lnSpc>
            <a:spcBef>
              <a:spcPct val="0"/>
            </a:spcBef>
            <a:spcAft>
              <a:spcPct val="35000"/>
            </a:spcAft>
          </a:pPr>
          <a:r>
            <a:rPr lang="en-US" sz="1600" kern="1200">
              <a:effectLst>
                <a:outerShdw blurRad="38100" dist="38100" dir="2700000" algn="tl">
                  <a:srgbClr val="000000">
                    <a:alpha val="43137"/>
                  </a:srgbClr>
                </a:outerShdw>
              </a:effectLst>
              <a:latin typeface="Arial" panose="020B0604020202020204" pitchFamily="34" charset="0"/>
              <a:cs typeface="Arial" panose="020B0604020202020204" pitchFamily="34" charset="0"/>
            </a:rPr>
            <a:t>Have completed, or be in the process of completing all degree-required coursework</a:t>
          </a:r>
          <a:endParaRPr lang="en-US" sz="1600" kern="1200">
            <a:latin typeface="Arial" panose="020B0604020202020204" pitchFamily="34" charset="0"/>
            <a:cs typeface="Arial" panose="020B0604020202020204" pitchFamily="34" charset="0"/>
          </a:endParaRPr>
        </a:p>
      </dsp:txBody>
      <dsp:txXfrm>
        <a:off x="1163296" y="2967474"/>
        <a:ext cx="5537978" cy="593652"/>
      </dsp:txXfrm>
    </dsp:sp>
    <dsp:sp modelId="{565AEE97-C980-494B-A40B-594F0112D485}">
      <dsp:nvSpPr>
        <dsp:cNvPr id="0" name=""/>
        <dsp:cNvSpPr/>
      </dsp:nvSpPr>
      <dsp:spPr>
        <a:xfrm>
          <a:off x="792263" y="2893268"/>
          <a:ext cx="742066" cy="742066"/>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F95452-9220-4B1C-A43F-7CAC1385C560}">
      <dsp:nvSpPr>
        <dsp:cNvPr id="0" name=""/>
        <dsp:cNvSpPr/>
      </dsp:nvSpPr>
      <dsp:spPr>
        <a:xfrm>
          <a:off x="940000" y="3857841"/>
          <a:ext cx="5761275" cy="593652"/>
        </a:xfrm>
        <a:prstGeom prst="rect">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212" tIns="40640" rIns="40640" bIns="40640" numCol="1" spcCol="1270" anchor="ctr" anchorCtr="0">
          <a:noAutofit/>
        </a:bodyPr>
        <a:lstStyle/>
        <a:p>
          <a:pPr lvl="0" algn="l" defTabSz="711200">
            <a:lnSpc>
              <a:spcPct val="90000"/>
            </a:lnSpc>
            <a:spcBef>
              <a:spcPct val="0"/>
            </a:spcBef>
            <a:spcAft>
              <a:spcPct val="35000"/>
            </a:spcAft>
          </a:pPr>
          <a:r>
            <a:rPr lang="en-US" sz="1600" kern="1200">
              <a:effectLst>
                <a:outerShdw blurRad="38100" dist="38100" dir="2700000" algn="tl">
                  <a:srgbClr val="000000">
                    <a:alpha val="43137"/>
                  </a:srgbClr>
                </a:outerShdw>
              </a:effectLst>
              <a:latin typeface="Arial" panose="020B0604020202020204" pitchFamily="34" charset="0"/>
              <a:cs typeface="Arial" panose="020B0604020202020204" pitchFamily="34" charset="0"/>
            </a:rPr>
            <a:t>Have </a:t>
          </a:r>
          <a:r>
            <a:rPr lang="en-US" sz="1600" u="sng" kern="1200">
              <a:effectLst>
                <a:outerShdw blurRad="38100" dist="38100" dir="2700000" algn="tl">
                  <a:srgbClr val="000000">
                    <a:alpha val="43137"/>
                  </a:srgbClr>
                </a:outerShdw>
              </a:effectLst>
              <a:latin typeface="Arial" panose="020B0604020202020204" pitchFamily="34" charset="0"/>
              <a:cs typeface="Arial" panose="020B0604020202020204" pitchFamily="34" charset="0"/>
            </a:rPr>
            <a:t>not</a:t>
          </a:r>
          <a:r>
            <a:rPr lang="en-US" sz="1600" kern="1200">
              <a:effectLst>
                <a:outerShdw blurRad="38100" dist="38100" dir="2700000" algn="tl">
                  <a:srgbClr val="000000">
                    <a:alpha val="43137"/>
                  </a:srgbClr>
                </a:outerShdw>
              </a:effectLst>
              <a:latin typeface="Arial" panose="020B0604020202020204" pitchFamily="34" charset="0"/>
              <a:cs typeface="Arial" panose="020B0604020202020204" pitchFamily="34" charset="0"/>
            </a:rPr>
            <a:t> already been granted OPT at your current degree level, or exceeded 12 months of Full-Time CPT</a:t>
          </a:r>
          <a:endParaRPr lang="en-US" sz="1600" kern="1200">
            <a:latin typeface="Arial" panose="020B0604020202020204" pitchFamily="34" charset="0"/>
            <a:cs typeface="Arial" panose="020B0604020202020204" pitchFamily="34" charset="0"/>
          </a:endParaRPr>
        </a:p>
      </dsp:txBody>
      <dsp:txXfrm>
        <a:off x="940000" y="3857841"/>
        <a:ext cx="5761275" cy="593652"/>
      </dsp:txXfrm>
    </dsp:sp>
    <dsp:sp modelId="{6635A9AB-B795-4562-9702-A0297E9718DA}">
      <dsp:nvSpPr>
        <dsp:cNvPr id="0" name=""/>
        <dsp:cNvSpPr/>
      </dsp:nvSpPr>
      <dsp:spPr>
        <a:xfrm>
          <a:off x="568967" y="3783634"/>
          <a:ext cx="742066" cy="742066"/>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4E0478-BDE0-4956-941F-9861BBC9BA9C}">
      <dsp:nvSpPr>
        <dsp:cNvPr id="0" name=""/>
        <dsp:cNvSpPr/>
      </dsp:nvSpPr>
      <dsp:spPr>
        <a:xfrm>
          <a:off x="451679" y="4748207"/>
          <a:ext cx="6249595" cy="593652"/>
        </a:xfrm>
        <a:prstGeom prst="rect">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212" tIns="40640" rIns="40640" bIns="40640" numCol="1" spcCol="1270" anchor="ctr" anchorCtr="0">
          <a:noAutofit/>
        </a:bodyPr>
        <a:lstStyle/>
        <a:p>
          <a:pPr lvl="0" algn="l" defTabSz="711200">
            <a:lnSpc>
              <a:spcPct val="90000"/>
            </a:lnSpc>
            <a:spcBef>
              <a:spcPct val="0"/>
            </a:spcBef>
            <a:spcAft>
              <a:spcPct val="35000"/>
            </a:spcAft>
          </a:pPr>
          <a:r>
            <a:rPr lang="en-US" sz="1600" kern="1200">
              <a:effectLst>
                <a:outerShdw blurRad="38100" dist="38100" dir="2700000" algn="tl">
                  <a:srgbClr val="000000">
                    <a:alpha val="43137"/>
                  </a:srgbClr>
                </a:outerShdw>
              </a:effectLst>
              <a:latin typeface="Arial" panose="020B0604020202020204" pitchFamily="34" charset="0"/>
              <a:cs typeface="Arial" panose="020B0604020202020204" pitchFamily="34" charset="0"/>
            </a:rPr>
            <a:t>Must apply during the application period &amp; comply with deadlines</a:t>
          </a:r>
        </a:p>
      </dsp:txBody>
      <dsp:txXfrm>
        <a:off x="451679" y="4748207"/>
        <a:ext cx="6249595" cy="593652"/>
      </dsp:txXfrm>
    </dsp:sp>
    <dsp:sp modelId="{922D91C7-3AF2-40E4-B51D-F1863FF44DA5}">
      <dsp:nvSpPr>
        <dsp:cNvPr id="0" name=""/>
        <dsp:cNvSpPr/>
      </dsp:nvSpPr>
      <dsp:spPr>
        <a:xfrm>
          <a:off x="80646" y="4674001"/>
          <a:ext cx="742066" cy="742066"/>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508EEC-4E63-4FC3-A19A-B64B083B8531}">
      <dsp:nvSpPr>
        <dsp:cNvPr id="0" name=""/>
        <dsp:cNvSpPr/>
      </dsp:nvSpPr>
      <dsp:spPr>
        <a:xfrm rot="5400000">
          <a:off x="-197289" y="197289"/>
          <a:ext cx="1315264" cy="920684"/>
        </a:xfrm>
        <a:prstGeom prst="chevron">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rtl="0">
            <a:lnSpc>
              <a:spcPct val="90000"/>
            </a:lnSpc>
            <a:spcBef>
              <a:spcPct val="0"/>
            </a:spcBef>
            <a:spcAft>
              <a:spcPct val="35000"/>
            </a:spcAft>
          </a:pPr>
          <a:r>
            <a:rPr lang="en-US" sz="2500" b="1" kern="1200">
              <a:latin typeface="Corbel"/>
            </a:rPr>
            <a:t> </a:t>
          </a:r>
          <a:endParaRPr lang="en-US" sz="2500" b="1" kern="1200"/>
        </a:p>
      </dsp:txBody>
      <dsp:txXfrm rot="-5400000">
        <a:off x="1" y="460341"/>
        <a:ext cx="920684" cy="394580"/>
      </dsp:txXfrm>
    </dsp:sp>
    <dsp:sp modelId="{7F59FF85-7A53-4BA3-A6C5-AC6074CB19B0}">
      <dsp:nvSpPr>
        <dsp:cNvPr id="0" name=""/>
        <dsp:cNvSpPr/>
      </dsp:nvSpPr>
      <dsp:spPr>
        <a:xfrm rot="5400000">
          <a:off x="2844011" y="-1923326"/>
          <a:ext cx="854921" cy="4701575"/>
        </a:xfrm>
        <a:prstGeom prst="round2SameRect">
          <a:avLst/>
        </a:prstGeom>
        <a:solidFill>
          <a:schemeClr val="lt1">
            <a:alpha val="90000"/>
            <a:hueOff val="0"/>
            <a:satOff val="0"/>
            <a:lumOff val="0"/>
            <a:alphaOff val="0"/>
          </a:scheme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rtl="0">
            <a:lnSpc>
              <a:spcPct val="90000"/>
            </a:lnSpc>
            <a:spcBef>
              <a:spcPct val="0"/>
            </a:spcBef>
            <a:spcAft>
              <a:spcPct val="15000"/>
            </a:spcAft>
            <a:buChar char="••"/>
          </a:pPr>
          <a:r>
            <a:rPr lang="en-US" sz="3600" b="0" kern="1200"/>
            <a:t>I-20 Request Form</a:t>
          </a:r>
        </a:p>
      </dsp:txBody>
      <dsp:txXfrm rot="-5400000">
        <a:off x="920684" y="41735"/>
        <a:ext cx="4659841" cy="7714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E0E24B-183B-4D7C-A7A6-89EE4FF19CBA}">
      <dsp:nvSpPr>
        <dsp:cNvPr id="0" name=""/>
        <dsp:cNvSpPr/>
      </dsp:nvSpPr>
      <dsp:spPr>
        <a:xfrm rot="5400000">
          <a:off x="-215715" y="215715"/>
          <a:ext cx="1438104" cy="1006672"/>
        </a:xfrm>
        <a:prstGeom prst="chevron">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l" defTabSz="1244600">
            <a:lnSpc>
              <a:spcPct val="90000"/>
            </a:lnSpc>
            <a:spcBef>
              <a:spcPct val="0"/>
            </a:spcBef>
            <a:spcAft>
              <a:spcPct val="35000"/>
            </a:spcAft>
          </a:pPr>
          <a:endParaRPr lang="en-US" sz="2800" kern="1200"/>
        </a:p>
      </dsp:txBody>
      <dsp:txXfrm rot="-5400000">
        <a:off x="1" y="503335"/>
        <a:ext cx="1006672" cy="431432"/>
      </dsp:txXfrm>
    </dsp:sp>
    <dsp:sp modelId="{116CCE59-4D94-4BB9-9A86-A8A1CEF1F402}">
      <dsp:nvSpPr>
        <dsp:cNvPr id="0" name=""/>
        <dsp:cNvSpPr/>
      </dsp:nvSpPr>
      <dsp:spPr>
        <a:xfrm rot="5400000">
          <a:off x="2596407" y="-1553072"/>
          <a:ext cx="934767" cy="404091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kern="1200"/>
            <a:t>I-94 Form</a:t>
          </a:r>
        </a:p>
      </dsp:txBody>
      <dsp:txXfrm rot="-5400000">
        <a:off x="1043335" y="45632"/>
        <a:ext cx="3995280" cy="8435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508EEC-4E63-4FC3-A19A-B64B083B8531}">
      <dsp:nvSpPr>
        <dsp:cNvPr id="0" name=""/>
        <dsp:cNvSpPr/>
      </dsp:nvSpPr>
      <dsp:spPr>
        <a:xfrm rot="5400000">
          <a:off x="-142109" y="142109"/>
          <a:ext cx="1237543" cy="953323"/>
        </a:xfrm>
        <a:prstGeom prst="chevron">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b="1" kern="1200">
              <a:latin typeface="Corbel"/>
            </a:rPr>
            <a:t> </a:t>
          </a:r>
          <a:endParaRPr lang="en-US" sz="1800" b="1" kern="1200"/>
        </a:p>
      </dsp:txBody>
      <dsp:txXfrm rot="-5400000">
        <a:off x="2" y="476661"/>
        <a:ext cx="953323" cy="284220"/>
      </dsp:txXfrm>
    </dsp:sp>
    <dsp:sp modelId="{7F59FF85-7A53-4BA3-A6C5-AC6074CB19B0}">
      <dsp:nvSpPr>
        <dsp:cNvPr id="0" name=""/>
        <dsp:cNvSpPr/>
      </dsp:nvSpPr>
      <dsp:spPr>
        <a:xfrm rot="5400000">
          <a:off x="3006339" y="-2076122"/>
          <a:ext cx="804402" cy="4956648"/>
        </a:xfrm>
        <a:prstGeom prst="round2SameRect">
          <a:avLst/>
        </a:prstGeom>
        <a:solidFill>
          <a:schemeClr val="lt1">
            <a:alpha val="90000"/>
            <a:hueOff val="0"/>
            <a:satOff val="0"/>
            <a:lumOff val="0"/>
            <a:alphaOff val="0"/>
          </a:scheme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8920" tIns="22225" rIns="22225" bIns="22225" numCol="1" spcCol="1270" anchor="ctr" anchorCtr="0">
          <a:noAutofit/>
        </a:bodyPr>
        <a:lstStyle/>
        <a:p>
          <a:pPr marL="285750" lvl="1" indent="-285750" algn="l" defTabSz="1555750" rtl="0">
            <a:lnSpc>
              <a:spcPct val="90000"/>
            </a:lnSpc>
            <a:spcBef>
              <a:spcPct val="0"/>
            </a:spcBef>
            <a:spcAft>
              <a:spcPct val="15000"/>
            </a:spcAft>
            <a:buChar char="••"/>
          </a:pPr>
          <a:r>
            <a:rPr lang="en-US" sz="3500" b="0" kern="1200">
              <a:latin typeface="Corbel"/>
            </a:rPr>
            <a:t>Coversheet &amp; OPT I-20 </a:t>
          </a:r>
          <a:endParaRPr lang="en-US" sz="3500" b="1" kern="1200"/>
        </a:p>
      </dsp:txBody>
      <dsp:txXfrm rot="-5400000">
        <a:off x="930216" y="39269"/>
        <a:ext cx="4917380" cy="7258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DB2D32-ADD1-44CA-AAFD-764AA16C7647}">
      <dsp:nvSpPr>
        <dsp:cNvPr id="0" name=""/>
        <dsp:cNvSpPr/>
      </dsp:nvSpPr>
      <dsp:spPr>
        <a:xfrm rot="5400000">
          <a:off x="-275581" y="278071"/>
          <a:ext cx="1837211" cy="1286048"/>
        </a:xfrm>
        <a:prstGeom prst="chevron">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rtl="0">
            <a:lnSpc>
              <a:spcPct val="90000"/>
            </a:lnSpc>
            <a:spcBef>
              <a:spcPct val="0"/>
            </a:spcBef>
            <a:spcAft>
              <a:spcPct val="35000"/>
            </a:spcAft>
          </a:pPr>
          <a:r>
            <a:rPr lang="en-US" sz="3500" b="1" i="0" u="none" strike="noStrike" kern="1200" cap="none" baseline="0" noProof="0">
              <a:solidFill>
                <a:schemeClr val="bg1"/>
              </a:solidFill>
              <a:latin typeface="Arial"/>
              <a:cs typeface="Arial"/>
            </a:rPr>
            <a:t>1</a:t>
          </a:r>
        </a:p>
      </dsp:txBody>
      <dsp:txXfrm rot="-5400000">
        <a:off x="1" y="645513"/>
        <a:ext cx="1286048" cy="551163"/>
      </dsp:txXfrm>
    </dsp:sp>
    <dsp:sp modelId="{013A82B5-9166-4045-8A36-637ACD77E950}">
      <dsp:nvSpPr>
        <dsp:cNvPr id="0" name=""/>
        <dsp:cNvSpPr/>
      </dsp:nvSpPr>
      <dsp:spPr>
        <a:xfrm rot="5400000">
          <a:off x="3788522" y="-2499984"/>
          <a:ext cx="1194187" cy="6199136"/>
        </a:xfrm>
        <a:prstGeom prst="round2SameRect">
          <a:avLst/>
        </a:prstGeom>
        <a:solidFill>
          <a:schemeClr val="lt1">
            <a:alpha val="90000"/>
            <a:hueOff val="0"/>
            <a:satOff val="0"/>
            <a:lumOff val="0"/>
            <a:alphaOff val="0"/>
          </a:scheme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rtl="0">
            <a:lnSpc>
              <a:spcPct val="90000"/>
            </a:lnSpc>
            <a:spcBef>
              <a:spcPct val="0"/>
            </a:spcBef>
            <a:spcAft>
              <a:spcPct val="15000"/>
            </a:spcAft>
            <a:buChar char="••"/>
          </a:pPr>
          <a:r>
            <a:rPr lang="en-US" sz="2400" b="0" kern="1200">
              <a:latin typeface="Arial"/>
              <a:cs typeface="Arial"/>
            </a:rPr>
            <a:t>Gather Form I-765 Supporting Documents</a:t>
          </a:r>
        </a:p>
        <a:p>
          <a:pPr marL="228600" lvl="1" indent="-228600" algn="l" defTabSz="1066800" rtl="0">
            <a:lnSpc>
              <a:spcPct val="90000"/>
            </a:lnSpc>
            <a:spcBef>
              <a:spcPct val="0"/>
            </a:spcBef>
            <a:spcAft>
              <a:spcPct val="15000"/>
            </a:spcAft>
            <a:buChar char="••"/>
          </a:pPr>
          <a:r>
            <a:rPr lang="en-US" sz="2400" b="0" kern="1200">
              <a:latin typeface="Arial"/>
              <a:cs typeface="Arial"/>
            </a:rPr>
            <a:t>Prepare Form I-765 Filing Fee</a:t>
          </a:r>
        </a:p>
        <a:p>
          <a:pPr marL="228600" lvl="1" indent="-228600" algn="l" defTabSz="1066800" rtl="0">
            <a:lnSpc>
              <a:spcPct val="90000"/>
            </a:lnSpc>
            <a:spcBef>
              <a:spcPct val="0"/>
            </a:spcBef>
            <a:spcAft>
              <a:spcPct val="15000"/>
            </a:spcAft>
            <a:buChar char="••"/>
          </a:pPr>
          <a:r>
            <a:rPr lang="en-US" sz="2400" b="0" kern="1200">
              <a:latin typeface="Arial"/>
              <a:cs typeface="Arial"/>
            </a:rPr>
            <a:t>Prepare Valid passport Pictures</a:t>
          </a:r>
        </a:p>
      </dsp:txBody>
      <dsp:txXfrm rot="-5400000">
        <a:off x="1286048" y="60785"/>
        <a:ext cx="6140841" cy="1077597"/>
      </dsp:txXfrm>
    </dsp:sp>
    <dsp:sp modelId="{1948A05A-D26F-44E2-915D-7AAF88E138CF}">
      <dsp:nvSpPr>
        <dsp:cNvPr id="0" name=""/>
        <dsp:cNvSpPr/>
      </dsp:nvSpPr>
      <dsp:spPr>
        <a:xfrm rot="5400000">
          <a:off x="-275581" y="1923558"/>
          <a:ext cx="1837211" cy="1286048"/>
        </a:xfrm>
        <a:prstGeom prst="chevron">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rtl="0">
            <a:lnSpc>
              <a:spcPct val="90000"/>
            </a:lnSpc>
            <a:spcBef>
              <a:spcPct val="0"/>
            </a:spcBef>
            <a:spcAft>
              <a:spcPct val="35000"/>
            </a:spcAft>
          </a:pPr>
          <a:r>
            <a:rPr lang="en-US" sz="3500" b="1" kern="1200">
              <a:latin typeface="Arial"/>
              <a:cs typeface="Arial"/>
            </a:rPr>
            <a:t>2</a:t>
          </a:r>
          <a:endParaRPr lang="en-US" sz="3500" b="0" kern="1200">
            <a:latin typeface="Arial"/>
            <a:cs typeface="Arial"/>
          </a:endParaRPr>
        </a:p>
      </dsp:txBody>
      <dsp:txXfrm rot="-5400000">
        <a:off x="1" y="2291000"/>
        <a:ext cx="1286048" cy="551163"/>
      </dsp:txXfrm>
    </dsp:sp>
    <dsp:sp modelId="{1329F48B-1666-4814-B609-539C765832DF}">
      <dsp:nvSpPr>
        <dsp:cNvPr id="0" name=""/>
        <dsp:cNvSpPr/>
      </dsp:nvSpPr>
      <dsp:spPr>
        <a:xfrm rot="5400000">
          <a:off x="3788522" y="-854497"/>
          <a:ext cx="1194187" cy="6199136"/>
        </a:xfrm>
        <a:prstGeom prst="round2SameRect">
          <a:avLst/>
        </a:prstGeom>
        <a:solidFill>
          <a:schemeClr val="lt1">
            <a:alpha val="90000"/>
            <a:hueOff val="0"/>
            <a:satOff val="0"/>
            <a:lumOff val="0"/>
            <a:alphaOff val="0"/>
          </a:scheme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rtl="0">
            <a:lnSpc>
              <a:spcPct val="90000"/>
            </a:lnSpc>
            <a:spcBef>
              <a:spcPct val="0"/>
            </a:spcBef>
            <a:spcAft>
              <a:spcPct val="15000"/>
            </a:spcAft>
            <a:buChar char="••"/>
          </a:pPr>
          <a:r>
            <a:rPr lang="en-US" sz="2400" b="0" kern="1200">
              <a:latin typeface="Arial"/>
              <a:cs typeface="Arial"/>
            </a:rPr>
            <a:t>Create USCIS Account</a:t>
          </a:r>
        </a:p>
      </dsp:txBody>
      <dsp:txXfrm rot="-5400000">
        <a:off x="1286048" y="1706272"/>
        <a:ext cx="6140841" cy="1077597"/>
      </dsp:txXfrm>
    </dsp:sp>
    <dsp:sp modelId="{B1C77E16-D193-428E-91FF-CD7C077C7CDC}">
      <dsp:nvSpPr>
        <dsp:cNvPr id="0" name=""/>
        <dsp:cNvSpPr/>
      </dsp:nvSpPr>
      <dsp:spPr>
        <a:xfrm rot="5400000">
          <a:off x="-275581" y="3569044"/>
          <a:ext cx="1837211" cy="1286048"/>
        </a:xfrm>
        <a:prstGeom prst="chevron">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rtl="0">
            <a:lnSpc>
              <a:spcPct val="100000"/>
            </a:lnSpc>
            <a:spcBef>
              <a:spcPct val="0"/>
            </a:spcBef>
            <a:spcAft>
              <a:spcPct val="35000"/>
            </a:spcAft>
          </a:pPr>
          <a:r>
            <a:rPr lang="en-US" sz="3500" b="1" kern="1200">
              <a:solidFill>
                <a:schemeClr val="bg1"/>
              </a:solidFill>
              <a:latin typeface="Arial"/>
              <a:cs typeface="Arial"/>
            </a:rPr>
            <a:t>3</a:t>
          </a:r>
        </a:p>
      </dsp:txBody>
      <dsp:txXfrm rot="-5400000">
        <a:off x="1" y="3936486"/>
        <a:ext cx="1286048" cy="551163"/>
      </dsp:txXfrm>
    </dsp:sp>
    <dsp:sp modelId="{87454454-7E3B-460B-8E81-C70D33338FD3}">
      <dsp:nvSpPr>
        <dsp:cNvPr id="0" name=""/>
        <dsp:cNvSpPr/>
      </dsp:nvSpPr>
      <dsp:spPr>
        <a:xfrm rot="5400000">
          <a:off x="3788522" y="790988"/>
          <a:ext cx="1194187" cy="6199136"/>
        </a:xfrm>
        <a:prstGeom prst="round2SameRect">
          <a:avLst/>
        </a:prstGeom>
        <a:solidFill>
          <a:schemeClr val="lt1">
            <a:alpha val="90000"/>
            <a:hueOff val="0"/>
            <a:satOff val="0"/>
            <a:lumOff val="0"/>
            <a:alphaOff val="0"/>
          </a:scheme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Font typeface="Arial" panose="020B0604020202020204" pitchFamily="34" charset="0"/>
            <a:buChar char="••"/>
          </a:pPr>
          <a:r>
            <a:rPr lang="en-US" sz="2400" b="0" kern="1200">
              <a:latin typeface="Arial"/>
              <a:cs typeface="Arial"/>
            </a:rPr>
            <a:t>Complete the Online filing and payment for Post-completion OPT.</a:t>
          </a:r>
        </a:p>
        <a:p>
          <a:pPr marL="228600" lvl="1" indent="-228600" algn="l" defTabSz="1066800" rtl="0">
            <a:lnSpc>
              <a:spcPct val="90000"/>
            </a:lnSpc>
            <a:spcBef>
              <a:spcPct val="0"/>
            </a:spcBef>
            <a:spcAft>
              <a:spcPct val="15000"/>
            </a:spcAft>
            <a:buChar char="••"/>
          </a:pPr>
          <a:r>
            <a:rPr lang="en-US" sz="2400" b="0" kern="1200">
              <a:latin typeface="Arial"/>
              <a:cs typeface="Arial"/>
            </a:rPr>
            <a:t>Track your application progress.</a:t>
          </a:r>
        </a:p>
      </dsp:txBody>
      <dsp:txXfrm rot="-5400000">
        <a:off x="1286048" y="3351758"/>
        <a:ext cx="6140841" cy="107759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508EEC-4E63-4FC3-A19A-B64B083B8531}">
      <dsp:nvSpPr>
        <dsp:cNvPr id="0" name=""/>
        <dsp:cNvSpPr/>
      </dsp:nvSpPr>
      <dsp:spPr>
        <a:xfrm rot="5400000">
          <a:off x="-259988" y="259988"/>
          <a:ext cx="1733256" cy="1213279"/>
        </a:xfrm>
        <a:prstGeom prst="chevron">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b="1" kern="1200">
            <a:latin typeface="Corbel"/>
          </a:endParaRPr>
        </a:p>
      </dsp:txBody>
      <dsp:txXfrm rot="-5400000">
        <a:off x="1" y="606640"/>
        <a:ext cx="1213279" cy="519977"/>
      </dsp:txXfrm>
    </dsp:sp>
    <dsp:sp modelId="{7F59FF85-7A53-4BA3-A6C5-AC6074CB19B0}">
      <dsp:nvSpPr>
        <dsp:cNvPr id="0" name=""/>
        <dsp:cNvSpPr/>
      </dsp:nvSpPr>
      <dsp:spPr>
        <a:xfrm rot="5400000">
          <a:off x="5090961" y="-3877682"/>
          <a:ext cx="1126616" cy="888198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7368" tIns="24765" rIns="24765" bIns="24765" numCol="1" spcCol="1270" anchor="ctr" anchorCtr="0">
          <a:noAutofit/>
        </a:bodyPr>
        <a:lstStyle/>
        <a:p>
          <a:pPr marL="285750" lvl="1" indent="-285750" algn="l" defTabSz="1733550" rtl="0">
            <a:lnSpc>
              <a:spcPct val="90000"/>
            </a:lnSpc>
            <a:spcBef>
              <a:spcPct val="0"/>
            </a:spcBef>
            <a:spcAft>
              <a:spcPct val="15000"/>
            </a:spcAft>
            <a:buChar char="••"/>
          </a:pPr>
          <a:r>
            <a:rPr lang="en-US" sz="3900" b="0" kern="1200">
              <a:latin typeface="Corbel"/>
            </a:rPr>
            <a:t> Application Progress &amp;  Status Updates</a:t>
          </a:r>
        </a:p>
      </dsp:txBody>
      <dsp:txXfrm rot="-5400000">
        <a:off x="1213280" y="54996"/>
        <a:ext cx="8826983" cy="101662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508EEC-4E63-4FC3-A19A-B64B083B8531}">
      <dsp:nvSpPr>
        <dsp:cNvPr id="0" name=""/>
        <dsp:cNvSpPr/>
      </dsp:nvSpPr>
      <dsp:spPr>
        <a:xfrm rot="5400000">
          <a:off x="-176492" y="177067"/>
          <a:ext cx="1176617" cy="823632"/>
        </a:xfrm>
        <a:prstGeom prst="chevron">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a:solidFill>
                <a:schemeClr val="tx1"/>
              </a:solidFill>
              <a:latin typeface="Corbel"/>
            </a:rPr>
            <a:t>Employment</a:t>
          </a:r>
        </a:p>
      </dsp:txBody>
      <dsp:txXfrm rot="-5400000">
        <a:off x="1" y="412390"/>
        <a:ext cx="823632" cy="352985"/>
      </dsp:txXfrm>
    </dsp:sp>
    <dsp:sp modelId="{7F59FF85-7A53-4BA3-A6C5-AC6074CB19B0}">
      <dsp:nvSpPr>
        <dsp:cNvPr id="0" name=""/>
        <dsp:cNvSpPr/>
      </dsp:nvSpPr>
      <dsp:spPr>
        <a:xfrm rot="5400000">
          <a:off x="3942262" y="-3068067"/>
          <a:ext cx="764801" cy="700206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0" tIns="31750" rIns="31750" bIns="31750" numCol="1" spcCol="1270" anchor="ctr" anchorCtr="0">
          <a:noAutofit/>
        </a:bodyPr>
        <a:lstStyle/>
        <a:p>
          <a:pPr marL="285750" lvl="1" indent="-285750" algn="l" defTabSz="2222500" rtl="0">
            <a:lnSpc>
              <a:spcPct val="90000"/>
            </a:lnSpc>
            <a:spcBef>
              <a:spcPct val="0"/>
            </a:spcBef>
            <a:spcAft>
              <a:spcPct val="15000"/>
            </a:spcAft>
            <a:buChar char="••"/>
          </a:pPr>
          <a:r>
            <a:rPr lang="en-US" sz="5000" b="0" kern="1200">
              <a:latin typeface="Corbel"/>
            </a:rPr>
            <a:t>Begin Training</a:t>
          </a:r>
        </a:p>
      </dsp:txBody>
      <dsp:txXfrm rot="-5400000">
        <a:off x="823633" y="87897"/>
        <a:ext cx="6964726" cy="69013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D6A2E1-CB28-4E0A-8053-D9E08B855049}">
      <dsp:nvSpPr>
        <dsp:cNvPr id="0" name=""/>
        <dsp:cNvSpPr/>
      </dsp:nvSpPr>
      <dsp:spPr>
        <a:xfrm rot="5400000">
          <a:off x="-223612" y="223612"/>
          <a:ext cx="1490751" cy="1043525"/>
        </a:xfrm>
        <a:prstGeom prst="chevron">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b="1" kern="1200">
              <a:solidFill>
                <a:schemeClr val="tx1">
                  <a:lumMod val="95000"/>
                  <a:lumOff val="5000"/>
                </a:schemeClr>
              </a:solidFill>
            </a:rPr>
            <a:t>Employment</a:t>
          </a:r>
        </a:p>
      </dsp:txBody>
      <dsp:txXfrm rot="-5400000">
        <a:off x="2" y="521762"/>
        <a:ext cx="1043525" cy="447226"/>
      </dsp:txXfrm>
    </dsp:sp>
    <dsp:sp modelId="{FA06C4C6-8C87-4249-934A-284B5E84FC9C}">
      <dsp:nvSpPr>
        <dsp:cNvPr id="0" name=""/>
        <dsp:cNvSpPr/>
      </dsp:nvSpPr>
      <dsp:spPr>
        <a:xfrm rot="5400000">
          <a:off x="3675922" y="-2590923"/>
          <a:ext cx="968988" cy="623378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rtl="0">
            <a:lnSpc>
              <a:spcPct val="90000"/>
            </a:lnSpc>
            <a:spcBef>
              <a:spcPct val="0"/>
            </a:spcBef>
            <a:spcAft>
              <a:spcPct val="15000"/>
            </a:spcAft>
            <a:buChar char="••"/>
          </a:pPr>
          <a:r>
            <a:rPr lang="en-US" sz="3300" b="1" i="0" u="none" strike="noStrike" kern="1200" cap="none" baseline="0" noProof="0">
              <a:latin typeface="Corbel"/>
            </a:rPr>
            <a:t>Train</a:t>
          </a:r>
          <a:r>
            <a:rPr lang="en-US" sz="3300" b="1" kern="1200">
              <a:latin typeface="Corbel"/>
            </a:rPr>
            <a:t> within your field of study</a:t>
          </a:r>
          <a:endParaRPr lang="en-US" sz="3300" kern="1200"/>
        </a:p>
      </dsp:txBody>
      <dsp:txXfrm rot="-5400000">
        <a:off x="1043526" y="88775"/>
        <a:ext cx="6186479" cy="874384"/>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9AF5411A-3BD0-4345-AD2D-CC63DBA3003D}" type="datetimeFigureOut">
              <a:rPr lang="en-US" smtClean="0"/>
              <a:t>5/23/2025</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C31351BE-EA41-4F9E-ABA3-3A851ACF0CC7}" type="slidenum">
              <a:rPr lang="en-US" smtClean="0"/>
              <a:t>‹#›</a:t>
            </a:fld>
            <a:endParaRPr lang="en-US"/>
          </a:p>
        </p:txBody>
      </p:sp>
    </p:spTree>
    <p:extLst>
      <p:ext uri="{BB962C8B-B14F-4D97-AF65-F5344CB8AC3E}">
        <p14:creationId xmlns:p14="http://schemas.microsoft.com/office/powerpoint/2010/main" val="39318906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4D40488-C64A-6A43-9A00-DAA2DBD84F17}" type="datetimeFigureOut">
              <a:rPr lang="en-US" smtClean="0"/>
              <a:t>5/23/2025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7AEE289-56BC-534D-BD7A-6EB6C0C3DF61}" type="slidenum">
              <a:rPr lang="en-US" smtClean="0"/>
              <a:t>‹#›</a:t>
            </a:fld>
            <a:endParaRPr lang="en-US"/>
          </a:p>
        </p:txBody>
      </p:sp>
    </p:spTree>
    <p:extLst>
      <p:ext uri="{BB962C8B-B14F-4D97-AF65-F5344CB8AC3E}">
        <p14:creationId xmlns:p14="http://schemas.microsoft.com/office/powerpoint/2010/main" val="1251208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1</a:t>
            </a:fld>
            <a:endParaRPr lang="en-US"/>
          </a:p>
        </p:txBody>
      </p:sp>
    </p:spTree>
    <p:extLst>
      <p:ext uri="{BB962C8B-B14F-4D97-AF65-F5344CB8AC3E}">
        <p14:creationId xmlns:p14="http://schemas.microsoft.com/office/powerpoint/2010/main" val="3163288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10</a:t>
            </a:fld>
            <a:endParaRPr lang="en-US"/>
          </a:p>
        </p:txBody>
      </p:sp>
    </p:spTree>
    <p:extLst>
      <p:ext uri="{BB962C8B-B14F-4D97-AF65-F5344CB8AC3E}">
        <p14:creationId xmlns:p14="http://schemas.microsoft.com/office/powerpoint/2010/main" val="2660961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11</a:t>
            </a:fld>
            <a:endParaRPr lang="en-US"/>
          </a:p>
        </p:txBody>
      </p:sp>
    </p:spTree>
    <p:extLst>
      <p:ext uri="{BB962C8B-B14F-4D97-AF65-F5344CB8AC3E}">
        <p14:creationId xmlns:p14="http://schemas.microsoft.com/office/powerpoint/2010/main" val="3775116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12</a:t>
            </a:fld>
            <a:endParaRPr lang="en-US"/>
          </a:p>
        </p:txBody>
      </p:sp>
    </p:spTree>
    <p:extLst>
      <p:ext uri="{BB962C8B-B14F-4D97-AF65-F5344CB8AC3E}">
        <p14:creationId xmlns:p14="http://schemas.microsoft.com/office/powerpoint/2010/main" val="370587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13</a:t>
            </a:fld>
            <a:endParaRPr lang="en-US"/>
          </a:p>
        </p:txBody>
      </p:sp>
    </p:spTree>
    <p:extLst>
      <p:ext uri="{BB962C8B-B14F-4D97-AF65-F5344CB8AC3E}">
        <p14:creationId xmlns:p14="http://schemas.microsoft.com/office/powerpoint/2010/main" val="2180677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14</a:t>
            </a:fld>
            <a:endParaRPr lang="en-US"/>
          </a:p>
        </p:txBody>
      </p:sp>
    </p:spTree>
    <p:extLst>
      <p:ext uri="{BB962C8B-B14F-4D97-AF65-F5344CB8AC3E}">
        <p14:creationId xmlns:p14="http://schemas.microsoft.com/office/powerpoint/2010/main" val="1676034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15</a:t>
            </a:fld>
            <a:endParaRPr lang="en-US"/>
          </a:p>
        </p:txBody>
      </p:sp>
    </p:spTree>
    <p:extLst>
      <p:ext uri="{BB962C8B-B14F-4D97-AF65-F5344CB8AC3E}">
        <p14:creationId xmlns:p14="http://schemas.microsoft.com/office/powerpoint/2010/main" val="2867151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16</a:t>
            </a:fld>
            <a:endParaRPr lang="en-US"/>
          </a:p>
        </p:txBody>
      </p:sp>
    </p:spTree>
    <p:extLst>
      <p:ext uri="{BB962C8B-B14F-4D97-AF65-F5344CB8AC3E}">
        <p14:creationId xmlns:p14="http://schemas.microsoft.com/office/powerpoint/2010/main" val="2364759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17</a:t>
            </a:fld>
            <a:endParaRPr lang="en-US"/>
          </a:p>
        </p:txBody>
      </p:sp>
    </p:spTree>
    <p:extLst>
      <p:ext uri="{BB962C8B-B14F-4D97-AF65-F5344CB8AC3E}">
        <p14:creationId xmlns:p14="http://schemas.microsoft.com/office/powerpoint/2010/main" val="2685161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18</a:t>
            </a:fld>
            <a:endParaRPr lang="en-US"/>
          </a:p>
        </p:txBody>
      </p:sp>
    </p:spTree>
    <p:extLst>
      <p:ext uri="{BB962C8B-B14F-4D97-AF65-F5344CB8AC3E}">
        <p14:creationId xmlns:p14="http://schemas.microsoft.com/office/powerpoint/2010/main" val="118663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19</a:t>
            </a:fld>
            <a:endParaRPr lang="en-US"/>
          </a:p>
        </p:txBody>
      </p:sp>
    </p:spTree>
    <p:extLst>
      <p:ext uri="{BB962C8B-B14F-4D97-AF65-F5344CB8AC3E}">
        <p14:creationId xmlns:p14="http://schemas.microsoft.com/office/powerpoint/2010/main" val="395195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2</a:t>
            </a:fld>
            <a:endParaRPr lang="en-US"/>
          </a:p>
        </p:txBody>
      </p:sp>
    </p:spTree>
    <p:extLst>
      <p:ext uri="{BB962C8B-B14F-4D97-AF65-F5344CB8AC3E}">
        <p14:creationId xmlns:p14="http://schemas.microsoft.com/office/powerpoint/2010/main" val="236029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20</a:t>
            </a:fld>
            <a:endParaRPr lang="en-US"/>
          </a:p>
        </p:txBody>
      </p:sp>
    </p:spTree>
    <p:extLst>
      <p:ext uri="{BB962C8B-B14F-4D97-AF65-F5344CB8AC3E}">
        <p14:creationId xmlns:p14="http://schemas.microsoft.com/office/powerpoint/2010/main" val="2568949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21</a:t>
            </a:fld>
            <a:endParaRPr lang="en-US"/>
          </a:p>
        </p:txBody>
      </p:sp>
    </p:spTree>
    <p:extLst>
      <p:ext uri="{BB962C8B-B14F-4D97-AF65-F5344CB8AC3E}">
        <p14:creationId xmlns:p14="http://schemas.microsoft.com/office/powerpoint/2010/main" val="30763416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22</a:t>
            </a:fld>
            <a:endParaRPr lang="en-US"/>
          </a:p>
        </p:txBody>
      </p:sp>
    </p:spTree>
    <p:extLst>
      <p:ext uri="{BB962C8B-B14F-4D97-AF65-F5344CB8AC3E}">
        <p14:creationId xmlns:p14="http://schemas.microsoft.com/office/powerpoint/2010/main" val="50129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23</a:t>
            </a:fld>
            <a:endParaRPr lang="en-US"/>
          </a:p>
        </p:txBody>
      </p:sp>
    </p:spTree>
    <p:extLst>
      <p:ext uri="{BB962C8B-B14F-4D97-AF65-F5344CB8AC3E}">
        <p14:creationId xmlns:p14="http://schemas.microsoft.com/office/powerpoint/2010/main" val="3670327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24</a:t>
            </a:fld>
            <a:endParaRPr lang="en-US"/>
          </a:p>
        </p:txBody>
      </p:sp>
    </p:spTree>
    <p:extLst>
      <p:ext uri="{BB962C8B-B14F-4D97-AF65-F5344CB8AC3E}">
        <p14:creationId xmlns:p14="http://schemas.microsoft.com/office/powerpoint/2010/main" val="6313570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25</a:t>
            </a:fld>
            <a:endParaRPr lang="en-US"/>
          </a:p>
        </p:txBody>
      </p:sp>
    </p:spTree>
    <p:extLst>
      <p:ext uri="{BB962C8B-B14F-4D97-AF65-F5344CB8AC3E}">
        <p14:creationId xmlns:p14="http://schemas.microsoft.com/office/powerpoint/2010/main" val="5325644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26</a:t>
            </a:fld>
            <a:endParaRPr lang="en-US"/>
          </a:p>
        </p:txBody>
      </p:sp>
    </p:spTree>
    <p:extLst>
      <p:ext uri="{BB962C8B-B14F-4D97-AF65-F5344CB8AC3E}">
        <p14:creationId xmlns:p14="http://schemas.microsoft.com/office/powerpoint/2010/main" val="3954421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27</a:t>
            </a:fld>
            <a:endParaRPr lang="en-US"/>
          </a:p>
        </p:txBody>
      </p:sp>
    </p:spTree>
    <p:extLst>
      <p:ext uri="{BB962C8B-B14F-4D97-AF65-F5344CB8AC3E}">
        <p14:creationId xmlns:p14="http://schemas.microsoft.com/office/powerpoint/2010/main" val="6292342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28</a:t>
            </a:fld>
            <a:endParaRPr lang="en-US"/>
          </a:p>
        </p:txBody>
      </p:sp>
    </p:spTree>
    <p:extLst>
      <p:ext uri="{BB962C8B-B14F-4D97-AF65-F5344CB8AC3E}">
        <p14:creationId xmlns:p14="http://schemas.microsoft.com/office/powerpoint/2010/main" val="3913421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29</a:t>
            </a:fld>
            <a:endParaRPr lang="en-US"/>
          </a:p>
        </p:txBody>
      </p:sp>
    </p:spTree>
    <p:extLst>
      <p:ext uri="{BB962C8B-B14F-4D97-AF65-F5344CB8AC3E}">
        <p14:creationId xmlns:p14="http://schemas.microsoft.com/office/powerpoint/2010/main" val="115242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3</a:t>
            </a:fld>
            <a:endParaRPr lang="en-US"/>
          </a:p>
        </p:txBody>
      </p:sp>
    </p:spTree>
    <p:extLst>
      <p:ext uri="{BB962C8B-B14F-4D97-AF65-F5344CB8AC3E}">
        <p14:creationId xmlns:p14="http://schemas.microsoft.com/office/powerpoint/2010/main" val="32666748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31</a:t>
            </a:fld>
            <a:endParaRPr lang="en-US"/>
          </a:p>
        </p:txBody>
      </p:sp>
    </p:spTree>
    <p:extLst>
      <p:ext uri="{BB962C8B-B14F-4D97-AF65-F5344CB8AC3E}">
        <p14:creationId xmlns:p14="http://schemas.microsoft.com/office/powerpoint/2010/main" val="8366838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32</a:t>
            </a:fld>
            <a:endParaRPr lang="en-US"/>
          </a:p>
        </p:txBody>
      </p:sp>
    </p:spTree>
    <p:extLst>
      <p:ext uri="{BB962C8B-B14F-4D97-AF65-F5344CB8AC3E}">
        <p14:creationId xmlns:p14="http://schemas.microsoft.com/office/powerpoint/2010/main" val="7997838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33</a:t>
            </a:fld>
            <a:endParaRPr lang="en-US"/>
          </a:p>
        </p:txBody>
      </p:sp>
    </p:spTree>
    <p:extLst>
      <p:ext uri="{BB962C8B-B14F-4D97-AF65-F5344CB8AC3E}">
        <p14:creationId xmlns:p14="http://schemas.microsoft.com/office/powerpoint/2010/main" val="13452058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34</a:t>
            </a:fld>
            <a:endParaRPr lang="en-US"/>
          </a:p>
        </p:txBody>
      </p:sp>
    </p:spTree>
    <p:extLst>
      <p:ext uri="{BB962C8B-B14F-4D97-AF65-F5344CB8AC3E}">
        <p14:creationId xmlns:p14="http://schemas.microsoft.com/office/powerpoint/2010/main" val="41695677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35</a:t>
            </a:fld>
            <a:endParaRPr lang="en-US"/>
          </a:p>
        </p:txBody>
      </p:sp>
    </p:spTree>
    <p:extLst>
      <p:ext uri="{BB962C8B-B14F-4D97-AF65-F5344CB8AC3E}">
        <p14:creationId xmlns:p14="http://schemas.microsoft.com/office/powerpoint/2010/main" val="33073600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36</a:t>
            </a:fld>
            <a:endParaRPr lang="en-US"/>
          </a:p>
        </p:txBody>
      </p:sp>
    </p:spTree>
    <p:extLst>
      <p:ext uri="{BB962C8B-B14F-4D97-AF65-F5344CB8AC3E}">
        <p14:creationId xmlns:p14="http://schemas.microsoft.com/office/powerpoint/2010/main" val="4154125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37</a:t>
            </a:fld>
            <a:endParaRPr lang="en-US"/>
          </a:p>
        </p:txBody>
      </p:sp>
    </p:spTree>
    <p:extLst>
      <p:ext uri="{BB962C8B-B14F-4D97-AF65-F5344CB8AC3E}">
        <p14:creationId xmlns:p14="http://schemas.microsoft.com/office/powerpoint/2010/main" val="20993190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38</a:t>
            </a:fld>
            <a:endParaRPr lang="en-US"/>
          </a:p>
        </p:txBody>
      </p:sp>
    </p:spTree>
    <p:extLst>
      <p:ext uri="{BB962C8B-B14F-4D97-AF65-F5344CB8AC3E}">
        <p14:creationId xmlns:p14="http://schemas.microsoft.com/office/powerpoint/2010/main" val="14183462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40</a:t>
            </a:fld>
            <a:endParaRPr lang="en-US"/>
          </a:p>
        </p:txBody>
      </p:sp>
    </p:spTree>
    <p:extLst>
      <p:ext uri="{BB962C8B-B14F-4D97-AF65-F5344CB8AC3E}">
        <p14:creationId xmlns:p14="http://schemas.microsoft.com/office/powerpoint/2010/main" val="9110424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41</a:t>
            </a:fld>
            <a:endParaRPr lang="en-US"/>
          </a:p>
        </p:txBody>
      </p:sp>
    </p:spTree>
    <p:extLst>
      <p:ext uri="{BB962C8B-B14F-4D97-AF65-F5344CB8AC3E}">
        <p14:creationId xmlns:p14="http://schemas.microsoft.com/office/powerpoint/2010/main" val="1450066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4</a:t>
            </a:fld>
            <a:endParaRPr lang="en-US"/>
          </a:p>
        </p:txBody>
      </p:sp>
    </p:spTree>
    <p:extLst>
      <p:ext uri="{BB962C8B-B14F-4D97-AF65-F5344CB8AC3E}">
        <p14:creationId xmlns:p14="http://schemas.microsoft.com/office/powerpoint/2010/main" val="19043409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42</a:t>
            </a:fld>
            <a:endParaRPr lang="en-US"/>
          </a:p>
        </p:txBody>
      </p:sp>
    </p:spTree>
    <p:extLst>
      <p:ext uri="{BB962C8B-B14F-4D97-AF65-F5344CB8AC3E}">
        <p14:creationId xmlns:p14="http://schemas.microsoft.com/office/powerpoint/2010/main" val="13013444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43</a:t>
            </a:fld>
            <a:endParaRPr lang="en-US"/>
          </a:p>
        </p:txBody>
      </p:sp>
    </p:spTree>
    <p:extLst>
      <p:ext uri="{BB962C8B-B14F-4D97-AF65-F5344CB8AC3E}">
        <p14:creationId xmlns:p14="http://schemas.microsoft.com/office/powerpoint/2010/main" val="1002927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44</a:t>
            </a:fld>
            <a:endParaRPr lang="en-US"/>
          </a:p>
        </p:txBody>
      </p:sp>
    </p:spTree>
    <p:extLst>
      <p:ext uri="{BB962C8B-B14F-4D97-AF65-F5344CB8AC3E}">
        <p14:creationId xmlns:p14="http://schemas.microsoft.com/office/powerpoint/2010/main" val="5461952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45</a:t>
            </a:fld>
            <a:endParaRPr lang="en-US"/>
          </a:p>
        </p:txBody>
      </p:sp>
    </p:spTree>
    <p:extLst>
      <p:ext uri="{BB962C8B-B14F-4D97-AF65-F5344CB8AC3E}">
        <p14:creationId xmlns:p14="http://schemas.microsoft.com/office/powerpoint/2010/main" val="19750351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46</a:t>
            </a:fld>
            <a:endParaRPr lang="en-US"/>
          </a:p>
        </p:txBody>
      </p:sp>
    </p:spTree>
    <p:extLst>
      <p:ext uri="{BB962C8B-B14F-4D97-AF65-F5344CB8AC3E}">
        <p14:creationId xmlns:p14="http://schemas.microsoft.com/office/powerpoint/2010/main" val="28152002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47</a:t>
            </a:fld>
            <a:endParaRPr lang="en-US"/>
          </a:p>
        </p:txBody>
      </p:sp>
    </p:spTree>
    <p:extLst>
      <p:ext uri="{BB962C8B-B14F-4D97-AF65-F5344CB8AC3E}">
        <p14:creationId xmlns:p14="http://schemas.microsoft.com/office/powerpoint/2010/main" val="36660539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48</a:t>
            </a:fld>
            <a:endParaRPr lang="en-US"/>
          </a:p>
        </p:txBody>
      </p:sp>
    </p:spTree>
    <p:extLst>
      <p:ext uri="{BB962C8B-B14F-4D97-AF65-F5344CB8AC3E}">
        <p14:creationId xmlns:p14="http://schemas.microsoft.com/office/powerpoint/2010/main" val="11829680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49</a:t>
            </a:fld>
            <a:endParaRPr lang="en-US"/>
          </a:p>
        </p:txBody>
      </p:sp>
    </p:spTree>
    <p:extLst>
      <p:ext uri="{BB962C8B-B14F-4D97-AF65-F5344CB8AC3E}">
        <p14:creationId xmlns:p14="http://schemas.microsoft.com/office/powerpoint/2010/main" val="22603872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50</a:t>
            </a:fld>
            <a:endParaRPr lang="en-US"/>
          </a:p>
        </p:txBody>
      </p:sp>
    </p:spTree>
    <p:extLst>
      <p:ext uri="{BB962C8B-B14F-4D97-AF65-F5344CB8AC3E}">
        <p14:creationId xmlns:p14="http://schemas.microsoft.com/office/powerpoint/2010/main" val="18506234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51</a:t>
            </a:fld>
            <a:endParaRPr lang="en-US"/>
          </a:p>
        </p:txBody>
      </p:sp>
    </p:spTree>
    <p:extLst>
      <p:ext uri="{BB962C8B-B14F-4D97-AF65-F5344CB8AC3E}">
        <p14:creationId xmlns:p14="http://schemas.microsoft.com/office/powerpoint/2010/main" val="1074207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5</a:t>
            </a:fld>
            <a:endParaRPr lang="en-US"/>
          </a:p>
        </p:txBody>
      </p:sp>
    </p:spTree>
    <p:extLst>
      <p:ext uri="{BB962C8B-B14F-4D97-AF65-F5344CB8AC3E}">
        <p14:creationId xmlns:p14="http://schemas.microsoft.com/office/powerpoint/2010/main" val="32030717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52</a:t>
            </a:fld>
            <a:endParaRPr lang="en-US"/>
          </a:p>
        </p:txBody>
      </p:sp>
    </p:spTree>
    <p:extLst>
      <p:ext uri="{BB962C8B-B14F-4D97-AF65-F5344CB8AC3E}">
        <p14:creationId xmlns:p14="http://schemas.microsoft.com/office/powerpoint/2010/main" val="5367775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54</a:t>
            </a:fld>
            <a:endParaRPr lang="en-US"/>
          </a:p>
        </p:txBody>
      </p:sp>
    </p:spTree>
    <p:extLst>
      <p:ext uri="{BB962C8B-B14F-4D97-AF65-F5344CB8AC3E}">
        <p14:creationId xmlns:p14="http://schemas.microsoft.com/office/powerpoint/2010/main" val="10205210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55</a:t>
            </a:fld>
            <a:endParaRPr lang="en-US"/>
          </a:p>
        </p:txBody>
      </p:sp>
    </p:spTree>
    <p:extLst>
      <p:ext uri="{BB962C8B-B14F-4D97-AF65-F5344CB8AC3E}">
        <p14:creationId xmlns:p14="http://schemas.microsoft.com/office/powerpoint/2010/main" val="28083748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56</a:t>
            </a:fld>
            <a:endParaRPr lang="en-US"/>
          </a:p>
        </p:txBody>
      </p:sp>
    </p:spTree>
    <p:extLst>
      <p:ext uri="{BB962C8B-B14F-4D97-AF65-F5344CB8AC3E}">
        <p14:creationId xmlns:p14="http://schemas.microsoft.com/office/powerpoint/2010/main" val="2613323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6</a:t>
            </a:fld>
            <a:endParaRPr lang="en-US"/>
          </a:p>
        </p:txBody>
      </p:sp>
    </p:spTree>
    <p:extLst>
      <p:ext uri="{BB962C8B-B14F-4D97-AF65-F5344CB8AC3E}">
        <p14:creationId xmlns:p14="http://schemas.microsoft.com/office/powerpoint/2010/main" val="2223804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7</a:t>
            </a:fld>
            <a:endParaRPr lang="en-US"/>
          </a:p>
        </p:txBody>
      </p:sp>
    </p:spTree>
    <p:extLst>
      <p:ext uri="{BB962C8B-B14F-4D97-AF65-F5344CB8AC3E}">
        <p14:creationId xmlns:p14="http://schemas.microsoft.com/office/powerpoint/2010/main" val="3066574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8</a:t>
            </a:fld>
            <a:endParaRPr lang="en-US"/>
          </a:p>
        </p:txBody>
      </p:sp>
    </p:spTree>
    <p:extLst>
      <p:ext uri="{BB962C8B-B14F-4D97-AF65-F5344CB8AC3E}">
        <p14:creationId xmlns:p14="http://schemas.microsoft.com/office/powerpoint/2010/main" val="3094469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EE289-56BC-534D-BD7A-6EB6C0C3DF61}" type="slidenum">
              <a:rPr lang="en-US" smtClean="0"/>
              <a:t>9</a:t>
            </a:fld>
            <a:endParaRPr lang="en-US"/>
          </a:p>
        </p:txBody>
      </p:sp>
    </p:spTree>
    <p:extLst>
      <p:ext uri="{BB962C8B-B14F-4D97-AF65-F5344CB8AC3E}">
        <p14:creationId xmlns:p14="http://schemas.microsoft.com/office/powerpoint/2010/main" val="3434528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E2806-3B4F-754F-B0DA-154723B4D806}"/>
              </a:ext>
            </a:extLst>
          </p:cNvPr>
          <p:cNvSpPr>
            <a:spLocks noGrp="1"/>
          </p:cNvSpPr>
          <p:nvPr>
            <p:ph type="ctrTitle"/>
          </p:nvPr>
        </p:nvSpPr>
        <p:spPr>
          <a:xfrm>
            <a:off x="1524000" y="1247058"/>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872445-16AD-C141-A90A-3C808F1BE113}"/>
              </a:ext>
            </a:extLst>
          </p:cNvPr>
          <p:cNvSpPr>
            <a:spLocks noGrp="1"/>
          </p:cNvSpPr>
          <p:nvPr>
            <p:ph type="subTitle" idx="1"/>
          </p:nvPr>
        </p:nvSpPr>
        <p:spPr>
          <a:xfrm>
            <a:off x="1524000" y="3726733"/>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82722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D1D98-A7D9-B145-ADBA-448EB04AD492}"/>
              </a:ext>
            </a:extLst>
          </p:cNvPr>
          <p:cNvSpPr>
            <a:spLocks noGrp="1"/>
          </p:cNvSpPr>
          <p:nvPr>
            <p:ph type="ctrTitle"/>
          </p:nvPr>
        </p:nvSpPr>
        <p:spPr>
          <a:xfrm>
            <a:off x="1524000" y="1413163"/>
            <a:ext cx="9144000" cy="2096799"/>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DA897F-01CC-AF46-BB9C-C581C768DE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38986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DBA56-600A-0340-9BDA-8657F5B3346B}"/>
              </a:ext>
            </a:extLst>
          </p:cNvPr>
          <p:cNvSpPr>
            <a:spLocks noGrp="1"/>
          </p:cNvSpPr>
          <p:nvPr>
            <p:ph type="title"/>
          </p:nvPr>
        </p:nvSpPr>
        <p:spPr>
          <a:xfrm>
            <a:off x="838200" y="1219200"/>
            <a:ext cx="10515600" cy="819217"/>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A6C04E-C0FA-AA47-8B6E-949A6292282F}"/>
              </a:ext>
            </a:extLst>
          </p:cNvPr>
          <p:cNvSpPr>
            <a:spLocks noGrp="1"/>
          </p:cNvSpPr>
          <p:nvPr>
            <p:ph idx="1"/>
          </p:nvPr>
        </p:nvSpPr>
        <p:spPr>
          <a:xfrm>
            <a:off x="838200" y="2173354"/>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9099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10495-4FDD-6443-BF9C-00260A6FB5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26BA1D-AB31-1246-8B56-B6228CEF6C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45482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3DEF6-95F4-9F4A-9E66-4888C44911B4}"/>
              </a:ext>
            </a:extLst>
          </p:cNvPr>
          <p:cNvSpPr>
            <a:spLocks noGrp="1"/>
          </p:cNvSpPr>
          <p:nvPr>
            <p:ph type="title"/>
          </p:nvPr>
        </p:nvSpPr>
        <p:spPr>
          <a:xfrm>
            <a:off x="838200" y="1205345"/>
            <a:ext cx="10515600" cy="83307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71B06AC-3729-6F49-B12D-1CEF95FC7D26}"/>
              </a:ext>
            </a:extLst>
          </p:cNvPr>
          <p:cNvSpPr>
            <a:spLocks noGrp="1"/>
          </p:cNvSpPr>
          <p:nvPr>
            <p:ph sz="half" idx="1"/>
          </p:nvPr>
        </p:nvSpPr>
        <p:spPr>
          <a:xfrm>
            <a:off x="838200" y="217335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F449BD-4270-D442-9406-A9E71BBE0445}"/>
              </a:ext>
            </a:extLst>
          </p:cNvPr>
          <p:cNvSpPr>
            <a:spLocks noGrp="1"/>
          </p:cNvSpPr>
          <p:nvPr>
            <p:ph sz="half" idx="2"/>
          </p:nvPr>
        </p:nvSpPr>
        <p:spPr>
          <a:xfrm>
            <a:off x="6172200" y="217335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1773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4C534-3073-5E40-A239-66B209715F36}"/>
              </a:ext>
            </a:extLst>
          </p:cNvPr>
          <p:cNvSpPr>
            <a:spLocks noGrp="1"/>
          </p:cNvSpPr>
          <p:nvPr>
            <p:ph type="title"/>
          </p:nvPr>
        </p:nvSpPr>
        <p:spPr>
          <a:xfrm>
            <a:off x="839788" y="1214507"/>
            <a:ext cx="10515600" cy="82391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BC6DDC-DFBF-154D-8C96-2F117E91F30A}"/>
              </a:ext>
            </a:extLst>
          </p:cNvPr>
          <p:cNvSpPr>
            <a:spLocks noGrp="1"/>
          </p:cNvSpPr>
          <p:nvPr>
            <p:ph type="body" idx="1"/>
          </p:nvPr>
        </p:nvSpPr>
        <p:spPr>
          <a:xfrm>
            <a:off x="839788" y="202889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55E907-FC74-5446-9DCC-C3CFC6027CE0}"/>
              </a:ext>
            </a:extLst>
          </p:cNvPr>
          <p:cNvSpPr>
            <a:spLocks noGrp="1"/>
          </p:cNvSpPr>
          <p:nvPr>
            <p:ph sz="half" idx="2"/>
          </p:nvPr>
        </p:nvSpPr>
        <p:spPr>
          <a:xfrm>
            <a:off x="839788" y="285280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B72E5E-F610-1A40-8CF3-24EC9F89BE31}"/>
              </a:ext>
            </a:extLst>
          </p:cNvPr>
          <p:cNvSpPr>
            <a:spLocks noGrp="1"/>
          </p:cNvSpPr>
          <p:nvPr>
            <p:ph type="body" sz="quarter" idx="3"/>
          </p:nvPr>
        </p:nvSpPr>
        <p:spPr>
          <a:xfrm>
            <a:off x="6172200" y="202889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036C26-4B6D-DD44-84A7-B779FD8506C8}"/>
              </a:ext>
            </a:extLst>
          </p:cNvPr>
          <p:cNvSpPr>
            <a:spLocks noGrp="1"/>
          </p:cNvSpPr>
          <p:nvPr>
            <p:ph sz="quarter" idx="4"/>
          </p:nvPr>
        </p:nvSpPr>
        <p:spPr>
          <a:xfrm>
            <a:off x="6172200" y="285280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8975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ECD0F-B8C0-5140-AC03-4CAA40DF5643}"/>
              </a:ext>
            </a:extLst>
          </p:cNvPr>
          <p:cNvSpPr>
            <a:spLocks noGrp="1"/>
          </p:cNvSpPr>
          <p:nvPr>
            <p:ph type="title"/>
          </p:nvPr>
        </p:nvSpPr>
        <p:spPr>
          <a:xfrm>
            <a:off x="838200" y="1274618"/>
            <a:ext cx="10515600" cy="763801"/>
          </a:xfrm>
        </p:spPr>
        <p:txBody>
          <a:bodyPr/>
          <a:lstStyle/>
          <a:p>
            <a:r>
              <a:rPr lang="en-US"/>
              <a:t>Click to edit Master title style</a:t>
            </a:r>
          </a:p>
        </p:txBody>
      </p:sp>
    </p:spTree>
    <p:extLst>
      <p:ext uri="{BB962C8B-B14F-4D97-AF65-F5344CB8AC3E}">
        <p14:creationId xmlns:p14="http://schemas.microsoft.com/office/powerpoint/2010/main" val="1538412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543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8658F-5631-7F4E-8911-12524836DF00}"/>
              </a:ext>
            </a:extLst>
          </p:cNvPr>
          <p:cNvSpPr>
            <a:spLocks noGrp="1"/>
          </p:cNvSpPr>
          <p:nvPr>
            <p:ph type="title"/>
          </p:nvPr>
        </p:nvSpPr>
        <p:spPr>
          <a:xfrm>
            <a:off x="839788" y="1257882"/>
            <a:ext cx="3932237" cy="106997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7A827E-C933-AD47-8CAD-8AAFD665E940}"/>
              </a:ext>
            </a:extLst>
          </p:cNvPr>
          <p:cNvSpPr>
            <a:spLocks noGrp="1"/>
          </p:cNvSpPr>
          <p:nvPr>
            <p:ph idx="1"/>
          </p:nvPr>
        </p:nvSpPr>
        <p:spPr>
          <a:xfrm>
            <a:off x="5183188" y="125788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FD11A7-E5FA-CA41-8C45-3925F514F6D1}"/>
              </a:ext>
            </a:extLst>
          </p:cNvPr>
          <p:cNvSpPr>
            <a:spLocks noGrp="1"/>
          </p:cNvSpPr>
          <p:nvPr>
            <p:ph type="body" sz="half" idx="2"/>
          </p:nvPr>
        </p:nvSpPr>
        <p:spPr>
          <a:xfrm>
            <a:off x="839788" y="2327858"/>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353214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43587-0B4E-7F41-AF5B-2169C1CA7E03}"/>
              </a:ext>
            </a:extLst>
          </p:cNvPr>
          <p:cNvSpPr>
            <a:spLocks noGrp="1"/>
          </p:cNvSpPr>
          <p:nvPr>
            <p:ph type="title"/>
          </p:nvPr>
        </p:nvSpPr>
        <p:spPr>
          <a:xfrm>
            <a:off x="839788" y="1283640"/>
            <a:ext cx="3932237" cy="106997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3BA44C-E532-F645-B211-02EC4DB20D25}"/>
              </a:ext>
            </a:extLst>
          </p:cNvPr>
          <p:cNvSpPr>
            <a:spLocks noGrp="1"/>
          </p:cNvSpPr>
          <p:nvPr>
            <p:ph type="pic" idx="1"/>
          </p:nvPr>
        </p:nvSpPr>
        <p:spPr>
          <a:xfrm>
            <a:off x="5183188" y="12836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C78851-2B99-0D43-B79D-B7883A3E3B4D}"/>
              </a:ext>
            </a:extLst>
          </p:cNvPr>
          <p:cNvSpPr>
            <a:spLocks noGrp="1"/>
          </p:cNvSpPr>
          <p:nvPr>
            <p:ph type="body" sz="half" idx="2"/>
          </p:nvPr>
        </p:nvSpPr>
        <p:spPr>
          <a:xfrm>
            <a:off x="839788" y="2353616"/>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67374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9974C-73A5-A34E-89C0-0F7304B79760}"/>
              </a:ext>
            </a:extLst>
          </p:cNvPr>
          <p:cNvSpPr>
            <a:spLocks noGrp="1"/>
          </p:cNvSpPr>
          <p:nvPr>
            <p:ph type="ctrTitle"/>
          </p:nvPr>
        </p:nvSpPr>
        <p:spPr>
          <a:xfrm>
            <a:off x="1524000" y="1537855"/>
            <a:ext cx="9144000" cy="1972108"/>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68519836-3BB6-F441-BCAB-76464E920738}"/>
              </a:ext>
            </a:extLst>
          </p:cNvPr>
          <p:cNvSpPr>
            <a:spLocks noGrp="1"/>
          </p:cNvSpPr>
          <p:nvPr>
            <p:ph type="subTitle" idx="1"/>
          </p:nvPr>
        </p:nvSpPr>
        <p:spPr>
          <a:xfrm>
            <a:off x="1524000" y="3890174"/>
            <a:ext cx="9144000" cy="1367625"/>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16014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0F537-10B4-084B-8C6A-C70CE675938C}"/>
              </a:ext>
            </a:extLst>
          </p:cNvPr>
          <p:cNvSpPr>
            <a:spLocks noGrp="1"/>
          </p:cNvSpPr>
          <p:nvPr>
            <p:ph type="title"/>
          </p:nvPr>
        </p:nvSpPr>
        <p:spPr>
          <a:xfrm>
            <a:off x="838200" y="1040022"/>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F6AC8F4-5F84-E14C-9819-B0A06B6A3110}"/>
              </a:ext>
            </a:extLst>
          </p:cNvPr>
          <p:cNvSpPr>
            <a:spLocks noGrp="1"/>
          </p:cNvSpPr>
          <p:nvPr>
            <p:ph idx="1"/>
          </p:nvPr>
        </p:nvSpPr>
        <p:spPr>
          <a:xfrm>
            <a:off x="838200" y="2500522"/>
            <a:ext cx="10515600" cy="374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5120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98A7F-2165-DF42-82DF-55AA4A1E4A1E}"/>
              </a:ext>
            </a:extLst>
          </p:cNvPr>
          <p:cNvSpPr>
            <a:spLocks noGrp="1"/>
          </p:cNvSpPr>
          <p:nvPr>
            <p:ph type="title"/>
          </p:nvPr>
        </p:nvSpPr>
        <p:spPr>
          <a:xfrm>
            <a:off x="838200" y="1260764"/>
            <a:ext cx="10515600" cy="80111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9816458-149F-2E47-B026-1534D402445C}"/>
              </a:ext>
            </a:extLst>
          </p:cNvPr>
          <p:cNvSpPr>
            <a:spLocks noGrp="1"/>
          </p:cNvSpPr>
          <p:nvPr>
            <p:ph idx="1"/>
          </p:nvPr>
        </p:nvSpPr>
        <p:spPr>
          <a:xfrm>
            <a:off x="838200" y="2355274"/>
            <a:ext cx="10515600" cy="38515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6758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4666B-4F23-7549-AE55-9AC4BD55317B}"/>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707BA679-FE09-3B4D-84B2-7D571682D156}"/>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943215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A25DE-55A3-A047-BA6B-06AC37A1F2A6}"/>
              </a:ext>
            </a:extLst>
          </p:cNvPr>
          <p:cNvSpPr>
            <a:spLocks noGrp="1"/>
          </p:cNvSpPr>
          <p:nvPr>
            <p:ph type="title"/>
          </p:nvPr>
        </p:nvSpPr>
        <p:spPr>
          <a:xfrm>
            <a:off x="838200" y="1343891"/>
            <a:ext cx="10515600" cy="772306"/>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096ECFA-89C9-0D46-B62D-1961588F5EE7}"/>
              </a:ext>
            </a:extLst>
          </p:cNvPr>
          <p:cNvSpPr>
            <a:spLocks noGrp="1"/>
          </p:cNvSpPr>
          <p:nvPr>
            <p:ph sz="half" idx="1"/>
          </p:nvPr>
        </p:nvSpPr>
        <p:spPr>
          <a:xfrm>
            <a:off x="838200" y="2251134"/>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528810-BEB7-1242-A1AA-6105FF14AAD8}"/>
              </a:ext>
            </a:extLst>
          </p:cNvPr>
          <p:cNvSpPr>
            <a:spLocks noGrp="1"/>
          </p:cNvSpPr>
          <p:nvPr>
            <p:ph sz="half" idx="2"/>
          </p:nvPr>
        </p:nvSpPr>
        <p:spPr>
          <a:xfrm>
            <a:off x="6172200" y="2251134"/>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88317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A3414-3C4F-794F-84A3-ACB6719F7DAF}"/>
              </a:ext>
            </a:extLst>
          </p:cNvPr>
          <p:cNvSpPr>
            <a:spLocks noGrp="1"/>
          </p:cNvSpPr>
          <p:nvPr>
            <p:ph type="title"/>
          </p:nvPr>
        </p:nvSpPr>
        <p:spPr>
          <a:xfrm>
            <a:off x="839788" y="1265126"/>
            <a:ext cx="10515600" cy="823912"/>
          </a:xfrm>
        </p:spPr>
        <p:txBody>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D5C24CF-0401-C84E-9E59-E394DA1D2A3E}"/>
              </a:ext>
            </a:extLst>
          </p:cNvPr>
          <p:cNvSpPr>
            <a:spLocks noGrp="1"/>
          </p:cNvSpPr>
          <p:nvPr>
            <p:ph type="body" idx="1"/>
          </p:nvPr>
        </p:nvSpPr>
        <p:spPr>
          <a:xfrm>
            <a:off x="839788" y="207951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A15F70-72EB-314E-9488-D8146409DB21}"/>
              </a:ext>
            </a:extLst>
          </p:cNvPr>
          <p:cNvSpPr>
            <a:spLocks noGrp="1"/>
          </p:cNvSpPr>
          <p:nvPr>
            <p:ph sz="half" idx="2"/>
          </p:nvPr>
        </p:nvSpPr>
        <p:spPr>
          <a:xfrm>
            <a:off x="839788" y="290342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EC126B-CFB1-5644-B811-9428A1C48582}"/>
              </a:ext>
            </a:extLst>
          </p:cNvPr>
          <p:cNvSpPr>
            <a:spLocks noGrp="1"/>
          </p:cNvSpPr>
          <p:nvPr>
            <p:ph type="body" sz="quarter" idx="3"/>
          </p:nvPr>
        </p:nvSpPr>
        <p:spPr>
          <a:xfrm>
            <a:off x="6172200" y="207951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490647-1BBD-E242-8E97-608530E1ABD4}"/>
              </a:ext>
            </a:extLst>
          </p:cNvPr>
          <p:cNvSpPr>
            <a:spLocks noGrp="1"/>
          </p:cNvSpPr>
          <p:nvPr>
            <p:ph sz="quarter" idx="4"/>
          </p:nvPr>
        </p:nvSpPr>
        <p:spPr>
          <a:xfrm>
            <a:off x="6172200" y="290342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2500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E665B-F5A4-CD40-B43E-5E6512004713}"/>
              </a:ext>
            </a:extLst>
          </p:cNvPr>
          <p:cNvSpPr>
            <a:spLocks noGrp="1"/>
          </p:cNvSpPr>
          <p:nvPr>
            <p:ph type="title"/>
          </p:nvPr>
        </p:nvSpPr>
        <p:spPr>
          <a:xfrm>
            <a:off x="838200" y="1316182"/>
            <a:ext cx="10515600" cy="899604"/>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672487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3539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704CF-94C0-CE4E-9352-33C22A2A5A31}"/>
              </a:ext>
            </a:extLst>
          </p:cNvPr>
          <p:cNvSpPr>
            <a:spLocks noGrp="1"/>
          </p:cNvSpPr>
          <p:nvPr>
            <p:ph type="title"/>
          </p:nvPr>
        </p:nvSpPr>
        <p:spPr>
          <a:xfrm>
            <a:off x="839788" y="1222810"/>
            <a:ext cx="3932237" cy="1069975"/>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D1FE640-0A1D-9346-83C0-7EAF22224418}"/>
              </a:ext>
            </a:extLst>
          </p:cNvPr>
          <p:cNvSpPr>
            <a:spLocks noGrp="1"/>
          </p:cNvSpPr>
          <p:nvPr>
            <p:ph idx="1"/>
          </p:nvPr>
        </p:nvSpPr>
        <p:spPr>
          <a:xfrm>
            <a:off x="5183188" y="1222811"/>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62A87C-C320-0A4D-BFFA-BD3EB811AACA}"/>
              </a:ext>
            </a:extLst>
          </p:cNvPr>
          <p:cNvSpPr>
            <a:spLocks noGrp="1"/>
          </p:cNvSpPr>
          <p:nvPr>
            <p:ph type="body" sz="half" idx="2"/>
          </p:nvPr>
        </p:nvSpPr>
        <p:spPr>
          <a:xfrm>
            <a:off x="839788" y="2292786"/>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43561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F04C3-0EE7-8648-B0D6-B50EFF7BAEF9}"/>
              </a:ext>
            </a:extLst>
          </p:cNvPr>
          <p:cNvSpPr>
            <a:spLocks noGrp="1"/>
          </p:cNvSpPr>
          <p:nvPr>
            <p:ph type="title"/>
          </p:nvPr>
        </p:nvSpPr>
        <p:spPr>
          <a:xfrm>
            <a:off x="839788" y="1213761"/>
            <a:ext cx="3932237" cy="1069975"/>
          </a:xfrm>
        </p:spPr>
        <p:txBody>
          <a:bodyPr anchor="b"/>
          <a:lstStyle>
            <a:lvl1pPr>
              <a:defRPr sz="320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35A66BAE-C339-F74C-80A4-96891CE0DECB}"/>
              </a:ext>
            </a:extLst>
          </p:cNvPr>
          <p:cNvSpPr>
            <a:spLocks noGrp="1"/>
          </p:cNvSpPr>
          <p:nvPr>
            <p:ph type="pic" idx="1"/>
          </p:nvPr>
        </p:nvSpPr>
        <p:spPr>
          <a:xfrm>
            <a:off x="5183188" y="1213762"/>
            <a:ext cx="6172200" cy="48736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E2D452-EE76-044F-835C-602242F6A806}"/>
              </a:ext>
            </a:extLst>
          </p:cNvPr>
          <p:cNvSpPr>
            <a:spLocks noGrp="1"/>
          </p:cNvSpPr>
          <p:nvPr>
            <p:ph type="body" sz="half" idx="2"/>
          </p:nvPr>
        </p:nvSpPr>
        <p:spPr>
          <a:xfrm>
            <a:off x="839788" y="2283737"/>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209843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657D6-CCA0-DD41-AD26-4A5F2E7F1EE0}"/>
              </a:ext>
            </a:extLst>
          </p:cNvPr>
          <p:cNvSpPr>
            <a:spLocks noGrp="1"/>
          </p:cNvSpPr>
          <p:nvPr>
            <p:ph type="ctrTitle"/>
          </p:nvPr>
        </p:nvSpPr>
        <p:spPr>
          <a:xfrm>
            <a:off x="1524000" y="1357745"/>
            <a:ext cx="9144000" cy="2152218"/>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1EA7AB28-F308-C341-9907-FF57F39B261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083553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59C2D-CAA4-7145-B561-4F75EF4E105B}"/>
              </a:ext>
            </a:extLst>
          </p:cNvPr>
          <p:cNvSpPr>
            <a:spLocks noGrp="1"/>
          </p:cNvSpPr>
          <p:nvPr>
            <p:ph type="title"/>
          </p:nvPr>
        </p:nvSpPr>
        <p:spPr>
          <a:xfrm>
            <a:off x="838200" y="1149927"/>
            <a:ext cx="10515600" cy="875738"/>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971B2AD-1B99-5A46-8975-FE9C0DFB6E2E}"/>
              </a:ext>
            </a:extLst>
          </p:cNvPr>
          <p:cNvSpPr>
            <a:spLocks noGrp="1"/>
          </p:cNvSpPr>
          <p:nvPr>
            <p:ph idx="1"/>
          </p:nvPr>
        </p:nvSpPr>
        <p:spPr>
          <a:xfrm>
            <a:off x="838200" y="2160602"/>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9068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72FCF-4E90-644F-BE16-ED96D2FA0534}"/>
              </a:ext>
            </a:extLst>
          </p:cNvPr>
          <p:cNvSpPr>
            <a:spLocks noGrp="1"/>
          </p:cNvSpPr>
          <p:nvPr>
            <p:ph type="title"/>
          </p:nvPr>
        </p:nvSpPr>
        <p:spPr>
          <a:xfrm>
            <a:off x="831850" y="1460357"/>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F230E4-F29F-8A41-9D41-D70B83E07CE8}"/>
              </a:ext>
            </a:extLst>
          </p:cNvPr>
          <p:cNvSpPr>
            <a:spLocks noGrp="1"/>
          </p:cNvSpPr>
          <p:nvPr>
            <p:ph type="body" idx="1"/>
          </p:nvPr>
        </p:nvSpPr>
        <p:spPr>
          <a:xfrm>
            <a:off x="831850" y="4340082"/>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847479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7DA50-B7CE-3548-8EE6-2B74024D644F}"/>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21429694-43BA-D540-986D-618E2AA6AF4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556587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F3D37-ED19-7145-B154-AD2F95D5DB60}"/>
              </a:ext>
            </a:extLst>
          </p:cNvPr>
          <p:cNvSpPr>
            <a:spLocks noGrp="1"/>
          </p:cNvSpPr>
          <p:nvPr>
            <p:ph type="title"/>
          </p:nvPr>
        </p:nvSpPr>
        <p:spPr>
          <a:xfrm>
            <a:off x="838200" y="1163782"/>
            <a:ext cx="10515600" cy="898095"/>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B46C115-776A-FB45-9A03-EEFC43C87FC8}"/>
              </a:ext>
            </a:extLst>
          </p:cNvPr>
          <p:cNvSpPr>
            <a:spLocks noGrp="1"/>
          </p:cNvSpPr>
          <p:nvPr>
            <p:ph sz="half" idx="1"/>
          </p:nvPr>
        </p:nvSpPr>
        <p:spPr>
          <a:xfrm>
            <a:off x="838200" y="2196814"/>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79583C-5B8D-C247-971B-DC14161900D1}"/>
              </a:ext>
            </a:extLst>
          </p:cNvPr>
          <p:cNvSpPr>
            <a:spLocks noGrp="1"/>
          </p:cNvSpPr>
          <p:nvPr>
            <p:ph sz="half" idx="2"/>
          </p:nvPr>
        </p:nvSpPr>
        <p:spPr>
          <a:xfrm>
            <a:off x="6172200" y="2196814"/>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82164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EC32A-7925-BE4C-A3D0-D0B87D3767BC}"/>
              </a:ext>
            </a:extLst>
          </p:cNvPr>
          <p:cNvSpPr>
            <a:spLocks noGrp="1"/>
          </p:cNvSpPr>
          <p:nvPr>
            <p:ph type="title"/>
          </p:nvPr>
        </p:nvSpPr>
        <p:spPr>
          <a:xfrm>
            <a:off x="839788" y="1094509"/>
            <a:ext cx="10515600" cy="931154"/>
          </a:xfrm>
        </p:spPr>
        <p:txBody>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B15524ED-316B-8947-992A-28A108EBBB13}"/>
              </a:ext>
            </a:extLst>
          </p:cNvPr>
          <p:cNvSpPr>
            <a:spLocks noGrp="1"/>
          </p:cNvSpPr>
          <p:nvPr>
            <p:ph type="body" idx="1"/>
          </p:nvPr>
        </p:nvSpPr>
        <p:spPr>
          <a:xfrm>
            <a:off x="839788" y="2016138"/>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9DEE15-5166-A148-86DE-D4850D9B4CCC}"/>
              </a:ext>
            </a:extLst>
          </p:cNvPr>
          <p:cNvSpPr>
            <a:spLocks noGrp="1"/>
          </p:cNvSpPr>
          <p:nvPr>
            <p:ph sz="half" idx="2"/>
          </p:nvPr>
        </p:nvSpPr>
        <p:spPr>
          <a:xfrm>
            <a:off x="839788" y="2840050"/>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512CFA-548E-F44B-83FF-0FF944DD2F51}"/>
              </a:ext>
            </a:extLst>
          </p:cNvPr>
          <p:cNvSpPr>
            <a:spLocks noGrp="1"/>
          </p:cNvSpPr>
          <p:nvPr>
            <p:ph type="body" sz="quarter" idx="3"/>
          </p:nvPr>
        </p:nvSpPr>
        <p:spPr>
          <a:xfrm>
            <a:off x="6172200" y="2016138"/>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AAF2B0-072F-6D45-9A82-4E883DB8B05B}"/>
              </a:ext>
            </a:extLst>
          </p:cNvPr>
          <p:cNvSpPr>
            <a:spLocks noGrp="1"/>
          </p:cNvSpPr>
          <p:nvPr>
            <p:ph sz="quarter" idx="4"/>
          </p:nvPr>
        </p:nvSpPr>
        <p:spPr>
          <a:xfrm>
            <a:off x="6172200" y="2840050"/>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70142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8BD39-C2F2-C341-89D9-2FCD48D7FB97}"/>
              </a:ext>
            </a:extLst>
          </p:cNvPr>
          <p:cNvSpPr>
            <a:spLocks noGrp="1"/>
          </p:cNvSpPr>
          <p:nvPr>
            <p:ph type="title"/>
          </p:nvPr>
        </p:nvSpPr>
        <p:spPr>
          <a:xfrm>
            <a:off x="838200" y="1191491"/>
            <a:ext cx="10515600" cy="834174"/>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365140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9732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1C7AE-88E0-B244-97C6-6CAAB7D8782B}"/>
              </a:ext>
            </a:extLst>
          </p:cNvPr>
          <p:cNvSpPr>
            <a:spLocks noGrp="1"/>
          </p:cNvSpPr>
          <p:nvPr>
            <p:ph type="title"/>
          </p:nvPr>
        </p:nvSpPr>
        <p:spPr>
          <a:xfrm>
            <a:off x="839788" y="1231865"/>
            <a:ext cx="3932237" cy="1069975"/>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AD5B188-F6BA-A14B-A442-0C20BCC1C001}"/>
              </a:ext>
            </a:extLst>
          </p:cNvPr>
          <p:cNvSpPr>
            <a:spLocks noGrp="1"/>
          </p:cNvSpPr>
          <p:nvPr>
            <p:ph idx="1"/>
          </p:nvPr>
        </p:nvSpPr>
        <p:spPr>
          <a:xfrm>
            <a:off x="5183188" y="123186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247BF6-2700-4F46-94F2-465EC194B12A}"/>
              </a:ext>
            </a:extLst>
          </p:cNvPr>
          <p:cNvSpPr>
            <a:spLocks noGrp="1"/>
          </p:cNvSpPr>
          <p:nvPr>
            <p:ph type="body" sz="half" idx="2"/>
          </p:nvPr>
        </p:nvSpPr>
        <p:spPr>
          <a:xfrm>
            <a:off x="839788" y="230184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003822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1EBDE-0DCF-FB41-96C2-1B21E8C6BF98}"/>
              </a:ext>
            </a:extLst>
          </p:cNvPr>
          <p:cNvSpPr>
            <a:spLocks noGrp="1"/>
          </p:cNvSpPr>
          <p:nvPr>
            <p:ph type="title"/>
          </p:nvPr>
        </p:nvSpPr>
        <p:spPr>
          <a:xfrm>
            <a:off x="839788" y="1231865"/>
            <a:ext cx="3932237" cy="1069975"/>
          </a:xfrm>
        </p:spPr>
        <p:txBody>
          <a:bodyPr anchor="b"/>
          <a:lstStyle>
            <a:lvl1pPr>
              <a:defRPr sz="320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735FB2AE-FE04-CB48-9FFA-B9A1473A4DFA}"/>
              </a:ext>
            </a:extLst>
          </p:cNvPr>
          <p:cNvSpPr>
            <a:spLocks noGrp="1"/>
          </p:cNvSpPr>
          <p:nvPr>
            <p:ph type="pic" idx="1"/>
          </p:nvPr>
        </p:nvSpPr>
        <p:spPr>
          <a:xfrm>
            <a:off x="5183188" y="123186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5D7867-B819-A848-8DE8-978E65EFB948}"/>
              </a:ext>
            </a:extLst>
          </p:cNvPr>
          <p:cNvSpPr>
            <a:spLocks noGrp="1"/>
          </p:cNvSpPr>
          <p:nvPr>
            <p:ph type="body" sz="half" idx="2"/>
          </p:nvPr>
        </p:nvSpPr>
        <p:spPr>
          <a:xfrm>
            <a:off x="839788" y="230184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97300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94C0-0E70-8C49-AF05-A582B506F6CB}"/>
              </a:ext>
            </a:extLst>
          </p:cNvPr>
          <p:cNvSpPr>
            <a:spLocks noGrp="1"/>
          </p:cNvSpPr>
          <p:nvPr>
            <p:ph type="title"/>
          </p:nvPr>
        </p:nvSpPr>
        <p:spPr>
          <a:xfrm>
            <a:off x="838200" y="1179664"/>
            <a:ext cx="10515600" cy="1111851"/>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D81D372-9B12-2846-93E7-BF0AF0988F18}"/>
              </a:ext>
            </a:extLst>
          </p:cNvPr>
          <p:cNvSpPr>
            <a:spLocks noGrp="1"/>
          </p:cNvSpPr>
          <p:nvPr>
            <p:ph sz="half" idx="1"/>
          </p:nvPr>
        </p:nvSpPr>
        <p:spPr>
          <a:xfrm>
            <a:off x="838200" y="2640164"/>
            <a:ext cx="5181600" cy="364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1AA6DA-C25E-D641-AF88-99311BCE7DC8}"/>
              </a:ext>
            </a:extLst>
          </p:cNvPr>
          <p:cNvSpPr>
            <a:spLocks noGrp="1"/>
          </p:cNvSpPr>
          <p:nvPr>
            <p:ph sz="half" idx="2"/>
          </p:nvPr>
        </p:nvSpPr>
        <p:spPr>
          <a:xfrm>
            <a:off x="6172200" y="2640164"/>
            <a:ext cx="5181600" cy="364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0092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9E6D3-D1F1-0D46-87F7-56D6EB19BA01}"/>
              </a:ext>
            </a:extLst>
          </p:cNvPr>
          <p:cNvSpPr>
            <a:spLocks noGrp="1"/>
          </p:cNvSpPr>
          <p:nvPr>
            <p:ph type="title"/>
          </p:nvPr>
        </p:nvSpPr>
        <p:spPr>
          <a:xfrm>
            <a:off x="839788" y="1018215"/>
            <a:ext cx="10515600" cy="117653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790C3B-73D1-4545-A5D9-72D448DF3FC4}"/>
              </a:ext>
            </a:extLst>
          </p:cNvPr>
          <p:cNvSpPr>
            <a:spLocks noGrp="1"/>
          </p:cNvSpPr>
          <p:nvPr>
            <p:ph type="body" idx="1"/>
          </p:nvPr>
        </p:nvSpPr>
        <p:spPr>
          <a:xfrm>
            <a:off x="839788" y="2334253"/>
            <a:ext cx="5157787" cy="73128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F0B70-3CC4-204F-8DCD-C765F7696FE8}"/>
              </a:ext>
            </a:extLst>
          </p:cNvPr>
          <p:cNvSpPr>
            <a:spLocks noGrp="1"/>
          </p:cNvSpPr>
          <p:nvPr>
            <p:ph sz="half" idx="2"/>
          </p:nvPr>
        </p:nvSpPr>
        <p:spPr>
          <a:xfrm>
            <a:off x="839788" y="3158165"/>
            <a:ext cx="5157787" cy="32703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DC01AD-29BD-CE46-866D-E5218CC94FBE}"/>
              </a:ext>
            </a:extLst>
          </p:cNvPr>
          <p:cNvSpPr>
            <a:spLocks noGrp="1"/>
          </p:cNvSpPr>
          <p:nvPr>
            <p:ph type="body" sz="quarter" idx="3"/>
          </p:nvPr>
        </p:nvSpPr>
        <p:spPr>
          <a:xfrm>
            <a:off x="6172200" y="2334253"/>
            <a:ext cx="5183188" cy="73128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9471C9-2621-574E-AA07-1335B424A84A}"/>
              </a:ext>
            </a:extLst>
          </p:cNvPr>
          <p:cNvSpPr>
            <a:spLocks noGrp="1"/>
          </p:cNvSpPr>
          <p:nvPr>
            <p:ph sz="quarter" idx="4"/>
          </p:nvPr>
        </p:nvSpPr>
        <p:spPr>
          <a:xfrm>
            <a:off x="6172200" y="3158165"/>
            <a:ext cx="5183188" cy="32703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9367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A79E4-8615-9D43-A77C-F853495F1698}"/>
              </a:ext>
            </a:extLst>
          </p:cNvPr>
          <p:cNvSpPr>
            <a:spLocks noGrp="1"/>
          </p:cNvSpPr>
          <p:nvPr>
            <p:ph type="title"/>
          </p:nvPr>
        </p:nvSpPr>
        <p:spPr>
          <a:xfrm>
            <a:off x="838200" y="1083091"/>
            <a:ext cx="10515600" cy="1325563"/>
          </a:xfrm>
        </p:spPr>
        <p:txBody>
          <a:bodyPr/>
          <a:lstStyle/>
          <a:p>
            <a:r>
              <a:rPr lang="en-US"/>
              <a:t>Click to edit Master title style</a:t>
            </a:r>
          </a:p>
        </p:txBody>
      </p:sp>
    </p:spTree>
    <p:extLst>
      <p:ext uri="{BB962C8B-B14F-4D97-AF65-F5344CB8AC3E}">
        <p14:creationId xmlns:p14="http://schemas.microsoft.com/office/powerpoint/2010/main" val="2133742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331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B0351-5F05-C343-8DA7-B4C987264F85}"/>
              </a:ext>
            </a:extLst>
          </p:cNvPr>
          <p:cNvSpPr>
            <a:spLocks noGrp="1"/>
          </p:cNvSpPr>
          <p:nvPr>
            <p:ph type="title"/>
          </p:nvPr>
        </p:nvSpPr>
        <p:spPr>
          <a:xfrm>
            <a:off x="839788" y="1432089"/>
            <a:ext cx="3932237" cy="1370024"/>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9EED35-0A3E-004F-ABDA-AE2CE1D34632}"/>
              </a:ext>
            </a:extLst>
          </p:cNvPr>
          <p:cNvSpPr>
            <a:spLocks noGrp="1"/>
          </p:cNvSpPr>
          <p:nvPr>
            <p:ph idx="1"/>
          </p:nvPr>
        </p:nvSpPr>
        <p:spPr>
          <a:xfrm>
            <a:off x="5183188" y="142198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AC0BBE-FB06-8B4D-89D4-79C4DEDBAAD3}"/>
              </a:ext>
            </a:extLst>
          </p:cNvPr>
          <p:cNvSpPr>
            <a:spLocks noGrp="1"/>
          </p:cNvSpPr>
          <p:nvPr>
            <p:ph type="body" sz="half" idx="2"/>
          </p:nvPr>
        </p:nvSpPr>
        <p:spPr>
          <a:xfrm>
            <a:off x="839788" y="3032289"/>
            <a:ext cx="3932237" cy="326332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09756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42FA9-6BDE-B44C-835F-CCA9D9BA1EDA}"/>
              </a:ext>
            </a:extLst>
          </p:cNvPr>
          <p:cNvSpPr>
            <a:spLocks noGrp="1"/>
          </p:cNvSpPr>
          <p:nvPr>
            <p:ph type="title"/>
          </p:nvPr>
        </p:nvSpPr>
        <p:spPr>
          <a:xfrm>
            <a:off x="839788" y="1476310"/>
            <a:ext cx="3932237" cy="106997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3C64E7-1344-3F48-8AB4-F668FF590CF8}"/>
              </a:ext>
            </a:extLst>
          </p:cNvPr>
          <p:cNvSpPr>
            <a:spLocks noGrp="1"/>
          </p:cNvSpPr>
          <p:nvPr>
            <p:ph type="pic" idx="1"/>
          </p:nvPr>
        </p:nvSpPr>
        <p:spPr>
          <a:xfrm>
            <a:off x="5183188" y="147631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6AB11C-4B60-F04A-8541-52F673762C3C}"/>
              </a:ext>
            </a:extLst>
          </p:cNvPr>
          <p:cNvSpPr>
            <a:spLocks noGrp="1"/>
          </p:cNvSpPr>
          <p:nvPr>
            <p:ph type="body" sz="half" idx="2"/>
          </p:nvPr>
        </p:nvSpPr>
        <p:spPr>
          <a:xfrm>
            <a:off x="839788" y="2546286"/>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25301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3.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4.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5.pn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DF2AF4-8FE9-A84C-BC7C-4B41BF42E3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3FA1D6-33FB-A441-88E8-6067E6215C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D0D512E4-7D56-6247-A724-7B4C3A0BA1B1}"/>
              </a:ext>
            </a:extLst>
          </p:cNvPr>
          <p:cNvPicPr>
            <a:picLocks noChangeAspect="1"/>
          </p:cNvPicPr>
          <p:nvPr userDrawn="1"/>
        </p:nvPicPr>
        <p:blipFill>
          <a:blip r:embed="rId11"/>
          <a:stretch>
            <a:fillRect/>
          </a:stretch>
        </p:blipFill>
        <p:spPr>
          <a:xfrm>
            <a:off x="0" y="6482010"/>
            <a:ext cx="12192000" cy="374316"/>
          </a:xfrm>
          <a:prstGeom prst="rect">
            <a:avLst/>
          </a:prstGeom>
        </p:spPr>
      </p:pic>
      <p:pic>
        <p:nvPicPr>
          <p:cNvPr id="5" name="Picture 4" descr="A close up of a logo&#10;&#10;Description automatically generated">
            <a:extLst>
              <a:ext uri="{FF2B5EF4-FFF2-40B4-BE49-F238E27FC236}">
                <a16:creationId xmlns:a16="http://schemas.microsoft.com/office/drawing/2014/main" id="{9D958BF9-1872-1C44-8B86-8D3C3AF34184}"/>
              </a:ext>
            </a:extLst>
          </p:cNvPr>
          <p:cNvPicPr>
            <a:picLocks noChangeAspect="1"/>
          </p:cNvPicPr>
          <p:nvPr userDrawn="1"/>
        </p:nvPicPr>
        <p:blipFill>
          <a:blip r:embed="rId12"/>
          <a:stretch>
            <a:fillRect/>
          </a:stretch>
        </p:blipFill>
        <p:spPr>
          <a:xfrm>
            <a:off x="0" y="1"/>
            <a:ext cx="12192000" cy="6865562"/>
          </a:xfrm>
          <a:prstGeom prst="rect">
            <a:avLst/>
          </a:prstGeom>
        </p:spPr>
      </p:pic>
    </p:spTree>
    <p:extLst>
      <p:ext uri="{BB962C8B-B14F-4D97-AF65-F5344CB8AC3E}">
        <p14:creationId xmlns:p14="http://schemas.microsoft.com/office/powerpoint/2010/main" val="41650168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23A7D3-5DF3-7F44-9DD2-4F45CED7EB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1E7EF0-34AC-044B-88F4-60428C214C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608C0C-FB9F-AB48-9298-E513C90291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CECDFF-52B1-FE44-A1B7-7A0D85995BB3}" type="datetimeFigureOut">
              <a:rPr lang="en-US" smtClean="0"/>
              <a:t>5/23/2025</a:t>
            </a:fld>
            <a:endParaRPr lang="en-US"/>
          </a:p>
        </p:txBody>
      </p:sp>
      <p:sp>
        <p:nvSpPr>
          <p:cNvPr id="6" name="Slide Number Placeholder 5">
            <a:extLst>
              <a:ext uri="{FF2B5EF4-FFF2-40B4-BE49-F238E27FC236}">
                <a16:creationId xmlns:a16="http://schemas.microsoft.com/office/drawing/2014/main" id="{DE648A46-7F8E-FD47-89F7-499ACB2A14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F904DB-21E5-2741-A094-F1C0C20D6275}" type="slidenum">
              <a:rPr lang="en-US" smtClean="0"/>
              <a:t>‹#›</a:t>
            </a:fld>
            <a:endParaRPr lang="en-US"/>
          </a:p>
        </p:txBody>
      </p:sp>
      <p:pic>
        <p:nvPicPr>
          <p:cNvPr id="10" name="Picture 9" descr="A close up of a logo&#10;&#10;Description automatically generated">
            <a:extLst>
              <a:ext uri="{FF2B5EF4-FFF2-40B4-BE49-F238E27FC236}">
                <a16:creationId xmlns:a16="http://schemas.microsoft.com/office/drawing/2014/main" id="{7E67F8F8-7623-1E4E-8182-D79287061B89}"/>
              </a:ext>
            </a:extLst>
          </p:cNvPr>
          <p:cNvPicPr>
            <a:picLocks noChangeAspect="1"/>
          </p:cNvPicPr>
          <p:nvPr userDrawn="1"/>
        </p:nvPicPr>
        <p:blipFill>
          <a:blip r:embed="rId11"/>
          <a:stretch>
            <a:fillRect/>
          </a:stretch>
        </p:blipFill>
        <p:spPr>
          <a:xfrm>
            <a:off x="0" y="1"/>
            <a:ext cx="12192000" cy="6865562"/>
          </a:xfrm>
          <a:prstGeom prst="rect">
            <a:avLst/>
          </a:prstGeom>
        </p:spPr>
      </p:pic>
    </p:spTree>
    <p:extLst>
      <p:ext uri="{BB962C8B-B14F-4D97-AF65-F5344CB8AC3E}">
        <p14:creationId xmlns:p14="http://schemas.microsoft.com/office/powerpoint/2010/main" val="2699039646"/>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B903F1-DC63-3B43-84F7-FA5908DD9D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5DCB85-6C28-FC4D-AACF-7DB42DBFC5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close up of a logo&#10;&#10;Description automatically generated">
            <a:extLst>
              <a:ext uri="{FF2B5EF4-FFF2-40B4-BE49-F238E27FC236}">
                <a16:creationId xmlns:a16="http://schemas.microsoft.com/office/drawing/2014/main" id="{7A26B4BB-F96D-4140-AA7D-DDA49FCE7C39}"/>
              </a:ext>
            </a:extLst>
          </p:cNvPr>
          <p:cNvPicPr>
            <a:picLocks noChangeAspect="1"/>
          </p:cNvPicPr>
          <p:nvPr userDrawn="1"/>
        </p:nvPicPr>
        <p:blipFill>
          <a:blip r:embed="rId11"/>
          <a:stretch>
            <a:fillRect/>
          </a:stretch>
        </p:blipFill>
        <p:spPr>
          <a:xfrm>
            <a:off x="0" y="1673"/>
            <a:ext cx="12192000" cy="6854653"/>
          </a:xfrm>
          <a:prstGeom prst="rect">
            <a:avLst/>
          </a:prstGeom>
        </p:spPr>
      </p:pic>
    </p:spTree>
    <p:extLst>
      <p:ext uri="{BB962C8B-B14F-4D97-AF65-F5344CB8AC3E}">
        <p14:creationId xmlns:p14="http://schemas.microsoft.com/office/powerpoint/2010/main" val="223596920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E86A0E-FAEE-744A-B3E1-BD31F0B8D5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pic>
        <p:nvPicPr>
          <p:cNvPr id="4" name="Picture 3" descr="A close up of a black background&#10;&#10;Description automatically generated">
            <a:extLst>
              <a:ext uri="{FF2B5EF4-FFF2-40B4-BE49-F238E27FC236}">
                <a16:creationId xmlns:a16="http://schemas.microsoft.com/office/drawing/2014/main" id="{6ED494E8-78DC-FC49-B7E2-60EEC69BB678}"/>
              </a:ext>
            </a:extLst>
          </p:cNvPr>
          <p:cNvPicPr>
            <a:picLocks noChangeAspect="1"/>
          </p:cNvPicPr>
          <p:nvPr userDrawn="1"/>
        </p:nvPicPr>
        <p:blipFill>
          <a:blip r:embed="rId11"/>
          <a:stretch>
            <a:fillRect/>
          </a:stretch>
        </p:blipFill>
        <p:spPr>
          <a:xfrm>
            <a:off x="0" y="1673"/>
            <a:ext cx="12192000" cy="6854653"/>
          </a:xfrm>
          <a:prstGeom prst="rect">
            <a:avLst/>
          </a:prstGeom>
        </p:spPr>
      </p:pic>
    </p:spTree>
    <p:extLst>
      <p:ext uri="{BB962C8B-B14F-4D97-AF65-F5344CB8AC3E}">
        <p14:creationId xmlns:p14="http://schemas.microsoft.com/office/powerpoint/2010/main" val="8894391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hyperlink" Target="https://www.csulb.edu/international-education-global-engagement/current-students/optional-practical-training" TargetMode="External"/><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hyperlink" Target="https://www.csulb.edu/international/current-students/request-documents-or-signature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hyperlink" Target="https://www.csulb.edu/student-records/apply-to-graduate-undergraduate" TargetMode="External"/><Relationship Id="rId4" Type="http://schemas.openxmlformats.org/officeDocument/2006/relationships/hyperlink" Target="https://www.csulb.edu/student-records/apply-to-graduate-graduate-students"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7.jpeg"/></Relationships>
</file>

<file path=ppt/slides/_rels/slide13.xml.rels><?xml version="1.0" encoding="UTF-8" standalone="yes"?>
<Relationships xmlns="http://schemas.openxmlformats.org/package/2006/relationships"><Relationship Id="rId8" Type="http://schemas.openxmlformats.org/officeDocument/2006/relationships/hyperlink" Target="http://www.cbp.gov/I94" TargetMode="Externa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9.png"/><Relationship Id="rId7" Type="http://schemas.openxmlformats.org/officeDocument/2006/relationships/diagramColors" Target="../diagrams/colors5.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www.cbp.gov/I94" TargetMode="External"/><Relationship Id="rId7"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s://www.uscis.gov/i-765"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travel.state.gov/content/travel/en/passports/how-apply/photos.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hyperlink" Target="https://www.uscis.gov/file-online/how-to-create-a-uscis-online-account" TargetMode="External"/><Relationship Id="rId4" Type="http://schemas.openxmlformats.org/officeDocument/2006/relationships/hyperlink" Target="https://myaccount.uscis.gov/users/sign_up"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s://nam12.safelinks.protection.outlook.com/?url=https%3A%2F%2Fwww.ssa.gov%2Fmanage-benefits%2Fmake-an-appointment&amp;data=05%7C02%7CIgnacio.Castor%40csulb.edu%7C3cad9b2444b74c647d5308dd8e52022a%7Cd175679bacd34644be82af041982977a%7C0%7C0%7C638823205089016965%7CUnknown%7CTWFpbGZsb3d8eyJFbXB0eU1hcGkiOnRydWUsIlYiOiIwLjAuMDAwMCIsIlAiOiJXaW4zMiIsIkFOIjoiTWFpbCIsIldUIjoyfQ%3D%3D%7C0%7C%7C%7C&amp;sdata=Lp5SIbdy83b7nE4qrVKeIX%2Bzxib2UKxYjhlKwNARKs4%3D&amp;reserved=0" TargetMode="External"/><Relationship Id="rId2" Type="http://schemas.openxmlformats.org/officeDocument/2006/relationships/hyperlink" Target="https://nam12.safelinks.protection.outlook.com/?url=https%3A%2F%2Fwww.ssa.gov%2Fnumber-card%2Frequest-number-first-time&amp;data=05%7C02%7CIgnacio.Castor%40csulb.edu%7C3cad9b2444b74c647d5308dd8e52022a%7Cd175679bacd34644be82af041982977a%7C0%7C0%7C638823205088987488%7CUnknown%7CTWFpbGZsb3d8eyJFbXB0eU1hcGkiOnRydWUsIlYiOiIwLjAuMDAwMCIsIlAiOiJXaW4zMiIsIkFOIjoiTWFpbCIsIldUIjoyfQ%3D%3D%7C0%7C%7C%7C&amp;sdata=kRrQV37X8JWyHIRtOQN4Xs9K1zt9YPHwoXZiqkT9ohY%3D&amp;reserved=0" TargetMode="External"/><Relationship Id="rId1" Type="http://schemas.openxmlformats.org/officeDocument/2006/relationships/slideLayout" Target="../slideLayouts/slideLayout7.xml"/><Relationship Id="rId5" Type="http://schemas.openxmlformats.org/officeDocument/2006/relationships/hyperlink" Target="https://nam12.safelinks.protection.outlook.com/?url=http%3A%2F%2Fwww.ssa.gov%2Femployer%2Fhiring.htm&amp;data=05%7C02%7CIgnacio.Castor%40csulb.edu%7C3cad9b2444b74c647d5308dd8e52022a%7Cd175679bacd34644be82af041982977a%7C0%7C0%7C638823205089052626%7CUnknown%7CTWFpbGZsb3d8eyJFbXB0eU1hcGkiOnRydWUsIlYiOiIwLjAuMDAwMCIsIlAiOiJXaW4zMiIsIkFOIjoiTWFpbCIsIldUIjoyfQ%3D%3D%7C0%7C%7C%7C&amp;sdata=YKuxaPAYHQa0OD1O5PY2Wzb4SKlqzaL2YyYsLq%2FR2s4%3D&amp;reserved=0" TargetMode="External"/><Relationship Id="rId4" Type="http://schemas.openxmlformats.org/officeDocument/2006/relationships/hyperlink" Target="https://nam12.safelinks.protection.outlook.com/?url=https%3A%2F%2Fwww.usps.com%2Fmanage%2Finformed-delivery.htm&amp;data=05%7C02%7CIgnacio.Castor%40csulb.edu%7C3cad9b2444b74c647d5308dd8e52022a%7Cd175679bacd34644be82af041982977a%7C0%7C0%7C638823205089035770%7CUnknown%7CTWFpbGZsb3d8eyJFbXB0eU1hcGkiOnRydWUsIlYiOiIwLjAuMDAwMCIsIlAiOiJXaW4zMiIsIkFOIjoiTWFpbCIsIldUIjoyfQ%3D%3D%7C0%7C%7C%7C&amp;sdata=EGudnqqWzIjuwqfaap16d4N86pu6e%2B4ld%2Fft%2Bo4XirE%3D&amp;reserved=0"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hyperlink" Target="https://cdn.agilitycms.com/csulb-cpie/documents/cie/ISS_Doc5_How_to_fill_out_check_money_order.pdf" TargetMode="External"/><Relationship Id="rId7" Type="http://schemas.microsoft.com/office/2007/relationships/hdphoto" Target="../media/hdphoto2.wdp"/><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hyperlink" Target="https://www.cpie.csulb.edu/international/international-students---scholars-services/employment/optional-practical-training--opt-#/how-to-apply" TargetMode="External"/><Relationship Id="rId4" Type="http://schemas.openxmlformats.org/officeDocument/2006/relationships/hyperlink" Target="https://travel.state.gov/content/travel/en/passports/how-apply/photos.html"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egov.uscis.gov/casestatus/landing.do" TargetMode="External"/><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hyperlink" Target="https://informeddelivery.usps.com/box/pages/intro/start.action" TargetMode="External"/><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44.png"/><Relationship Id="rId7" Type="http://schemas.openxmlformats.org/officeDocument/2006/relationships/diagramQuickStyle" Target="../diagrams/quickStyle8.xm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diagramLayout" Target="../diagrams/layout8.xml"/><Relationship Id="rId11" Type="http://schemas.microsoft.com/office/2007/relationships/hdphoto" Target="../media/hdphoto3.wdp"/><Relationship Id="rId5" Type="http://schemas.openxmlformats.org/officeDocument/2006/relationships/diagramData" Target="../diagrams/data8.xml"/><Relationship Id="rId10" Type="http://schemas.openxmlformats.org/officeDocument/2006/relationships/image" Target="../media/image46.png"/><Relationship Id="rId4" Type="http://schemas.openxmlformats.org/officeDocument/2006/relationships/image" Target="../media/image45.png"/><Relationship Id="rId9" Type="http://schemas.microsoft.com/office/2007/relationships/diagramDrawing" Target="../diagrams/drawing8.xml"/></Relationships>
</file>

<file path=ppt/slides/_rels/slide4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diagramLayout" Target="../diagrams/layout10.xml"/><Relationship Id="rId13" Type="http://schemas.openxmlformats.org/officeDocument/2006/relationships/image" Target="../media/image50.png"/><Relationship Id="rId3" Type="http://schemas.openxmlformats.org/officeDocument/2006/relationships/hyperlink" Target="mailto:do-not-reply.sevp@ice.dhs.gov" TargetMode="External"/><Relationship Id="rId7" Type="http://schemas.openxmlformats.org/officeDocument/2006/relationships/diagramData" Target="../diagrams/data10.xml"/><Relationship Id="rId12"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hyperlink" Target="https://www.csulb.edu/international/current-students/request-documents-or-signatures" TargetMode="External"/><Relationship Id="rId11" Type="http://schemas.microsoft.com/office/2007/relationships/diagramDrawing" Target="../diagrams/drawing10.xml"/><Relationship Id="rId5" Type="http://schemas.openxmlformats.org/officeDocument/2006/relationships/hyperlink" Target="https://studyinthestates.dhs.gov/sevp-portal-help" TargetMode="External"/><Relationship Id="rId10" Type="http://schemas.openxmlformats.org/officeDocument/2006/relationships/diagramColors" Target="../diagrams/colors10.xml"/><Relationship Id="rId4" Type="http://schemas.openxmlformats.org/officeDocument/2006/relationships/hyperlink" Target="https://sevp.ice.gov/opt" TargetMode="External"/><Relationship Id="rId9" Type="http://schemas.openxmlformats.org/officeDocument/2006/relationships/diagramQuickStyle" Target="../diagrams/quickStyle10.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microsoft.com/office/2007/relationships/hdphoto" Target="../media/hdphoto4.wdp"/></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hyperlink" Target="https://www.csulb.edu/international/current-students/request-documents-or-signatures" TargetMode="External"/><Relationship Id="rId7" Type="http://schemas.openxmlformats.org/officeDocument/2006/relationships/diagramColors" Target="../diagrams/colors11.xml"/><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diagramQuickStyle" Target="../diagrams/quickStyle11.xml"/><Relationship Id="rId5" Type="http://schemas.openxmlformats.org/officeDocument/2006/relationships/diagramLayout" Target="../diagrams/layout11.xml"/><Relationship Id="rId10" Type="http://schemas.microsoft.com/office/2007/relationships/hdphoto" Target="../media/hdphoto5.wdp"/><Relationship Id="rId4" Type="http://schemas.openxmlformats.org/officeDocument/2006/relationships/diagramData" Target="../diagrams/data11.xml"/><Relationship Id="rId9" Type="http://schemas.openxmlformats.org/officeDocument/2006/relationships/image" Target="../media/image52.png"/></Relationships>
</file>

<file path=ppt/slides/_rels/slide4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56.png"/><Relationship Id="rId4" Type="http://schemas.microsoft.com/office/2007/relationships/hdphoto" Target="../media/hdphoto6.wdp"/></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hyperlink" Target="https://nam12.safelinks.protection.outlook.com/?url=https%3A%2F%2Fcsulb-csm.symplicity.com%2Ftrack%2Ftl%3DSLUQ2jbIkZJIyOS4Se6uxrTgn8yv5t8NEIQdL1ZEiiZGH_ZYaIFsC3HlWoeVgrBYdU4DT6agU6SJm6X71q8OngUT7UixNtxsVPPDYY0V-g7DhClCVGoFh4zOW2ZwLwRyfcBz6eIOKFzAd-eAkZtehZdkxW6B1XfkZfTS4Dfr3ehHb0ynh8IZi7FdcdnCb4xe1BE7x01izf_WUgrZw_ClLa6sOy1UGAOcQZsOeNiTq2hx-hpzwe8nhzH4YLFdLSHinSUskQzArAspYmNaApM0Vw%2C%2C&amp;data=05%7C02%7Cmayra.serna-gallegos%40csulb.edu%7C5e81c2aa04aa47efbda008dc790ea1ce%7Cd175679bacd34644be82af041982977a%7C0%7C0%7C638518350983922614%7CUnknown%7CTWFpbGZsb3d8eyJWIjoiMC4wLjAwMDAiLCJQIjoiV2luMzIiLCJBTiI6Ik1haWwiLCJXVCI6Mn0%3D%7C0%7C%7C%7C&amp;sdata=TIzWe0poBhMxYkzQetnjMU%2BtFKUVH8AkS861L%2FPTtfE%3D&amp;reserved=0" TargetMode="External"/><Relationship Id="rId3" Type="http://schemas.openxmlformats.org/officeDocument/2006/relationships/hyperlink" Target="https://nam12.safelinks.protection.outlook.com/?url=https%3A%2F%2Fcsulb-csm.symplicity.com%2Ftrack%2Ftl%3DSLUQ2jbIkZJIyOS4Se6uxrTgn8yv5t8NEIQdL1ZEiiZGH_ZYaIFsC3HlWoeVgrBYdU4DT6agU6SJm6X71q8OngUT7UixNtxsVPPDYY0V-g7DhClCVGoFh4zOW2ZwLwRyfcBz6eIOKFzAd-eAkZtehZdkxW6B1XfkZfTS4Dfr3egZZzE460nyyR6SMF31y3n5WaXqIczeCQezwMlWrOwsIoy2kSg7XeYXQZsOeNiTq2hx-hpzwe8nhzH4YLFdLSHinSUskQzArAspYmNaApM0Vw%2C%2C&amp;data=05%7C02%7Cmayra.serna-gallegos%40csulb.edu%7C5e81c2aa04aa47efbda008dc790ea1ce%7Cd175679bacd34644be82af041982977a%7C0%7C0%7C638518350983898703%7CUnknown%7CTWFpbGZsb3d8eyJWIjoiMC4wLjAwMDAiLCJQIjoiV2luMzIiLCJBTiI6Ik1haWwiLCJXVCI6Mn0%3D%7C0%7C%7C%7C&amp;sdata=Zrc590gV9CJPLJyIgJ7mamk3sM4mboDxXD0ahxS5wIE%3D&amp;reserved=0" TargetMode="External"/><Relationship Id="rId7" Type="http://schemas.openxmlformats.org/officeDocument/2006/relationships/hyperlink" Target="https://nam12.safelinks.protection.outlook.com/?url=https%3A%2F%2Fcsulb-csm.symplicity.com%2Ftrack%2Ftl%3DSLUQ2jbIkZJIyOS4Se6uxrTgn8yv5t8NEIQdL1ZEiiZGH_ZYaIFsC3HlWoeVgrBYdU4DT6agU6SJm6X71q8OngUT7UixNtxsVPPDYY0V-g7DhClCVGoFh4zOW2ZwLwRyfcBz6eIOKFzAd-eAkZtehZdkxW6B1XfkZfTS4Dfr3ei8Xu_ZjwwwPgRiQuUQzCx-qzhMhGGHb0j_2tH_lRy9V7hvsSIl_t3nQZsOeNiTq2hx-hpzwe8nhzH4YLFdLSHinSUskQzArAspYmNaApM0Vw%2C%2C&amp;data=05%7C02%7Cmayra.serna-gallegos%40csulb.edu%7C5e81c2aa04aa47efbda008dc790ea1ce%7Cd175679bacd34644be82af041982977a%7C0%7C0%7C638518350983917996%7CUnknown%7CTWFpbGZsb3d8eyJWIjoiMC4wLjAwMDAiLCJQIjoiV2luMzIiLCJBTiI6Ik1haWwiLCJXVCI6Mn0%3D%7C0%7C%7C%7C&amp;sdata=0Onip861O5xtdvWpY305NzTiF8waZjMWKcQ66RWkGEo%3D&amp;reserved=0" TargetMode="External"/><Relationship Id="rId2" Type="http://schemas.openxmlformats.org/officeDocument/2006/relationships/hyperlink" Target="https://nam12.safelinks.protection.outlook.com/?url=https%3A%2F%2Fcsulb-csm.symplicity.com%2Ftrack%2Ftl%3DSLUQ2jbIkZJIyOS4Se6uxrTgn8yv5t8NEIQdL1ZEiiZGH_ZYaIFsC3HlWoeVgrBYdU4DT6agU6SJm6X71q8OngUT7UixNtxsVPPDYY0V-g7DhClCVGoFh4zOW2ZwLwRyfcBz6eIOKFzAd-eAkZtehZdkxW6B1XfkZfTS4Dfr3ehYb4MzHxsGwEfcFmMnSO7P7kpU47E1hPs8a_Vo0tGMFcsg2YUOpZvPQZsOeNiTq2hx-hpzwe8nhzH4YLFdLSHinSUskQzArAspYmNaApM0Vw%2C%2C&amp;data=05%7C02%7Cmayra.serna-gallegos%40csulb.edu%7C5e81c2aa04aa47efbda008dc790ea1ce%7Cd175679bacd34644be82af041982977a%7C0%7C0%7C638518350983893910%7CUnknown%7CTWFpbGZsb3d8eyJWIjoiMC4wLjAwMDAiLCJQIjoiV2luMzIiLCJBTiI6Ik1haWwiLCJXVCI6Mn0%3D%7C0%7C%7C%7C&amp;sdata=f0JDgm2jX283Tvhks1CoAkOx5CWWz0znrK2%2FV3%2FEwXo%3D&amp;reserved=0" TargetMode="External"/><Relationship Id="rId1" Type="http://schemas.openxmlformats.org/officeDocument/2006/relationships/slideLayout" Target="../slideLayouts/slideLayout9.xml"/><Relationship Id="rId6" Type="http://schemas.openxmlformats.org/officeDocument/2006/relationships/hyperlink" Target="https://nam12.safelinks.protection.outlook.com/?url=https%3A%2F%2Fcsulb-csm.symplicity.com%2Ftrack%2Ftl%3DSLUQ2jbIkZJIyOS4Se6uxrTgn8yv5t8NEIQdL1ZEiiZGH_ZYaIFsC3HlWoeVgrBYdU4DT6agU6SJm6X71q8OngUT7UixNtxsVPPDYY0V-g7DhClCVGoFh4zOW2ZwLwRyfcBz6eIOKFzAd-eAkZtehZdkxW6B1XfkZfTS4Dfr3eiqJT372YLgCiRoO2wDD6ja09-wLx5XnBjKRBMEzTl-kaVZrZ5Gks6-QZsOeNiTq2hx-hpzwe8nhzH4YLFdLSHinSUskQzArAspYmNaApM0Vw%2C%2C&amp;data=05%7C02%7Cmayra.serna-gallegos%40csulb.edu%7C5e81c2aa04aa47efbda008dc790ea1ce%7Cd175679bacd34644be82af041982977a%7C0%7C0%7C638518350983913257%7CUnknown%7CTWFpbGZsb3d8eyJWIjoiMC4wLjAwMDAiLCJQIjoiV2luMzIiLCJBTiI6Ik1haWwiLCJXVCI6Mn0%3D%7C0%7C%7C%7C&amp;sdata=dfyiAt4bX4CdudL1FPgOL6SLoJt9LRU0Ymf6hZ3NH68%3D&amp;reserved=0" TargetMode="External"/><Relationship Id="rId11" Type="http://schemas.openxmlformats.org/officeDocument/2006/relationships/image" Target="../media/image57.png"/><Relationship Id="rId5" Type="http://schemas.openxmlformats.org/officeDocument/2006/relationships/hyperlink" Target="https://nam12.safelinks.protection.outlook.com/?url=https%3A%2F%2Fcsulb-csm.symplicity.com%2Ftrack%2Ftl%3DSLUQ2jbIkZJIyOS4Se6uxrTgn8yv5t8NEIQdL1ZEiiZGH_ZYaIFsC3HlWoeVgrBYdU4DT6agU6SJm6X71q8OngUT7UixNtxsVPPDYY0V-g7DhClCVGoFh4zOW2ZwLwRyfcBz6eIOKFzAd-eAkZtehZdkxW6B1XfkZfTS4Dfr3egpEAJspc6XEwdRu39_JuIem8Tg2SdUoCIJ_MhI9THkILpWjjLZZZ2lQZsOeNiTq2hx-hpzwe8nhzH4YLFdLSHinSUskQzArAspYmNaApM0Vw%2C%2C&amp;data=05%7C02%7Cmayra.serna-gallegos%40csulb.edu%7C5e81c2aa04aa47efbda008dc790ea1ce%7Cd175679bacd34644be82af041982977a%7C0%7C0%7C638518350983908387%7CUnknown%7CTWFpbGZsb3d8eyJWIjoiMC4wLjAwMDAiLCJQIjoiV2luMzIiLCJBTiI6Ik1haWwiLCJXVCI6Mn0%3D%7C0%7C%7C%7C&amp;sdata=koqH1x44Uw%2BKwm%2B90yAB%2BycRg04I8aPgwC6wve%2FKOEo%3D&amp;reserved=0" TargetMode="External"/><Relationship Id="rId10" Type="http://schemas.openxmlformats.org/officeDocument/2006/relationships/hyperlink" Target="https://nam12.safelinks.protection.outlook.com/?url=https%3A%2F%2Fcsulb-csm.symplicity.com%2Ftrack%2Ftl%3DSLUQ2jbIkZJIyOS4Se6uxrTgn8yv5t8NEIQdL1ZEiiZGH_ZYaIFsC3HlWoeVgrBYdU4DT6agU6SJm6X71q8OngUT7UixNtxs2A1u7qRODlZKeQfIbLSxfIjdGkTtjwCOku7Xk2A94N6OqAw-v-v5XILQHIhB1h40e2YPIFAtJIJJZKUVCfuK5tgfD2HChHUgoyF-oe3La--AsJ6ioOCzYJDRc6KB4hwEvqpd1nEtoTK_oH1kpjnZv04BWw8UQVwnOwwbh6ppX6aBN0ebSfQ8vmv0T1PGYkncesWQXmgRIV3r-ccHVYXokewT7cWEIyz1sA49k94HLZlytC97NNLOpro4ndk-IUBmARthA02rPBpb6QlGTIwwVedlUgKNlP9L9-9Unmah0HhNHQNvkleXvcJ3rTQTXm_i8qMcjJghKi5a4UdOH7xMAvrtTOxogyJxFQdsSdaj_nt6RsfJoaOAZxk2zCgj0acp7Gp_chMpiA0iR5vbUkZ1B4K5O3qizPYJW96iFl0G2dqBqu4lJnPojxH5g8q4qY6j1IDtwP3_RVVZlPyVSeyT4m00qPOG5GMeznBcG8rCGn48AefISg-HE3KuwFUiGsMiG2YSRJt1okIsV8TirHc0zD0ha6XROcvptZhMt1mVaXU7j4kGKZX6rzeuTYKIwsNFkCJY-AMq8g69A6OBjYX_PARrdLshfYr2-5ZVSyqPjcJbf8pC7qmMAQzEaLf6W6EK20kkN63me1m7LiRiqT6-HKOfgYqwp9iVNa6y5D8vMSerDkZxq8TGlr7Ew3R0Um_0glGBAJMRMNgCm_UWNf9HfpJgIaT2A5KFe3oJamI-98cKtesTRCHSkzuUYq4rOaYvbrWV1TXwCmOIJRcTRl-ufQMhII2AowJsXDHfYAfNLnKt-vnPlNvlveHc49ln8NRymP9rMg4q6-iMmxhArjtpo0H3iO3VjHSx_3D2KtiePHopdS3blZ5XqDjSl5elR_lTn26YgzQyqv88HImRgugGogekpv_y_Kn1Poo0BHXRHAN6B_P5E0-KLGHxBRd32u4bMaV_Xxu2SiMtZRVYe5K2RAjG_UgVv9kRh-F5gq1lIKpMYkPSTEv0cA%2C%2C&amp;data=05%7C02%7Cmayra.serna-gallegos%40csulb.edu%7C5e81c2aa04aa47efbda008dc790ea1ce%7Cd175679bacd34644be82af041982977a%7C0%7C0%7C638518350983888089%7CUnknown%7CTWFpbGZsb3d8eyJWIjoiMC4wLjAwMDAiLCJQIjoiV2luMzIiLCJBTiI6Ik1haWwiLCJXVCI6Mn0%3D%7C0%7C%7C%7C&amp;sdata=DleutmL6lE%2BvdpDGcqEv6mDlmA9Bz3E%2B40d%2Fn%2B%2B7NeU%3D&amp;reserved=0" TargetMode="External"/><Relationship Id="rId4" Type="http://schemas.openxmlformats.org/officeDocument/2006/relationships/hyperlink" Target="https://nam12.safelinks.protection.outlook.com/?url=https%3A%2F%2Fcsulb-csm.symplicity.com%2Ftrack%2Ftl%3DSLUQ2jbIkZJIyOS4Se6uxrTgn8yv5t8NEIQdL1ZEiiZGH_ZYaIFsC3HlWoeVgrBYdU4DT6agU6SJm6X71q8OngUT7UixNtxsVPPDYY0V-g7DhClCVGoFh4zOW2ZwLwRyfcBz6eIOKFzAd-eAkZtehZdkxW6B1XfkZfTS4Dfr3eiIer7lL4HQQqcFIhJL3fyZ1xHrklYvw3SRwtlIrXgLajdXGng5Jg7IQZsOeNiTq2hx-hpzwe8nhzH4YLFdLSHinSUskQzArAspYmNaApM0Vw%2C%2C&amp;data=05%7C02%7Cmayra.serna-gallegos%40csulb.edu%7C5e81c2aa04aa47efbda008dc790ea1ce%7Cd175679bacd34644be82af041982977a%7C0%7C0%7C638518350983903474%7CUnknown%7CTWFpbGZsb3d8eyJWIjoiMC4wLjAwMDAiLCJQIjoiV2luMzIiLCJBTiI6Ik1haWwiLCJXVCI6Mn0%3D%7C0%7C%7C%7C&amp;sdata=Iu%2BntsZWzgoeAPOqZh8SbQL8CIQyiBsUjNuPSl1W1xc%3D&amp;reserved=0" TargetMode="External"/><Relationship Id="rId9" Type="http://schemas.openxmlformats.org/officeDocument/2006/relationships/hyperlink" Target="https://nam12.safelinks.protection.outlook.com/?url=https%3A%2F%2Fcsulb-csm.symplicity.com%2Ftrack%2Ftl%3DSLUQ2jbIkZJIyOS4Se6uxrTgn8yv5t8NEIQdL1ZEiiZGH_ZYaIFsC3HlWoeVgrBYdU4DT6agU6SJm6X71q8OngUT7UixNtxs4Ggdauy_GLzDhClCVGoFh-ZVZxU5ENXa0Zkfz7DiK11aFCcAF6HAjzGtT3Q0betIjPQNoZ4z86kmMs6q8BlPaOHWLB-u0XDihjEtEpUhNiAMwtKjgmtWwGa9BgmmaWWr1flbziK_AwPzcdrKVOXbc2m9BjyM9DVSaS29yK687chjGD1sVkPwvJ85Wva3u_oK&amp;data=05%7C02%7Cmayra.serna-gallegos%40csulb.edu%7C5e81c2aa04aa47efbda008dc790ea1ce%7Cd175679bacd34644be82af041982977a%7C0%7C0%7C638518350983883506%7CUnknown%7CTWFpbGZsb3d8eyJWIjoiMC4wLjAwMDAiLCJQIjoiV2luMzIiLCJBTiI6Ik1haWwiLCJXVCI6Mn0%3D%7C0%7C%7C%7C&amp;sdata=gt5U1MoSRgovtywyuWKTx3%2BEFGuBgX4ENvBvaee%2BNi8%3D&amp;reserved=0"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mailto:cie-student@csulb.edu"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hyperlink" Target="https://www.csulb.edu/international-education-global-engagement/international-students-and-scholars"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320" name="Rectangle 12319">
            <a:extLst>
              <a:ext uri="{FF2B5EF4-FFF2-40B4-BE49-F238E27FC236}">
                <a16:creationId xmlns:a16="http://schemas.microsoft.com/office/drawing/2014/main" id="{058A14AF-9FB5-4CC7-BA35-E8E85D3EDF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93662" y="386930"/>
            <a:ext cx="10066122" cy="1298448"/>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100" b="1" kern="1200">
                <a:solidFill>
                  <a:schemeClr val="tx1"/>
                </a:solidFill>
                <a:latin typeface="+mj-lt"/>
                <a:ea typeface="+mj-ea"/>
                <a:cs typeface="+mj-cs"/>
              </a:rPr>
              <a:t>Post-Completion</a:t>
            </a:r>
            <a:endParaRPr lang="en-US" sz="4100" kern="1200">
              <a:solidFill>
                <a:schemeClr val="tx1"/>
              </a:solidFill>
              <a:latin typeface="+mj-lt"/>
              <a:ea typeface="+mj-ea"/>
              <a:cs typeface="+mj-cs"/>
            </a:endParaRPr>
          </a:p>
          <a:p>
            <a:pPr defTabSz="914400">
              <a:lnSpc>
                <a:spcPct val="90000"/>
              </a:lnSpc>
              <a:spcBef>
                <a:spcPct val="0"/>
              </a:spcBef>
              <a:spcAft>
                <a:spcPts val="600"/>
              </a:spcAft>
            </a:pPr>
            <a:r>
              <a:rPr lang="en-US" sz="4100" b="1" kern="1200">
                <a:solidFill>
                  <a:schemeClr val="tx1"/>
                </a:solidFill>
                <a:latin typeface="+mj-lt"/>
                <a:ea typeface="+mj-ea"/>
                <a:cs typeface="+mj-cs"/>
              </a:rPr>
              <a:t>OPTIONAL PRACTICAL TRAINING (OPT)</a:t>
            </a:r>
            <a:endParaRPr lang="en-US" sz="4100" kern="1200">
              <a:solidFill>
                <a:schemeClr val="tx1"/>
              </a:solidFill>
              <a:latin typeface="+mj-lt"/>
              <a:ea typeface="+mj-ea"/>
              <a:cs typeface="+mj-cs"/>
            </a:endParaRPr>
          </a:p>
        </p:txBody>
      </p:sp>
      <p:sp>
        <p:nvSpPr>
          <p:cNvPr id="12322" name="Rectangle 12321">
            <a:extLst>
              <a:ext uri="{FF2B5EF4-FFF2-40B4-BE49-F238E27FC236}">
                <a16:creationId xmlns:a16="http://schemas.microsoft.com/office/drawing/2014/main" id="{3A9A4357-BD1D-4622-A4FE-766E6AB8DE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24" name="Rectangle 12323">
            <a:extLst>
              <a:ext uri="{FF2B5EF4-FFF2-40B4-BE49-F238E27FC236}">
                <a16:creationId xmlns:a16="http://schemas.microsoft.com/office/drawing/2014/main"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93661" y="2599509"/>
            <a:ext cx="4530898" cy="3639450"/>
          </a:xfrm>
          <a:prstGeom prst="rect">
            <a:avLst/>
          </a:prstGeom>
        </p:spPr>
        <p:txBody>
          <a:bodyPr vert="horz" lIns="91440" tIns="45720" rIns="91440" bIns="45720" rtlCol="0" anchor="ctr">
            <a:normAutofit/>
          </a:bodyPr>
          <a:lstStyle/>
          <a:p>
            <a:pPr defTabSz="914400">
              <a:lnSpc>
                <a:spcPct val="90000"/>
              </a:lnSpc>
              <a:spcAft>
                <a:spcPts val="600"/>
              </a:spcAft>
            </a:pPr>
            <a:r>
              <a:rPr lang="en-US" sz="2000" dirty="0"/>
              <a:t>Presented by:</a:t>
            </a:r>
            <a:endParaRPr lang="en-US" sz="2000">
              <a:cs typeface="Calibri" panose="020F0502020204030204"/>
            </a:endParaRPr>
          </a:p>
          <a:p>
            <a:pPr defTabSz="914400">
              <a:lnSpc>
                <a:spcPct val="90000"/>
              </a:lnSpc>
              <a:spcAft>
                <a:spcPts val="600"/>
              </a:spcAft>
            </a:pPr>
            <a:r>
              <a:rPr lang="en-US" sz="2000" dirty="0"/>
              <a:t>International Student Services</a:t>
            </a:r>
            <a:endParaRPr lang="en-US" sz="2000">
              <a:cs typeface="Calibri" panose="020F0502020204030204"/>
            </a:endParaRPr>
          </a:p>
          <a:p>
            <a:pPr defTabSz="914400">
              <a:lnSpc>
                <a:spcPct val="90000"/>
              </a:lnSpc>
              <a:spcAft>
                <a:spcPts val="600"/>
              </a:spcAft>
            </a:pPr>
            <a:r>
              <a:rPr lang="en-US" sz="2000" dirty="0"/>
              <a:t>Center for International Education, CSULB</a:t>
            </a:r>
            <a:endParaRPr lang="en-US" sz="2000">
              <a:cs typeface="Calibri" panose="020F0502020204030204"/>
            </a:endParaRPr>
          </a:p>
        </p:txBody>
      </p:sp>
      <p:pic>
        <p:nvPicPr>
          <p:cNvPr id="12290" name="Picture 2" descr="Workshops Clipart | Free download on ClipArtMag"/>
          <p:cNvPicPr>
            <a:picLocks noChangeAspect="1" noChangeArrowheads="1"/>
          </p:cNvPicPr>
          <p:nvPr/>
        </p:nvPicPr>
        <p:blipFill>
          <a:blip r:embed="rId3">
            <a:extLst>
              <a:ext uri="{28A0092B-C50C-407E-A947-70E740481C1C}">
                <a14:useLocalDpi xmlns:a14="http://schemas.microsoft.com/office/drawing/2010/main" val="0"/>
              </a:ext>
            </a:extLst>
          </a:blip>
          <a:srcRect l="1725" r="17555" b="1"/>
          <a:stretch/>
        </p:blipFill>
        <p:spPr bwMode="auto">
          <a:xfrm>
            <a:off x="6570908" y="2484255"/>
            <a:ext cx="3831525" cy="3714244"/>
          </a:xfrm>
          <a:prstGeom prst="rect">
            <a:avLst/>
          </a:prstGeom>
          <a:noFill/>
          <a:extLst>
            <a:ext uri="{909E8E84-426E-40DD-AFC4-6F175D3DCCD1}">
              <a14:hiddenFill xmlns:a14="http://schemas.microsoft.com/office/drawing/2010/main">
                <a:solidFill>
                  <a:srgbClr val="FFFFFF"/>
                </a:solidFill>
              </a14:hiddenFill>
            </a:ext>
          </a:extLst>
        </p:spPr>
      </p:pic>
      <p:sp>
        <p:nvSpPr>
          <p:cNvPr id="12326" name="Rectangle 12325">
            <a:extLst>
              <a:ext uri="{FF2B5EF4-FFF2-40B4-BE49-F238E27FC236}">
                <a16:creationId xmlns:a16="http://schemas.microsoft.com/office/drawing/2014/main" id="{E6995CE5-F890-4ABA-82A2-26507CE8D2A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5657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1940" y="1102021"/>
            <a:ext cx="7010400" cy="52322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gn="ctr"/>
            <a:r>
              <a:rPr lang="en-US" sz="2800" b="1">
                <a:solidFill>
                  <a:schemeClr val="tx1"/>
                </a:solidFill>
              </a:rPr>
              <a:t>Request an OPT I-20</a:t>
            </a:r>
          </a:p>
        </p:txBody>
      </p:sp>
      <p:grpSp>
        <p:nvGrpSpPr>
          <p:cNvPr id="3" name="Group 2"/>
          <p:cNvGrpSpPr/>
          <p:nvPr/>
        </p:nvGrpSpPr>
        <p:grpSpPr>
          <a:xfrm>
            <a:off x="2735843" y="1916656"/>
            <a:ext cx="8057884" cy="1194187"/>
            <a:chOff x="1277184" y="38005"/>
            <a:chExt cx="6199136" cy="1194187"/>
          </a:xfrm>
        </p:grpSpPr>
        <p:sp>
          <p:nvSpPr>
            <p:cNvPr id="4" name="Round Same Side Corner Rectangle 3"/>
            <p:cNvSpPr/>
            <p:nvPr/>
          </p:nvSpPr>
          <p:spPr>
            <a:xfrm rot="5400000">
              <a:off x="3779658" y="-2464469"/>
              <a:ext cx="1194187" cy="6199136"/>
            </a:xfrm>
            <a:prstGeom prst="round2SameRect">
              <a:avLst/>
            </a:prstGeom>
            <a:ln>
              <a:solidFill>
                <a:srgbClr val="FFC0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Round Same Side Corner Rectangle 4"/>
            <p:cNvSpPr txBox="1"/>
            <p:nvPr/>
          </p:nvSpPr>
          <p:spPr>
            <a:xfrm>
              <a:off x="1277184" y="96300"/>
              <a:ext cx="6140841" cy="1077597"/>
            </a:xfrm>
            <a:prstGeom prst="rect">
              <a:avLst/>
            </a:prstGeom>
            <a:ln>
              <a:solidFill>
                <a:srgbClr val="FFC00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9525" rIns="9525" bIns="9525" numCol="1" spcCol="1270" anchor="ctr" anchorCtr="0">
              <a:noAutofit/>
            </a:bodyPr>
            <a:lstStyle/>
            <a:p>
              <a:pPr marL="114300" lvl="1" indent="-114300" algn="l" defTabSz="666750" rtl="0">
                <a:lnSpc>
                  <a:spcPct val="90000"/>
                </a:lnSpc>
                <a:spcBef>
                  <a:spcPct val="0"/>
                </a:spcBef>
                <a:spcAft>
                  <a:spcPct val="15000"/>
                </a:spcAft>
                <a:buChar char="••"/>
              </a:pPr>
              <a:r>
                <a:rPr lang="en-US" sz="1500" b="1" kern="1200" dirty="0">
                  <a:latin typeface="Arial"/>
                  <a:cs typeface="Arial"/>
                </a:rPr>
                <a:t>Confirm Eligibility for OPT and application deadline for your graduation term.</a:t>
              </a:r>
            </a:p>
            <a:p>
              <a:pPr marL="571500" lvl="2" indent="-114300" algn="l" defTabSz="666750" rtl="0">
                <a:lnSpc>
                  <a:spcPct val="90000"/>
                </a:lnSpc>
                <a:spcBef>
                  <a:spcPct val="0"/>
                </a:spcBef>
                <a:spcAft>
                  <a:spcPct val="15000"/>
                </a:spcAft>
                <a:buFont typeface="Wingdings"/>
                <a:buChar char="§"/>
              </a:pPr>
              <a:r>
                <a:rPr lang="en-US" sz="1500" b="0" kern="1200" dirty="0">
                  <a:latin typeface="Arial"/>
                  <a:cs typeface="Arial"/>
                </a:rPr>
                <a:t>Review OPT eligibility to ensure you qualify for Post-Completion OPT at </a:t>
              </a:r>
              <a:r>
                <a:rPr lang="en-US" sz="1500" b="0" kern="1200" dirty="0">
                  <a:latin typeface="Arial"/>
                  <a:cs typeface="Arial"/>
                  <a:hlinkClick r:id="rId3"/>
                </a:rPr>
                <a:t>Optional Practical Training | California State University Long Beach (csulb.edu)</a:t>
              </a:r>
              <a:endParaRPr lang="en-US" sz="1500" b="0" kern="1200">
                <a:latin typeface="Arial"/>
                <a:cs typeface="Arial"/>
              </a:endParaRPr>
            </a:p>
          </p:txBody>
        </p:sp>
      </p:grpSp>
      <p:grpSp>
        <p:nvGrpSpPr>
          <p:cNvPr id="6" name="Group 5"/>
          <p:cNvGrpSpPr/>
          <p:nvPr/>
        </p:nvGrpSpPr>
        <p:grpSpPr>
          <a:xfrm>
            <a:off x="1212599" y="1913302"/>
            <a:ext cx="1286049" cy="1648606"/>
            <a:chOff x="1" y="2489"/>
            <a:chExt cx="1286048" cy="1837211"/>
          </a:xfrm>
          <a:solidFill>
            <a:srgbClr val="FFC000"/>
          </a:solidFill>
        </p:grpSpPr>
        <p:sp>
          <p:nvSpPr>
            <p:cNvPr id="7" name="Chevron 6"/>
            <p:cNvSpPr/>
            <p:nvPr/>
          </p:nvSpPr>
          <p:spPr>
            <a:xfrm rot="5400000">
              <a:off x="-275581" y="278071"/>
              <a:ext cx="1837211" cy="1286048"/>
            </a:xfrm>
            <a:prstGeom prst="chevron">
              <a:avLst/>
            </a:prstGeom>
            <a:grp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Chevron 4"/>
            <p:cNvSpPr txBox="1"/>
            <p:nvPr/>
          </p:nvSpPr>
          <p:spPr>
            <a:xfrm>
              <a:off x="1" y="645513"/>
              <a:ext cx="1286048" cy="55116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1244600" rtl="0">
                <a:lnSpc>
                  <a:spcPct val="90000"/>
                </a:lnSpc>
                <a:spcBef>
                  <a:spcPct val="0"/>
                </a:spcBef>
                <a:spcAft>
                  <a:spcPct val="35000"/>
                </a:spcAft>
              </a:pPr>
              <a:r>
                <a:rPr lang="en-US" sz="2800" b="1" i="0" u="none" strike="noStrike" kern="1200" cap="none" baseline="0" noProof="0">
                  <a:solidFill>
                    <a:schemeClr val="bg1"/>
                  </a:solidFill>
                  <a:latin typeface="Arial"/>
                  <a:cs typeface="Arial"/>
                </a:rPr>
                <a:t>1</a:t>
              </a:r>
              <a:endParaRPr lang="en-US" sz="2800" b="1" i="0" u="none" strike="noStrike" kern="1200" cap="none" baseline="0" noProof="0">
                <a:solidFill>
                  <a:srgbClr val="010000"/>
                </a:solidFill>
                <a:latin typeface="Arial"/>
                <a:cs typeface="Arial"/>
              </a:endParaRPr>
            </a:p>
          </p:txBody>
        </p:sp>
      </p:grpSp>
      <p:grpSp>
        <p:nvGrpSpPr>
          <p:cNvPr id="9" name="Group 8"/>
          <p:cNvGrpSpPr/>
          <p:nvPr/>
        </p:nvGrpSpPr>
        <p:grpSpPr>
          <a:xfrm>
            <a:off x="2736268" y="3565630"/>
            <a:ext cx="6199136" cy="1194187"/>
            <a:chOff x="1286048" y="1647977"/>
            <a:chExt cx="6199136" cy="1194187"/>
          </a:xfrm>
        </p:grpSpPr>
        <p:sp>
          <p:nvSpPr>
            <p:cNvPr id="10" name="Round Same Side Corner Rectangle 9"/>
            <p:cNvSpPr/>
            <p:nvPr/>
          </p:nvSpPr>
          <p:spPr>
            <a:xfrm rot="5400000">
              <a:off x="3788522" y="-854497"/>
              <a:ext cx="1194187" cy="6199136"/>
            </a:xfrm>
            <a:prstGeom prst="round2SameRect">
              <a:avLst/>
            </a:prstGeom>
            <a:ln>
              <a:solidFill>
                <a:srgbClr val="FFC0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Round Same Side Corner Rectangle 4"/>
            <p:cNvSpPr txBox="1"/>
            <p:nvPr/>
          </p:nvSpPr>
          <p:spPr>
            <a:xfrm>
              <a:off x="1286048" y="1706272"/>
              <a:ext cx="6140841" cy="1077597"/>
            </a:xfrm>
            <a:prstGeom prst="rect">
              <a:avLst/>
            </a:prstGeom>
            <a:ln>
              <a:solidFill>
                <a:srgbClr val="FFC00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a:latin typeface="Arial"/>
                  <a:cs typeface="Arial"/>
                </a:rPr>
                <a:t>Follow Application Instructions to Request an OPT I-20 </a:t>
              </a:r>
              <a:endParaRPr lang="en-US" sz="1500" b="0" kern="1200" dirty="0">
                <a:latin typeface="Arial"/>
                <a:cs typeface="Arial"/>
              </a:endParaRPr>
            </a:p>
            <a:p>
              <a:pPr marL="571500" lvl="2" indent="-114300" algn="l" defTabSz="666750" rtl="0">
                <a:lnSpc>
                  <a:spcPct val="90000"/>
                </a:lnSpc>
                <a:spcBef>
                  <a:spcPct val="0"/>
                </a:spcBef>
                <a:spcAft>
                  <a:spcPct val="15000"/>
                </a:spcAft>
                <a:buFont typeface="Wingdings"/>
                <a:buChar char="§"/>
              </a:pPr>
              <a:r>
                <a:rPr lang="en-US" sz="1500" b="0" kern="1200" dirty="0">
                  <a:latin typeface="Arial"/>
                  <a:cs typeface="Arial"/>
                </a:rPr>
                <a:t>File to Graduate</a:t>
              </a:r>
            </a:p>
            <a:p>
              <a:pPr marL="571500" lvl="2" indent="-114300" algn="l" defTabSz="666750" rtl="0">
                <a:lnSpc>
                  <a:spcPct val="90000"/>
                </a:lnSpc>
                <a:spcBef>
                  <a:spcPct val="0"/>
                </a:spcBef>
                <a:spcAft>
                  <a:spcPct val="15000"/>
                </a:spcAft>
                <a:buFont typeface="Wingdings"/>
                <a:buChar char="§"/>
              </a:pPr>
              <a:r>
                <a:rPr lang="en-US" sz="1500" b="0" kern="1200" dirty="0">
                  <a:latin typeface="Arial"/>
                  <a:cs typeface="Arial"/>
                </a:rPr>
                <a:t>Complete the OPT I-20 Request Form</a:t>
              </a:r>
            </a:p>
            <a:p>
              <a:pPr marL="571500" lvl="2" indent="-114300" algn="l" defTabSz="666750" rtl="0">
                <a:lnSpc>
                  <a:spcPct val="90000"/>
                </a:lnSpc>
                <a:spcBef>
                  <a:spcPct val="0"/>
                </a:spcBef>
                <a:spcAft>
                  <a:spcPct val="15000"/>
                </a:spcAft>
                <a:buFont typeface="Wingdings"/>
                <a:buChar char="§"/>
              </a:pPr>
              <a:r>
                <a:rPr lang="en-US" sz="1500" b="0" kern="1200" dirty="0">
                  <a:latin typeface="Arial"/>
                  <a:cs typeface="Arial"/>
                </a:rPr>
                <a:t>Have your most recent I-94 record ready</a:t>
              </a:r>
            </a:p>
          </p:txBody>
        </p:sp>
      </p:grpSp>
      <p:grpSp>
        <p:nvGrpSpPr>
          <p:cNvPr id="15" name="Group 14"/>
          <p:cNvGrpSpPr/>
          <p:nvPr/>
        </p:nvGrpSpPr>
        <p:grpSpPr>
          <a:xfrm>
            <a:off x="1270898" y="3517402"/>
            <a:ext cx="1286048" cy="1541719"/>
            <a:chOff x="1" y="1576949"/>
            <a:chExt cx="1286048" cy="1837211"/>
          </a:xfrm>
          <a:solidFill>
            <a:srgbClr val="FFC000"/>
          </a:solidFill>
        </p:grpSpPr>
        <p:sp>
          <p:nvSpPr>
            <p:cNvPr id="16" name="Chevron 15"/>
            <p:cNvSpPr/>
            <p:nvPr/>
          </p:nvSpPr>
          <p:spPr>
            <a:xfrm rot="5400000">
              <a:off x="-275581" y="1852531"/>
              <a:ext cx="1837211" cy="1286048"/>
            </a:xfrm>
            <a:prstGeom prst="chevron">
              <a:avLst/>
            </a:prstGeom>
            <a:grp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4"/>
            <p:cNvSpPr txBox="1"/>
            <p:nvPr/>
          </p:nvSpPr>
          <p:spPr>
            <a:xfrm>
              <a:off x="1" y="2219973"/>
              <a:ext cx="1286048" cy="55116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rtl="0">
                <a:lnSpc>
                  <a:spcPct val="90000"/>
                </a:lnSpc>
                <a:spcBef>
                  <a:spcPct val="0"/>
                </a:spcBef>
                <a:spcAft>
                  <a:spcPct val="35000"/>
                </a:spcAft>
              </a:pPr>
              <a:r>
                <a:rPr lang="en-US" sz="2400" b="1" kern="1200">
                  <a:latin typeface="Arial"/>
                  <a:cs typeface="Arial"/>
                </a:rPr>
                <a:t>2</a:t>
              </a:r>
              <a:endParaRPr lang="en-US" sz="2400" b="0" kern="1200">
                <a:latin typeface="Arial"/>
                <a:cs typeface="Arial"/>
              </a:endParaRPr>
            </a:p>
          </p:txBody>
        </p:sp>
      </p:grpSp>
      <p:grpSp>
        <p:nvGrpSpPr>
          <p:cNvPr id="18" name="Group 17"/>
          <p:cNvGrpSpPr/>
          <p:nvPr/>
        </p:nvGrpSpPr>
        <p:grpSpPr>
          <a:xfrm>
            <a:off x="1212598" y="4996054"/>
            <a:ext cx="1319355" cy="1652695"/>
            <a:chOff x="1" y="3293462"/>
            <a:chExt cx="1286048" cy="1837211"/>
          </a:xfrm>
          <a:solidFill>
            <a:srgbClr val="FFC000"/>
          </a:solidFill>
        </p:grpSpPr>
        <p:sp>
          <p:nvSpPr>
            <p:cNvPr id="19" name="Chevron 18"/>
            <p:cNvSpPr/>
            <p:nvPr/>
          </p:nvSpPr>
          <p:spPr>
            <a:xfrm rot="5400000">
              <a:off x="-275581" y="3569044"/>
              <a:ext cx="1837211" cy="1286048"/>
            </a:xfrm>
            <a:prstGeom prst="chevron">
              <a:avLst/>
            </a:prstGeom>
            <a:grp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Chevron 4"/>
            <p:cNvSpPr txBox="1"/>
            <p:nvPr/>
          </p:nvSpPr>
          <p:spPr>
            <a:xfrm>
              <a:off x="1" y="3936486"/>
              <a:ext cx="1286048" cy="55116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rtl="0">
                <a:lnSpc>
                  <a:spcPct val="100000"/>
                </a:lnSpc>
                <a:spcBef>
                  <a:spcPct val="0"/>
                </a:spcBef>
                <a:spcAft>
                  <a:spcPct val="35000"/>
                </a:spcAft>
              </a:pPr>
              <a:r>
                <a:rPr lang="en-US" sz="2400" b="1" kern="1200">
                  <a:solidFill>
                    <a:schemeClr val="bg1"/>
                  </a:solidFill>
                  <a:latin typeface="Arial"/>
                  <a:cs typeface="Arial"/>
                </a:rPr>
                <a:t>3</a:t>
              </a:r>
            </a:p>
          </p:txBody>
        </p:sp>
      </p:grpSp>
      <p:grpSp>
        <p:nvGrpSpPr>
          <p:cNvPr id="21" name="Group 20"/>
          <p:cNvGrpSpPr/>
          <p:nvPr/>
        </p:nvGrpSpPr>
        <p:grpSpPr>
          <a:xfrm>
            <a:off x="2743625" y="4992655"/>
            <a:ext cx="6690911" cy="1202153"/>
            <a:chOff x="1151010" y="3293462"/>
            <a:chExt cx="6412721" cy="1202153"/>
          </a:xfrm>
        </p:grpSpPr>
        <p:sp>
          <p:nvSpPr>
            <p:cNvPr id="22" name="Round Same Side Corner Rectangle 21"/>
            <p:cNvSpPr/>
            <p:nvPr/>
          </p:nvSpPr>
          <p:spPr>
            <a:xfrm rot="5400000">
              <a:off x="3788522" y="790988"/>
              <a:ext cx="1194187" cy="6199136"/>
            </a:xfrm>
            <a:prstGeom prst="round2SameRect">
              <a:avLst/>
            </a:prstGeom>
            <a:ln>
              <a:solidFill>
                <a:srgbClr val="FFC0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3" name="Round Same Side Corner Rectangle 4"/>
            <p:cNvSpPr txBox="1"/>
            <p:nvPr/>
          </p:nvSpPr>
          <p:spPr>
            <a:xfrm>
              <a:off x="1151010" y="3344922"/>
              <a:ext cx="6412721" cy="1150693"/>
            </a:xfrm>
            <a:prstGeom prst="rect">
              <a:avLst/>
            </a:prstGeom>
            <a:ln>
              <a:solidFill>
                <a:srgbClr val="FFC00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a:latin typeface="Arial"/>
                  <a:cs typeface="Arial"/>
                </a:rPr>
                <a:t>Submit the OPT I-20 </a:t>
              </a:r>
              <a:r>
                <a:rPr lang="en-US" sz="1500" b="1" kern="1200" dirty="0">
                  <a:latin typeface="Arial"/>
                  <a:cs typeface="Arial"/>
                  <a:hlinkClick r:id="rId4"/>
                </a:rPr>
                <a:t>service request</a:t>
              </a:r>
              <a:endParaRPr lang="en-US" sz="1500" b="1" kern="1200" dirty="0">
                <a:latin typeface="Arial"/>
                <a:cs typeface="Arial"/>
              </a:endParaRPr>
            </a:p>
            <a:p>
              <a:pPr marL="571500" lvl="2" indent="-114300" defTabSz="666750">
                <a:spcBef>
                  <a:spcPct val="0"/>
                </a:spcBef>
                <a:spcAft>
                  <a:spcPct val="15000"/>
                </a:spcAft>
                <a:buFont typeface="Wingdings"/>
                <a:buChar char="§"/>
              </a:pPr>
              <a:r>
                <a:rPr lang="en-US" sz="1500" kern="1200" dirty="0">
                  <a:latin typeface="Arial"/>
                  <a:cs typeface="Arial"/>
                </a:rPr>
                <a:t>An Advisor reviews  your request, confirms eligibility &amp; issues the OPT I-20.</a:t>
              </a:r>
              <a:r>
                <a:rPr lang="en-US" sz="1500" dirty="0">
                  <a:latin typeface="Arial"/>
                  <a:cs typeface="Arial"/>
                </a:rPr>
                <a:t> </a:t>
              </a:r>
              <a:endParaRPr lang="en-US" sz="1500" kern="1200">
                <a:latin typeface="Corbel"/>
                <a:cs typeface="Arial"/>
              </a:endParaRPr>
            </a:p>
            <a:p>
              <a:pPr marL="571500" lvl="2" indent="-114300" algn="l" defTabSz="666750">
                <a:lnSpc>
                  <a:spcPct val="90000"/>
                </a:lnSpc>
                <a:spcBef>
                  <a:spcPct val="0"/>
                </a:spcBef>
                <a:spcAft>
                  <a:spcPct val="15000"/>
                </a:spcAft>
                <a:buFont typeface="Wingdings"/>
                <a:buChar char="§"/>
              </a:pPr>
              <a:r>
                <a:rPr lang="en-US" sz="1500" kern="1200" dirty="0">
                  <a:latin typeface="Arial"/>
                  <a:cs typeface="Arial"/>
                </a:rPr>
                <a:t>The OPT I-20 and a Coversheet will be delivered via email. </a:t>
              </a:r>
              <a:endParaRPr lang="en-US" sz="1500" kern="1200" dirty="0">
                <a:cs typeface="Calibri" panose="020F0502020204030204"/>
              </a:endParaRPr>
            </a:p>
          </p:txBody>
        </p:sp>
      </p:grpSp>
    </p:spTree>
    <p:extLst>
      <p:ext uri="{BB962C8B-B14F-4D97-AF65-F5344CB8AC3E}">
        <p14:creationId xmlns:p14="http://schemas.microsoft.com/office/powerpoint/2010/main" val="3028791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4"/>
          <p:cNvSpPr txBox="1"/>
          <p:nvPr/>
        </p:nvSpPr>
        <p:spPr>
          <a:xfrm>
            <a:off x="1587387" y="1053782"/>
            <a:ext cx="7485748" cy="755607"/>
          </a:xfrm>
          <a:prstGeom prst="rect">
            <a:avLst/>
          </a:prstGeom>
          <a:ln>
            <a:solidFill>
              <a:srgbClr val="FFC00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56032" tIns="22860" rIns="22860" bIns="22860" numCol="1" spcCol="1270" anchor="ctr" anchorCtr="0">
            <a:noAutofit/>
          </a:bodyPr>
          <a:lstStyle/>
          <a:p>
            <a:pPr marL="0" lvl="1" algn="l" defTabSz="1600200" rtl="0">
              <a:lnSpc>
                <a:spcPct val="90000"/>
              </a:lnSpc>
              <a:spcBef>
                <a:spcPct val="0"/>
              </a:spcBef>
              <a:spcAft>
                <a:spcPct val="15000"/>
              </a:spcAft>
            </a:pPr>
            <a:r>
              <a:rPr lang="en-US" sz="3600" b="0" kern="1200" dirty="0">
                <a:latin typeface="Corbel"/>
              </a:rPr>
              <a:t>Apply to Graduate </a:t>
            </a:r>
            <a:endParaRPr lang="en-US" sz="3600" b="1" kern="1200" dirty="0">
              <a:cs typeface="Calibri" panose="020F0502020204030204"/>
            </a:endParaRPr>
          </a:p>
        </p:txBody>
      </p:sp>
      <p:grpSp>
        <p:nvGrpSpPr>
          <p:cNvPr id="5" name="Group 4"/>
          <p:cNvGrpSpPr/>
          <p:nvPr/>
        </p:nvGrpSpPr>
        <p:grpSpPr>
          <a:xfrm>
            <a:off x="685615" y="947604"/>
            <a:ext cx="901772" cy="1342714"/>
            <a:chOff x="0" y="0"/>
            <a:chExt cx="901772" cy="1288244"/>
          </a:xfrm>
          <a:solidFill>
            <a:srgbClr val="FFC000"/>
          </a:solidFill>
        </p:grpSpPr>
        <p:sp>
          <p:nvSpPr>
            <p:cNvPr id="6" name="Chevron 5"/>
            <p:cNvSpPr/>
            <p:nvPr/>
          </p:nvSpPr>
          <p:spPr>
            <a:xfrm rot="5400000">
              <a:off x="-193236" y="193236"/>
              <a:ext cx="1288244" cy="901771"/>
            </a:xfrm>
            <a:prstGeom prst="chevron">
              <a:avLst/>
            </a:prstGeom>
            <a:grp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Chevron 4"/>
            <p:cNvSpPr txBox="1"/>
            <p:nvPr/>
          </p:nvSpPr>
          <p:spPr>
            <a:xfrm>
              <a:off x="1" y="450886"/>
              <a:ext cx="901771" cy="38647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rtl="0">
                <a:lnSpc>
                  <a:spcPct val="90000"/>
                </a:lnSpc>
                <a:spcBef>
                  <a:spcPct val="0"/>
                </a:spcBef>
                <a:spcAft>
                  <a:spcPct val="35000"/>
                </a:spcAft>
              </a:pPr>
              <a:r>
                <a:rPr lang="en-US" sz="2500" b="1" kern="1200">
                  <a:latin typeface="Corbel"/>
                </a:rPr>
                <a:t> </a:t>
              </a:r>
              <a:endParaRPr lang="en-US" sz="2500" b="1" kern="1200"/>
            </a:p>
          </p:txBody>
        </p:sp>
      </p:grpSp>
      <p:pic>
        <p:nvPicPr>
          <p:cNvPr id="8" name="Picture 7" descr="Graduate in cap and gown">
            <a:extLst>
              <a:ext uri="{FF2B5EF4-FFF2-40B4-BE49-F238E27FC236}">
                <a16:creationId xmlns:a16="http://schemas.microsoft.com/office/drawing/2014/main" id="{A1C2D712-A58D-E8DB-960C-EAA936EF99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9753"/>
          <a:stretch/>
        </p:blipFill>
        <p:spPr>
          <a:xfrm>
            <a:off x="685615" y="2529164"/>
            <a:ext cx="2963605" cy="3279399"/>
          </a:xfrm>
          <a:prstGeom prst="rect">
            <a:avLst/>
          </a:prstGeom>
        </p:spPr>
      </p:pic>
      <p:sp>
        <p:nvSpPr>
          <p:cNvPr id="9" name="TextBox 8">
            <a:extLst>
              <a:ext uri="{FF2B5EF4-FFF2-40B4-BE49-F238E27FC236}">
                <a16:creationId xmlns:a16="http://schemas.microsoft.com/office/drawing/2014/main" id="{002EF092-BD53-4CFD-8B9E-667CC41012E6}"/>
              </a:ext>
            </a:extLst>
          </p:cNvPr>
          <p:cNvSpPr txBox="1"/>
          <p:nvPr/>
        </p:nvSpPr>
        <p:spPr>
          <a:xfrm>
            <a:off x="3883754" y="2396767"/>
            <a:ext cx="7858954"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We will verify that you applied for graduation.</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If you have not applied for graduation your OPT request will be denied!</a:t>
            </a:r>
          </a:p>
          <a:p>
            <a:pPr marL="742950" lvl="1" indent="-285750">
              <a:buFont typeface="Wingdings"/>
              <a:buChar char="q"/>
            </a:pPr>
            <a:endParaRPr lang="en-US">
              <a:latin typeface="Arial" panose="020B0604020202020204" pitchFamily="34" charset="0"/>
              <a:cs typeface="Arial" panose="020B0604020202020204" pitchFamily="34" charset="0"/>
            </a:endParaRPr>
          </a:p>
          <a:p>
            <a:pPr marL="742950" lvl="1" indent="-285750">
              <a:buFont typeface="Wingdings"/>
              <a:buChar char="q"/>
            </a:pPr>
            <a:r>
              <a:rPr lang="en-US">
                <a:latin typeface="Arial" panose="020B0604020202020204" pitchFamily="34" charset="0"/>
                <a:cs typeface="Arial" panose="020B0604020202020204" pitchFamily="34" charset="0"/>
              </a:rPr>
              <a:t>Graduate Students</a:t>
            </a:r>
          </a:p>
          <a:p>
            <a:pPr lvl="1"/>
            <a:r>
              <a:rPr lang="en-US">
                <a:latin typeface="Arial" panose="020B0604020202020204" pitchFamily="34" charset="0"/>
                <a:cs typeface="Arial" panose="020B0604020202020204" pitchFamily="34" charset="0"/>
                <a:hlinkClick r:id="rId4"/>
              </a:rPr>
              <a:t>Apply to Graduate (Graduate Students) | California State University Long Beach (csulb.edu)</a:t>
            </a:r>
            <a:endParaRPr lang="en-US">
              <a:latin typeface="Arial" panose="020B0604020202020204" pitchFamily="34" charset="0"/>
              <a:cs typeface="Arial" panose="020B0604020202020204" pitchFamily="34" charset="0"/>
            </a:endParaRPr>
          </a:p>
          <a:p>
            <a:pPr lvl="1"/>
            <a:endParaRPr lang="en-US">
              <a:latin typeface="Arial" panose="020B0604020202020204" pitchFamily="34" charset="0"/>
              <a:cs typeface="Arial" panose="020B0604020202020204" pitchFamily="34" charset="0"/>
            </a:endParaRPr>
          </a:p>
          <a:p>
            <a:pPr marL="742950" lvl="1" indent="-285750">
              <a:buFont typeface="Wingdings"/>
              <a:buChar char="q"/>
            </a:pPr>
            <a:r>
              <a:rPr lang="en-US">
                <a:latin typeface="Arial" panose="020B0604020202020204" pitchFamily="34" charset="0"/>
                <a:cs typeface="Arial" panose="020B0604020202020204" pitchFamily="34" charset="0"/>
              </a:rPr>
              <a:t>Undergraduate Students</a:t>
            </a:r>
          </a:p>
          <a:p>
            <a:pPr lvl="1"/>
            <a:r>
              <a:rPr lang="en-US">
                <a:latin typeface="Arial" panose="020B0604020202020204" pitchFamily="34" charset="0"/>
                <a:cs typeface="Arial" panose="020B0604020202020204" pitchFamily="34" charset="0"/>
                <a:hlinkClick r:id="rId5"/>
              </a:rPr>
              <a:t>Apply to Graduate (Undergraduate) | California State University Long Beach (csulb.edu)</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8176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B3E0DEB-E7C9-2C73-8D41-3BEF37651A89}"/>
              </a:ext>
            </a:extLst>
          </p:cNvPr>
          <p:cNvGraphicFramePr/>
          <p:nvPr>
            <p:extLst>
              <p:ext uri="{D42A27DB-BD31-4B8C-83A1-F6EECF244321}">
                <p14:modId xmlns:p14="http://schemas.microsoft.com/office/powerpoint/2010/main" val="2688166146"/>
              </p:ext>
            </p:extLst>
          </p:nvPr>
        </p:nvGraphicFramePr>
        <p:xfrm>
          <a:off x="300076" y="1111047"/>
          <a:ext cx="5622260" cy="1315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close-up of a form&#10;&#10;Description automatically generated">
            <a:extLst>
              <a:ext uri="{FF2B5EF4-FFF2-40B4-BE49-F238E27FC236}">
                <a16:creationId xmlns:a16="http://schemas.microsoft.com/office/drawing/2014/main" id="{B87B88CE-D6B0-271B-DE1A-AAB25EBE9533}"/>
              </a:ext>
            </a:extLst>
          </p:cNvPr>
          <p:cNvPicPr>
            <a:picLocks noChangeAspect="1"/>
          </p:cNvPicPr>
          <p:nvPr/>
        </p:nvPicPr>
        <p:blipFill>
          <a:blip r:embed="rId8"/>
          <a:stretch>
            <a:fillRect/>
          </a:stretch>
        </p:blipFill>
        <p:spPr>
          <a:xfrm>
            <a:off x="6337005" y="834600"/>
            <a:ext cx="5026956" cy="5710719"/>
          </a:xfrm>
          <a:prstGeom prst="rect">
            <a:avLst/>
          </a:prstGeom>
        </p:spPr>
      </p:pic>
      <p:sp>
        <p:nvSpPr>
          <p:cNvPr id="4" name="Content Placeholder 2"/>
          <p:cNvSpPr txBox="1">
            <a:spLocks/>
          </p:cNvSpPr>
          <p:nvPr/>
        </p:nvSpPr>
        <p:spPr>
          <a:xfrm>
            <a:off x="3271015" y="3055404"/>
            <a:ext cx="2858655" cy="990600"/>
          </a:xfrm>
          <a:prstGeom prst="rect">
            <a:avLst/>
          </a:prstGeom>
        </p:spPr>
        <p:txBody>
          <a:bodyPr vert="horz" lIns="182880" tIns="91440" rIns="91440" bIns="45720" anchor="t">
            <a:normAutofit/>
          </a:bodyPr>
          <a:lstStyle/>
          <a:p>
            <a:pPr marL="514350" indent="-514350">
              <a:spcBef>
                <a:spcPts val="250"/>
              </a:spcBef>
              <a:buClr>
                <a:schemeClr val="accent1"/>
              </a:buClr>
              <a:buSzPct val="80000"/>
              <a:defRPr/>
            </a:pPr>
            <a:r>
              <a:rPr lang="en-US" sz="1600" b="1">
                <a:latin typeface="Arial"/>
                <a:cs typeface="Arial"/>
              </a:rPr>
              <a:t>Sections 1 &amp; 2</a:t>
            </a:r>
            <a:endParaRPr lang="en-US" sz="1600" b="1">
              <a:latin typeface="Arial" panose="020B0604020202020204" pitchFamily="34" charset="0"/>
              <a:cs typeface="Arial" panose="020B0604020202020204" pitchFamily="34" charset="0"/>
            </a:endParaRPr>
          </a:p>
          <a:p>
            <a:pPr marL="514350" indent="-514350">
              <a:spcBef>
                <a:spcPts val="250"/>
              </a:spcBef>
              <a:buClr>
                <a:schemeClr val="accent1"/>
              </a:buClr>
              <a:buSzPct val="80000"/>
              <a:defRPr/>
            </a:pPr>
            <a:r>
              <a:rPr lang="en-US" sz="1600">
                <a:latin typeface="Arial"/>
                <a:cs typeface="Arial"/>
              </a:rPr>
              <a:t>	Student’s section</a:t>
            </a:r>
          </a:p>
        </p:txBody>
      </p:sp>
      <p:sp>
        <p:nvSpPr>
          <p:cNvPr id="5" name="Content Placeholder 2"/>
          <p:cNvSpPr txBox="1">
            <a:spLocks/>
          </p:cNvSpPr>
          <p:nvPr/>
        </p:nvSpPr>
        <p:spPr>
          <a:xfrm>
            <a:off x="3271015" y="5114225"/>
            <a:ext cx="3688080" cy="1216152"/>
          </a:xfrm>
          <a:prstGeom prst="rect">
            <a:avLst/>
          </a:prstGeom>
        </p:spPr>
        <p:txBody>
          <a:bodyPr vert="horz" lIns="182880" tIns="91440" rIns="91440" bIns="45720" anchor="t">
            <a:normAutofit/>
          </a:bodyPr>
          <a:lstStyle/>
          <a:p>
            <a:pPr marL="514350" indent="-514350">
              <a:spcBef>
                <a:spcPts val="250"/>
              </a:spcBef>
              <a:buClr>
                <a:schemeClr val="accent1"/>
              </a:buClr>
              <a:buSzPct val="80000"/>
              <a:defRPr/>
            </a:pPr>
            <a:r>
              <a:rPr lang="en-US" sz="1600" b="1">
                <a:latin typeface="Arial"/>
                <a:cs typeface="Arial"/>
              </a:rPr>
              <a:t>Section 3</a:t>
            </a:r>
          </a:p>
          <a:p>
            <a:pPr marL="514350" indent="-514350">
              <a:spcBef>
                <a:spcPts val="250"/>
              </a:spcBef>
              <a:buClr>
                <a:schemeClr val="accent1"/>
              </a:buClr>
              <a:buSzPct val="80000"/>
              <a:defRPr/>
            </a:pPr>
            <a:r>
              <a:rPr lang="en-US" sz="1600">
                <a:latin typeface="Arial"/>
                <a:cs typeface="Arial"/>
              </a:rPr>
              <a:t>	Advisor Approval</a:t>
            </a:r>
          </a:p>
        </p:txBody>
      </p:sp>
      <p:pic>
        <p:nvPicPr>
          <p:cNvPr id="4098" name="Picture 2" descr="Git Push Request Programming Coding Server and Database Stock Vector - Illustration of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1933" y="3121287"/>
            <a:ext cx="2832174" cy="212413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DC0642B5-DEA4-5E02-D528-3C2BACF6D05F}"/>
              </a:ext>
            </a:extLst>
          </p:cNvPr>
          <p:cNvSpPr/>
          <p:nvPr/>
        </p:nvSpPr>
        <p:spPr>
          <a:xfrm>
            <a:off x="8982808" y="2945423"/>
            <a:ext cx="2198076" cy="302653"/>
          </a:xfrm>
          <a:prstGeom prst="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77601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BF0E299D-1F08-7AAA-2E00-71A3CCEE7E1D}"/>
              </a:ext>
            </a:extLst>
          </p:cNvPr>
          <p:cNvGraphicFramePr/>
          <p:nvPr>
            <p:extLst>
              <p:ext uri="{D42A27DB-BD31-4B8C-83A1-F6EECF244321}">
                <p14:modId xmlns:p14="http://schemas.microsoft.com/office/powerpoint/2010/main" val="2362466886"/>
              </p:ext>
            </p:extLst>
          </p:nvPr>
        </p:nvGraphicFramePr>
        <p:xfrm>
          <a:off x="675916" y="770847"/>
          <a:ext cx="5367354" cy="14381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txBox="1">
            <a:spLocks/>
          </p:cNvSpPr>
          <p:nvPr/>
        </p:nvSpPr>
        <p:spPr>
          <a:xfrm>
            <a:off x="552893" y="2590892"/>
            <a:ext cx="4646428" cy="2903718"/>
          </a:xfrm>
          <a:prstGeom prst="rect">
            <a:avLst/>
          </a:prstGeom>
        </p:spPr>
        <p:txBody>
          <a:bodyPr vert="horz" lIns="182880" tIns="91440" rIns="91440" bIns="45720" anchor="t">
            <a:normAutofit fontScale="85000" lnSpcReduction="20000"/>
          </a:bodyPr>
          <a:lstStyle/>
          <a:p>
            <a:pPr marL="971550" marR="0" lvl="0" indent="-457200" defTabSz="914400" rtl="0" eaLnBrk="1" fontAlgn="auto" latinLnBrk="0" hangingPunct="1">
              <a:lnSpc>
                <a:spcPct val="100000"/>
              </a:lnSpc>
              <a:spcBef>
                <a:spcPts val="250"/>
              </a:spcBef>
              <a:spcAft>
                <a:spcPts val="0"/>
              </a:spcAft>
              <a:buClr>
                <a:srgbClr val="FFCA08"/>
              </a:buClr>
              <a:buSzPct val="80000"/>
              <a:buFont typeface="Wingdings" panose="05000000000000000000" pitchFamily="2" charset="2"/>
              <a:buChar char="q"/>
              <a:tabLst/>
              <a:defRPr/>
            </a:pPr>
            <a:r>
              <a:rPr lang="en-US" sz="2900" dirty="0">
                <a:latin typeface="Arial"/>
                <a:cs typeface="Arial"/>
              </a:rPr>
              <a:t>Access your I-94 record at</a:t>
            </a:r>
            <a:r>
              <a:rPr lang="en-US" sz="2900" b="1" dirty="0">
                <a:latin typeface="Arial"/>
                <a:cs typeface="Arial"/>
              </a:rPr>
              <a:t> </a:t>
            </a:r>
            <a:r>
              <a:rPr lang="en-US" sz="2900" b="1" dirty="0">
                <a:latin typeface="Arial"/>
                <a:cs typeface="Arial"/>
                <a:hlinkClick r:id="rId8"/>
              </a:rPr>
              <a:t>www.cbp.gov/I94</a:t>
            </a:r>
            <a:r>
              <a:rPr lang="en-US" sz="2900" b="1" dirty="0">
                <a:latin typeface="Arial"/>
                <a:cs typeface="Arial"/>
              </a:rPr>
              <a:t> </a:t>
            </a:r>
            <a:endParaRPr lang="en-US" sz="2900" dirty="0">
              <a:latin typeface="Arial"/>
              <a:cs typeface="Arial"/>
            </a:endParaRPr>
          </a:p>
          <a:p>
            <a:pPr marL="971550" marR="0" lvl="0" indent="-457200" defTabSz="914400" rtl="0" eaLnBrk="1" fontAlgn="auto" latinLnBrk="0" hangingPunct="1">
              <a:lnSpc>
                <a:spcPct val="100000"/>
              </a:lnSpc>
              <a:spcBef>
                <a:spcPts val="250"/>
              </a:spcBef>
              <a:spcAft>
                <a:spcPts val="0"/>
              </a:spcAft>
              <a:buClr>
                <a:srgbClr val="FFCA08"/>
              </a:buClr>
              <a:buSzPct val="80000"/>
              <a:buFont typeface="Wingdings" panose="05000000000000000000" pitchFamily="2" charset="2"/>
              <a:buChar char="q"/>
              <a:tabLst/>
              <a:defRPr/>
            </a:pPr>
            <a:r>
              <a:rPr lang="en-US" sz="2900" dirty="0">
                <a:solidFill>
                  <a:prstClr val="black"/>
                </a:solidFill>
                <a:latin typeface="Arial"/>
                <a:cs typeface="Arial"/>
              </a:rPr>
              <a:t>Review your most recent i-94 record, and ensure your most recent entry details are accurate including,</a:t>
            </a:r>
          </a:p>
          <a:p>
            <a:pPr marL="514350" defTabSz="914400">
              <a:spcBef>
                <a:spcPts val="250"/>
              </a:spcBef>
              <a:buClr>
                <a:srgbClr val="FFCA08"/>
              </a:buClr>
              <a:buSzPct val="80000"/>
              <a:defRPr/>
            </a:pPr>
            <a:r>
              <a:rPr lang="en-US" sz="2900" dirty="0">
                <a:solidFill>
                  <a:prstClr val="black"/>
                </a:solidFill>
                <a:latin typeface="Arial"/>
                <a:cs typeface="Arial"/>
              </a:rPr>
              <a:t>  </a:t>
            </a:r>
            <a:r>
              <a:rPr kumimoji="0" lang="en-US" sz="2900" b="1" i="0" u="none" strike="noStrike" kern="1200" cap="none" spc="0" normalizeH="0" baseline="0" noProof="0" dirty="0">
                <a:ln>
                  <a:noFill/>
                </a:ln>
                <a:solidFill>
                  <a:prstClr val="black"/>
                </a:solidFill>
                <a:effectLst/>
                <a:uLnTx/>
                <a:uFillTx/>
                <a:latin typeface="Arial"/>
                <a:ea typeface="+mn-ea"/>
                <a:cs typeface="Arial"/>
              </a:rPr>
              <a:t>Class </a:t>
            </a:r>
            <a:r>
              <a:rPr kumimoji="0" lang="en-US" sz="2600" b="1" i="0" u="none" strike="noStrike" kern="1200" cap="none" spc="0" normalizeH="0" baseline="0" noProof="0" dirty="0">
                <a:ln>
                  <a:noFill/>
                </a:ln>
                <a:solidFill>
                  <a:prstClr val="black"/>
                </a:solidFill>
                <a:effectLst/>
                <a:uLnTx/>
                <a:uFillTx/>
                <a:latin typeface="Arial"/>
                <a:ea typeface="+mn-ea"/>
                <a:cs typeface="Arial"/>
              </a:rPr>
              <a:t>of Admission: F-1</a:t>
            </a:r>
            <a:endParaRPr lang="en-US" sz="2600" b="1" i="0" u="none" strike="noStrike" kern="1200" cap="none" spc="0" normalizeH="0" baseline="0" noProof="0" dirty="0">
              <a:ln>
                <a:noFill/>
              </a:ln>
              <a:solidFill>
                <a:prstClr val="black"/>
              </a:solidFill>
              <a:effectLst/>
              <a:uLnTx/>
              <a:uFillTx/>
              <a:latin typeface="Arial"/>
              <a:cs typeface="Arial"/>
            </a:endParaRPr>
          </a:p>
          <a:p>
            <a:pPr marL="514350" marR="0" lvl="0" indent="-514350" algn="l" defTabSz="914400" rtl="0" eaLnBrk="1" fontAlgn="auto" latinLnBrk="0" hangingPunct="1">
              <a:lnSpc>
                <a:spcPct val="100000"/>
              </a:lnSpc>
              <a:spcBef>
                <a:spcPts val="250"/>
              </a:spcBef>
              <a:spcAft>
                <a:spcPts val="0"/>
              </a:spcAft>
              <a:buClr>
                <a:srgbClr val="FFCA08"/>
              </a:buClr>
              <a:buSzPct val="80000"/>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Arial"/>
            </a:endParaRPr>
          </a:p>
        </p:txBody>
      </p:sp>
      <p:pic>
        <p:nvPicPr>
          <p:cNvPr id="4" name="Picture 3">
            <a:extLst>
              <a:ext uri="{FF2B5EF4-FFF2-40B4-BE49-F238E27FC236}">
                <a16:creationId xmlns:a16="http://schemas.microsoft.com/office/drawing/2014/main" id="{E02D4589-1258-A538-67F2-B76D7CB5166F}"/>
              </a:ext>
            </a:extLst>
          </p:cNvPr>
          <p:cNvPicPr>
            <a:picLocks noChangeAspect="1"/>
          </p:cNvPicPr>
          <p:nvPr/>
        </p:nvPicPr>
        <p:blipFill>
          <a:blip r:embed="rId9"/>
          <a:stretch>
            <a:fillRect/>
          </a:stretch>
        </p:blipFill>
        <p:spPr>
          <a:xfrm>
            <a:off x="5998488" y="1075885"/>
            <a:ext cx="5265649" cy="4904560"/>
          </a:xfrm>
          <a:prstGeom prst="rect">
            <a:avLst/>
          </a:prstGeom>
        </p:spPr>
      </p:pic>
    </p:spTree>
    <p:extLst>
      <p:ext uri="{BB962C8B-B14F-4D97-AF65-F5344CB8AC3E}">
        <p14:creationId xmlns:p14="http://schemas.microsoft.com/office/powerpoint/2010/main" val="1247300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5A870F-0FB6-780D-01CC-1AA9F8F7D972}"/>
              </a:ext>
            </a:extLst>
          </p:cNvPr>
          <p:cNvPicPr>
            <a:picLocks noChangeAspect="1"/>
          </p:cNvPicPr>
          <p:nvPr/>
        </p:nvPicPr>
        <p:blipFill>
          <a:blip r:embed="rId3"/>
          <a:stretch>
            <a:fillRect/>
          </a:stretch>
        </p:blipFill>
        <p:spPr>
          <a:xfrm>
            <a:off x="6859834" y="1083344"/>
            <a:ext cx="4391728" cy="5348872"/>
          </a:xfrm>
          <a:prstGeom prst="rect">
            <a:avLst/>
          </a:prstGeom>
        </p:spPr>
      </p:pic>
      <p:sp>
        <p:nvSpPr>
          <p:cNvPr id="3" name="TextBox 2">
            <a:extLst>
              <a:ext uri="{FF2B5EF4-FFF2-40B4-BE49-F238E27FC236}">
                <a16:creationId xmlns:a16="http://schemas.microsoft.com/office/drawing/2014/main" id="{002EF092-BD53-4CFD-8B9E-667CC41012E6}"/>
              </a:ext>
            </a:extLst>
          </p:cNvPr>
          <p:cNvSpPr txBox="1"/>
          <p:nvPr/>
        </p:nvSpPr>
        <p:spPr>
          <a:xfrm>
            <a:off x="1853871" y="2470546"/>
            <a:ext cx="4852446"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Wingdings"/>
              <a:buChar char="q"/>
            </a:pPr>
            <a:r>
              <a:rPr lang="en-US" sz="2000">
                <a:latin typeface="Arial"/>
                <a:cs typeface="Arial"/>
              </a:rPr>
              <a:t>You will receive your OPT I-20, and your Coversheet from the ISS Advisor </a:t>
            </a:r>
          </a:p>
          <a:p>
            <a:pPr marL="742950" lvl="1" indent="-285750">
              <a:buFont typeface="Wingdings"/>
              <a:buChar char="q"/>
            </a:pPr>
            <a:r>
              <a:rPr lang="en-US" sz="2000">
                <a:latin typeface="Arial"/>
                <a:ea typeface="+mn-lt"/>
                <a:cs typeface="+mn-lt"/>
              </a:rPr>
              <a:t>Follow the instruction on your Coversheet to Create a USCIS Account and </a:t>
            </a:r>
            <a:r>
              <a:rPr lang="en-US" sz="2000" b="1">
                <a:latin typeface="Arial"/>
                <a:ea typeface="+mn-lt"/>
                <a:cs typeface="+mn-lt"/>
              </a:rPr>
              <a:t>file your OPT application online.</a:t>
            </a:r>
            <a:endParaRPr lang="en-US" sz="2000" b="1">
              <a:latin typeface="Arial"/>
              <a:cs typeface="Arial"/>
            </a:endParaRPr>
          </a:p>
        </p:txBody>
      </p:sp>
      <p:graphicFrame>
        <p:nvGraphicFramePr>
          <p:cNvPr id="4" name="Diagram 3"/>
          <p:cNvGraphicFramePr/>
          <p:nvPr>
            <p:extLst>
              <p:ext uri="{D42A27DB-BD31-4B8C-83A1-F6EECF244321}">
                <p14:modId xmlns:p14="http://schemas.microsoft.com/office/powerpoint/2010/main" val="216617627"/>
              </p:ext>
            </p:extLst>
          </p:nvPr>
        </p:nvGraphicFramePr>
        <p:xfrm>
          <a:off x="955043" y="1092382"/>
          <a:ext cx="6033277" cy="12375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27788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urglass and a calendar">
            <a:extLst>
              <a:ext uri="{FF2B5EF4-FFF2-40B4-BE49-F238E27FC236}">
                <a16:creationId xmlns:a16="http://schemas.microsoft.com/office/drawing/2014/main" id="{A3F039F1-4799-BB09-729A-415161C7D7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3704" y="1301166"/>
            <a:ext cx="8868733" cy="5286044"/>
          </a:xfrm>
          <a:prstGeom prst="rect">
            <a:avLst/>
          </a:prstGeom>
        </p:spPr>
      </p:pic>
      <p:sp>
        <p:nvSpPr>
          <p:cNvPr id="3" name="TextBox 2">
            <a:extLst>
              <a:ext uri="{FF2B5EF4-FFF2-40B4-BE49-F238E27FC236}">
                <a16:creationId xmlns:a16="http://schemas.microsoft.com/office/drawing/2014/main" id="{70672F7A-6004-465A-AFCE-198438F16945}"/>
              </a:ext>
            </a:extLst>
          </p:cNvPr>
          <p:cNvSpPr txBox="1"/>
          <p:nvPr/>
        </p:nvSpPr>
        <p:spPr>
          <a:xfrm>
            <a:off x="1859503" y="1913730"/>
            <a:ext cx="3512519"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Wingdings"/>
              <a:buChar char="q"/>
            </a:pPr>
            <a:r>
              <a:rPr lang="en-US" dirty="0">
                <a:latin typeface="Arial"/>
                <a:cs typeface="Arial"/>
              </a:rPr>
              <a:t>You must</a:t>
            </a:r>
            <a:r>
              <a:rPr lang="en-US" dirty="0">
                <a:solidFill>
                  <a:srgbClr val="444444"/>
                </a:solidFill>
                <a:latin typeface="Arial"/>
                <a:cs typeface="Arial"/>
              </a:rPr>
              <a:t> </a:t>
            </a:r>
            <a:r>
              <a:rPr lang="en-US" b="1" dirty="0">
                <a:solidFill>
                  <a:srgbClr val="FF0000"/>
                </a:solidFill>
                <a:latin typeface="Arial"/>
                <a:cs typeface="Arial"/>
              </a:rPr>
              <a:t>file your OPT I-20 with form i-765 within 30 days</a:t>
            </a:r>
            <a:r>
              <a:rPr lang="en-US" dirty="0">
                <a:solidFill>
                  <a:srgbClr val="444444"/>
                </a:solidFill>
                <a:latin typeface="Arial"/>
                <a:cs typeface="Arial"/>
              </a:rPr>
              <a:t> </a:t>
            </a:r>
            <a:r>
              <a:rPr lang="en-US" dirty="0">
                <a:latin typeface="Arial"/>
                <a:cs typeface="Arial"/>
              </a:rPr>
              <a:t>from the original OPT request date indicated in SEVIS.</a:t>
            </a:r>
          </a:p>
          <a:p>
            <a:pPr marL="742950" lvl="1" indent="-285750">
              <a:buFont typeface="Wingdings"/>
              <a:buChar char="q"/>
            </a:pPr>
            <a:r>
              <a:rPr lang="en-US" dirty="0">
                <a:latin typeface="Arial"/>
                <a:cs typeface="Arial"/>
              </a:rPr>
              <a:t>This date usually coincides with the date OPT I-20 was signed by the DSO. </a:t>
            </a:r>
          </a:p>
          <a:p>
            <a:pPr marL="742950" lvl="1" indent="-285750">
              <a:buFont typeface="Wingdings"/>
              <a:buChar char="q"/>
            </a:pPr>
            <a:r>
              <a:rPr lang="en-US" sz="1800" b="1" i="1" dirty="0">
                <a:latin typeface="Arial"/>
                <a:cs typeface="Arial"/>
              </a:rPr>
              <a:t>Reminder: </a:t>
            </a:r>
            <a:r>
              <a:rPr lang="en-US" sz="1800" dirty="0">
                <a:latin typeface="Arial"/>
                <a:cs typeface="Arial"/>
              </a:rPr>
              <a:t>You can file Form I-765 </a:t>
            </a:r>
            <a:r>
              <a:rPr lang="en-US" sz="1800" u="sng" dirty="0">
                <a:latin typeface="Arial"/>
                <a:cs typeface="Arial"/>
              </a:rPr>
              <a:t>90 days before</a:t>
            </a:r>
            <a:r>
              <a:rPr lang="en-US" sz="1800" dirty="0">
                <a:latin typeface="Arial"/>
                <a:cs typeface="Arial"/>
              </a:rPr>
              <a:t> your program end date, but no later than </a:t>
            </a:r>
            <a:r>
              <a:rPr lang="en-US" sz="1800" u="sng" dirty="0">
                <a:latin typeface="Arial"/>
                <a:cs typeface="Arial"/>
              </a:rPr>
              <a:t>60 days after</a:t>
            </a:r>
            <a:r>
              <a:rPr lang="en-US" sz="1800" dirty="0">
                <a:latin typeface="Arial"/>
                <a:cs typeface="Arial"/>
              </a:rPr>
              <a:t>.</a:t>
            </a:r>
            <a:endParaRPr lang="en-US" dirty="0">
              <a:latin typeface="Arial"/>
              <a:cs typeface="Arial"/>
            </a:endParaRPr>
          </a:p>
          <a:p>
            <a:pPr lvl="1"/>
            <a:endParaRPr lang="en-US">
              <a:latin typeface="Arial"/>
              <a:cs typeface="Arial"/>
            </a:endParaRPr>
          </a:p>
        </p:txBody>
      </p:sp>
      <p:sp>
        <p:nvSpPr>
          <p:cNvPr id="4" name="TextBox 3">
            <a:extLst>
              <a:ext uri="{FF2B5EF4-FFF2-40B4-BE49-F238E27FC236}">
                <a16:creationId xmlns:a16="http://schemas.microsoft.com/office/drawing/2014/main" id="{AB3343E7-1371-BB95-2C76-BDB3A0D4D426}"/>
              </a:ext>
            </a:extLst>
          </p:cNvPr>
          <p:cNvSpPr txBox="1"/>
          <p:nvPr/>
        </p:nvSpPr>
        <p:spPr>
          <a:xfrm>
            <a:off x="1593703" y="777946"/>
            <a:ext cx="8868733" cy="52322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gn="ctr"/>
            <a:r>
              <a:rPr lang="en-US" sz="2800" b="1">
                <a:solidFill>
                  <a:schemeClr val="tx1"/>
                </a:solidFill>
              </a:rPr>
              <a:t>Filing Deadline</a:t>
            </a:r>
          </a:p>
        </p:txBody>
      </p:sp>
    </p:spTree>
    <p:extLst>
      <p:ext uri="{BB962C8B-B14F-4D97-AF65-F5344CB8AC3E}">
        <p14:creationId xmlns:p14="http://schemas.microsoft.com/office/powerpoint/2010/main" val="1814074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09365A1-8802-4AF1-B2EA-413074E74C15}"/>
              </a:ext>
            </a:extLst>
          </p:cNvPr>
          <p:cNvSpPr txBox="1">
            <a:spLocks/>
          </p:cNvSpPr>
          <p:nvPr/>
        </p:nvSpPr>
        <p:spPr>
          <a:xfrm>
            <a:off x="2555631" y="1441938"/>
            <a:ext cx="7080738" cy="3974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5400" b="1">
                <a:solidFill>
                  <a:schemeClr val="bg1">
                    <a:lumMod val="95000"/>
                    <a:lumOff val="5000"/>
                  </a:schemeClr>
                </a:solidFill>
              </a:rPr>
              <a:t>File form I-765 to USCIS</a:t>
            </a:r>
            <a:br>
              <a:rPr lang="en-US" sz="5400" b="1">
                <a:solidFill>
                  <a:schemeClr val="bg1">
                    <a:lumMod val="95000"/>
                    <a:lumOff val="5000"/>
                  </a:schemeClr>
                </a:solidFill>
              </a:rPr>
            </a:br>
            <a:r>
              <a:rPr lang="en-US" sz="5400" b="1">
                <a:solidFill>
                  <a:schemeClr val="bg1">
                    <a:lumMod val="95000"/>
                    <a:lumOff val="5000"/>
                  </a:schemeClr>
                </a:solidFill>
              </a:rPr>
              <a:t>(ONLINE FILING)</a:t>
            </a:r>
          </a:p>
        </p:txBody>
      </p:sp>
    </p:spTree>
    <p:extLst>
      <p:ext uri="{BB962C8B-B14F-4D97-AF65-F5344CB8AC3E}">
        <p14:creationId xmlns:p14="http://schemas.microsoft.com/office/powerpoint/2010/main" val="2788803698"/>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45735" y="889369"/>
            <a:ext cx="7010400" cy="52322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gn="ctr"/>
            <a:r>
              <a:rPr lang="en-US" sz="2800" b="1">
                <a:solidFill>
                  <a:schemeClr val="tx1"/>
                </a:solidFill>
              </a:rPr>
              <a:t>Preparing to file Form I-765</a:t>
            </a:r>
          </a:p>
        </p:txBody>
      </p:sp>
      <p:graphicFrame>
        <p:nvGraphicFramePr>
          <p:cNvPr id="3" name="Diagram 2"/>
          <p:cNvGraphicFramePr/>
          <p:nvPr>
            <p:extLst>
              <p:ext uri="{D42A27DB-BD31-4B8C-83A1-F6EECF244321}">
                <p14:modId xmlns:p14="http://schemas.microsoft.com/office/powerpoint/2010/main" val="2944934984"/>
              </p:ext>
            </p:extLst>
          </p:nvPr>
        </p:nvGraphicFramePr>
        <p:xfrm>
          <a:off x="2170950" y="1600533"/>
          <a:ext cx="7485185" cy="51331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2847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20076" y="741531"/>
            <a:ext cx="8357131" cy="681480"/>
          </a:xfrm>
          <a:prstGeom prst="rect">
            <a:avLst/>
          </a:prstGeom>
        </p:spPr>
        <p:style>
          <a:lnRef idx="1">
            <a:schemeClr val="accent4"/>
          </a:lnRef>
          <a:fillRef idx="3">
            <a:schemeClr val="accent4"/>
          </a:fillRef>
          <a:effectRef idx="2">
            <a:schemeClr val="accent4"/>
          </a:effectRef>
          <a:fontRef idx="minor">
            <a:schemeClr val="lt1"/>
          </a:fontRef>
        </p:style>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Calibri Light"/>
                <a:cs typeface="Arial"/>
              </a:rPr>
              <a:t>Form I-765 Supporting Documents</a:t>
            </a:r>
            <a:endParaRPr lang="en-US" sz="4000" b="1">
              <a:latin typeface="Calibri Light"/>
              <a:cs typeface="Arial" panose="020B0604020202020204" pitchFamily="34" charset="0"/>
            </a:endParaRPr>
          </a:p>
        </p:txBody>
      </p:sp>
      <p:sp>
        <p:nvSpPr>
          <p:cNvPr id="3" name="Content Placeholder 2"/>
          <p:cNvSpPr txBox="1">
            <a:spLocks/>
          </p:cNvSpPr>
          <p:nvPr/>
        </p:nvSpPr>
        <p:spPr>
          <a:xfrm>
            <a:off x="721093" y="1190223"/>
            <a:ext cx="8791272" cy="191097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450">
              <a:latin typeface="Arial" panose="020B0604020202020204" pitchFamily="34" charset="0"/>
              <a:cs typeface="Arial" panose="020B0604020202020204" pitchFamily="34" charset="0"/>
            </a:endParaRPr>
          </a:p>
          <a:p>
            <a:r>
              <a:rPr lang="en-US" sz="1450" dirty="0">
                <a:latin typeface="Arial"/>
                <a:cs typeface="Arial"/>
              </a:rPr>
              <a:t>Copy of Passport (must be valid for 6 months in the future)</a:t>
            </a:r>
          </a:p>
          <a:p>
            <a:r>
              <a:rPr lang="en-US" sz="1450" dirty="0">
                <a:latin typeface="Arial"/>
                <a:cs typeface="Arial"/>
              </a:rPr>
              <a:t>Copy F-1 Visa (it is ok if expired)</a:t>
            </a:r>
          </a:p>
          <a:p>
            <a:r>
              <a:rPr lang="en-US" sz="1450" dirty="0">
                <a:latin typeface="Arial"/>
                <a:cs typeface="Arial"/>
              </a:rPr>
              <a:t>Copy of I-94 Card or I-94 record- go to</a:t>
            </a:r>
            <a:r>
              <a:rPr lang="en-US" sz="1450" b="1" dirty="0">
                <a:latin typeface="Arial"/>
                <a:cs typeface="Arial"/>
              </a:rPr>
              <a:t> </a:t>
            </a:r>
            <a:r>
              <a:rPr lang="en-US" sz="1450" b="1" dirty="0">
                <a:latin typeface="Arial"/>
                <a:cs typeface="Arial"/>
                <a:hlinkClick r:id="rId3"/>
              </a:rPr>
              <a:t>www.cbp.gov/I94</a:t>
            </a:r>
            <a:r>
              <a:rPr lang="en-US" sz="1450" b="1" dirty="0">
                <a:latin typeface="Arial"/>
                <a:cs typeface="Arial"/>
              </a:rPr>
              <a:t> </a:t>
            </a:r>
            <a:r>
              <a:rPr lang="en-US" sz="1450" dirty="0">
                <a:latin typeface="Arial"/>
                <a:cs typeface="Arial"/>
              </a:rPr>
              <a:t>to print you most recent record</a:t>
            </a:r>
          </a:p>
          <a:p>
            <a:r>
              <a:rPr lang="en-US" sz="1450" dirty="0">
                <a:latin typeface="Arial"/>
                <a:cs typeface="Arial"/>
              </a:rPr>
              <a:t>Copy of relevant CPT I-20s, prior OPT I-20 &amp; any EADs you received.</a:t>
            </a:r>
          </a:p>
        </p:txBody>
      </p:sp>
      <p:pic>
        <p:nvPicPr>
          <p:cNvPr id="4" name="Picture 7" descr="Table&#10;&#10;Description automatically generated">
            <a:extLst>
              <a:ext uri="{FF2B5EF4-FFF2-40B4-BE49-F238E27FC236}">
                <a16:creationId xmlns:a16="http://schemas.microsoft.com/office/drawing/2014/main" id="{5D7D5CE4-DC3C-41D4-AF3C-F43298B2E35D}"/>
              </a:ext>
            </a:extLst>
          </p:cNvPr>
          <p:cNvPicPr>
            <a:picLocks noChangeAspect="1"/>
          </p:cNvPicPr>
          <p:nvPr/>
        </p:nvPicPr>
        <p:blipFill>
          <a:blip r:embed="rId4"/>
          <a:stretch>
            <a:fillRect/>
          </a:stretch>
        </p:blipFill>
        <p:spPr>
          <a:xfrm>
            <a:off x="8354722" y="2351638"/>
            <a:ext cx="3130061" cy="4054433"/>
          </a:xfrm>
          <a:prstGeom prst="rect">
            <a:avLst/>
          </a:prstGeom>
          <a:ln>
            <a:noFill/>
          </a:ln>
          <a:effectLst>
            <a:outerShdw blurRad="292100" dist="139700" dir="2700000" algn="tl" rotWithShape="0">
              <a:srgbClr val="333333">
                <a:alpha val="65000"/>
              </a:srgbClr>
            </a:outerShdw>
          </a:effectLst>
        </p:spPr>
      </p:pic>
      <p:pic>
        <p:nvPicPr>
          <p:cNvPr id="5" name="Picture 6" descr="Graphical user interface&#10;&#10;Description automatically generated">
            <a:extLst>
              <a:ext uri="{FF2B5EF4-FFF2-40B4-BE49-F238E27FC236}">
                <a16:creationId xmlns:a16="http://schemas.microsoft.com/office/drawing/2014/main" id="{BC1D184A-E09F-4DF8-895A-65741944BA3C}"/>
              </a:ext>
            </a:extLst>
          </p:cNvPr>
          <p:cNvPicPr>
            <a:picLocks noChangeAspect="1"/>
          </p:cNvPicPr>
          <p:nvPr/>
        </p:nvPicPr>
        <p:blipFill>
          <a:blip r:embed="rId5"/>
          <a:stretch>
            <a:fillRect/>
          </a:stretch>
        </p:blipFill>
        <p:spPr>
          <a:xfrm>
            <a:off x="4575864" y="3096909"/>
            <a:ext cx="3499339" cy="2659731"/>
          </a:xfrm>
          <a:prstGeom prst="rect">
            <a:avLst/>
          </a:prstGeom>
        </p:spPr>
      </p:pic>
      <p:pic>
        <p:nvPicPr>
          <p:cNvPr id="6" name="Picture 5"/>
          <p:cNvPicPr>
            <a:picLocks noChangeAspect="1"/>
          </p:cNvPicPr>
          <p:nvPr/>
        </p:nvPicPr>
        <p:blipFill>
          <a:blip r:embed="rId6"/>
          <a:stretch>
            <a:fillRect/>
          </a:stretch>
        </p:blipFill>
        <p:spPr>
          <a:xfrm>
            <a:off x="1428755" y="5091088"/>
            <a:ext cx="2428875" cy="1333500"/>
          </a:xfrm>
          <a:prstGeom prst="rect">
            <a:avLst/>
          </a:prstGeom>
          <a:ln>
            <a:noFill/>
          </a:ln>
          <a:effectLst>
            <a:outerShdw blurRad="292100" dist="139700" dir="2700000" algn="tl" rotWithShape="0">
              <a:srgbClr val="333333">
                <a:alpha val="65000"/>
              </a:srgbClr>
            </a:outerShdw>
          </a:effectLst>
        </p:spPr>
      </p:pic>
      <p:pic>
        <p:nvPicPr>
          <p:cNvPr id="7" name="Picture 8" descr="A picture containing food&#10;&#10;Description automatically generated">
            <a:extLst>
              <a:ext uri="{FF2B5EF4-FFF2-40B4-BE49-F238E27FC236}">
                <a16:creationId xmlns:a16="http://schemas.microsoft.com/office/drawing/2014/main" id="{72D1B3D8-979A-4FA8-B27D-521943DD7171}"/>
              </a:ext>
            </a:extLst>
          </p:cNvPr>
          <p:cNvPicPr>
            <a:picLocks noChangeAspect="1"/>
          </p:cNvPicPr>
          <p:nvPr/>
        </p:nvPicPr>
        <p:blipFill>
          <a:blip r:embed="rId7"/>
          <a:stretch>
            <a:fillRect/>
          </a:stretch>
        </p:blipFill>
        <p:spPr>
          <a:xfrm rot="840000">
            <a:off x="2850197" y="3007634"/>
            <a:ext cx="1130545" cy="1600933"/>
          </a:xfrm>
          <a:prstGeom prst="rect">
            <a:avLst/>
          </a:prstGeom>
        </p:spPr>
      </p:pic>
      <p:pic>
        <p:nvPicPr>
          <p:cNvPr id="8" name="Picture 9" descr="Text&#10;&#10;Description automatically generated">
            <a:extLst>
              <a:ext uri="{FF2B5EF4-FFF2-40B4-BE49-F238E27FC236}">
                <a16:creationId xmlns:a16="http://schemas.microsoft.com/office/drawing/2014/main" id="{1DB2DBA4-9DC9-4DFC-9B6B-592AF9FDD0F7}"/>
              </a:ext>
            </a:extLst>
          </p:cNvPr>
          <p:cNvPicPr>
            <a:picLocks noChangeAspect="1"/>
          </p:cNvPicPr>
          <p:nvPr/>
        </p:nvPicPr>
        <p:blipFill>
          <a:blip r:embed="rId8"/>
          <a:stretch>
            <a:fillRect/>
          </a:stretch>
        </p:blipFill>
        <p:spPr>
          <a:xfrm rot="900000">
            <a:off x="905203" y="3208857"/>
            <a:ext cx="1047018" cy="1536456"/>
          </a:xfrm>
          <a:prstGeom prst="rect">
            <a:avLst/>
          </a:prstGeom>
        </p:spPr>
      </p:pic>
      <p:pic>
        <p:nvPicPr>
          <p:cNvPr id="9" name="Picture 12" descr="http://debtcrisis.files.wordpress.com/2011/08/japan-passport.png"/>
          <p:cNvPicPr>
            <a:picLocks noChangeAspect="1" noChangeArrowheads="1"/>
          </p:cNvPicPr>
          <p:nvPr/>
        </p:nvPicPr>
        <p:blipFill>
          <a:blip r:embed="rId9" cstate="print"/>
          <a:srcRect/>
          <a:stretch>
            <a:fillRect/>
          </a:stretch>
        </p:blipFill>
        <p:spPr bwMode="auto">
          <a:xfrm rot="1020000">
            <a:off x="1887830" y="3113688"/>
            <a:ext cx="1010940" cy="14944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9851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421C60-869F-2D6C-986C-1D82D3166F82}"/>
              </a:ext>
            </a:extLst>
          </p:cNvPr>
          <p:cNvPicPr>
            <a:picLocks noChangeAspect="1"/>
          </p:cNvPicPr>
          <p:nvPr/>
        </p:nvPicPr>
        <p:blipFill>
          <a:blip r:embed="rId3"/>
          <a:stretch>
            <a:fillRect/>
          </a:stretch>
        </p:blipFill>
        <p:spPr>
          <a:xfrm>
            <a:off x="6875918" y="2169042"/>
            <a:ext cx="3218130" cy="3212034"/>
          </a:xfrm>
          <a:prstGeom prst="rect">
            <a:avLst/>
          </a:prstGeom>
        </p:spPr>
      </p:pic>
      <p:sp>
        <p:nvSpPr>
          <p:cNvPr id="3" name="Content Placeholder 2">
            <a:extLst>
              <a:ext uri="{FF2B5EF4-FFF2-40B4-BE49-F238E27FC236}">
                <a16:creationId xmlns:a16="http://schemas.microsoft.com/office/drawing/2014/main" id="{76963E24-C0E4-48B2-BB40-A58CDAF367EF}"/>
              </a:ext>
            </a:extLst>
          </p:cNvPr>
          <p:cNvSpPr txBox="1">
            <a:spLocks/>
          </p:cNvSpPr>
          <p:nvPr/>
        </p:nvSpPr>
        <p:spPr>
          <a:xfrm>
            <a:off x="1616240" y="1594884"/>
            <a:ext cx="5384763" cy="4637470"/>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a:p>
            <a:pPr>
              <a:buClr>
                <a:srgbClr val="C59B00"/>
              </a:buClr>
            </a:pPr>
            <a:r>
              <a:rPr lang="en-US" sz="2000" dirty="0">
                <a:latin typeface="Arial"/>
                <a:cs typeface="Arial"/>
              </a:rPr>
              <a:t>Fee for form I-765 is </a:t>
            </a:r>
            <a:r>
              <a:rPr lang="en-US" sz="2000" b="1" dirty="0">
                <a:solidFill>
                  <a:srgbClr val="FF0000"/>
                </a:solidFill>
                <a:latin typeface="Arial"/>
                <a:cs typeface="Arial"/>
              </a:rPr>
              <a:t>$470 dollars</a:t>
            </a:r>
            <a:r>
              <a:rPr lang="en-US" sz="2000" dirty="0">
                <a:latin typeface="Arial"/>
                <a:cs typeface="Arial"/>
              </a:rPr>
              <a:t> (as of July 2024).</a:t>
            </a:r>
          </a:p>
          <a:p>
            <a:pPr>
              <a:buClr>
                <a:srgbClr val="C59B00"/>
              </a:buClr>
            </a:pPr>
            <a:r>
              <a:rPr lang="en-US" sz="2000" dirty="0">
                <a:latin typeface="Arial"/>
                <a:cs typeface="Arial"/>
              </a:rPr>
              <a:t>You will be prompted to complete the fee payment online prior to submitting the Form I-765 in your </a:t>
            </a:r>
            <a:r>
              <a:rPr lang="en-US" sz="2000" dirty="0" err="1">
                <a:latin typeface="Arial"/>
                <a:cs typeface="Arial"/>
              </a:rPr>
              <a:t>MyUSCIS</a:t>
            </a:r>
            <a:r>
              <a:rPr lang="en-US" sz="2000" dirty="0">
                <a:latin typeface="Arial"/>
                <a:cs typeface="Arial"/>
              </a:rPr>
              <a:t> account.</a:t>
            </a:r>
            <a:endParaRPr lang="en-US" sz="2000" i="1" dirty="0">
              <a:latin typeface="Arial" panose="020B0604020202020204" pitchFamily="34" charset="0"/>
              <a:cs typeface="Arial" panose="020B0604020202020204" pitchFamily="34" charset="0"/>
            </a:endParaRPr>
          </a:p>
          <a:p>
            <a:pPr>
              <a:buClr>
                <a:srgbClr val="C59B00"/>
              </a:buClr>
            </a:pPr>
            <a:r>
              <a:rPr lang="en-US" sz="2000" dirty="0">
                <a:latin typeface="Arial"/>
                <a:cs typeface="Arial"/>
              </a:rPr>
              <a:t>Payment can be completed by </a:t>
            </a:r>
            <a:r>
              <a:rPr lang="en-US" sz="2000" b="1" i="1" dirty="0">
                <a:latin typeface="Arial"/>
                <a:cs typeface="Arial"/>
              </a:rPr>
              <a:t>electronic bank transfer or with a credit or debit card</a:t>
            </a:r>
            <a:r>
              <a:rPr lang="en-US" sz="2000" i="1" dirty="0">
                <a:latin typeface="Arial"/>
                <a:cs typeface="Arial"/>
              </a:rPr>
              <a:t>. </a:t>
            </a:r>
            <a:endParaRPr lang="en-US" sz="2000" i="1">
              <a:latin typeface="Arial" panose="020B0604020202020204" pitchFamily="34" charset="0"/>
              <a:cs typeface="Arial" panose="020B0604020202020204" pitchFamily="34" charset="0"/>
            </a:endParaRPr>
          </a:p>
          <a:p>
            <a:pPr>
              <a:buClr>
                <a:srgbClr val="C59B00"/>
              </a:buClr>
            </a:pPr>
            <a:r>
              <a:rPr lang="en-US" sz="2000" dirty="0">
                <a:latin typeface="Arial"/>
                <a:cs typeface="Arial"/>
              </a:rPr>
              <a:t>Filing fees are final and non-refundable, regardless of any action USCIS takes on your application, petition, or request, or if you withdraw your request.</a:t>
            </a:r>
          </a:p>
        </p:txBody>
      </p:sp>
      <p:sp>
        <p:nvSpPr>
          <p:cNvPr id="4" name="Title 1">
            <a:extLst>
              <a:ext uri="{FF2B5EF4-FFF2-40B4-BE49-F238E27FC236}">
                <a16:creationId xmlns:a16="http://schemas.microsoft.com/office/drawing/2014/main" id="{35DDF162-5F92-43E0-895C-B6E50ACB19EE}"/>
              </a:ext>
            </a:extLst>
          </p:cNvPr>
          <p:cNvSpPr txBox="1">
            <a:spLocks/>
          </p:cNvSpPr>
          <p:nvPr/>
        </p:nvSpPr>
        <p:spPr>
          <a:xfrm>
            <a:off x="1848530" y="974167"/>
            <a:ext cx="8087079" cy="883795"/>
          </a:xfrm>
          <a:prstGeom prst="rect">
            <a:avLst/>
          </a:prstGeom>
        </p:spPr>
        <p:style>
          <a:lnRef idx="1">
            <a:schemeClr val="accent4"/>
          </a:lnRef>
          <a:fillRef idx="3">
            <a:schemeClr val="accent4"/>
          </a:fillRef>
          <a:effectRef idx="2">
            <a:schemeClr val="accent4"/>
          </a:effectRef>
          <a:fontRef idx="minor">
            <a:schemeClr val="lt1"/>
          </a:fontRef>
        </p:style>
        <p:txBody>
          <a:bodyPr lIns="91440" tIns="45720" rIns="91440" bIns="45720" anchor="t">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Form I-765 Fees</a:t>
            </a:r>
            <a:r>
              <a:rPr lang="en-US">
                <a:solidFill>
                  <a:schemeClr val="bg1">
                    <a:lumMod val="50000"/>
                  </a:schemeClr>
                </a:solidFill>
              </a:rPr>
              <a:t/>
            </a:r>
            <a:br>
              <a:rPr lang="en-US">
                <a:solidFill>
                  <a:schemeClr val="bg1">
                    <a:lumMod val="50000"/>
                  </a:schemeClr>
                </a:solidFill>
              </a:rPr>
            </a:br>
            <a:r>
              <a:rPr lang="en-US" sz="1800">
                <a:ea typeface="+mj-lt"/>
                <a:cs typeface="+mj-lt"/>
                <a:hlinkClick r:id="rId4"/>
              </a:rPr>
              <a:t>https://www.uscis.gov/i-765</a:t>
            </a:r>
            <a:r>
              <a:rPr lang="en-US" sz="1800"/>
              <a:t/>
            </a:r>
            <a:br>
              <a:rPr lang="en-US" sz="1800"/>
            </a:br>
            <a:r>
              <a:rPr lang="en-US"/>
              <a:t>  </a:t>
            </a:r>
          </a:p>
        </p:txBody>
      </p:sp>
    </p:spTree>
    <p:extLst>
      <p:ext uri="{BB962C8B-B14F-4D97-AF65-F5344CB8AC3E}">
        <p14:creationId xmlns:p14="http://schemas.microsoft.com/office/powerpoint/2010/main" val="2727496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0767" y="816738"/>
            <a:ext cx="4945912" cy="1325563"/>
          </a:xfrm>
          <a:solidFill>
            <a:srgbClr val="FFC000"/>
          </a:solidFill>
        </p:spPr>
        <p:txBody>
          <a:bodyPr>
            <a:normAutofit/>
          </a:bodyPr>
          <a:lstStyle/>
          <a:p>
            <a:pPr algn="ctr"/>
            <a:r>
              <a:rPr lang="en-US" sz="3600" b="1"/>
              <a:t>Workshop Objectives</a:t>
            </a:r>
          </a:p>
        </p:txBody>
      </p:sp>
      <p:sp>
        <p:nvSpPr>
          <p:cNvPr id="3" name="Content Placeholder 2"/>
          <p:cNvSpPr>
            <a:spLocks noGrp="1"/>
          </p:cNvSpPr>
          <p:nvPr>
            <p:ph idx="1"/>
          </p:nvPr>
        </p:nvSpPr>
        <p:spPr>
          <a:xfrm>
            <a:off x="6258855" y="2377970"/>
            <a:ext cx="4511903" cy="4197990"/>
          </a:xfrm>
        </p:spPr>
        <p:txBody>
          <a:bodyPr vert="horz" lIns="91440" tIns="45720" rIns="91440" bIns="45720" rtlCol="0" anchor="t">
            <a:noAutofit/>
          </a:bodyPr>
          <a:lstStyle/>
          <a:p>
            <a:pPr fontAlgn="base"/>
            <a:r>
              <a:rPr lang="en-US" sz="1800" dirty="0"/>
              <a:t>Am I eligible for Post-completion OPT?</a:t>
            </a:r>
            <a:endParaRPr lang="en-US" dirty="0"/>
          </a:p>
          <a:p>
            <a:r>
              <a:rPr lang="en-US" sz="1800" dirty="0"/>
              <a:t>Application Process​</a:t>
            </a:r>
            <a:endParaRPr lang="en-US" dirty="0">
              <a:ea typeface="Calibri"/>
              <a:cs typeface="Calibri"/>
            </a:endParaRPr>
          </a:p>
          <a:p>
            <a:pPr fontAlgn="base"/>
            <a:r>
              <a:rPr lang="en-US" sz="1800" dirty="0"/>
              <a:t>Application Deadlines​</a:t>
            </a:r>
            <a:endParaRPr lang="en-US" sz="1800" dirty="0">
              <a:ea typeface="Calibri"/>
              <a:cs typeface="Calibri"/>
            </a:endParaRPr>
          </a:p>
          <a:p>
            <a:pPr fontAlgn="base"/>
            <a:r>
              <a:rPr lang="en-US" sz="1800" dirty="0"/>
              <a:t>Online Filing Instructions​</a:t>
            </a:r>
            <a:endParaRPr lang="en-US" sz="1800" dirty="0">
              <a:ea typeface="Calibri"/>
              <a:cs typeface="Calibri"/>
            </a:endParaRPr>
          </a:p>
          <a:p>
            <a:pPr fontAlgn="base"/>
            <a:r>
              <a:rPr lang="en-US" sz="1800" dirty="0"/>
              <a:t>USCIS approval process</a:t>
            </a:r>
            <a:endParaRPr lang="en-US" sz="1800" dirty="0">
              <a:ea typeface="Calibri"/>
              <a:cs typeface="Calibri"/>
            </a:endParaRPr>
          </a:p>
          <a:p>
            <a:pPr fontAlgn="base"/>
            <a:r>
              <a:rPr lang="en-US" sz="1800" dirty="0"/>
              <a:t>Maintaining F-1 Status during OPT​</a:t>
            </a:r>
            <a:endParaRPr lang="en-US" sz="1800" dirty="0">
              <a:ea typeface="Calibri"/>
              <a:cs typeface="Calibri"/>
            </a:endParaRPr>
          </a:p>
          <a:p>
            <a:pPr fontAlgn="base"/>
            <a:r>
              <a:rPr lang="en-US" sz="1800" dirty="0"/>
              <a:t>Travel during OPT​</a:t>
            </a:r>
            <a:endParaRPr lang="en-US" sz="1800" dirty="0">
              <a:ea typeface="Calibri"/>
              <a:cs typeface="Calibri"/>
            </a:endParaRPr>
          </a:p>
          <a:p>
            <a:pPr fontAlgn="base"/>
            <a:r>
              <a:rPr lang="en-US" sz="1800" dirty="0"/>
              <a:t>Health Insurance during OPT​</a:t>
            </a:r>
            <a:endParaRPr lang="en-US" sz="1800" dirty="0">
              <a:ea typeface="Calibri"/>
              <a:cs typeface="Calibri"/>
            </a:endParaRPr>
          </a:p>
          <a:p>
            <a:pPr fontAlgn="base"/>
            <a:r>
              <a:rPr lang="en-US" sz="1800" dirty="0"/>
              <a:t>OPT is ending, now what?​</a:t>
            </a:r>
            <a:endParaRPr lang="en-US" sz="1800" dirty="0">
              <a:ea typeface="Calibri"/>
              <a:cs typeface="Calibri"/>
            </a:endParaRPr>
          </a:p>
          <a:p>
            <a:pPr fontAlgn="base"/>
            <a:r>
              <a:rPr lang="en-US" sz="1800" dirty="0"/>
              <a:t>Resources </a:t>
            </a:r>
          </a:p>
          <a:p>
            <a:r>
              <a:rPr lang="en-US" sz="1800" dirty="0"/>
              <a:t>Q&amp;A​</a:t>
            </a:r>
            <a:endParaRPr lang="en-US" sz="1800" dirty="0">
              <a:ea typeface="Calibri"/>
              <a:cs typeface="Calibri"/>
            </a:endParaRPr>
          </a:p>
        </p:txBody>
      </p:sp>
      <p:pic>
        <p:nvPicPr>
          <p:cNvPr id="4" name="Picture 3" descr="Learning objectives | Unit 3 Going pla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8720" y="3058160"/>
            <a:ext cx="4165820" cy="2336923"/>
          </a:xfrm>
          <a:prstGeom prst="rect">
            <a:avLst/>
          </a:prstGeom>
        </p:spPr>
      </p:pic>
    </p:spTree>
    <p:extLst>
      <p:ext uri="{BB962C8B-B14F-4D97-AF65-F5344CB8AC3E}">
        <p14:creationId xmlns:p14="http://schemas.microsoft.com/office/powerpoint/2010/main" val="2520479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Graphical user interface, website&#10;&#10;Description automatically generated">
            <a:extLst>
              <a:ext uri="{FF2B5EF4-FFF2-40B4-BE49-F238E27FC236}">
                <a16:creationId xmlns:a16="http://schemas.microsoft.com/office/drawing/2014/main" id="{B907D03B-EFEC-4CDA-8A2E-3079850C91DF}"/>
              </a:ext>
            </a:extLst>
          </p:cNvPr>
          <p:cNvPicPr>
            <a:picLocks noChangeAspect="1"/>
          </p:cNvPicPr>
          <p:nvPr/>
        </p:nvPicPr>
        <p:blipFill>
          <a:blip r:embed="rId3"/>
          <a:stretch>
            <a:fillRect/>
          </a:stretch>
        </p:blipFill>
        <p:spPr>
          <a:xfrm>
            <a:off x="6236634" y="2313348"/>
            <a:ext cx="4917434" cy="2561635"/>
          </a:xfrm>
          <a:prstGeom prst="rect">
            <a:avLst/>
          </a:prstGeom>
          <a:ln>
            <a:noFill/>
          </a:ln>
          <a:effectLst>
            <a:outerShdw blurRad="292100" dist="139700" dir="2700000" algn="tl" rotWithShape="0">
              <a:srgbClr val="333333">
                <a:alpha val="65000"/>
              </a:srgbClr>
            </a:outerShdw>
          </a:effectLst>
        </p:spPr>
      </p:pic>
      <p:sp>
        <p:nvSpPr>
          <p:cNvPr id="4" name="Content Placeholder 5">
            <a:extLst>
              <a:ext uri="{FF2B5EF4-FFF2-40B4-BE49-F238E27FC236}">
                <a16:creationId xmlns:a16="http://schemas.microsoft.com/office/drawing/2014/main" id="{66B4161A-FBFD-40DB-B28F-41F1398D5B96}"/>
              </a:ext>
            </a:extLst>
          </p:cNvPr>
          <p:cNvSpPr txBox="1">
            <a:spLocks/>
          </p:cNvSpPr>
          <p:nvPr/>
        </p:nvSpPr>
        <p:spPr>
          <a:xfrm>
            <a:off x="985218" y="2312104"/>
            <a:ext cx="4858041" cy="2786486"/>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You will need passport style pictures taken within the </a:t>
            </a:r>
            <a:r>
              <a:rPr lang="en-US">
                <a:solidFill>
                  <a:srgbClr val="FF0000"/>
                </a:solidFill>
                <a:latin typeface="Arial"/>
                <a:cs typeface="Arial"/>
              </a:rPr>
              <a:t>last 30 days</a:t>
            </a:r>
            <a:r>
              <a:rPr lang="en-US">
                <a:latin typeface="Arial"/>
                <a:cs typeface="Arial"/>
              </a:rPr>
              <a:t>. DO NOT DIGITALLY ALTER YOUR APPEARANCE</a:t>
            </a:r>
          </a:p>
          <a:p>
            <a:pPr>
              <a:buClr>
                <a:srgbClr val="C59B00"/>
              </a:buClr>
            </a:pPr>
            <a:r>
              <a:rPr lang="en-US">
                <a:latin typeface="Arial"/>
                <a:cs typeface="Arial"/>
              </a:rPr>
              <a:t>Find photo examples and guidelines in the link provided above.</a:t>
            </a:r>
          </a:p>
          <a:p>
            <a:pPr>
              <a:buClr>
                <a:srgbClr val="C59B00"/>
              </a:buClr>
            </a:pPr>
            <a:endParaRPr lang="en-US">
              <a:latin typeface="Arial"/>
              <a:cs typeface="Arial"/>
            </a:endParaRPr>
          </a:p>
        </p:txBody>
      </p:sp>
      <p:sp>
        <p:nvSpPr>
          <p:cNvPr id="5" name="Title 1">
            <a:extLst>
              <a:ext uri="{FF2B5EF4-FFF2-40B4-BE49-F238E27FC236}">
                <a16:creationId xmlns:a16="http://schemas.microsoft.com/office/drawing/2014/main" id="{A8B750B7-3248-4ACB-8754-643C81F4E0DC}"/>
              </a:ext>
            </a:extLst>
          </p:cNvPr>
          <p:cNvSpPr txBox="1">
            <a:spLocks/>
          </p:cNvSpPr>
          <p:nvPr/>
        </p:nvSpPr>
        <p:spPr>
          <a:xfrm>
            <a:off x="820830" y="765298"/>
            <a:ext cx="10646565" cy="1005254"/>
          </a:xfrm>
          <a:prstGeom prst="rect">
            <a:avLst/>
          </a:prstGeom>
        </p:spPr>
        <p:style>
          <a:lnRef idx="1">
            <a:schemeClr val="accent4"/>
          </a:lnRef>
          <a:fillRef idx="3">
            <a:schemeClr val="accent4"/>
          </a:fillRef>
          <a:effectRef idx="2">
            <a:schemeClr val="accent4"/>
          </a:effectRef>
          <a:fontRef idx="minor">
            <a:schemeClr val="lt1"/>
          </a:fontRef>
        </p:style>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ea typeface="+mj-lt"/>
                <a:cs typeface="+mj-lt"/>
              </a:rPr>
              <a:t> </a:t>
            </a:r>
            <a:r>
              <a:rPr lang="en-US" b="1">
                <a:ea typeface="+mj-lt"/>
                <a:cs typeface="+mj-lt"/>
              </a:rPr>
              <a:t>Picture Requirements</a:t>
            </a:r>
            <a:r>
              <a:rPr lang="en-US">
                <a:ea typeface="+mj-lt"/>
                <a:cs typeface="+mj-lt"/>
              </a:rPr>
              <a:t/>
            </a:r>
            <a:br>
              <a:rPr lang="en-US">
                <a:ea typeface="+mj-lt"/>
                <a:cs typeface="+mj-lt"/>
              </a:rPr>
            </a:br>
            <a:r>
              <a:rPr lang="en-US" sz="1600"/>
              <a:t> </a:t>
            </a:r>
            <a:r>
              <a:rPr lang="en-US" sz="1600">
                <a:hlinkClick r:id="rId4"/>
              </a:rPr>
              <a:t>https://travel.state.gov/content/travel/en/passports/how-apply/photos.html</a:t>
            </a:r>
            <a:endParaRPr lang="en-US" sz="1600"/>
          </a:p>
        </p:txBody>
      </p:sp>
      <p:sp>
        <p:nvSpPr>
          <p:cNvPr id="6" name="TextBox 5"/>
          <p:cNvSpPr txBox="1"/>
          <p:nvPr/>
        </p:nvSpPr>
        <p:spPr>
          <a:xfrm>
            <a:off x="8695707" y="4092677"/>
            <a:ext cx="2286000"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a:t>Valid Passport Picture</a:t>
            </a:r>
          </a:p>
        </p:txBody>
      </p:sp>
    </p:spTree>
    <p:extLst>
      <p:ext uri="{BB962C8B-B14F-4D97-AF65-F5344CB8AC3E}">
        <p14:creationId xmlns:p14="http://schemas.microsoft.com/office/powerpoint/2010/main" val="2732046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34176" y="1085476"/>
            <a:ext cx="3790950" cy="5501577"/>
          </a:xfrm>
          <a:prstGeom prst="rect">
            <a:avLst/>
          </a:prstGeom>
        </p:spPr>
      </p:pic>
      <p:sp>
        <p:nvSpPr>
          <p:cNvPr id="3" name="TextBox 2"/>
          <p:cNvSpPr txBox="1"/>
          <p:nvPr/>
        </p:nvSpPr>
        <p:spPr>
          <a:xfrm>
            <a:off x="1142908" y="1010884"/>
            <a:ext cx="3819525" cy="707886"/>
          </a:xfrm>
          <a:prstGeom prst="rect">
            <a:avLst/>
          </a:prstGeom>
          <a:solidFill>
            <a:srgbClr val="FFC000"/>
          </a:solidFill>
        </p:spPr>
        <p:txBody>
          <a:bodyPr wrap="square" lIns="91440" tIns="45720" rIns="91440" bIns="45720" rtlCol="0" anchor="t">
            <a:spAutoFit/>
          </a:bodyPr>
          <a:lstStyle/>
          <a:p>
            <a:pPr algn="ctr"/>
            <a:r>
              <a:rPr lang="en-US" sz="4000" b="1" dirty="0"/>
              <a:t>USCIS Account</a:t>
            </a:r>
          </a:p>
        </p:txBody>
      </p:sp>
      <p:sp>
        <p:nvSpPr>
          <p:cNvPr id="4" name="Rectangle 3"/>
          <p:cNvSpPr/>
          <p:nvPr/>
        </p:nvSpPr>
        <p:spPr>
          <a:xfrm>
            <a:off x="1123617" y="1920974"/>
            <a:ext cx="3819525" cy="3016210"/>
          </a:xfrm>
          <a:prstGeom prst="rect">
            <a:avLst/>
          </a:prstGeom>
        </p:spPr>
        <p:txBody>
          <a:bodyPr wrap="square">
            <a:spAutoFit/>
          </a:bodyPr>
          <a:lstStyle/>
          <a:p>
            <a:endParaRPr lang="en-US" sz="2800">
              <a:solidFill>
                <a:srgbClr val="000000"/>
              </a:solidFill>
              <a:latin typeface="Arial" panose="020B0604020202020204" pitchFamily="34" charset="0"/>
            </a:endParaRPr>
          </a:p>
          <a:p>
            <a:r>
              <a:rPr lang="en-US">
                <a:solidFill>
                  <a:srgbClr val="000000"/>
                </a:solidFill>
                <a:latin typeface="Arial" panose="020B0604020202020204" pitchFamily="34" charset="0"/>
              </a:rPr>
              <a:t>Create your USCIS account.</a:t>
            </a:r>
          </a:p>
          <a:p>
            <a:endParaRPr lang="en-US">
              <a:solidFill>
                <a:srgbClr val="000000"/>
              </a:solidFill>
              <a:latin typeface="Arial" panose="020B0604020202020204" pitchFamily="34" charset="0"/>
            </a:endParaRPr>
          </a:p>
          <a:p>
            <a:pPr marL="285750" indent="-285750">
              <a:buFont typeface="Wingdings" panose="05000000000000000000" pitchFamily="2" charset="2"/>
              <a:buChar char="§"/>
            </a:pPr>
            <a:r>
              <a:rPr lang="en-US">
                <a:latin typeface="Arial" panose="020B0604020202020204" pitchFamily="34" charset="0"/>
              </a:rPr>
              <a:t>Go to </a:t>
            </a:r>
            <a:r>
              <a:rPr lang="en-US">
                <a:latin typeface="Arial" panose="020B0604020202020204" pitchFamily="34" charset="0"/>
                <a:hlinkClick r:id="rId4"/>
              </a:rPr>
              <a:t>USCIS Sign Up page</a:t>
            </a:r>
            <a:r>
              <a:rPr lang="en-US">
                <a:latin typeface="Arial" panose="020B0604020202020204" pitchFamily="34" charset="0"/>
              </a:rPr>
              <a:t> to create your USCIS Online account.</a:t>
            </a:r>
          </a:p>
          <a:p>
            <a:pPr marL="285750" indent="-285750">
              <a:buFont typeface="Wingdings" panose="05000000000000000000" pitchFamily="2" charset="2"/>
              <a:buChar char="§"/>
            </a:pPr>
            <a:endParaRPr lang="en-US">
              <a:latin typeface="Arial" panose="020B0604020202020204" pitchFamily="34" charset="0"/>
            </a:endParaRPr>
          </a:p>
          <a:p>
            <a:pPr marL="285750" indent="-285750">
              <a:buFont typeface="Wingdings" panose="05000000000000000000" pitchFamily="2" charset="2"/>
              <a:buChar char="§"/>
            </a:pPr>
            <a:r>
              <a:rPr lang="en-US">
                <a:latin typeface="Arial" panose="020B0604020202020204" pitchFamily="34" charset="0"/>
              </a:rPr>
              <a:t>Review </a:t>
            </a:r>
            <a:r>
              <a:rPr lang="en-US">
                <a:latin typeface="Arial" panose="020B0604020202020204" pitchFamily="34" charset="0"/>
                <a:hlinkClick r:id="rId5"/>
              </a:rPr>
              <a:t>How to Create a USCIS Online Account</a:t>
            </a:r>
            <a:r>
              <a:rPr lang="en-US">
                <a:latin typeface="Arial" panose="020B0604020202020204" pitchFamily="34" charset="0"/>
              </a:rPr>
              <a:t> for specific instructions</a:t>
            </a:r>
          </a:p>
        </p:txBody>
      </p:sp>
    </p:spTree>
    <p:extLst>
      <p:ext uri="{BB962C8B-B14F-4D97-AF65-F5344CB8AC3E}">
        <p14:creationId xmlns:p14="http://schemas.microsoft.com/office/powerpoint/2010/main" val="1249370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92AD109A-BAE2-975B-EDE4-D9BBFD869ABE}"/>
              </a:ext>
            </a:extLst>
          </p:cNvPr>
          <p:cNvPicPr>
            <a:picLocks noChangeAspect="1"/>
          </p:cNvPicPr>
          <p:nvPr/>
        </p:nvPicPr>
        <p:blipFill>
          <a:blip r:embed="rId3"/>
          <a:stretch>
            <a:fillRect/>
          </a:stretch>
        </p:blipFill>
        <p:spPr>
          <a:xfrm>
            <a:off x="1449540" y="1169715"/>
            <a:ext cx="2262657" cy="5164386"/>
          </a:xfrm>
          <a:prstGeom prst="rect">
            <a:avLst/>
          </a:prstGeom>
        </p:spPr>
      </p:pic>
      <p:sp>
        <p:nvSpPr>
          <p:cNvPr id="3" name="TextBox 2">
            <a:extLst>
              <a:ext uri="{FF2B5EF4-FFF2-40B4-BE49-F238E27FC236}">
                <a16:creationId xmlns:a16="http://schemas.microsoft.com/office/drawing/2014/main" id="{F59F62A5-CF7E-0A33-28C9-0B30438E7D56}"/>
              </a:ext>
            </a:extLst>
          </p:cNvPr>
          <p:cNvSpPr txBox="1"/>
          <p:nvPr/>
        </p:nvSpPr>
        <p:spPr>
          <a:xfrm>
            <a:off x="4899179" y="1701747"/>
            <a:ext cx="6243741"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Basis of Eligibility</a:t>
            </a:r>
            <a:endParaRPr lang="en-US" b="1"/>
          </a:p>
          <a:p>
            <a:r>
              <a:rPr lang="en-US">
                <a:ea typeface="+mn-lt"/>
                <a:cs typeface="+mn-lt"/>
              </a:rPr>
              <a:t>•  What is your eligibility category?</a:t>
            </a:r>
          </a:p>
          <a:p>
            <a:pPr marL="742950" lvl="1" indent="-285750">
              <a:buFont typeface="Courier New"/>
              <a:buChar char="o"/>
            </a:pPr>
            <a:r>
              <a:rPr lang="en-US">
                <a:ea typeface="+mn-lt"/>
                <a:cs typeface="+mn-lt"/>
              </a:rPr>
              <a:t>Select “Post-completion OPT, (c)(3)(B)”</a:t>
            </a:r>
            <a:endParaRPr lang="en-US"/>
          </a:p>
          <a:p>
            <a:endParaRPr lang="en-US"/>
          </a:p>
          <a:p>
            <a:r>
              <a:rPr lang="en-US" b="1">
                <a:ea typeface="+mn-lt"/>
                <a:cs typeface="+mn-lt"/>
              </a:rPr>
              <a:t>Reason for Applying</a:t>
            </a:r>
            <a:endParaRPr lang="en-US" b="1"/>
          </a:p>
          <a:p>
            <a:r>
              <a:rPr lang="en-US">
                <a:ea typeface="+mn-lt"/>
                <a:cs typeface="+mn-lt"/>
              </a:rPr>
              <a:t>•  What is your reason for applying? </a:t>
            </a:r>
          </a:p>
          <a:p>
            <a:pPr marL="742950" lvl="1" indent="-285750">
              <a:buFont typeface="Courier New"/>
              <a:buChar char="o"/>
            </a:pPr>
            <a:r>
              <a:rPr lang="en-US">
                <a:ea typeface="+mn-lt"/>
                <a:cs typeface="+mn-lt"/>
              </a:rPr>
              <a:t>Select Initial permission to accept employment</a:t>
            </a:r>
            <a:endParaRPr lang="en-US"/>
          </a:p>
          <a:p>
            <a:endParaRPr lang="en-US"/>
          </a:p>
          <a:p>
            <a:r>
              <a:rPr lang="en-US" b="1">
                <a:ea typeface="+mn-lt"/>
                <a:cs typeface="+mn-lt"/>
              </a:rPr>
              <a:t>•  Have you previously filed Form I-765?</a:t>
            </a:r>
            <a:endParaRPr lang="en-US" b="1"/>
          </a:p>
          <a:p>
            <a:pPr marL="742950" lvl="1" indent="-285750">
              <a:buFont typeface="Courier New"/>
              <a:buChar char="o"/>
            </a:pPr>
            <a:r>
              <a:rPr lang="en-US">
                <a:ea typeface="+mn-lt"/>
                <a:cs typeface="+mn-lt"/>
              </a:rPr>
              <a:t>Select No if you have not previously applied for work authorization with an I-765</a:t>
            </a:r>
            <a:endParaRPr lang="en-US"/>
          </a:p>
          <a:p>
            <a:pPr marL="742950" lvl="1" indent="-285750">
              <a:buFont typeface="Courier New"/>
              <a:buChar char="o"/>
            </a:pPr>
            <a:r>
              <a:rPr lang="en-US">
                <a:ea typeface="+mn-lt"/>
                <a:cs typeface="+mn-lt"/>
              </a:rPr>
              <a:t>Select Yes if you have previously filed an I-765 (provide proof in the “Evidence” section)</a:t>
            </a:r>
            <a:endParaRPr lang="en-US"/>
          </a:p>
          <a:p>
            <a:endParaRPr lang="en-US"/>
          </a:p>
          <a:p>
            <a:r>
              <a:rPr lang="en-US" b="1">
                <a:ea typeface="+mn-lt"/>
                <a:cs typeface="+mn-lt"/>
              </a:rPr>
              <a:t>Preparer and Interpreter Information</a:t>
            </a:r>
            <a:endParaRPr lang="en-US" b="1"/>
          </a:p>
          <a:p>
            <a:r>
              <a:rPr lang="en-US">
                <a:ea typeface="+mn-lt"/>
                <a:cs typeface="+mn-lt"/>
              </a:rPr>
              <a:t>•  Is someone assisting you with completing this application?</a:t>
            </a:r>
            <a:endParaRPr lang="en-US"/>
          </a:p>
          <a:p>
            <a:pPr marL="742950" lvl="1" indent="-285750">
              <a:buFont typeface="Courier New"/>
              <a:buChar char="o"/>
            </a:pPr>
            <a:r>
              <a:rPr lang="en-US">
                <a:ea typeface="+mn-lt"/>
                <a:cs typeface="+mn-lt"/>
              </a:rPr>
              <a:t>Select No</a:t>
            </a:r>
            <a:endParaRPr lang="en-US"/>
          </a:p>
        </p:txBody>
      </p:sp>
      <p:sp>
        <p:nvSpPr>
          <p:cNvPr id="4" name="TextBox 3">
            <a:extLst>
              <a:ext uri="{FF2B5EF4-FFF2-40B4-BE49-F238E27FC236}">
                <a16:creationId xmlns:a16="http://schemas.microsoft.com/office/drawing/2014/main" id="{308D753C-5504-0372-8BA1-A2048D7FEFDC}"/>
              </a:ext>
            </a:extLst>
          </p:cNvPr>
          <p:cNvSpPr txBox="1"/>
          <p:nvPr/>
        </p:nvSpPr>
        <p:spPr>
          <a:xfrm>
            <a:off x="5998463" y="936487"/>
            <a:ext cx="350100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t>GETTING STARTED</a:t>
            </a:r>
            <a:endParaRPr lang="en-US" sz="2400"/>
          </a:p>
        </p:txBody>
      </p:sp>
    </p:spTree>
    <p:extLst>
      <p:ext uri="{BB962C8B-B14F-4D97-AF65-F5344CB8AC3E}">
        <p14:creationId xmlns:p14="http://schemas.microsoft.com/office/powerpoint/2010/main" val="1332082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 shot of a phone&#10;&#10;Description automatically generated">
            <a:extLst>
              <a:ext uri="{FF2B5EF4-FFF2-40B4-BE49-F238E27FC236}">
                <a16:creationId xmlns:a16="http://schemas.microsoft.com/office/drawing/2014/main" id="{38638041-CCFF-CAD5-B83A-98546B430672}"/>
              </a:ext>
            </a:extLst>
          </p:cNvPr>
          <p:cNvPicPr>
            <a:picLocks noChangeAspect="1"/>
          </p:cNvPicPr>
          <p:nvPr/>
        </p:nvPicPr>
        <p:blipFill>
          <a:blip r:embed="rId3"/>
          <a:stretch>
            <a:fillRect/>
          </a:stretch>
        </p:blipFill>
        <p:spPr>
          <a:xfrm>
            <a:off x="1285035" y="1074888"/>
            <a:ext cx="2340667" cy="5422813"/>
          </a:xfrm>
          <a:prstGeom prst="rect">
            <a:avLst/>
          </a:prstGeom>
        </p:spPr>
      </p:pic>
      <p:sp>
        <p:nvSpPr>
          <p:cNvPr id="3" name="TextBox 2">
            <a:extLst>
              <a:ext uri="{FF2B5EF4-FFF2-40B4-BE49-F238E27FC236}">
                <a16:creationId xmlns:a16="http://schemas.microsoft.com/office/drawing/2014/main" id="{7C719D93-5AA8-280C-BC83-5BFC83BCFB5C}"/>
              </a:ext>
            </a:extLst>
          </p:cNvPr>
          <p:cNvSpPr txBox="1"/>
          <p:nvPr/>
        </p:nvSpPr>
        <p:spPr>
          <a:xfrm>
            <a:off x="4904344" y="1662635"/>
            <a:ext cx="4728754"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Your Name</a:t>
            </a:r>
            <a:endParaRPr lang="en-US" b="1"/>
          </a:p>
          <a:p>
            <a:r>
              <a:rPr lang="en-US">
                <a:ea typeface="+mn-lt"/>
                <a:cs typeface="+mn-lt"/>
              </a:rPr>
              <a:t>•  </a:t>
            </a:r>
            <a:r>
              <a:rPr lang="en-US" b="1">
                <a:ea typeface="+mn-lt"/>
                <a:cs typeface="+mn-lt"/>
              </a:rPr>
              <a:t>What is your current legal name? </a:t>
            </a:r>
            <a:endParaRPr lang="en-US">
              <a:ea typeface="+mn-lt"/>
              <a:cs typeface="+mn-lt"/>
            </a:endParaRPr>
          </a:p>
          <a:p>
            <a:pPr marL="742950" lvl="1" indent="-285750">
              <a:buFont typeface="Arial"/>
              <a:buChar char="•"/>
            </a:pPr>
            <a:r>
              <a:rPr lang="en-US">
                <a:ea typeface="+mn-lt"/>
                <a:cs typeface="+mn-lt"/>
              </a:rPr>
              <a:t>Enter your full name as it appears on your passport. If your full name does not fit in the spaces provided, use the Additional Information section to list your full name.</a:t>
            </a:r>
            <a:endParaRPr lang="en-US"/>
          </a:p>
          <a:p>
            <a:r>
              <a:rPr lang="en-US">
                <a:ea typeface="+mn-lt"/>
                <a:cs typeface="+mn-lt"/>
              </a:rPr>
              <a:t>•  </a:t>
            </a:r>
            <a:r>
              <a:rPr lang="en-US" b="1">
                <a:ea typeface="+mn-lt"/>
                <a:cs typeface="+mn-lt"/>
              </a:rPr>
              <a:t>Have you used any other names since birth:</a:t>
            </a:r>
            <a:endParaRPr lang="en-US">
              <a:ea typeface="+mn-lt"/>
              <a:cs typeface="+mn-lt"/>
            </a:endParaRPr>
          </a:p>
          <a:p>
            <a:pPr marL="742950" lvl="1" indent="-285750">
              <a:buFont typeface="Arial"/>
              <a:buChar char="•"/>
            </a:pPr>
            <a:r>
              <a:rPr lang="en-US">
                <a:ea typeface="+mn-lt"/>
                <a:cs typeface="+mn-lt"/>
              </a:rPr>
              <a:t>You can use this section if you have ever changed your name OR if your name appears differently on different legal documents. </a:t>
            </a:r>
          </a:p>
          <a:p>
            <a:pPr marL="1200150" lvl="2" indent="-285750">
              <a:buFont typeface="Wingdings"/>
              <a:buChar char="§"/>
            </a:pPr>
            <a:r>
              <a:rPr lang="en-US">
                <a:ea typeface="+mn-lt"/>
                <a:cs typeface="+mn-lt"/>
              </a:rPr>
              <a:t>If this does not apply to you, select “No”.</a:t>
            </a:r>
            <a:endParaRPr lang="en-US"/>
          </a:p>
        </p:txBody>
      </p:sp>
      <p:sp>
        <p:nvSpPr>
          <p:cNvPr id="4" name="TextBox 3">
            <a:extLst>
              <a:ext uri="{FF2B5EF4-FFF2-40B4-BE49-F238E27FC236}">
                <a16:creationId xmlns:a16="http://schemas.microsoft.com/office/drawing/2014/main" id="{92B7A7FF-9EDF-42E0-ED01-873E89A52860}"/>
              </a:ext>
            </a:extLst>
          </p:cNvPr>
          <p:cNvSpPr txBox="1"/>
          <p:nvPr/>
        </p:nvSpPr>
        <p:spPr>
          <a:xfrm>
            <a:off x="5326868" y="1074888"/>
            <a:ext cx="388370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t>ABOUT YOU</a:t>
            </a:r>
            <a:endParaRPr lang="en-US"/>
          </a:p>
        </p:txBody>
      </p:sp>
    </p:spTree>
    <p:extLst>
      <p:ext uri="{BB962C8B-B14F-4D97-AF65-F5344CB8AC3E}">
        <p14:creationId xmlns:p14="http://schemas.microsoft.com/office/powerpoint/2010/main" val="1140980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phone&#10;&#10;Description automatically generated">
            <a:extLst>
              <a:ext uri="{FF2B5EF4-FFF2-40B4-BE49-F238E27FC236}">
                <a16:creationId xmlns:a16="http://schemas.microsoft.com/office/drawing/2014/main" id="{C8DC2945-ED57-5F06-ADB6-DE6CB50B4704}"/>
              </a:ext>
            </a:extLst>
          </p:cNvPr>
          <p:cNvPicPr>
            <a:picLocks noChangeAspect="1"/>
          </p:cNvPicPr>
          <p:nvPr/>
        </p:nvPicPr>
        <p:blipFill>
          <a:blip r:embed="rId3"/>
          <a:stretch>
            <a:fillRect/>
          </a:stretch>
        </p:blipFill>
        <p:spPr>
          <a:xfrm>
            <a:off x="2492873" y="1212298"/>
            <a:ext cx="2262745" cy="5229632"/>
          </a:xfrm>
          <a:prstGeom prst="rect">
            <a:avLst/>
          </a:prstGeom>
        </p:spPr>
      </p:pic>
      <p:sp>
        <p:nvSpPr>
          <p:cNvPr id="3" name="TextBox 2">
            <a:extLst>
              <a:ext uri="{FF2B5EF4-FFF2-40B4-BE49-F238E27FC236}">
                <a16:creationId xmlns:a16="http://schemas.microsoft.com/office/drawing/2014/main" id="{2569AA80-9742-5277-75CF-13F3A92C39B6}"/>
              </a:ext>
            </a:extLst>
          </p:cNvPr>
          <p:cNvSpPr txBox="1"/>
          <p:nvPr/>
        </p:nvSpPr>
        <p:spPr>
          <a:xfrm>
            <a:off x="5604352" y="1939194"/>
            <a:ext cx="5336551"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Your Contact Information</a:t>
            </a:r>
            <a:endParaRPr lang="en-US"/>
          </a:p>
          <a:p>
            <a:pPr marL="742950" lvl="1" indent="-285750">
              <a:buFont typeface="Arial,Sans-Serif"/>
              <a:buChar char="•"/>
            </a:pPr>
            <a:r>
              <a:rPr lang="en-US" b="1"/>
              <a:t>How may we contact you?</a:t>
            </a:r>
            <a:endParaRPr lang="en-US"/>
          </a:p>
          <a:p>
            <a:pPr marL="1200150" lvl="2" indent="-285750">
              <a:buFont typeface="Wingdings,Sans-Serif"/>
              <a:buChar char="§"/>
            </a:pPr>
            <a:r>
              <a:rPr lang="en-US"/>
              <a:t>Daytime telephone number</a:t>
            </a:r>
          </a:p>
          <a:p>
            <a:pPr marL="1200150" lvl="2" indent="-285750">
              <a:buFont typeface="Wingdings,Sans-Serif"/>
              <a:buChar char="§"/>
            </a:pPr>
            <a:r>
              <a:rPr lang="en-US"/>
              <a:t>Email address (do not use a “u.rochester.edu” email address; it is invalid in the online form) </a:t>
            </a:r>
          </a:p>
          <a:p>
            <a:pPr marL="1200150" lvl="2" indent="-285750">
              <a:buFont typeface="Wingdings,Sans-Serif"/>
              <a:buChar char="§"/>
            </a:pPr>
            <a:r>
              <a:rPr lang="en-US"/>
              <a:t>What is your current U.S. mailing address? (see next page)</a:t>
            </a:r>
          </a:p>
          <a:p>
            <a:pPr marL="1200150" lvl="2" indent="-285750">
              <a:buFont typeface="Wingdings,Sans-Serif"/>
              <a:buChar char="§"/>
            </a:pPr>
            <a:r>
              <a:rPr lang="en-US"/>
              <a:t>Is your current mailing address the same as your physical address? (see next page)</a:t>
            </a:r>
          </a:p>
          <a:p>
            <a:r>
              <a:rPr lang="en-US" b="1"/>
              <a:t>Describe Yourself</a:t>
            </a:r>
            <a:endParaRPr lang="en-US"/>
          </a:p>
          <a:p>
            <a:pPr marL="742950" lvl="1" indent="-285750">
              <a:buFont typeface="Arial"/>
              <a:buChar char="•"/>
            </a:pPr>
            <a:r>
              <a:rPr lang="en-US"/>
              <a:t>What is your gender? </a:t>
            </a:r>
          </a:p>
          <a:p>
            <a:pPr marL="1200150" lvl="2" indent="-285750">
              <a:buFont typeface="Wingdings,Sans-Serif"/>
              <a:buChar char="§"/>
            </a:pPr>
            <a:r>
              <a:rPr lang="en-US"/>
              <a:t>Mark the box that best describes you.</a:t>
            </a:r>
          </a:p>
          <a:p>
            <a:pPr marL="742950" lvl="1" indent="-285750">
              <a:buFont typeface="Arial"/>
              <a:buChar char="•"/>
            </a:pPr>
            <a:r>
              <a:rPr lang="en-US"/>
              <a:t>What is your marital status?</a:t>
            </a:r>
          </a:p>
          <a:p>
            <a:pPr marL="1200150" lvl="2" indent="-285750">
              <a:buFont typeface="Wingdings,Sans-Serif"/>
              <a:buChar char="§"/>
            </a:pPr>
            <a:r>
              <a:rPr lang="en-US"/>
              <a:t>Mark the box that best describes you.</a:t>
            </a:r>
          </a:p>
        </p:txBody>
      </p:sp>
      <p:sp>
        <p:nvSpPr>
          <p:cNvPr id="4" name="TextBox 3">
            <a:extLst>
              <a:ext uri="{FF2B5EF4-FFF2-40B4-BE49-F238E27FC236}">
                <a16:creationId xmlns:a16="http://schemas.microsoft.com/office/drawing/2014/main" id="{5CCFE925-E585-DD08-C595-6FB35D12426E}"/>
              </a:ext>
            </a:extLst>
          </p:cNvPr>
          <p:cNvSpPr txBox="1"/>
          <p:nvPr/>
        </p:nvSpPr>
        <p:spPr>
          <a:xfrm>
            <a:off x="5882071" y="1212298"/>
            <a:ext cx="386953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t>ABOUT YOU (continued)</a:t>
            </a:r>
          </a:p>
        </p:txBody>
      </p:sp>
    </p:spTree>
    <p:extLst>
      <p:ext uri="{BB962C8B-B14F-4D97-AF65-F5344CB8AC3E}">
        <p14:creationId xmlns:p14="http://schemas.microsoft.com/office/powerpoint/2010/main" val="2599449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43006B-ECC1-1373-9CC5-09DD7C0B05EB}"/>
              </a:ext>
            </a:extLst>
          </p:cNvPr>
          <p:cNvSpPr txBox="1"/>
          <p:nvPr/>
        </p:nvSpPr>
        <p:spPr>
          <a:xfrm>
            <a:off x="2293802" y="953706"/>
            <a:ext cx="2872748"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US Mailing Address: </a:t>
            </a:r>
          </a:p>
          <a:p>
            <a:pPr marL="285750" indent="-285750">
              <a:buFont typeface="Arial"/>
              <a:buChar char="•"/>
            </a:pPr>
            <a:r>
              <a:rPr lang="en-US">
                <a:ea typeface="+mn-lt"/>
                <a:cs typeface="+mn-lt"/>
              </a:rPr>
              <a:t>The address you enter here is where your EAD card and any other notices from USCIS will be mailed. This should be an address where you can securely receive mail for the next 6 months.</a:t>
            </a:r>
            <a:endParaRPr lang="en-US"/>
          </a:p>
        </p:txBody>
      </p:sp>
      <p:sp>
        <p:nvSpPr>
          <p:cNvPr id="3" name="TextBox 2">
            <a:extLst>
              <a:ext uri="{FF2B5EF4-FFF2-40B4-BE49-F238E27FC236}">
                <a16:creationId xmlns:a16="http://schemas.microsoft.com/office/drawing/2014/main" id="{F53CBDA0-0672-33B7-31F0-DFFD3B76794D}"/>
              </a:ext>
            </a:extLst>
          </p:cNvPr>
          <p:cNvSpPr txBox="1"/>
          <p:nvPr/>
        </p:nvSpPr>
        <p:spPr>
          <a:xfrm>
            <a:off x="2293802" y="3535325"/>
            <a:ext cx="3123313"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mn-lt"/>
                <a:cs typeface="+mn-lt"/>
              </a:rPr>
              <a:t>If the mailing address you are using is different from where you live, select “No”.</a:t>
            </a:r>
          </a:p>
          <a:p>
            <a:pPr marL="742950" lvl="1" indent="-285750">
              <a:buFont typeface="Courier New"/>
              <a:buChar char="o"/>
            </a:pPr>
            <a:r>
              <a:rPr lang="en-US">
                <a:ea typeface="+mn-lt"/>
                <a:cs typeface="+mn-lt"/>
              </a:rPr>
              <a:t>You will be prompted to list your current residential address. </a:t>
            </a:r>
          </a:p>
          <a:p>
            <a:pPr marL="742950" lvl="1" indent="-285750">
              <a:buFont typeface="Courier New"/>
              <a:buChar char="o"/>
            </a:pPr>
            <a:r>
              <a:rPr lang="en-US">
                <a:ea typeface="+mn-lt"/>
                <a:cs typeface="+mn-lt"/>
              </a:rPr>
              <a:t>If the mailing address you are using is the same as your physical address, select “Yes”.</a:t>
            </a:r>
            <a:endParaRPr lang="en-US"/>
          </a:p>
        </p:txBody>
      </p:sp>
      <p:pic>
        <p:nvPicPr>
          <p:cNvPr id="4" name="Picture 3" descr="A screenshot of a computer screen&#10;&#10;Description automatically generated">
            <a:extLst>
              <a:ext uri="{FF2B5EF4-FFF2-40B4-BE49-F238E27FC236}">
                <a16:creationId xmlns:a16="http://schemas.microsoft.com/office/drawing/2014/main" id="{E0D1266B-E833-4743-CFE9-0A9661336D11}"/>
              </a:ext>
            </a:extLst>
          </p:cNvPr>
          <p:cNvPicPr>
            <a:picLocks noChangeAspect="1"/>
          </p:cNvPicPr>
          <p:nvPr/>
        </p:nvPicPr>
        <p:blipFill>
          <a:blip r:embed="rId3"/>
          <a:stretch>
            <a:fillRect/>
          </a:stretch>
        </p:blipFill>
        <p:spPr>
          <a:xfrm>
            <a:off x="6394376" y="808074"/>
            <a:ext cx="3678281" cy="5697058"/>
          </a:xfrm>
          <a:prstGeom prst="rect">
            <a:avLst/>
          </a:prstGeom>
        </p:spPr>
      </p:pic>
    </p:spTree>
    <p:extLst>
      <p:ext uri="{BB962C8B-B14F-4D97-AF65-F5344CB8AC3E}">
        <p14:creationId xmlns:p14="http://schemas.microsoft.com/office/powerpoint/2010/main" val="2454770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36495A51-F93A-8E92-9416-35367DF1C4B5}"/>
              </a:ext>
            </a:extLst>
          </p:cNvPr>
          <p:cNvPicPr>
            <a:picLocks noChangeAspect="1"/>
          </p:cNvPicPr>
          <p:nvPr/>
        </p:nvPicPr>
        <p:blipFill>
          <a:blip r:embed="rId3"/>
          <a:stretch>
            <a:fillRect/>
          </a:stretch>
        </p:blipFill>
        <p:spPr>
          <a:xfrm>
            <a:off x="2124840" y="1272741"/>
            <a:ext cx="2172386" cy="5152646"/>
          </a:xfrm>
          <a:prstGeom prst="rect">
            <a:avLst/>
          </a:prstGeom>
        </p:spPr>
      </p:pic>
      <p:sp>
        <p:nvSpPr>
          <p:cNvPr id="3" name="TextBox 2">
            <a:extLst>
              <a:ext uri="{FF2B5EF4-FFF2-40B4-BE49-F238E27FC236}">
                <a16:creationId xmlns:a16="http://schemas.microsoft.com/office/drawing/2014/main" id="{95D4000A-DCC6-27C1-2F4B-347C67946ACB}"/>
              </a:ext>
            </a:extLst>
          </p:cNvPr>
          <p:cNvSpPr txBox="1"/>
          <p:nvPr/>
        </p:nvSpPr>
        <p:spPr>
          <a:xfrm>
            <a:off x="5021890" y="1508744"/>
            <a:ext cx="5844586"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When and Where You Were Born</a:t>
            </a:r>
          </a:p>
          <a:p>
            <a:pPr marL="742950" lvl="1" indent="-285750">
              <a:buFont typeface="Courier New"/>
              <a:buChar char="o"/>
            </a:pPr>
            <a:r>
              <a:rPr lang="en-US">
                <a:ea typeface="+mn-lt"/>
                <a:cs typeface="+mn-lt"/>
              </a:rPr>
              <a:t>What is your city/town/village, state/province, and country of birth?</a:t>
            </a:r>
          </a:p>
          <a:p>
            <a:pPr marL="742950" lvl="1" indent="-285750">
              <a:buFont typeface="Courier New"/>
              <a:buChar char="o"/>
            </a:pPr>
            <a:r>
              <a:rPr lang="en-US">
                <a:ea typeface="+mn-lt"/>
                <a:cs typeface="+mn-lt"/>
              </a:rPr>
              <a:t>What is your date of birth? Enter your date of birth in MONTH/DAY/YEAR format.</a:t>
            </a:r>
            <a:endParaRPr lang="en-US"/>
          </a:p>
          <a:p>
            <a:pPr lvl="1"/>
            <a:endParaRPr lang="en-US">
              <a:ea typeface="+mn-lt"/>
              <a:cs typeface="+mn-lt"/>
            </a:endParaRPr>
          </a:p>
          <a:p>
            <a:r>
              <a:rPr lang="en-US" b="1">
                <a:ea typeface="+mn-lt"/>
                <a:cs typeface="+mn-lt"/>
              </a:rPr>
              <a:t>Your Immigration Information </a:t>
            </a:r>
            <a:endParaRPr lang="en-US">
              <a:ea typeface="+mn-lt"/>
              <a:cs typeface="+mn-lt"/>
            </a:endParaRPr>
          </a:p>
          <a:p>
            <a:pPr marL="742950" lvl="1" indent="-285750">
              <a:buFont typeface="Courier New"/>
              <a:buChar char="o"/>
            </a:pPr>
            <a:r>
              <a:rPr lang="en-US">
                <a:ea typeface="+mn-lt"/>
                <a:cs typeface="+mn-lt"/>
              </a:rPr>
              <a:t>What is your country of citizenship or nationality? </a:t>
            </a:r>
          </a:p>
          <a:p>
            <a:pPr marL="1200150" lvl="2" indent="-285750">
              <a:buFont typeface="Wingdings"/>
              <a:buChar char="§"/>
            </a:pPr>
            <a:r>
              <a:rPr lang="en-US">
                <a:ea typeface="+mn-lt"/>
                <a:cs typeface="+mn-lt"/>
              </a:rPr>
              <a:t>If you are a citizen or national of more than one country, select + Add Country to add all the countries where you hold citizenship. </a:t>
            </a:r>
          </a:p>
          <a:p>
            <a:pPr marL="1200150" lvl="2" indent="-285750">
              <a:buFont typeface="Wingdings"/>
              <a:buChar char="§"/>
            </a:pPr>
            <a:r>
              <a:rPr lang="en-US">
                <a:ea typeface="+mn-lt"/>
                <a:cs typeface="+mn-lt"/>
              </a:rPr>
              <a:t>What is your Form I-94 Arrival-Departure Record Number? </a:t>
            </a:r>
          </a:p>
          <a:p>
            <a:pPr marL="1657350" lvl="3" indent="-285750">
              <a:buFont typeface="Arial"/>
              <a:buChar char="•"/>
            </a:pPr>
            <a:r>
              <a:rPr lang="en-US">
                <a:ea typeface="+mn-lt"/>
                <a:cs typeface="+mn-lt"/>
              </a:rPr>
              <a:t>You can find this on your I-94 record, when you select Get Most Recent I-94.</a:t>
            </a:r>
            <a:endParaRPr lang="en-US"/>
          </a:p>
          <a:p>
            <a:endParaRPr lang="en-US"/>
          </a:p>
        </p:txBody>
      </p:sp>
      <p:sp>
        <p:nvSpPr>
          <p:cNvPr id="4" name="TextBox 3">
            <a:extLst>
              <a:ext uri="{FF2B5EF4-FFF2-40B4-BE49-F238E27FC236}">
                <a16:creationId xmlns:a16="http://schemas.microsoft.com/office/drawing/2014/main" id="{3C36F3A9-C3CE-673A-1EDB-4B2DD5291712}"/>
              </a:ext>
            </a:extLst>
          </p:cNvPr>
          <p:cNvSpPr txBox="1"/>
          <p:nvPr/>
        </p:nvSpPr>
        <p:spPr>
          <a:xfrm>
            <a:off x="5945592" y="736303"/>
            <a:ext cx="42576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t>ABOUT YOU (Continued)</a:t>
            </a:r>
          </a:p>
        </p:txBody>
      </p:sp>
    </p:spTree>
    <p:extLst>
      <p:ext uri="{BB962C8B-B14F-4D97-AF65-F5344CB8AC3E}">
        <p14:creationId xmlns:p14="http://schemas.microsoft.com/office/powerpoint/2010/main" val="36878169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DBBF26-42F1-021F-C5A2-AFC72ABE5466}"/>
              </a:ext>
            </a:extLst>
          </p:cNvPr>
          <p:cNvSpPr txBox="1"/>
          <p:nvPr/>
        </p:nvSpPr>
        <p:spPr>
          <a:xfrm>
            <a:off x="2017857" y="1058602"/>
            <a:ext cx="9090838"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When did you last arrive in the United States? </a:t>
            </a:r>
          </a:p>
          <a:p>
            <a:pPr marL="742950" lvl="1" indent="-285750">
              <a:buFont typeface="Courier New"/>
              <a:buChar char="o"/>
            </a:pPr>
            <a:r>
              <a:rPr lang="en-US"/>
              <a:t>Date of Arrival: You can find this on your I-94 record.</a:t>
            </a:r>
            <a:endParaRPr lang="en-US" b="1"/>
          </a:p>
          <a:p>
            <a:pPr marL="742950" lvl="1" indent="-285750">
              <a:buFont typeface="Courier New"/>
              <a:buChar char="o"/>
            </a:pPr>
            <a:r>
              <a:rPr lang="en-US"/>
              <a:t>Place of arrival (Port of Entry): Click on the Travel History button on your I94 record to  access this information.</a:t>
            </a:r>
          </a:p>
          <a:p>
            <a:pPr marL="742950" lvl="1" indent="-285750">
              <a:buFont typeface="Courier New"/>
              <a:buChar char="o"/>
            </a:pPr>
            <a:r>
              <a:rPr lang="en-US"/>
              <a:t>Status at last arrival: Select F-1 Student</a:t>
            </a:r>
            <a:endParaRPr lang="en-US" b="1"/>
          </a:p>
          <a:p>
            <a:endParaRPr lang="en-US"/>
          </a:p>
          <a:p>
            <a:r>
              <a:rPr lang="en-US" b="1"/>
              <a:t>What is the passport number of your most recently issued passport?</a:t>
            </a:r>
          </a:p>
          <a:p>
            <a:endParaRPr lang="en-US" b="1"/>
          </a:p>
          <a:p>
            <a:r>
              <a:rPr lang="en-US" b="1"/>
              <a:t>What is your travel document number (if any)? You can leave this blank unless you have a travel document other than a passport.</a:t>
            </a:r>
          </a:p>
          <a:p>
            <a:endParaRPr lang="en-US"/>
          </a:p>
          <a:p>
            <a:r>
              <a:rPr lang="en-US" b="1"/>
              <a:t>What is the expiration date of your passport or travel document?</a:t>
            </a:r>
          </a:p>
          <a:p>
            <a:endParaRPr lang="en-US"/>
          </a:p>
          <a:p>
            <a:r>
              <a:rPr lang="en-US" b="1"/>
              <a:t>What country issued your passport or travel document?</a:t>
            </a:r>
          </a:p>
          <a:p>
            <a:endParaRPr lang="en-US"/>
          </a:p>
          <a:p>
            <a:r>
              <a:rPr lang="en-US" b="1"/>
              <a:t> What is your current immigration status or category?</a:t>
            </a:r>
          </a:p>
          <a:p>
            <a:pPr marL="742950" lvl="1" indent="-285750">
              <a:buFont typeface="Courier New"/>
              <a:buChar char="o"/>
            </a:pPr>
            <a:r>
              <a:rPr lang="en-US"/>
              <a:t> Select F-1 Student</a:t>
            </a:r>
          </a:p>
          <a:p>
            <a:pPr marL="742950" lvl="1" indent="-285750">
              <a:buFont typeface="Courier New"/>
              <a:buChar char="o"/>
            </a:pPr>
            <a:endParaRPr lang="en-US" b="1"/>
          </a:p>
          <a:p>
            <a:r>
              <a:rPr lang="en-US" b="1"/>
              <a:t>What is your Student and Exchange Visitor Information System (SEVIS) Number? </a:t>
            </a:r>
          </a:p>
          <a:p>
            <a:pPr marL="742950" lvl="1" indent="-285750">
              <a:buFont typeface="Courier New"/>
              <a:buChar char="o"/>
            </a:pPr>
            <a:r>
              <a:rPr lang="en-US"/>
              <a:t>You can find your SEVIS ID number on your I-20.</a:t>
            </a:r>
          </a:p>
        </p:txBody>
      </p:sp>
      <p:sp>
        <p:nvSpPr>
          <p:cNvPr id="3" name="TextBox 2">
            <a:extLst>
              <a:ext uri="{FF2B5EF4-FFF2-40B4-BE49-F238E27FC236}">
                <a16:creationId xmlns:a16="http://schemas.microsoft.com/office/drawing/2014/main" id="{33FF23D2-44B8-E962-1E02-9078B37F4754}"/>
              </a:ext>
            </a:extLst>
          </p:cNvPr>
          <p:cNvSpPr txBox="1"/>
          <p:nvPr/>
        </p:nvSpPr>
        <p:spPr>
          <a:xfrm>
            <a:off x="4050339" y="563284"/>
            <a:ext cx="502587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Your Immigration Information (</a:t>
            </a:r>
            <a:r>
              <a:rPr lang="en-US" sz="2400" b="1" err="1"/>
              <a:t>cont</a:t>
            </a:r>
            <a:r>
              <a:rPr lang="en-US" sz="2400" b="1"/>
              <a:t>)</a:t>
            </a:r>
          </a:p>
        </p:txBody>
      </p:sp>
    </p:spTree>
    <p:extLst>
      <p:ext uri="{BB962C8B-B14F-4D97-AF65-F5344CB8AC3E}">
        <p14:creationId xmlns:p14="http://schemas.microsoft.com/office/powerpoint/2010/main" val="386025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820651B4-08F1-13E5-BDC6-92F2757329D7}"/>
              </a:ext>
            </a:extLst>
          </p:cNvPr>
          <p:cNvPicPr>
            <a:picLocks noChangeAspect="1"/>
          </p:cNvPicPr>
          <p:nvPr/>
        </p:nvPicPr>
        <p:blipFill>
          <a:blip r:embed="rId3"/>
          <a:stretch>
            <a:fillRect/>
          </a:stretch>
        </p:blipFill>
        <p:spPr>
          <a:xfrm>
            <a:off x="1059372" y="891945"/>
            <a:ext cx="2725820" cy="5608868"/>
          </a:xfrm>
          <a:prstGeom prst="rect">
            <a:avLst/>
          </a:prstGeom>
        </p:spPr>
      </p:pic>
      <p:sp>
        <p:nvSpPr>
          <p:cNvPr id="3" name="TextBox 2">
            <a:extLst>
              <a:ext uri="{FF2B5EF4-FFF2-40B4-BE49-F238E27FC236}">
                <a16:creationId xmlns:a16="http://schemas.microsoft.com/office/drawing/2014/main" id="{9861BDDB-5D38-F93B-9FC0-109199FA4625}"/>
              </a:ext>
            </a:extLst>
          </p:cNvPr>
          <p:cNvSpPr txBox="1"/>
          <p:nvPr/>
        </p:nvSpPr>
        <p:spPr>
          <a:xfrm>
            <a:off x="4625847" y="1976498"/>
            <a:ext cx="5496348"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Other Information</a:t>
            </a:r>
            <a:endParaRPr lang="en-US" b="1"/>
          </a:p>
          <a:p>
            <a:r>
              <a:rPr lang="en-US" b="1">
                <a:ea typeface="+mn-lt"/>
                <a:cs typeface="+mn-lt"/>
              </a:rPr>
              <a:t>•  What is your A-number? </a:t>
            </a:r>
          </a:p>
          <a:p>
            <a:pPr marL="742950" lvl="1" indent="-285750">
              <a:buFont typeface="Courier New"/>
              <a:buChar char="o"/>
            </a:pPr>
            <a:r>
              <a:rPr lang="en-US">
                <a:ea typeface="+mn-lt"/>
                <a:cs typeface="+mn-lt"/>
              </a:rPr>
              <a:t>If you have previously applied for OPT, you can enter the 9 -digit “USCIS #” on your current EAD  card as your “A - Number”.</a:t>
            </a:r>
          </a:p>
          <a:p>
            <a:pPr marL="742950" lvl="1" indent="-285750">
              <a:buFont typeface="Courier New"/>
              <a:buChar char="o"/>
            </a:pPr>
            <a:r>
              <a:rPr lang="en-US">
                <a:ea typeface="+mn-lt"/>
                <a:cs typeface="+mn-lt"/>
              </a:rPr>
              <a:t>Otherwise, select “I do not have or know my A-Number.”</a:t>
            </a:r>
            <a:endParaRPr lang="en-US"/>
          </a:p>
          <a:p>
            <a:endParaRPr lang="en-US" b="1">
              <a:ea typeface="+mn-lt"/>
              <a:cs typeface="+mn-lt"/>
            </a:endParaRPr>
          </a:p>
          <a:p>
            <a:pPr marL="285750" indent="-285750">
              <a:buFont typeface="Arial"/>
              <a:buChar char="•"/>
            </a:pPr>
            <a:r>
              <a:rPr lang="en-US" b="1">
                <a:ea typeface="+mn-lt"/>
                <a:cs typeface="+mn-lt"/>
              </a:rPr>
              <a:t>What is your USCIS Online    Account Number?</a:t>
            </a:r>
            <a:endParaRPr lang="en-US">
              <a:ea typeface="+mn-lt"/>
              <a:cs typeface="+mn-lt"/>
            </a:endParaRPr>
          </a:p>
          <a:p>
            <a:pPr marL="742950" lvl="1" indent="-285750">
              <a:buFont typeface="Courier New"/>
              <a:buChar char="o"/>
            </a:pPr>
            <a:r>
              <a:rPr lang="en-US">
                <a:ea typeface="+mn-lt"/>
                <a:cs typeface="+mn-lt"/>
              </a:rPr>
              <a:t>Select “I do not have or know my USCIS Online Account Number” if applicable.</a:t>
            </a:r>
            <a:endParaRPr lang="en-US"/>
          </a:p>
          <a:p>
            <a:endParaRPr lang="en-US"/>
          </a:p>
          <a:p>
            <a:pPr marL="285750" indent="-285750">
              <a:buFont typeface="Arial"/>
              <a:buChar char="•"/>
            </a:pPr>
            <a:r>
              <a:rPr lang="en-US" b="1">
                <a:ea typeface="+mn-lt"/>
                <a:cs typeface="+mn-lt"/>
              </a:rPr>
              <a:t>Has the Social Security Administration (SSA) ever officially issued a Social Security Card to you</a:t>
            </a:r>
            <a:endParaRPr lang="en-US">
              <a:ea typeface="+mn-lt"/>
              <a:cs typeface="+mn-lt"/>
            </a:endParaRPr>
          </a:p>
          <a:p>
            <a:pPr marL="742950" lvl="1" indent="-285750">
              <a:buFont typeface="Courier New"/>
              <a:buChar char="o"/>
            </a:pPr>
            <a:r>
              <a:rPr lang="en-US">
                <a:ea typeface="+mn-lt"/>
                <a:cs typeface="+mn-lt"/>
              </a:rPr>
              <a:t>Select Yes or No.</a:t>
            </a:r>
            <a:endParaRPr lang="en-US"/>
          </a:p>
          <a:p>
            <a:endParaRPr lang="en-US"/>
          </a:p>
        </p:txBody>
      </p:sp>
      <p:sp>
        <p:nvSpPr>
          <p:cNvPr id="4" name="TextBox 3">
            <a:extLst>
              <a:ext uri="{FF2B5EF4-FFF2-40B4-BE49-F238E27FC236}">
                <a16:creationId xmlns:a16="http://schemas.microsoft.com/office/drawing/2014/main" id="{5BCD0E60-4CC6-34CD-3E78-3D8ECBE86472}"/>
              </a:ext>
            </a:extLst>
          </p:cNvPr>
          <p:cNvSpPr txBox="1"/>
          <p:nvPr/>
        </p:nvSpPr>
        <p:spPr>
          <a:xfrm>
            <a:off x="5634592" y="1056977"/>
            <a:ext cx="34788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t>ABOUT YOU</a:t>
            </a:r>
            <a:endParaRPr lang="en-US" b="1"/>
          </a:p>
        </p:txBody>
      </p:sp>
    </p:spTree>
    <p:extLst>
      <p:ext uri="{BB962C8B-B14F-4D97-AF65-F5344CB8AC3E}">
        <p14:creationId xmlns:p14="http://schemas.microsoft.com/office/powerpoint/2010/main" val="3304846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93C278E3-4362-6776-F1A7-5BBC637CED65}"/>
              </a:ext>
            </a:extLst>
          </p:cNvPr>
          <p:cNvPicPr>
            <a:picLocks noChangeAspect="1"/>
          </p:cNvPicPr>
          <p:nvPr/>
        </p:nvPicPr>
        <p:blipFill>
          <a:blip r:embed="rId3"/>
          <a:stretch>
            <a:fillRect/>
          </a:stretch>
        </p:blipFill>
        <p:spPr>
          <a:xfrm>
            <a:off x="2245587" y="761375"/>
            <a:ext cx="2673886" cy="5524543"/>
          </a:xfrm>
          <a:prstGeom prst="rect">
            <a:avLst/>
          </a:prstGeom>
        </p:spPr>
      </p:pic>
      <p:sp>
        <p:nvSpPr>
          <p:cNvPr id="3" name="TextBox 2">
            <a:extLst>
              <a:ext uri="{FF2B5EF4-FFF2-40B4-BE49-F238E27FC236}">
                <a16:creationId xmlns:a16="http://schemas.microsoft.com/office/drawing/2014/main" id="{D3F640B9-1C8D-7806-E38A-CA811750A4A7}"/>
              </a:ext>
            </a:extLst>
          </p:cNvPr>
          <p:cNvSpPr txBox="1"/>
          <p:nvPr/>
        </p:nvSpPr>
        <p:spPr>
          <a:xfrm>
            <a:off x="5919537" y="1319632"/>
            <a:ext cx="4129980"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  Do you want the SSA to issue you a Social Security card?</a:t>
            </a:r>
            <a:endParaRPr lang="en-US" b="1"/>
          </a:p>
          <a:p>
            <a:pPr marL="742950" lvl="1" indent="-285750">
              <a:buFont typeface="Courier New"/>
              <a:buChar char="o"/>
            </a:pPr>
            <a:r>
              <a:rPr lang="en-US">
                <a:ea typeface="+mn-lt"/>
                <a:cs typeface="+mn-lt"/>
              </a:rPr>
              <a:t>Select </a:t>
            </a:r>
            <a:r>
              <a:rPr lang="en-US">
                <a:solidFill>
                  <a:srgbClr val="FF0000"/>
                </a:solidFill>
                <a:ea typeface="+mn-lt"/>
                <a:cs typeface="+mn-lt"/>
              </a:rPr>
              <a:t>No </a:t>
            </a:r>
            <a:r>
              <a:rPr lang="en-US">
                <a:ea typeface="+mn-lt"/>
                <a:cs typeface="+mn-lt"/>
              </a:rPr>
              <a:t>IF you already have an SSN card.</a:t>
            </a:r>
            <a:endParaRPr lang="en-US"/>
          </a:p>
          <a:p>
            <a:pPr marL="742950" lvl="1" indent="-285750">
              <a:buFont typeface="Courier New"/>
              <a:buChar char="o"/>
            </a:pPr>
            <a:r>
              <a:rPr lang="en-US">
                <a:ea typeface="+mn-lt"/>
                <a:cs typeface="+mn-lt"/>
              </a:rPr>
              <a:t>Select </a:t>
            </a:r>
            <a:r>
              <a:rPr lang="en-US">
                <a:solidFill>
                  <a:srgbClr val="FF0000"/>
                </a:solidFill>
                <a:ea typeface="+mn-lt"/>
                <a:cs typeface="+mn-lt"/>
              </a:rPr>
              <a:t>Yes </a:t>
            </a:r>
            <a:r>
              <a:rPr lang="en-US">
                <a:ea typeface="+mn-lt"/>
                <a:cs typeface="+mn-lt"/>
              </a:rPr>
              <a:t>IF you do not have an SSN or have lost your card. You will be prompted to complete  additional information so SSA can issue you a social security card</a:t>
            </a:r>
            <a:r>
              <a:rPr lang="en-US">
                <a:solidFill>
                  <a:srgbClr val="FF0000"/>
                </a:solidFill>
                <a:ea typeface="+mn-lt"/>
                <a:cs typeface="+mn-lt"/>
              </a:rPr>
              <a:t>.***</a:t>
            </a:r>
            <a:endParaRPr lang="en-US">
              <a:solidFill>
                <a:srgbClr val="FF0000"/>
              </a:solidFill>
            </a:endParaRPr>
          </a:p>
        </p:txBody>
      </p:sp>
      <p:sp>
        <p:nvSpPr>
          <p:cNvPr id="4" name="TextBox 3">
            <a:extLst>
              <a:ext uri="{FF2B5EF4-FFF2-40B4-BE49-F238E27FC236}">
                <a16:creationId xmlns:a16="http://schemas.microsoft.com/office/drawing/2014/main" id="{8ECF60AB-B0C3-E692-8C89-D8A8F7D0A2E3}"/>
              </a:ext>
            </a:extLst>
          </p:cNvPr>
          <p:cNvSpPr txBox="1"/>
          <p:nvPr/>
        </p:nvSpPr>
        <p:spPr>
          <a:xfrm>
            <a:off x="6096474" y="4184303"/>
            <a:ext cx="3953043"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FF0000"/>
                </a:solidFill>
                <a:latin typeface="Arial"/>
                <a:ea typeface="Calibri"/>
                <a:cs typeface="Arial"/>
              </a:rPr>
              <a:t>***</a:t>
            </a:r>
            <a:r>
              <a:rPr lang="en-US" sz="1600">
                <a:solidFill>
                  <a:srgbClr val="FF0000"/>
                </a:solidFill>
                <a:latin typeface="Arial"/>
                <a:ea typeface="Calibri"/>
                <a:cs typeface="Arial"/>
              </a:rPr>
              <a:t>The Social Security Administration (SSA) has given indication that they will no longer issue Social Security Cards automatically with employment authorization applications such as OPT.  We can anticipate that the new change will require that OPT applicants will have to visit the Social Security Administration office</a:t>
            </a:r>
            <a:r>
              <a:rPr lang="en-US" sz="1600" i="1" u="sng">
                <a:solidFill>
                  <a:srgbClr val="FF0000"/>
                </a:solidFill>
                <a:latin typeface="Arial"/>
                <a:ea typeface="Calibri"/>
                <a:cs typeface="Arial"/>
              </a:rPr>
              <a:t> in person</a:t>
            </a:r>
            <a:r>
              <a:rPr lang="en-US" sz="1600">
                <a:solidFill>
                  <a:srgbClr val="FF0000"/>
                </a:solidFill>
                <a:latin typeface="Arial"/>
                <a:ea typeface="Calibri"/>
                <a:cs typeface="Arial"/>
              </a:rPr>
              <a:t> to request the Social Security Card.</a:t>
            </a:r>
            <a:endParaRPr lang="en-US" sz="1600">
              <a:solidFill>
                <a:srgbClr val="FF0000"/>
              </a:solidFill>
              <a:latin typeface="Arial"/>
              <a:ea typeface="Calibri"/>
              <a:cs typeface="Calibri"/>
            </a:endParaRPr>
          </a:p>
        </p:txBody>
      </p:sp>
      <p:sp>
        <p:nvSpPr>
          <p:cNvPr id="5" name="TextBox 4">
            <a:extLst>
              <a:ext uri="{FF2B5EF4-FFF2-40B4-BE49-F238E27FC236}">
                <a16:creationId xmlns:a16="http://schemas.microsoft.com/office/drawing/2014/main" id="{D1216074-C4F4-1B40-9F2A-B8690DD59E1A}"/>
              </a:ext>
            </a:extLst>
          </p:cNvPr>
          <p:cNvSpPr txBox="1"/>
          <p:nvPr/>
        </p:nvSpPr>
        <p:spPr>
          <a:xfrm>
            <a:off x="5807916" y="761375"/>
            <a:ext cx="42416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ABOUT YOU (Cont.)</a:t>
            </a:r>
          </a:p>
        </p:txBody>
      </p:sp>
    </p:spTree>
    <p:extLst>
      <p:ext uri="{BB962C8B-B14F-4D97-AF65-F5344CB8AC3E}">
        <p14:creationId xmlns:p14="http://schemas.microsoft.com/office/powerpoint/2010/main" val="31564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9916" y="927285"/>
            <a:ext cx="6889898" cy="937096"/>
          </a:xfrm>
          <a:solidFill>
            <a:srgbClr val="FFC000"/>
          </a:solidFill>
        </p:spPr>
        <p:txBody>
          <a:bodyPr>
            <a:normAutofit/>
          </a:bodyPr>
          <a:lstStyle/>
          <a:p>
            <a:pPr algn="ctr"/>
            <a:r>
              <a:rPr lang="en-US" sz="2800" b="1">
                <a:latin typeface="+mn-lt"/>
              </a:rPr>
              <a:t>International Student Employment</a:t>
            </a:r>
          </a:p>
        </p:txBody>
      </p:sp>
      <p:sp>
        <p:nvSpPr>
          <p:cNvPr id="4" name="TextBox 3"/>
          <p:cNvSpPr txBox="1"/>
          <p:nvPr/>
        </p:nvSpPr>
        <p:spPr>
          <a:xfrm>
            <a:off x="1427642" y="2022026"/>
            <a:ext cx="4795283" cy="3416320"/>
          </a:xfrm>
          <a:prstGeom prst="rect">
            <a:avLst/>
          </a:prstGeom>
          <a:noFill/>
        </p:spPr>
        <p:txBody>
          <a:bodyPr wrap="square" lIns="91440" tIns="45720" rIns="91440" bIns="45720" rtlCol="0" anchor="t">
            <a:spAutoFit/>
          </a:bodyPr>
          <a:lstStyle/>
          <a:p>
            <a:pPr fontAlgn="base"/>
            <a:r>
              <a:rPr lang="en-US" b="1" dirty="0"/>
              <a:t>1.	On-Campus</a:t>
            </a:r>
            <a:r>
              <a:rPr lang="en-US" dirty="0"/>
              <a:t>​</a:t>
            </a:r>
          </a:p>
          <a:p>
            <a:pPr marL="342900" indent="-342900" fontAlgn="base">
              <a:buAutoNum type="arabicPeriod"/>
            </a:pPr>
            <a:endParaRPr lang="en-US"/>
          </a:p>
          <a:p>
            <a:pPr fontAlgn="base"/>
            <a:r>
              <a:rPr lang="en-US" b="1" dirty="0"/>
              <a:t>2. 	Practical Training:</a:t>
            </a:r>
            <a:r>
              <a:rPr lang="en-US" dirty="0"/>
              <a:t>​</a:t>
            </a:r>
            <a:endParaRPr lang="en-US" dirty="0">
              <a:ea typeface="Calibri"/>
              <a:cs typeface="Calibri"/>
            </a:endParaRPr>
          </a:p>
          <a:p>
            <a:pPr marL="742950" lvl="1" indent="-285750" fontAlgn="base">
              <a:buFont typeface="Wingdings" panose="05000000000000000000" pitchFamily="2" charset="2"/>
              <a:buChar char="q"/>
            </a:pPr>
            <a:r>
              <a:rPr lang="en-US" dirty="0"/>
              <a:t>Curricular Practical Training(CPT)​</a:t>
            </a:r>
            <a:endParaRPr lang="en-US" dirty="0">
              <a:ea typeface="Calibri"/>
              <a:cs typeface="Calibri"/>
            </a:endParaRPr>
          </a:p>
          <a:p>
            <a:pPr marL="742950" lvl="1" indent="-285750" fontAlgn="base">
              <a:buFont typeface="Wingdings" panose="05000000000000000000" pitchFamily="2" charset="2"/>
              <a:buChar char="q"/>
            </a:pPr>
            <a:r>
              <a:rPr lang="en-US" b="1" u="sng" dirty="0"/>
              <a:t>Optional Practical Training (OPT)</a:t>
            </a:r>
            <a:r>
              <a:rPr lang="en-US" u="sng" dirty="0"/>
              <a:t>​ </a:t>
            </a:r>
            <a:endParaRPr lang="en-US" u="sng" dirty="0">
              <a:ea typeface="Calibri"/>
              <a:cs typeface="Calibri"/>
            </a:endParaRPr>
          </a:p>
          <a:p>
            <a:pPr marL="742950" lvl="1" indent="-285750" fontAlgn="base">
              <a:buFont typeface="Wingdings" panose="05000000000000000000" pitchFamily="2" charset="2"/>
              <a:buChar char="q"/>
            </a:pPr>
            <a:r>
              <a:rPr lang="en-US" dirty="0"/>
              <a:t>24-Month STEM OPT Extension​ </a:t>
            </a:r>
          </a:p>
          <a:p>
            <a:pPr marL="742950" lvl="1" indent="-285750" fontAlgn="base">
              <a:buFont typeface="Wingdings" panose="05000000000000000000" pitchFamily="2" charset="2"/>
              <a:buChar char="q"/>
            </a:pPr>
            <a:r>
              <a:rPr lang="en-US" dirty="0"/>
              <a:t>Cap Gap Extension​</a:t>
            </a:r>
            <a:endParaRPr lang="en-US" dirty="0">
              <a:ea typeface="Calibri"/>
              <a:cs typeface="Calibri"/>
            </a:endParaRPr>
          </a:p>
          <a:p>
            <a:pPr fontAlgn="base"/>
            <a:r>
              <a:rPr lang="en-US" dirty="0"/>
              <a:t>​</a:t>
            </a:r>
            <a:endParaRPr lang="en-US" dirty="0">
              <a:ea typeface="Calibri"/>
              <a:cs typeface="Calibri"/>
            </a:endParaRPr>
          </a:p>
          <a:p>
            <a:pPr fontAlgn="base"/>
            <a:r>
              <a:rPr lang="en-US" b="1" dirty="0"/>
              <a:t>3.	Off-Campus:</a:t>
            </a:r>
            <a:r>
              <a:rPr lang="en-US" dirty="0"/>
              <a:t>​</a:t>
            </a:r>
            <a:endParaRPr lang="en-US" dirty="0">
              <a:ea typeface="Calibri"/>
              <a:cs typeface="Calibri"/>
            </a:endParaRPr>
          </a:p>
          <a:p>
            <a:pPr marL="742950" lvl="1" indent="-285750" fontAlgn="base">
              <a:buFont typeface="Wingdings" panose="05000000000000000000" pitchFamily="2" charset="2"/>
              <a:buChar char="q"/>
            </a:pPr>
            <a:r>
              <a:rPr lang="en-US" dirty="0"/>
              <a:t>Severe unforeseen financial hardship </a:t>
            </a:r>
            <a:endParaRPr lang="en-US" dirty="0">
              <a:ea typeface="Calibri"/>
              <a:cs typeface="Calibri"/>
            </a:endParaRPr>
          </a:p>
          <a:p>
            <a:pPr marL="742950" lvl="1" indent="-285750" fontAlgn="base">
              <a:buFont typeface="Wingdings" panose="05000000000000000000" pitchFamily="2" charset="2"/>
              <a:buChar char="q"/>
            </a:pPr>
            <a:r>
              <a:rPr lang="en-US" dirty="0"/>
              <a:t>Internship with a qualifying International Organization</a:t>
            </a:r>
            <a:endParaRPr lang="en-US" dirty="0">
              <a:ea typeface="Calibri"/>
              <a:cs typeface="Calibri"/>
            </a:endParaRPr>
          </a:p>
        </p:txBody>
      </p:sp>
      <p:sp>
        <p:nvSpPr>
          <p:cNvPr id="5" name="Rectangle 4"/>
          <p:cNvSpPr/>
          <p:nvPr/>
        </p:nvSpPr>
        <p:spPr>
          <a:xfrm>
            <a:off x="2726365" y="5595992"/>
            <a:ext cx="6904789" cy="707886"/>
          </a:xfrm>
          <a:prstGeom prst="rect">
            <a:avLst/>
          </a:prstGeom>
          <a:solidFill>
            <a:schemeClr val="bg1">
              <a:lumMod val="85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lIns="91440" tIns="45720" rIns="91440" bIns="45720" anchor="t">
            <a:spAutoFit/>
          </a:bodyPr>
          <a:lstStyle/>
          <a:p>
            <a:pPr algn="ctr"/>
            <a:r>
              <a:rPr lang="en-US" sz="2000" b="1" dirty="0">
                <a:solidFill>
                  <a:schemeClr val="tx1"/>
                </a:solidFill>
                <a:latin typeface="Aparajita"/>
                <a:cs typeface="Aparajita"/>
              </a:rPr>
              <a:t>ALERT: Violation to employment regulations will lead to the termination of the student’s SEVIS record!</a:t>
            </a:r>
            <a:endParaRPr lang="en-US">
              <a:solidFill>
                <a:schemeClr val="tx1"/>
              </a:solidFill>
            </a:endParaRPr>
          </a:p>
        </p:txBody>
      </p:sp>
      <p:pic>
        <p:nvPicPr>
          <p:cNvPr id="1028" name="Picture 4" descr="Employment Job PNG, Clipart, Business, Career, Cartoon, Chair, Display Resolution Free PNG 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9557" y="2310727"/>
            <a:ext cx="3792944" cy="2840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795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32D037-1E9C-65B2-AFB1-1409C70EAB90}"/>
              </a:ext>
            </a:extLst>
          </p:cNvPr>
          <p:cNvSpPr txBox="1"/>
          <p:nvPr/>
        </p:nvSpPr>
        <p:spPr>
          <a:xfrm>
            <a:off x="883920" y="2143760"/>
            <a:ext cx="10414000" cy="4278094"/>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b="1" dirty="0">
              <a:highlight>
                <a:srgbClr val="FFFFFF"/>
              </a:highlight>
              <a:latin typeface="Arial"/>
              <a:cs typeface="Arial"/>
            </a:endParaRPr>
          </a:p>
          <a:p>
            <a:r>
              <a:rPr lang="en-US" sz="1600" b="1">
                <a:highlight>
                  <a:srgbClr val="FFFFFF"/>
                </a:highlight>
                <a:latin typeface="Arial"/>
                <a:cs typeface="Arial"/>
              </a:rPr>
              <a:t>OPT applicants will be eligible to apply for the SS card on the </a:t>
            </a:r>
            <a:r>
              <a:rPr lang="en-US" sz="1600" b="1" i="1" u="sng">
                <a:highlight>
                  <a:srgbClr val="FFFFFF"/>
                </a:highlight>
                <a:latin typeface="Arial"/>
                <a:cs typeface="Arial"/>
              </a:rPr>
              <a:t>approved OPT EAD start date</a:t>
            </a:r>
            <a:r>
              <a:rPr lang="en-US" sz="1600" b="1">
                <a:highlight>
                  <a:srgbClr val="FFFFFF"/>
                </a:highlight>
                <a:latin typeface="Arial"/>
                <a:cs typeface="Arial"/>
              </a:rPr>
              <a:t>. </a:t>
            </a:r>
            <a:endParaRPr lang="en-US"/>
          </a:p>
          <a:p>
            <a:pPr marL="228600" indent="-228600">
              <a:buFont typeface="Calibri"/>
              <a:buChar char="-"/>
            </a:pPr>
            <a:r>
              <a:rPr lang="en-US" sz="1600">
                <a:highlight>
                  <a:srgbClr val="FFFFFF"/>
                </a:highlight>
                <a:latin typeface="inherit"/>
              </a:rPr>
              <a:t>Complete the Online Social Security Number Application. Begin at </a:t>
            </a:r>
            <a:r>
              <a:rPr lang="en-US" sz="1600" dirty="0">
                <a:highlight>
                  <a:srgbClr val="FFFFFF"/>
                </a:highlight>
                <a:latin typeface="inherit"/>
                <a:hlinkClick r:id="rId2" tooltip="Original URL: https://www.ssa.gov/number-card/request-number-first-time. Click or tap if you trust this link."/>
              </a:rPr>
              <a:t>Request a Social Security number | SSA</a:t>
            </a:r>
            <a:endParaRPr lang="en-US" sz="1600" dirty="0">
              <a:highlight>
                <a:srgbClr val="FFFFFF"/>
              </a:highlight>
              <a:latin typeface="inherit"/>
            </a:endParaRPr>
          </a:p>
          <a:p>
            <a:pPr marL="228600" indent="-228600">
              <a:buFont typeface="Calibri"/>
              <a:buChar char="-"/>
            </a:pPr>
            <a:r>
              <a:rPr lang="en-US" sz="1600">
                <a:highlight>
                  <a:srgbClr val="FFFFFF"/>
                </a:highlight>
                <a:latin typeface="Arial"/>
                <a:cs typeface="Arial"/>
              </a:rPr>
              <a:t>Schedule an appointment to visit the SSA in person at </a:t>
            </a:r>
            <a:r>
              <a:rPr lang="en-US" sz="1600" dirty="0">
                <a:highlight>
                  <a:srgbClr val="FFFFFF"/>
                </a:highlight>
                <a:latin typeface="inherit"/>
                <a:hlinkClick r:id="rId3" tooltip="Original URL: https://www.ssa.gov/manage-benefits/make-an-appointment. Click or tap if you trust this link."/>
              </a:rPr>
              <a:t>Make or change an appointment | SSA</a:t>
            </a:r>
            <a:r>
              <a:rPr lang="en-US" sz="1600">
                <a:highlight>
                  <a:srgbClr val="FFFFFF"/>
                </a:highlight>
                <a:latin typeface="inherit"/>
              </a:rPr>
              <a:t>.</a:t>
            </a:r>
          </a:p>
          <a:p>
            <a:pPr marL="228600" indent="-228600">
              <a:buFont typeface="Calibri"/>
              <a:buChar char="-"/>
            </a:pPr>
            <a:r>
              <a:rPr lang="en-US" sz="1600">
                <a:highlight>
                  <a:srgbClr val="FFFFFF"/>
                </a:highlight>
                <a:latin typeface="inherit"/>
              </a:rPr>
              <a:t>Bring supporting documents to your in-person appointment at the SSA:  EAD, OPT I-20, I-94, Visa, passport.</a:t>
            </a:r>
          </a:p>
          <a:p>
            <a:pPr marL="228600" indent="-228600">
              <a:buFont typeface="Calibri"/>
              <a:buChar char="-"/>
            </a:pPr>
            <a:r>
              <a:rPr lang="en-US" sz="1600">
                <a:highlight>
                  <a:srgbClr val="FFFFFF"/>
                </a:highlight>
                <a:latin typeface="inherit"/>
              </a:rPr>
              <a:t>SS Card will be delivered by mail within 14 days.</a:t>
            </a:r>
          </a:p>
          <a:p>
            <a:pPr marL="228600" indent="-228600">
              <a:buFont typeface="Calibri"/>
              <a:buChar char="-"/>
            </a:pPr>
            <a:r>
              <a:rPr lang="en-US" sz="1600">
                <a:highlight>
                  <a:srgbClr val="FFFFFF"/>
                </a:highlight>
                <a:latin typeface="inherit"/>
              </a:rPr>
              <a:t>Sign up for </a:t>
            </a:r>
            <a:r>
              <a:rPr lang="en-US" sz="1600" dirty="0">
                <a:highlight>
                  <a:srgbClr val="FFFFFF"/>
                </a:highlight>
                <a:latin typeface="inherit"/>
                <a:hlinkClick r:id="rId4" tooltip="Original URL: https://www.usps.com/manage/informed-delivery.htm. Click or tap if you trust this link."/>
              </a:rPr>
              <a:t>Informed Delivery - Mail &amp; Package Notifications | USPS</a:t>
            </a:r>
            <a:r>
              <a:rPr lang="en-US" sz="1600">
                <a:highlight>
                  <a:srgbClr val="FFFFFF"/>
                </a:highlight>
                <a:latin typeface="inherit"/>
              </a:rPr>
              <a:t> to avoid missing the delivery of important mail such as the SS Card.</a:t>
            </a:r>
          </a:p>
          <a:p>
            <a:endParaRPr lang="en-US" sz="1600" dirty="0">
              <a:highlight>
                <a:srgbClr val="FFFFFF"/>
              </a:highlight>
              <a:latin typeface="Arial"/>
              <a:cs typeface="Arial"/>
            </a:endParaRPr>
          </a:p>
          <a:p>
            <a:r>
              <a:rPr lang="en-US" sz="1600" b="1">
                <a:latin typeface="Arial"/>
                <a:cs typeface="Arial"/>
              </a:rPr>
              <a:t>REMINDER FROM THE SOCIAL SECURITY ADMINISTRATION:</a:t>
            </a:r>
          </a:p>
          <a:p>
            <a:endParaRPr lang="en-US" sz="1600" b="1" dirty="0">
              <a:latin typeface="Arial"/>
              <a:cs typeface="Arial"/>
            </a:endParaRPr>
          </a:p>
          <a:p>
            <a:pPr marL="285750" indent="-285750">
              <a:buFont typeface="Calibri"/>
              <a:buChar char="-"/>
            </a:pPr>
            <a:r>
              <a:rPr lang="en-US" sz="1600">
                <a:latin typeface="Arial"/>
                <a:cs typeface="Arial"/>
              </a:rPr>
              <a:t>You are not required to have an SSN before you start work. However, the Internal Revenue Service (IRS) requires employers to report wages using an SSN. While you wait for your SSN, your employer can use a letter from us stating that you applied for a number. </a:t>
            </a:r>
          </a:p>
          <a:p>
            <a:pPr marL="285750" indent="-285750">
              <a:buFont typeface="Calibri"/>
              <a:buChar char="-"/>
            </a:pPr>
            <a:r>
              <a:rPr lang="en-US" sz="1600">
                <a:latin typeface="Arial"/>
                <a:cs typeface="Arial"/>
              </a:rPr>
              <a:t>Your employer may use your immigration documents as proof of your authorization to work in the United States. </a:t>
            </a:r>
          </a:p>
          <a:p>
            <a:pPr marL="285750" indent="-285750">
              <a:buFont typeface="Calibri"/>
              <a:buChar char="-"/>
            </a:pPr>
            <a:r>
              <a:rPr lang="en-US" sz="1600">
                <a:latin typeface="Arial"/>
                <a:cs typeface="Arial"/>
              </a:rPr>
              <a:t>Employers can find more information on the Internet at </a:t>
            </a:r>
            <a:r>
              <a:rPr lang="en-US" sz="1600" dirty="0">
                <a:latin typeface="Arial"/>
                <a:cs typeface="Arial"/>
                <a:hlinkClick r:id="rId5" tooltip="Original URL: http://www.ssa.gov/employer/hiring.htm. Click or tap if you trust this link."/>
              </a:rPr>
              <a:t>www.ssa.gov/employer/hiring.htm</a:t>
            </a:r>
            <a:endParaRPr lang="en-US" sz="1600">
              <a:latin typeface="Arial"/>
              <a:cs typeface="Arial"/>
            </a:endParaRPr>
          </a:p>
        </p:txBody>
      </p:sp>
      <p:sp>
        <p:nvSpPr>
          <p:cNvPr id="4" name="TextBox 3">
            <a:extLst>
              <a:ext uri="{FF2B5EF4-FFF2-40B4-BE49-F238E27FC236}">
                <a16:creationId xmlns:a16="http://schemas.microsoft.com/office/drawing/2014/main" id="{CFA09E75-C554-ACBF-506F-5D8247A4C8C7}"/>
              </a:ext>
            </a:extLst>
          </p:cNvPr>
          <p:cNvSpPr txBox="1"/>
          <p:nvPr/>
        </p:nvSpPr>
        <p:spPr>
          <a:xfrm>
            <a:off x="5181600" y="1015999"/>
            <a:ext cx="535686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800" b="1">
                <a:ea typeface="Calibri"/>
                <a:cs typeface="Calibri"/>
              </a:rPr>
              <a:t>SOCIAL SECURTIY NUMBER (cont.)</a:t>
            </a:r>
            <a:endParaRPr lang="en-US" b="1">
              <a:ea typeface="Calibri"/>
              <a:cs typeface="Calibri"/>
            </a:endParaRPr>
          </a:p>
        </p:txBody>
      </p:sp>
    </p:spTree>
    <p:extLst>
      <p:ext uri="{BB962C8B-B14F-4D97-AF65-F5344CB8AC3E}">
        <p14:creationId xmlns:p14="http://schemas.microsoft.com/office/powerpoint/2010/main" val="17963039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web page&#10;&#10;Description automatically generated">
            <a:extLst>
              <a:ext uri="{FF2B5EF4-FFF2-40B4-BE49-F238E27FC236}">
                <a16:creationId xmlns:a16="http://schemas.microsoft.com/office/drawing/2014/main" id="{EBDCF911-523D-F90C-9BFD-889C2C74BBD1}"/>
              </a:ext>
            </a:extLst>
          </p:cNvPr>
          <p:cNvPicPr>
            <a:picLocks noChangeAspect="1"/>
          </p:cNvPicPr>
          <p:nvPr/>
        </p:nvPicPr>
        <p:blipFill>
          <a:blip r:embed="rId3"/>
          <a:stretch>
            <a:fillRect/>
          </a:stretch>
        </p:blipFill>
        <p:spPr>
          <a:xfrm>
            <a:off x="2683165" y="905699"/>
            <a:ext cx="2474052" cy="5393406"/>
          </a:xfrm>
          <a:prstGeom prst="rect">
            <a:avLst/>
          </a:prstGeom>
        </p:spPr>
      </p:pic>
      <p:sp>
        <p:nvSpPr>
          <p:cNvPr id="3" name="TextBox 2">
            <a:extLst>
              <a:ext uri="{FF2B5EF4-FFF2-40B4-BE49-F238E27FC236}">
                <a16:creationId xmlns:a16="http://schemas.microsoft.com/office/drawing/2014/main" id="{8BA2D1B2-E9FD-EF68-8E94-11D44D02D4D5}"/>
              </a:ext>
            </a:extLst>
          </p:cNvPr>
          <p:cNvSpPr txBox="1"/>
          <p:nvPr/>
        </p:nvSpPr>
        <p:spPr>
          <a:xfrm>
            <a:off x="6438685" y="1292578"/>
            <a:ext cx="4371826"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2x2 Photo of you:</a:t>
            </a:r>
            <a:endParaRPr lang="en-US">
              <a:ea typeface="+mn-lt"/>
              <a:cs typeface="+mn-lt"/>
            </a:endParaRPr>
          </a:p>
          <a:p>
            <a:pPr marL="285750" indent="-285750">
              <a:buFont typeface="Arial"/>
              <a:buChar char="•"/>
            </a:pPr>
            <a:r>
              <a:rPr lang="en-US">
                <a:ea typeface="+mn-lt"/>
                <a:cs typeface="+mn-lt"/>
              </a:rPr>
              <a:t>Upload a passport photo that meets   USCIS specifications. Local convenience stores (such as CVS) may provide digital passport photos. Use the photo tool to upload your photo and ensure it meets the photo requirements.</a:t>
            </a:r>
            <a:endParaRPr lang="en-US"/>
          </a:p>
          <a:p>
            <a:pPr marL="457200"/>
            <a:endParaRPr lang="en-US"/>
          </a:p>
          <a:p>
            <a:r>
              <a:rPr lang="en-US" b="1">
                <a:ea typeface="+mn-lt"/>
                <a:cs typeface="+mn-lt"/>
              </a:rPr>
              <a:t>Form I-94:</a:t>
            </a:r>
            <a:endParaRPr lang="en-US" b="1"/>
          </a:p>
          <a:p>
            <a:pPr marL="285750" indent="-285750">
              <a:buFont typeface="Arial"/>
              <a:buChar char="•"/>
            </a:pPr>
            <a:r>
              <a:rPr lang="en-US">
                <a:ea typeface="+mn-lt"/>
                <a:cs typeface="+mn-lt"/>
              </a:rPr>
              <a:t>Upload a COPY of your I-94 record. You can look up your most recent I-94 online.</a:t>
            </a:r>
            <a:endParaRPr lang="en-US"/>
          </a:p>
          <a:p>
            <a:endParaRPr lang="en-US"/>
          </a:p>
          <a:p>
            <a:r>
              <a:rPr lang="en-US" b="1">
                <a:ea typeface="+mn-lt"/>
                <a:cs typeface="+mn-lt"/>
              </a:rPr>
              <a:t>Employment Authorization Document:</a:t>
            </a:r>
            <a:endParaRPr lang="en-US" b="1"/>
          </a:p>
          <a:p>
            <a:pPr marL="285750" indent="-285750">
              <a:buFont typeface="Arial"/>
              <a:buChar char="•"/>
            </a:pPr>
            <a:r>
              <a:rPr lang="en-US">
                <a:ea typeface="+mn-lt"/>
                <a:cs typeface="+mn-lt"/>
              </a:rPr>
              <a:t>Upload a COPY of your Passport ID page</a:t>
            </a:r>
            <a:endParaRPr lang="en-US"/>
          </a:p>
          <a:p>
            <a:pPr marL="285750" indent="-285750">
              <a:buFont typeface="Arial"/>
              <a:buChar char="•"/>
            </a:pPr>
            <a:r>
              <a:rPr lang="en-US">
                <a:ea typeface="+mn-lt"/>
                <a:cs typeface="+mn-lt"/>
              </a:rPr>
              <a:t>Upload a front-and-back COPY of any  previous/current EAD(s) (if applicable)</a:t>
            </a:r>
            <a:endParaRPr lang="en-US"/>
          </a:p>
        </p:txBody>
      </p:sp>
      <p:sp>
        <p:nvSpPr>
          <p:cNvPr id="4" name="TextBox 3">
            <a:extLst>
              <a:ext uri="{FF2B5EF4-FFF2-40B4-BE49-F238E27FC236}">
                <a16:creationId xmlns:a16="http://schemas.microsoft.com/office/drawing/2014/main" id="{160E109E-1887-D26A-437D-C6CDA7137356}"/>
              </a:ext>
            </a:extLst>
          </p:cNvPr>
          <p:cNvSpPr txBox="1"/>
          <p:nvPr/>
        </p:nvSpPr>
        <p:spPr>
          <a:xfrm>
            <a:off x="6438685" y="444034"/>
            <a:ext cx="38323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t>Evidence</a:t>
            </a:r>
          </a:p>
        </p:txBody>
      </p:sp>
    </p:spTree>
    <p:extLst>
      <p:ext uri="{BB962C8B-B14F-4D97-AF65-F5344CB8AC3E}">
        <p14:creationId xmlns:p14="http://schemas.microsoft.com/office/powerpoint/2010/main" val="13893812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F07C92-799A-E070-BFA4-BE82652ADA00}"/>
              </a:ext>
            </a:extLst>
          </p:cNvPr>
          <p:cNvSpPr txBox="1"/>
          <p:nvPr/>
        </p:nvSpPr>
        <p:spPr>
          <a:xfrm>
            <a:off x="2374160" y="1702170"/>
            <a:ext cx="702691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Previously authorized CPT or OPT:</a:t>
            </a:r>
            <a:endParaRPr lang="en-US" b="1"/>
          </a:p>
          <a:p>
            <a:pPr marL="742950" lvl="1" indent="-285750">
              <a:buFont typeface="Courier New"/>
              <a:buChar char="o"/>
            </a:pPr>
            <a:r>
              <a:rPr lang="en-US">
                <a:ea typeface="+mn-lt"/>
                <a:cs typeface="+mn-lt"/>
              </a:rPr>
              <a:t>Upload a COPY of previous I-20s with CPT or OPT information  (if  applicable)</a:t>
            </a:r>
            <a:endParaRPr lang="en-US"/>
          </a:p>
          <a:p>
            <a:endParaRPr lang="en-US"/>
          </a:p>
          <a:p>
            <a:r>
              <a:rPr lang="en-US" b="1">
                <a:ea typeface="+mn-lt"/>
                <a:cs typeface="+mn-lt"/>
              </a:rPr>
              <a:t>Form I-20:</a:t>
            </a:r>
            <a:endParaRPr lang="en-US" b="1"/>
          </a:p>
          <a:p>
            <a:pPr marL="742950" lvl="1" indent="-285750">
              <a:buFont typeface="Courier New"/>
              <a:buChar char="o"/>
            </a:pPr>
            <a:r>
              <a:rPr lang="en-US">
                <a:ea typeface="+mn-lt"/>
                <a:cs typeface="+mn-lt"/>
              </a:rPr>
              <a:t>Upload a COPY of your OPT Recommendation(after you have printed and signed/dated the I-20 in blue ink)</a:t>
            </a:r>
            <a:endParaRPr lang="en-US"/>
          </a:p>
          <a:p>
            <a:pPr algn="l"/>
            <a:endParaRPr lang="en-US"/>
          </a:p>
        </p:txBody>
      </p:sp>
      <p:sp>
        <p:nvSpPr>
          <p:cNvPr id="3" name="TextBox 2">
            <a:extLst>
              <a:ext uri="{FF2B5EF4-FFF2-40B4-BE49-F238E27FC236}">
                <a16:creationId xmlns:a16="http://schemas.microsoft.com/office/drawing/2014/main" id="{BBF2A32F-D515-B88E-C16D-F31302A86C8A}"/>
              </a:ext>
            </a:extLst>
          </p:cNvPr>
          <p:cNvSpPr txBox="1"/>
          <p:nvPr/>
        </p:nvSpPr>
        <p:spPr>
          <a:xfrm>
            <a:off x="2641306" y="4197161"/>
            <a:ext cx="6492625" cy="2308324"/>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ea typeface="+mn-lt"/>
                <a:cs typeface="+mn-lt"/>
              </a:rPr>
              <a:t>Tips for Uploading Evidence</a:t>
            </a:r>
            <a:endParaRPr lang="en-US" b="1"/>
          </a:p>
          <a:p>
            <a:pPr algn="ctr"/>
            <a:endParaRPr lang="en-US" b="1">
              <a:ea typeface="+mn-lt"/>
              <a:cs typeface="+mn-lt"/>
            </a:endParaRPr>
          </a:p>
          <a:p>
            <a:r>
              <a:rPr lang="en-US" b="1">
                <a:ea typeface="+mn-lt"/>
                <a:cs typeface="+mn-lt"/>
              </a:rPr>
              <a:t>•Make sure each image is clear and that all text is readable.</a:t>
            </a:r>
            <a:endParaRPr lang="en-US" b="1"/>
          </a:p>
          <a:p>
            <a:r>
              <a:rPr lang="en-US" b="1">
                <a:ea typeface="+mn-lt"/>
                <a:cs typeface="+mn-lt"/>
              </a:rPr>
              <a:t>•You can upload multiple files in each section, if needed.</a:t>
            </a:r>
            <a:endParaRPr lang="en-US" b="1"/>
          </a:p>
          <a:p>
            <a:r>
              <a:rPr lang="en-US" b="1">
                <a:ea typeface="+mn-lt"/>
                <a:cs typeface="+mn-lt"/>
              </a:rPr>
              <a:t>•Files must not be larger than 6MB.</a:t>
            </a:r>
          </a:p>
          <a:p>
            <a:r>
              <a:rPr lang="en-US" b="1">
                <a:ea typeface="+mn-lt"/>
                <a:cs typeface="+mn-lt"/>
              </a:rPr>
              <a:t>•Files must be in one of these formats: PDF, JPG, or JPEG. For some forms, USCIS also accepts files in TIF or TIFF format.</a:t>
            </a:r>
            <a:endParaRPr lang="en-US" b="1"/>
          </a:p>
          <a:p>
            <a:r>
              <a:rPr lang="en-US" b="1">
                <a:ea typeface="+mn-lt"/>
                <a:cs typeface="+mn-lt"/>
              </a:rPr>
              <a:t>•Do not encrypt or password protect your files.</a:t>
            </a:r>
            <a:endParaRPr lang="en-US" b="1"/>
          </a:p>
        </p:txBody>
      </p:sp>
      <p:sp>
        <p:nvSpPr>
          <p:cNvPr id="4" name="TextBox 3">
            <a:extLst>
              <a:ext uri="{FF2B5EF4-FFF2-40B4-BE49-F238E27FC236}">
                <a16:creationId xmlns:a16="http://schemas.microsoft.com/office/drawing/2014/main" id="{DDAD6B42-CC17-8F8C-C3D5-7646F133270D}"/>
              </a:ext>
            </a:extLst>
          </p:cNvPr>
          <p:cNvSpPr txBox="1"/>
          <p:nvPr/>
        </p:nvSpPr>
        <p:spPr>
          <a:xfrm>
            <a:off x="4516018" y="929727"/>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t>Evidence (Cont.)</a:t>
            </a:r>
          </a:p>
        </p:txBody>
      </p:sp>
    </p:spTree>
    <p:extLst>
      <p:ext uri="{BB962C8B-B14F-4D97-AF65-F5344CB8AC3E}">
        <p14:creationId xmlns:p14="http://schemas.microsoft.com/office/powerpoint/2010/main" val="42681326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application&#10;&#10;Description automatically generated">
            <a:extLst>
              <a:ext uri="{FF2B5EF4-FFF2-40B4-BE49-F238E27FC236}">
                <a16:creationId xmlns:a16="http://schemas.microsoft.com/office/drawing/2014/main" id="{75264E76-3A3E-C9CD-CDB1-080E167B3A41}"/>
              </a:ext>
            </a:extLst>
          </p:cNvPr>
          <p:cNvPicPr>
            <a:picLocks noChangeAspect="1"/>
          </p:cNvPicPr>
          <p:nvPr/>
        </p:nvPicPr>
        <p:blipFill>
          <a:blip r:embed="rId3"/>
          <a:stretch>
            <a:fillRect/>
          </a:stretch>
        </p:blipFill>
        <p:spPr>
          <a:xfrm>
            <a:off x="1817184" y="816125"/>
            <a:ext cx="2955984" cy="5493236"/>
          </a:xfrm>
          <a:prstGeom prst="rect">
            <a:avLst/>
          </a:prstGeom>
        </p:spPr>
      </p:pic>
      <p:sp>
        <p:nvSpPr>
          <p:cNvPr id="3" name="TextBox 2">
            <a:extLst>
              <a:ext uri="{FF2B5EF4-FFF2-40B4-BE49-F238E27FC236}">
                <a16:creationId xmlns:a16="http://schemas.microsoft.com/office/drawing/2014/main" id="{FC1F94A9-537D-74A7-A51B-5B184FC1BC82}"/>
              </a:ext>
            </a:extLst>
          </p:cNvPr>
          <p:cNvSpPr txBox="1"/>
          <p:nvPr/>
        </p:nvSpPr>
        <p:spPr>
          <a:xfrm>
            <a:off x="5610849" y="1900969"/>
            <a:ext cx="5124207"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USE THIS SECTION IF:</a:t>
            </a:r>
            <a:endParaRPr lang="en-US" b="1"/>
          </a:p>
          <a:p>
            <a:pPr marL="285750" indent="-285750">
              <a:buFont typeface="Arial"/>
              <a:buChar char="•"/>
            </a:pPr>
            <a:r>
              <a:rPr lang="en-US">
                <a:ea typeface="+mn-lt"/>
                <a:cs typeface="+mn-lt"/>
              </a:rPr>
              <a:t>Your full name could not fit in the </a:t>
            </a:r>
            <a:r>
              <a:rPr lang="en-US" i="1">
                <a:ea typeface="+mn-lt"/>
                <a:cs typeface="+mn-lt"/>
              </a:rPr>
              <a:t>About You section</a:t>
            </a:r>
            <a:r>
              <a:rPr lang="en-US">
                <a:ea typeface="+mn-lt"/>
                <a:cs typeface="+mn-lt"/>
              </a:rPr>
              <a:t>.</a:t>
            </a:r>
          </a:p>
          <a:p>
            <a:pPr marL="742950" lvl="1" indent="-285750">
              <a:buFont typeface="Courier New"/>
              <a:buChar char="o"/>
            </a:pPr>
            <a:r>
              <a:rPr lang="en-US">
                <a:ea typeface="+mn-lt"/>
                <a:cs typeface="+mn-lt"/>
              </a:rPr>
              <a:t>Example: Complete legal name: Last name:____, First name: _____, Middle Name: _____</a:t>
            </a:r>
            <a:endParaRPr lang="en-US"/>
          </a:p>
          <a:p>
            <a:pPr marL="285750" indent="-285750">
              <a:buFont typeface="Arial"/>
              <a:buChar char="•"/>
            </a:pPr>
            <a:r>
              <a:rPr lang="en-US">
                <a:ea typeface="+mn-lt"/>
                <a:cs typeface="+mn-lt"/>
              </a:rPr>
              <a:t>Your I-94 record does not list your most recent entry.</a:t>
            </a:r>
            <a:endParaRPr lang="en-US"/>
          </a:p>
          <a:p>
            <a:pPr marL="742950" lvl="1" indent="-285750">
              <a:buFont typeface="Courier New"/>
              <a:buChar char="o"/>
            </a:pPr>
            <a:r>
              <a:rPr lang="en-US">
                <a:ea typeface="+mn-lt"/>
                <a:cs typeface="+mn-lt"/>
              </a:rPr>
              <a:t>Example explanation:</a:t>
            </a:r>
            <a:r>
              <a:rPr lang="en-US">
                <a:solidFill>
                  <a:srgbClr val="FF0000"/>
                </a:solidFill>
                <a:ea typeface="+mn-lt"/>
                <a:cs typeface="+mn-lt"/>
              </a:rPr>
              <a:t> Public I-94 record system was not updated after most recent travel to  Canada. The I-94 record uploaded in the “Evidence” section does not reflect my most recent entry to the United States referenced in the “About You-Your Immigration  Information”   section.</a:t>
            </a:r>
            <a:endParaRPr lang="en-US">
              <a:solidFill>
                <a:srgbClr val="FF0000"/>
              </a:solidFill>
            </a:endParaRPr>
          </a:p>
        </p:txBody>
      </p:sp>
      <p:sp>
        <p:nvSpPr>
          <p:cNvPr id="4" name="TextBox 3">
            <a:extLst>
              <a:ext uri="{FF2B5EF4-FFF2-40B4-BE49-F238E27FC236}">
                <a16:creationId xmlns:a16="http://schemas.microsoft.com/office/drawing/2014/main" id="{27A776E1-7606-AE3E-C24D-583DA0802BED}"/>
              </a:ext>
            </a:extLst>
          </p:cNvPr>
          <p:cNvSpPr txBox="1"/>
          <p:nvPr/>
        </p:nvSpPr>
        <p:spPr>
          <a:xfrm>
            <a:off x="6373736" y="816125"/>
            <a:ext cx="394394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t>Additional Information</a:t>
            </a:r>
          </a:p>
          <a:p>
            <a:pPr algn="ctr"/>
            <a:r>
              <a:rPr lang="en-US" b="1">
                <a:solidFill>
                  <a:srgbClr val="FF0000"/>
                </a:solidFill>
              </a:rPr>
              <a:t>(as applicable to your situation)</a:t>
            </a:r>
          </a:p>
        </p:txBody>
      </p:sp>
    </p:spTree>
    <p:extLst>
      <p:ext uri="{BB962C8B-B14F-4D97-AF65-F5344CB8AC3E}">
        <p14:creationId xmlns:p14="http://schemas.microsoft.com/office/powerpoint/2010/main" val="30739624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974B8D-3E17-0ACA-35B9-C2BDBC8ABADA}"/>
              </a:ext>
            </a:extLst>
          </p:cNvPr>
          <p:cNvSpPr txBox="1"/>
          <p:nvPr/>
        </p:nvSpPr>
        <p:spPr>
          <a:xfrm>
            <a:off x="2639477" y="2021472"/>
            <a:ext cx="7255371"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mn-lt"/>
                <a:cs typeface="+mn-lt"/>
              </a:rPr>
              <a:t>You've had any previous SEVIS ID Numbers:</a:t>
            </a:r>
          </a:p>
          <a:p>
            <a:pPr marL="742950" lvl="1" indent="-285750">
              <a:buFont typeface="Arial"/>
              <a:buChar char="•"/>
            </a:pPr>
            <a:r>
              <a:rPr lang="en-US">
                <a:ea typeface="+mn-lt"/>
                <a:cs typeface="+mn-lt"/>
              </a:rPr>
              <a:t>Section: About You, Page: Your Immigration Information </a:t>
            </a:r>
            <a:endParaRPr lang="en-US"/>
          </a:p>
          <a:p>
            <a:pPr lvl="1"/>
            <a:r>
              <a:rPr lang="en-US">
                <a:ea typeface="+mn-lt"/>
                <a:cs typeface="+mn-lt"/>
              </a:rPr>
              <a:t>Additional Information: List your previous SEVIS ID number and the degree level (High School, Bachelor’s Master’s, etc.) associated with that SEVIS ID.</a:t>
            </a:r>
          </a:p>
          <a:p>
            <a:pPr marL="285750" indent="-285750">
              <a:buFont typeface="Arial"/>
              <a:buChar char="•"/>
            </a:pPr>
            <a:endParaRPr lang="en-US">
              <a:ea typeface="+mn-lt"/>
              <a:cs typeface="+mn-lt"/>
            </a:endParaRPr>
          </a:p>
          <a:p>
            <a:pPr marL="285750" indent="-285750">
              <a:buFont typeface="Arial"/>
              <a:buChar char="•"/>
            </a:pPr>
            <a:r>
              <a:rPr lang="en-US">
                <a:ea typeface="+mn-lt"/>
                <a:cs typeface="+mn-lt"/>
              </a:rPr>
              <a:t>You've had previously authorized CPT or OPT and do not have former I-20's with these details. </a:t>
            </a:r>
            <a:endParaRPr lang="en-US"/>
          </a:p>
          <a:p>
            <a:pPr marL="742950" lvl="1" indent="-285750">
              <a:buFont typeface="Arial"/>
              <a:buChar char="•"/>
            </a:pPr>
            <a:r>
              <a:rPr lang="en-US" b="1">
                <a:ea typeface="+mn-lt"/>
                <a:cs typeface="+mn-lt"/>
              </a:rPr>
              <a:t>Section </a:t>
            </a:r>
            <a:r>
              <a:rPr lang="en-US">
                <a:ea typeface="+mn-lt"/>
                <a:cs typeface="+mn-lt"/>
              </a:rPr>
              <a:t>Evidence Page: Previously authorized CPT or OPT </a:t>
            </a:r>
            <a:r>
              <a:rPr lang="en-US" b="1">
                <a:ea typeface="+mn-lt"/>
                <a:cs typeface="+mn-lt"/>
              </a:rPr>
              <a:t>Additional Information:</a:t>
            </a:r>
            <a:r>
              <a:rPr lang="en-US">
                <a:ea typeface="+mn-lt"/>
                <a:cs typeface="+mn-lt"/>
              </a:rPr>
              <a:t> List the type of previously authorized practical training (CPT, OPT, etc.), the dates of previously authorized practical training, the degree Level (Bachelor’s, Master’s, PhD, etc.), the application status (approved, denied, or withdrawn), and the Receipt or Card Number (if applicable and known).</a:t>
            </a:r>
            <a:endParaRPr lang="en-US"/>
          </a:p>
          <a:p>
            <a:endParaRPr lang="en-US"/>
          </a:p>
        </p:txBody>
      </p:sp>
      <p:sp>
        <p:nvSpPr>
          <p:cNvPr id="3" name="TextBox 2">
            <a:extLst>
              <a:ext uri="{FF2B5EF4-FFF2-40B4-BE49-F238E27FC236}">
                <a16:creationId xmlns:a16="http://schemas.microsoft.com/office/drawing/2014/main" id="{9A352499-4FA5-6F2A-E2DA-88A7EA7736F1}"/>
              </a:ext>
            </a:extLst>
          </p:cNvPr>
          <p:cNvSpPr txBox="1"/>
          <p:nvPr/>
        </p:nvSpPr>
        <p:spPr>
          <a:xfrm>
            <a:off x="4027300" y="1105524"/>
            <a:ext cx="447972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t>Additional Information (</a:t>
            </a:r>
            <a:r>
              <a:rPr lang="en-US" sz="2400" b="1" err="1"/>
              <a:t>Cont</a:t>
            </a:r>
            <a:r>
              <a:rPr lang="en-US" sz="2400" b="1"/>
              <a:t>)</a:t>
            </a:r>
          </a:p>
          <a:p>
            <a:pPr algn="ctr"/>
            <a:r>
              <a:rPr lang="en-US" b="1">
                <a:solidFill>
                  <a:srgbClr val="FF0000"/>
                </a:solidFill>
              </a:rPr>
              <a:t>(as applicable to your situation)</a:t>
            </a:r>
          </a:p>
        </p:txBody>
      </p:sp>
    </p:spTree>
    <p:extLst>
      <p:ext uri="{BB962C8B-B14F-4D97-AF65-F5344CB8AC3E}">
        <p14:creationId xmlns:p14="http://schemas.microsoft.com/office/powerpoint/2010/main" val="29569420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application&#10;&#10;Description automatically generated">
            <a:extLst>
              <a:ext uri="{FF2B5EF4-FFF2-40B4-BE49-F238E27FC236}">
                <a16:creationId xmlns:a16="http://schemas.microsoft.com/office/drawing/2014/main" id="{C15031C9-6FD6-AD55-BA5D-8DEEF579EFD8}"/>
              </a:ext>
            </a:extLst>
          </p:cNvPr>
          <p:cNvPicPr>
            <a:picLocks noChangeAspect="1"/>
          </p:cNvPicPr>
          <p:nvPr/>
        </p:nvPicPr>
        <p:blipFill>
          <a:blip r:embed="rId3"/>
          <a:stretch>
            <a:fillRect/>
          </a:stretch>
        </p:blipFill>
        <p:spPr>
          <a:xfrm>
            <a:off x="1395412" y="816630"/>
            <a:ext cx="3207544" cy="5614989"/>
          </a:xfrm>
          <a:prstGeom prst="rect">
            <a:avLst/>
          </a:prstGeom>
        </p:spPr>
      </p:pic>
      <p:sp>
        <p:nvSpPr>
          <p:cNvPr id="3" name="TextBox 2">
            <a:extLst>
              <a:ext uri="{FF2B5EF4-FFF2-40B4-BE49-F238E27FC236}">
                <a16:creationId xmlns:a16="http://schemas.microsoft.com/office/drawing/2014/main" id="{E0874781-E6B4-2EF0-6545-F547EDE28B6E}"/>
              </a:ext>
            </a:extLst>
          </p:cNvPr>
          <p:cNvSpPr txBox="1"/>
          <p:nvPr/>
        </p:nvSpPr>
        <p:spPr>
          <a:xfrm>
            <a:off x="5748748" y="2069217"/>
            <a:ext cx="5224052"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dirty="0">
                <a:ea typeface="+mn-lt"/>
                <a:cs typeface="+mn-lt"/>
              </a:rPr>
              <a:t>Review your application:</a:t>
            </a:r>
            <a:r>
              <a:rPr lang="en-US" dirty="0">
                <a:ea typeface="+mn-lt"/>
                <a:cs typeface="+mn-lt"/>
              </a:rPr>
              <a:t> CIE   recommends that you review your application before submitting to USCIS.</a:t>
            </a:r>
            <a:endParaRPr lang="en-US" dirty="0"/>
          </a:p>
          <a:p>
            <a:endParaRPr lang="en-US"/>
          </a:p>
          <a:p>
            <a:pPr marL="285750" indent="-285750">
              <a:buFont typeface="Arial"/>
              <a:buChar char="•"/>
            </a:pPr>
            <a:r>
              <a:rPr lang="en-US" b="1" dirty="0">
                <a:ea typeface="+mn-lt"/>
                <a:cs typeface="+mn-lt"/>
              </a:rPr>
              <a:t>Read and agree to the “Applicant’s Statement”</a:t>
            </a:r>
            <a:r>
              <a:rPr lang="en-US" dirty="0">
                <a:ea typeface="+mn-lt"/>
                <a:cs typeface="+mn-lt"/>
              </a:rPr>
              <a:t>.</a:t>
            </a:r>
            <a:endParaRPr lang="en-US" dirty="0"/>
          </a:p>
          <a:p>
            <a:endParaRPr lang="en-US"/>
          </a:p>
          <a:p>
            <a:pPr marL="285750" indent="-285750">
              <a:buFont typeface="Arial"/>
              <a:buChar char="•"/>
            </a:pPr>
            <a:r>
              <a:rPr lang="en-US" b="1" dirty="0">
                <a:ea typeface="+mn-lt"/>
                <a:cs typeface="+mn-lt"/>
              </a:rPr>
              <a:t>Digitally sign</a:t>
            </a:r>
            <a:endParaRPr lang="en-US" b="1" dirty="0"/>
          </a:p>
          <a:p>
            <a:endParaRPr lang="en-US" dirty="0">
              <a:ea typeface="Calibri"/>
              <a:cs typeface="Calibri"/>
            </a:endParaRPr>
          </a:p>
          <a:p>
            <a:pPr marL="285750" indent="-285750">
              <a:buFont typeface="Arial"/>
              <a:buChar char="•"/>
            </a:pPr>
            <a:r>
              <a:rPr lang="en-US" b="1" dirty="0">
                <a:ea typeface="+mn-lt"/>
                <a:cs typeface="+mn-lt"/>
              </a:rPr>
              <a:t>Pay the application fee:</a:t>
            </a:r>
            <a:r>
              <a:rPr lang="en-US" dirty="0">
                <a:ea typeface="+mn-lt"/>
                <a:cs typeface="+mn-lt"/>
              </a:rPr>
              <a:t> The system will direct you to Pay.gov, a US government payment site, to pay the required I-765 application fee. You will be able to pay using a US credit / debit card or through an ACH transfer (direct withdrawal) from your US checking account.</a:t>
            </a:r>
            <a:endParaRPr lang="en-US" dirty="0"/>
          </a:p>
        </p:txBody>
      </p:sp>
      <p:sp>
        <p:nvSpPr>
          <p:cNvPr id="4" name="TextBox 3">
            <a:extLst>
              <a:ext uri="{FF2B5EF4-FFF2-40B4-BE49-F238E27FC236}">
                <a16:creationId xmlns:a16="http://schemas.microsoft.com/office/drawing/2014/main" id="{65AA8D39-B385-9656-98E6-5143C0F809E2}"/>
              </a:ext>
            </a:extLst>
          </p:cNvPr>
          <p:cNvSpPr txBox="1"/>
          <p:nvPr/>
        </p:nvSpPr>
        <p:spPr>
          <a:xfrm>
            <a:off x="6481819" y="1106852"/>
            <a:ext cx="375791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t>Review &amp; Submit</a:t>
            </a:r>
          </a:p>
        </p:txBody>
      </p:sp>
    </p:spTree>
    <p:extLst>
      <p:ext uri="{BB962C8B-B14F-4D97-AF65-F5344CB8AC3E}">
        <p14:creationId xmlns:p14="http://schemas.microsoft.com/office/powerpoint/2010/main" val="5475008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F8F756-595D-C898-7625-F180A2BD850E}"/>
              </a:ext>
            </a:extLst>
          </p:cNvPr>
          <p:cNvSpPr txBox="1"/>
          <p:nvPr/>
        </p:nvSpPr>
        <p:spPr>
          <a:xfrm>
            <a:off x="5686455" y="1209763"/>
            <a:ext cx="3757910" cy="461665"/>
          </a:xfrm>
          <a:prstGeom prst="rect">
            <a:avLst/>
          </a:prstGeom>
          <a:solidFill>
            <a:srgbClr val="FFC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t>Review &amp; Submit (</a:t>
            </a:r>
            <a:r>
              <a:rPr lang="en-US" sz="2400" b="1" err="1"/>
              <a:t>Cont</a:t>
            </a:r>
            <a:r>
              <a:rPr lang="en-US" sz="2400" b="1"/>
              <a:t>)</a:t>
            </a:r>
          </a:p>
        </p:txBody>
      </p:sp>
      <p:sp>
        <p:nvSpPr>
          <p:cNvPr id="3" name="TextBox 2">
            <a:extLst>
              <a:ext uri="{FF2B5EF4-FFF2-40B4-BE49-F238E27FC236}">
                <a16:creationId xmlns:a16="http://schemas.microsoft.com/office/drawing/2014/main" id="{D9E56E3F-31CB-85DF-6AAD-A35E2B3327BB}"/>
              </a:ext>
            </a:extLst>
          </p:cNvPr>
          <p:cNvSpPr txBox="1"/>
          <p:nvPr/>
        </p:nvSpPr>
        <p:spPr>
          <a:xfrm>
            <a:off x="4261692" y="2340012"/>
            <a:ext cx="6881811"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a:ea typeface="+mn-lt"/>
                <a:cs typeface="+mn-lt"/>
              </a:rPr>
              <a:t>Submit your application!</a:t>
            </a:r>
            <a:r>
              <a:rPr lang="en-US">
                <a:ea typeface="+mn-lt"/>
                <a:cs typeface="+mn-lt"/>
              </a:rPr>
              <a:t> After submission, your application will automatically be assigned a USCIS receipt number. You can print out an electronic receipt from your </a:t>
            </a:r>
            <a:r>
              <a:rPr lang="en-US" err="1">
                <a:ea typeface="+mn-lt"/>
                <a:cs typeface="+mn-lt"/>
              </a:rPr>
              <a:t>myUSCIS</a:t>
            </a:r>
            <a:r>
              <a:rPr lang="en-US">
                <a:ea typeface="+mn-lt"/>
                <a:cs typeface="+mn-lt"/>
              </a:rPr>
              <a:t> account portal. A paper receipt notice will follow in the mail a few weeks later.</a:t>
            </a:r>
            <a:endParaRPr lang="en-US"/>
          </a:p>
          <a:p>
            <a:pPr marL="285750" indent="-285750">
              <a:buFont typeface="Arial"/>
              <a:buChar char="•"/>
            </a:pPr>
            <a:endParaRPr lang="en-US">
              <a:ea typeface="+mn-lt"/>
              <a:cs typeface="+mn-lt"/>
            </a:endParaRPr>
          </a:p>
          <a:p>
            <a:pPr marL="285750" indent="-285750">
              <a:buFont typeface="Arial"/>
              <a:buChar char="•"/>
            </a:pPr>
            <a:endParaRPr lang="en-US">
              <a:ea typeface="+mn-lt"/>
              <a:cs typeface="+mn-lt"/>
            </a:endParaRPr>
          </a:p>
          <a:p>
            <a:pPr algn="ctr"/>
            <a:r>
              <a:rPr lang="en-US" b="1">
                <a:solidFill>
                  <a:srgbClr val="FF0000"/>
                </a:solidFill>
                <a:ea typeface="+mn-lt"/>
                <a:cs typeface="+mn-lt"/>
              </a:rPr>
              <a:t>IMPORTANT: Once you submit your payment information and the payment is successfully received, USCIS considers your application OFFICIALLY SUBMITTED. You cannot change or edit your I-765 application responses after payment has been submitted</a:t>
            </a:r>
            <a:endParaRPr lang="en-US" b="1">
              <a:solidFill>
                <a:srgbClr val="FF0000"/>
              </a:solidFill>
            </a:endParaRPr>
          </a:p>
        </p:txBody>
      </p:sp>
      <p:pic>
        <p:nvPicPr>
          <p:cNvPr id="5122" name="Picture 2" descr="Transitioning From the Paper Trail to Digital Application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08470" y="2125987"/>
            <a:ext cx="3406332" cy="3290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318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9028" y="1783766"/>
            <a:ext cx="6448132" cy="4583242"/>
          </a:xfrm>
          <a:prstGeom prst="rect">
            <a:avLst/>
          </a:prstGeom>
          <a:noFill/>
        </p:spPr>
        <p:txBody>
          <a:bodyPr wrap="square" lIns="91440" tIns="45720" rIns="91440" bIns="45720" rtlCol="0" anchor="t">
            <a:spAutoFit/>
          </a:bodyPr>
          <a:lstStyle/>
          <a:p>
            <a:pPr marL="342900" indent="-342900">
              <a:lnSpc>
                <a:spcPct val="150000"/>
              </a:lnSpc>
              <a:buAutoNum type="arabicPeriod"/>
            </a:pPr>
            <a:r>
              <a:rPr lang="en-US" sz="1600">
                <a:latin typeface="Arial"/>
                <a:cs typeface="Arial"/>
              </a:rPr>
              <a:t>Application is not submitted within the timeframe.</a:t>
            </a:r>
            <a:endParaRPr lang="en-US">
              <a:latin typeface="Arial"/>
              <a:cs typeface="Arial"/>
            </a:endParaRPr>
          </a:p>
          <a:p>
            <a:pPr marL="342900" indent="-342900">
              <a:lnSpc>
                <a:spcPct val="150000"/>
              </a:lnSpc>
              <a:buAutoNum type="arabicPeriod"/>
            </a:pPr>
            <a:r>
              <a:rPr lang="en-US" sz="1600">
                <a:latin typeface="Arial"/>
                <a:cs typeface="Arial"/>
              </a:rPr>
              <a:t>Application is incomplete/missing the OPT I-20.</a:t>
            </a:r>
          </a:p>
          <a:p>
            <a:pPr marL="342900" indent="-342900">
              <a:lnSpc>
                <a:spcPct val="150000"/>
              </a:lnSpc>
              <a:buAutoNum type="arabicPeriod"/>
            </a:pPr>
            <a:r>
              <a:rPr lang="en-US" sz="1600">
                <a:latin typeface="Arial"/>
                <a:cs typeface="Arial"/>
                <a:hlinkClick r:id="rId3"/>
              </a:rPr>
              <a:t>Payment issues</a:t>
            </a:r>
            <a:r>
              <a:rPr lang="en-US" sz="1600">
                <a:latin typeface="Arial"/>
                <a:cs typeface="Arial"/>
              </a:rPr>
              <a:t>: i.e. money not available, wrong fee amount, etc. </a:t>
            </a:r>
          </a:p>
          <a:p>
            <a:pPr marL="342900" indent="-342900">
              <a:lnSpc>
                <a:spcPct val="150000"/>
              </a:lnSpc>
              <a:buAutoNum type="arabicPeriod"/>
            </a:pPr>
            <a:r>
              <a:rPr lang="en-US" sz="1600">
                <a:latin typeface="Arial"/>
                <a:cs typeface="Arial"/>
              </a:rPr>
              <a:t>Pictures do not follow </a:t>
            </a:r>
            <a:r>
              <a:rPr lang="en-US" sz="1600">
                <a:latin typeface="Arial"/>
                <a:cs typeface="Arial"/>
                <a:hlinkClick r:id="rId4"/>
              </a:rPr>
              <a:t>requirements</a:t>
            </a:r>
            <a:r>
              <a:rPr lang="en-US" sz="1600">
                <a:latin typeface="Arial"/>
                <a:cs typeface="Arial"/>
              </a:rPr>
              <a:t>. Review the picture requirement here or on our </a:t>
            </a:r>
            <a:r>
              <a:rPr lang="en-US" sz="1600">
                <a:latin typeface="Arial"/>
                <a:cs typeface="Arial"/>
                <a:hlinkClick r:id="rId5"/>
              </a:rPr>
              <a:t>website</a:t>
            </a:r>
            <a:r>
              <a:rPr lang="en-US" sz="1600">
                <a:latin typeface="Arial"/>
                <a:cs typeface="Arial"/>
              </a:rPr>
              <a:t>. </a:t>
            </a:r>
            <a:r>
              <a:rPr lang="en-US" sz="1600">
                <a:latin typeface="Arial"/>
                <a:ea typeface="+mn-lt"/>
                <a:cs typeface="+mn-lt"/>
              </a:rPr>
              <a:t>  </a:t>
            </a:r>
          </a:p>
          <a:p>
            <a:pPr marL="342900" indent="-342900">
              <a:lnSpc>
                <a:spcPct val="150000"/>
              </a:lnSpc>
              <a:buAutoNum type="arabicPeriod"/>
            </a:pPr>
            <a:r>
              <a:rPr lang="en-US" sz="1600">
                <a:latin typeface="Arial"/>
                <a:cs typeface="Arial"/>
              </a:rPr>
              <a:t>Failure to respond to the an RFE by the given deadline.</a:t>
            </a:r>
          </a:p>
          <a:p>
            <a:pPr marL="742950" lvl="1" indent="-285750">
              <a:lnSpc>
                <a:spcPct val="150000"/>
              </a:lnSpc>
              <a:buFont typeface="Arial"/>
              <a:buChar char="•"/>
            </a:pPr>
            <a:r>
              <a:rPr lang="en-US" sz="1400" i="1">
                <a:latin typeface="Arial"/>
                <a:cs typeface="Arial"/>
              </a:rPr>
              <a:t>What is a Request for further Evidence (RFE)?</a:t>
            </a:r>
            <a:endParaRPr lang="en-US" sz="1400" i="1">
              <a:latin typeface="Arial"/>
              <a:ea typeface="+mn-lt"/>
              <a:cs typeface="+mn-lt"/>
            </a:endParaRPr>
          </a:p>
          <a:p>
            <a:pPr marL="1257300" lvl="2" indent="-342900">
              <a:lnSpc>
                <a:spcPct val="150000"/>
              </a:lnSpc>
              <a:buFont typeface="Wingdings,Sans-Serif"/>
              <a:buChar char="v"/>
            </a:pPr>
            <a:r>
              <a:rPr lang="en-US" sz="1400">
                <a:latin typeface="Arial"/>
                <a:cs typeface="Arial"/>
              </a:rPr>
              <a:t>An RFE is a formal notice sent by the immigration  adjudicator reviewing your OPT application for:  missing documents, better pictures, clarification of information </a:t>
            </a:r>
            <a:endParaRPr lang="en-US" sz="1400">
              <a:latin typeface="Arial"/>
              <a:ea typeface="+mn-lt"/>
              <a:cs typeface="+mn-lt"/>
            </a:endParaRPr>
          </a:p>
          <a:p>
            <a:pPr marL="1257300" lvl="2" indent="-342900">
              <a:lnSpc>
                <a:spcPct val="150000"/>
              </a:lnSpc>
              <a:buFont typeface="Wingdings,Sans-Serif"/>
              <a:buChar char="v"/>
            </a:pPr>
            <a:r>
              <a:rPr lang="en-US" sz="1400">
                <a:latin typeface="Arial"/>
                <a:cs typeface="Arial"/>
              </a:rPr>
              <a:t>Must respond within 60 days</a:t>
            </a:r>
            <a:endParaRPr lang="en-US" sz="1400"/>
          </a:p>
          <a:p>
            <a:pPr marL="342900" indent="-342900">
              <a:lnSpc>
                <a:spcPct val="150000"/>
              </a:lnSpc>
              <a:buFont typeface="Arial"/>
              <a:buChar char="•"/>
            </a:pPr>
            <a:endParaRPr lang="en-US" sz="1400"/>
          </a:p>
        </p:txBody>
      </p:sp>
      <p:sp>
        <p:nvSpPr>
          <p:cNvPr id="3" name="Title 1"/>
          <p:cNvSpPr txBox="1">
            <a:spLocks/>
          </p:cNvSpPr>
          <p:nvPr/>
        </p:nvSpPr>
        <p:spPr>
          <a:xfrm>
            <a:off x="1346889" y="940098"/>
            <a:ext cx="7330440" cy="63087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800" b="1">
                <a:solidFill>
                  <a:schemeClr val="tx1"/>
                </a:solidFill>
                <a:latin typeface="Arial"/>
                <a:cs typeface="Arial"/>
              </a:rPr>
              <a:t>         Common Mistakes to Avoid</a:t>
            </a:r>
          </a:p>
        </p:txBody>
      </p:sp>
      <p:pic>
        <p:nvPicPr>
          <p:cNvPr id="6146" name="Picture 2" descr="Learn From Our Past Mistakes - Stupid Act , Free Transparent Clipart - ClipartKey"/>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118653" y="1782791"/>
            <a:ext cx="3473675" cy="3709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8443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1D23D1A-7B11-4330-B5E7-89F53CC1FD18}"/>
              </a:ext>
            </a:extLst>
          </p:cNvPr>
          <p:cNvGraphicFramePr/>
          <p:nvPr>
            <p:extLst>
              <p:ext uri="{D42A27DB-BD31-4B8C-83A1-F6EECF244321}">
                <p14:modId xmlns:p14="http://schemas.microsoft.com/office/powerpoint/2010/main" val="3225504183"/>
              </p:ext>
            </p:extLst>
          </p:nvPr>
        </p:nvGraphicFramePr>
        <p:xfrm>
          <a:off x="891459" y="843259"/>
          <a:ext cx="10095260" cy="1733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4672D952-368D-4443-8728-55D49DB208FB}"/>
              </a:ext>
            </a:extLst>
          </p:cNvPr>
          <p:cNvSpPr txBox="1"/>
          <p:nvPr/>
        </p:nvSpPr>
        <p:spPr>
          <a:xfrm>
            <a:off x="4722605" y="2284281"/>
            <a:ext cx="6273759"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Wingdings"/>
              <a:buChar char="q"/>
            </a:pPr>
            <a:r>
              <a:rPr lang="en-US">
                <a:latin typeface="Arial"/>
                <a:cs typeface="Arial"/>
              </a:rPr>
              <a:t>You will have the receipt notice (Form I-797) immediately after completing the </a:t>
            </a:r>
            <a:r>
              <a:rPr lang="en-US" u="sng">
                <a:latin typeface="Arial"/>
                <a:cs typeface="Arial"/>
              </a:rPr>
              <a:t>online</a:t>
            </a:r>
            <a:r>
              <a:rPr lang="en-US">
                <a:latin typeface="Arial"/>
                <a:cs typeface="Arial"/>
              </a:rPr>
              <a:t> filing.</a:t>
            </a:r>
          </a:p>
          <a:p>
            <a:pPr marL="742950" lvl="1" indent="-285750">
              <a:buFont typeface="Wingdings"/>
              <a:buChar char="q"/>
            </a:pPr>
            <a:r>
              <a:rPr lang="en-US">
                <a:latin typeface="Arial"/>
                <a:cs typeface="Arial"/>
              </a:rPr>
              <a:t>Use the case number to check the status of your application online and case correspondence. at  </a:t>
            </a:r>
            <a:r>
              <a:rPr lang="en-US">
                <a:latin typeface="Arial"/>
                <a:cs typeface="Arial"/>
                <a:hlinkClick r:id="rId8">
                  <a:extLst>
                    <a:ext uri="{A12FA001-AC4F-418D-AE19-62706E023703}">
                      <ahyp:hlinkClr xmlns:ahyp="http://schemas.microsoft.com/office/drawing/2018/hyperlinkcolor" xmlns="" val="tx"/>
                    </a:ext>
                  </a:extLst>
                </a:hlinkClick>
              </a:rPr>
              <a:t>https://egov.uscis.gov/casestatus/landing.do</a:t>
            </a:r>
            <a:r>
              <a:rPr lang="en-US">
                <a:latin typeface="Arial"/>
                <a:cs typeface="Arial"/>
              </a:rPr>
              <a:t>​</a:t>
            </a:r>
          </a:p>
          <a:p>
            <a:pPr marL="742950" lvl="1" indent="-285750">
              <a:buFont typeface="Wingdings"/>
              <a:buChar char="q"/>
            </a:pPr>
            <a:r>
              <a:rPr lang="en-US">
                <a:latin typeface="Arial"/>
                <a:cs typeface="Arial"/>
              </a:rPr>
              <a:t>Use the online tools to submit inquiries to USCIS about your application​. </a:t>
            </a:r>
          </a:p>
          <a:p>
            <a:pPr marL="742950" lvl="1" indent="-285750">
              <a:buFont typeface="Wingdings"/>
              <a:buChar char="q"/>
            </a:pPr>
            <a:r>
              <a:rPr lang="en-US">
                <a:latin typeface="Arial" panose="020B0604020202020204" pitchFamily="34" charset="0"/>
              </a:rPr>
              <a:t>You should expect your </a:t>
            </a:r>
            <a:r>
              <a:rPr lang="en-US" b="1">
                <a:latin typeface="Arial" panose="020B0604020202020204" pitchFamily="34" charset="0"/>
              </a:rPr>
              <a:t>Employment Authorization Document (EAD) </a:t>
            </a:r>
            <a:r>
              <a:rPr lang="en-US">
                <a:latin typeface="Arial" panose="020B0604020202020204" pitchFamily="34" charset="0"/>
              </a:rPr>
              <a:t>to arrive by mail. The Social Security card will follow afterwards, only if you requested one.</a:t>
            </a:r>
            <a:endParaRPr lang="en-US">
              <a:latin typeface="Arial"/>
              <a:cs typeface="Arial"/>
            </a:endParaRPr>
          </a:p>
          <a:p>
            <a:pPr marL="742950" lvl="1" indent="-285750">
              <a:buFont typeface="Wingdings"/>
              <a:buChar char="q"/>
            </a:pPr>
            <a:r>
              <a:rPr lang="en-US">
                <a:latin typeface="Arial"/>
                <a:cs typeface="Arial"/>
              </a:rPr>
              <a:t>Notify USCIS immediately if you notice mistakes in form I-797.​</a:t>
            </a:r>
          </a:p>
        </p:txBody>
      </p:sp>
      <p:pic>
        <p:nvPicPr>
          <p:cNvPr id="5" name="Picture 4"/>
          <p:cNvPicPr>
            <a:picLocks noChangeAspect="1"/>
          </p:cNvPicPr>
          <p:nvPr/>
        </p:nvPicPr>
        <p:blipFill>
          <a:blip r:embed="rId9"/>
          <a:stretch>
            <a:fillRect/>
          </a:stretch>
        </p:blipFill>
        <p:spPr>
          <a:xfrm>
            <a:off x="675862" y="2692263"/>
            <a:ext cx="4316819" cy="2151564"/>
          </a:xfrm>
          <a:prstGeom prst="rect">
            <a:avLst/>
          </a:prstGeom>
        </p:spPr>
      </p:pic>
      <p:sp>
        <p:nvSpPr>
          <p:cNvPr id="6" name="Rectangle 5"/>
          <p:cNvSpPr/>
          <p:nvPr/>
        </p:nvSpPr>
        <p:spPr>
          <a:xfrm>
            <a:off x="1955995" y="4946121"/>
            <a:ext cx="1988045" cy="523220"/>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wrap="none" lIns="91440" tIns="45720" rIns="91440" bIns="45720" anchor="t">
            <a:spAutoFit/>
          </a:bodyPr>
          <a:lstStyle/>
          <a:p>
            <a:pPr algn="ctr"/>
            <a:r>
              <a:rPr lang="fr-FR" sz="1400">
                <a:solidFill>
                  <a:srgbClr val="002060"/>
                </a:solidFill>
                <a:latin typeface="Arial"/>
                <a:cs typeface="Arial"/>
              </a:rPr>
              <a:t>USCIS Contact Center</a:t>
            </a:r>
          </a:p>
          <a:p>
            <a:pPr algn="ctr"/>
            <a:r>
              <a:rPr lang="fr-FR" sz="1400">
                <a:solidFill>
                  <a:srgbClr val="002060"/>
                </a:solidFill>
                <a:latin typeface="Arial"/>
                <a:cs typeface="Arial"/>
              </a:rPr>
              <a:t> Dial 800-375-5283</a:t>
            </a:r>
            <a:r>
              <a:rPr lang="fr-FR" sz="1400">
                <a:solidFill>
                  <a:schemeClr val="tx1">
                    <a:lumMod val="65000"/>
                    <a:lumOff val="35000"/>
                  </a:schemeClr>
                </a:solidFill>
                <a:latin typeface="Arial"/>
                <a:cs typeface="Arial"/>
              </a:rPr>
              <a:t> </a:t>
            </a:r>
            <a:endParaRPr lang="en-US" sz="140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63639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9AA72BD9-2C5A-4EDC-931F-5AA08EACA0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nformed Delivery notification email on a phone screen showing grayscale preview image of an incoming mailpiece marked RSVP, with the actual received mailpiece underneath.">
            <a:extLst>
              <a:ext uri="{FF2B5EF4-FFF2-40B4-BE49-F238E27FC236}">
                <a16:creationId xmlns:a16="http://schemas.microsoft.com/office/drawing/2014/main" id="{29FFE53E-7450-E516-D15B-A172E46A60B7}"/>
              </a:ext>
            </a:extLst>
          </p:cNvPr>
          <p:cNvPicPr>
            <a:picLocks noChangeAspect="1"/>
          </p:cNvPicPr>
          <p:nvPr/>
        </p:nvPicPr>
        <p:blipFill>
          <a:blip r:embed="rId2"/>
          <a:srcRect l="5197" t="9091" r="43663"/>
          <a:stretch/>
        </p:blipFill>
        <p:spPr>
          <a:xfrm>
            <a:off x="3522468" y="10"/>
            <a:ext cx="8669532" cy="6857990"/>
          </a:xfrm>
          <a:prstGeom prst="rect">
            <a:avLst/>
          </a:prstGeom>
        </p:spPr>
      </p:pic>
      <p:sp>
        <p:nvSpPr>
          <p:cNvPr id="7" name="Rectangle 6">
            <a:extLst>
              <a:ext uri="{FF2B5EF4-FFF2-40B4-BE49-F238E27FC236}">
                <a16:creationId xmlns:a16="http://schemas.microsoft.com/office/drawing/2014/main" id="{DD3981AC-7B61-4947-BCF3-F7AA7FA385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784847E4-B305-DD4F-0810-63DE74452423}"/>
              </a:ext>
            </a:extLst>
          </p:cNvPr>
          <p:cNvSpPr txBox="1"/>
          <p:nvPr/>
        </p:nvSpPr>
        <p:spPr>
          <a:xfrm>
            <a:off x="546148" y="914153"/>
            <a:ext cx="3438144" cy="1124712"/>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defTabSz="914400">
              <a:lnSpc>
                <a:spcPct val="90000"/>
              </a:lnSpc>
              <a:spcBef>
                <a:spcPct val="0"/>
              </a:spcBef>
              <a:spcAft>
                <a:spcPts val="600"/>
              </a:spcAft>
            </a:pPr>
            <a:r>
              <a:rPr lang="en-US" sz="2800">
                <a:solidFill>
                  <a:schemeClr val="bg1"/>
                </a:solidFill>
                <a:latin typeface="+mj-lt"/>
                <a:ea typeface="+mj-ea"/>
                <a:cs typeface="+mj-cs"/>
              </a:rPr>
              <a:t>INFORMED DELIVERY BY USPS</a:t>
            </a:r>
          </a:p>
        </p:txBody>
      </p:sp>
      <p:sp>
        <p:nvSpPr>
          <p:cNvPr id="8" name="Rectangle 7">
            <a:extLst>
              <a:ext uri="{FF2B5EF4-FFF2-40B4-BE49-F238E27FC236}">
                <a16:creationId xmlns:a16="http://schemas.microsoft.com/office/drawing/2014/main" id="{55D4142C-5077-457F-A6AD-3FECFDB396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 name="Rectangle 9">
            <a:extLst>
              <a:ext uri="{FF2B5EF4-FFF2-40B4-BE49-F238E27FC236}">
                <a16:creationId xmlns:a16="http://schemas.microsoft.com/office/drawing/2014/main" id="{7A5F0580-5EE9-419F-96EE-B6529EF6E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99253D6-75D7-9553-00E2-61C12A2007E9}"/>
              </a:ext>
            </a:extLst>
          </p:cNvPr>
          <p:cNvSpPr txBox="1"/>
          <p:nvPr/>
        </p:nvSpPr>
        <p:spPr>
          <a:xfrm>
            <a:off x="401985" y="2718054"/>
            <a:ext cx="6157393" cy="320725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indent="-228600" defTabSz="914400">
              <a:lnSpc>
                <a:spcPct val="90000"/>
              </a:lnSpc>
              <a:spcAft>
                <a:spcPts val="600"/>
              </a:spcAft>
              <a:buFont typeface="Arial" panose="020B0604020202020204" pitchFamily="34" charset="0"/>
              <a:buChar char="•"/>
            </a:pPr>
            <a:r>
              <a:rPr lang="en-US" sz="2400" dirty="0">
                <a:solidFill>
                  <a:schemeClr val="bg1"/>
                </a:solidFill>
              </a:rPr>
              <a:t>Monitor your incoming USCIS mail by signing up for Informed Delivery by USPS.</a:t>
            </a:r>
            <a:endParaRPr lang="en-US" sz="2400" dirty="0">
              <a:solidFill>
                <a:schemeClr val="bg1"/>
              </a:solidFill>
              <a:ea typeface="Calibri"/>
              <a:cs typeface="Calibri"/>
            </a:endParaRPr>
          </a:p>
          <a:p>
            <a:pPr indent="-228600" defTabSz="914400">
              <a:lnSpc>
                <a:spcPct val="90000"/>
              </a:lnSpc>
              <a:spcAft>
                <a:spcPts val="600"/>
              </a:spcAft>
              <a:buFont typeface="Arial" panose="020B0604020202020204" pitchFamily="34" charset="0"/>
              <a:buChar char="•"/>
            </a:pPr>
            <a:r>
              <a:rPr lang="en-US" sz="2400" dirty="0"/>
              <a:t/>
            </a:r>
            <a:br>
              <a:rPr lang="en-US" sz="2400" dirty="0"/>
            </a:br>
            <a:r>
              <a:rPr lang="en-US" sz="2400" dirty="0">
                <a:solidFill>
                  <a:schemeClr val="bg1"/>
                </a:solidFill>
              </a:rPr>
              <a:t> • Informed Delivery provides a digital preview of your mail and allows you to manage and </a:t>
            </a:r>
            <a:r>
              <a:rPr lang="en-US" sz="2400">
                <a:solidFill>
                  <a:schemeClr val="bg1"/>
                </a:solidFill>
              </a:rPr>
              <a:t>track your packages scheduled to arrive soon.</a:t>
            </a:r>
          </a:p>
          <a:p>
            <a:pPr indent="-228600" defTabSz="914400">
              <a:lnSpc>
                <a:spcPct val="90000"/>
              </a:lnSpc>
              <a:spcAft>
                <a:spcPts val="600"/>
              </a:spcAft>
              <a:buFont typeface="Arial" panose="020B0604020202020204" pitchFamily="34" charset="0"/>
              <a:buChar char="•"/>
            </a:pPr>
            <a:r>
              <a:rPr lang="en-US" sz="2400" dirty="0"/>
              <a:t/>
            </a:r>
            <a:br>
              <a:rPr lang="en-US" sz="2400" dirty="0"/>
            </a:br>
            <a:r>
              <a:rPr lang="en-US" sz="2400" dirty="0">
                <a:solidFill>
                  <a:schemeClr val="bg1"/>
                </a:solidFill>
              </a:rPr>
              <a:t> • Sign up online at Informed Delivery by USPS: </a:t>
            </a:r>
            <a:r>
              <a:rPr lang="en-US" sz="2400" dirty="0">
                <a:solidFill>
                  <a:schemeClr val="bg1"/>
                </a:solidFill>
                <a:hlinkClick r:id="rId3">
                  <a:extLst>
                    <a:ext uri="{A12FA001-AC4F-418D-AE19-62706E023703}">
                      <ahyp:hlinkClr xmlns:ahyp="http://schemas.microsoft.com/office/drawing/2018/hyperlinkcolor" xmlns="" val="tx"/>
                    </a:ext>
                  </a:extLst>
                </a:hlinkClick>
              </a:rPr>
              <a:t>https://informeddelivery.usps.com/box/pages/intro/start.action</a:t>
            </a:r>
            <a:r>
              <a:rPr lang="en-US" sz="2400" dirty="0">
                <a:solidFill>
                  <a:schemeClr val="bg1"/>
                </a:solidFill>
              </a:rPr>
              <a:t> </a:t>
            </a:r>
            <a:endParaRPr lang="en-US" sz="2400">
              <a:solidFill>
                <a:schemeClr val="bg1"/>
              </a:solidFill>
              <a:ea typeface="Calibri"/>
              <a:cs typeface="Calibri"/>
            </a:endParaRPr>
          </a:p>
        </p:txBody>
      </p:sp>
    </p:spTree>
    <p:extLst>
      <p:ext uri="{BB962C8B-B14F-4D97-AF65-F5344CB8AC3E}">
        <p14:creationId xmlns:p14="http://schemas.microsoft.com/office/powerpoint/2010/main" val="1977425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lstStyle/>
          <a:p>
            <a:pPr algn="ctr"/>
            <a:r>
              <a:rPr lang="en-US" b="1"/>
              <a:t>What is Post-Completion OPT?</a:t>
            </a:r>
          </a:p>
        </p:txBody>
      </p:sp>
      <p:sp>
        <p:nvSpPr>
          <p:cNvPr id="3" name="Content Placeholder 2"/>
          <p:cNvSpPr txBox="1">
            <a:spLocks/>
          </p:cNvSpPr>
          <p:nvPr/>
        </p:nvSpPr>
        <p:spPr>
          <a:xfrm>
            <a:off x="1043203" y="2646945"/>
            <a:ext cx="5401558" cy="1339143"/>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Arial"/>
                <a:cs typeface="Arial"/>
              </a:rPr>
              <a:t>Employment </a:t>
            </a:r>
            <a:r>
              <a:rPr lang="en-US" sz="1600" b="1" dirty="0">
                <a:latin typeface="Arial"/>
                <a:cs typeface="Arial"/>
              </a:rPr>
              <a:t>benefit</a:t>
            </a:r>
            <a:r>
              <a:rPr lang="en-US" sz="1600" dirty="0">
                <a:latin typeface="Arial"/>
                <a:cs typeface="Arial"/>
              </a:rPr>
              <a:t> for F-1 Visa Students</a:t>
            </a:r>
          </a:p>
          <a:p>
            <a:r>
              <a:rPr lang="en-US" sz="1600" dirty="0">
                <a:latin typeface="Arial"/>
                <a:cs typeface="Arial"/>
              </a:rPr>
              <a:t>Work permit for up to 12 months</a:t>
            </a:r>
          </a:p>
          <a:p>
            <a:r>
              <a:rPr lang="en-US" sz="1600" dirty="0">
                <a:latin typeface="Arial"/>
                <a:cs typeface="Arial"/>
              </a:rPr>
              <a:t>Gain practical experience in your field</a:t>
            </a:r>
          </a:p>
          <a:p>
            <a:r>
              <a:rPr lang="en-US" sz="1600" dirty="0">
                <a:latin typeface="Arial"/>
                <a:cs typeface="Arial"/>
              </a:rPr>
              <a:t>Training takes place after academic program end date</a:t>
            </a:r>
          </a:p>
        </p:txBody>
      </p:sp>
      <p:sp>
        <p:nvSpPr>
          <p:cNvPr id="4" name="TextBox 3"/>
          <p:cNvSpPr txBox="1"/>
          <p:nvPr/>
        </p:nvSpPr>
        <p:spPr>
          <a:xfrm>
            <a:off x="1875977" y="4223044"/>
            <a:ext cx="4194075"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buNone/>
            </a:pPr>
            <a:r>
              <a:rPr lang="en-US" sz="1600" b="1">
                <a:latin typeface="Arial" panose="020B0604020202020204" pitchFamily="34" charset="0"/>
                <a:cs typeface="Arial" panose="020B0604020202020204" pitchFamily="34" charset="0"/>
              </a:rPr>
              <a:t>OPT Allows:</a:t>
            </a:r>
          </a:p>
          <a:p>
            <a:pPr>
              <a:buNone/>
            </a:pPr>
            <a:endParaRPr lang="en-US" sz="1600" b="1">
              <a:latin typeface="Arial" panose="020B0604020202020204" pitchFamily="34" charset="0"/>
              <a:cs typeface="Arial" panose="020B0604020202020204" pitchFamily="34" charset="0"/>
            </a:endParaRPr>
          </a:p>
          <a:p>
            <a:pPr>
              <a:lnSpc>
                <a:spcPct val="150000"/>
              </a:lnSpc>
              <a:buFont typeface="Wingdings" pitchFamily="2" charset="2"/>
              <a:buChar char="v"/>
            </a:pPr>
            <a:r>
              <a:rPr lang="en-US" sz="1600" b="1">
                <a:latin typeface="Arial" panose="020B0604020202020204" pitchFamily="34" charset="0"/>
                <a:cs typeface="Arial" panose="020B0604020202020204" pitchFamily="34" charset="0"/>
              </a:rPr>
              <a:t> </a:t>
            </a:r>
            <a:r>
              <a:rPr lang="en-US" sz="1600">
                <a:latin typeface="Arial" panose="020B0604020202020204" pitchFamily="34" charset="0"/>
                <a:cs typeface="Arial" panose="020B0604020202020204" pitchFamily="34" charset="0"/>
              </a:rPr>
              <a:t>Part-Time/Full-Time Work</a:t>
            </a:r>
          </a:p>
          <a:p>
            <a:pPr>
              <a:lnSpc>
                <a:spcPct val="150000"/>
              </a:lnSpc>
              <a:buFont typeface="Wingdings" pitchFamily="2" charset="2"/>
              <a:buChar char="v"/>
            </a:pPr>
            <a:r>
              <a:rPr lang="en-US" sz="1600">
                <a:latin typeface="Arial" panose="020B0604020202020204" pitchFamily="34" charset="0"/>
                <a:cs typeface="Arial" panose="020B0604020202020204" pitchFamily="34" charset="0"/>
              </a:rPr>
              <a:t> Related to your major field of study.</a:t>
            </a:r>
          </a:p>
          <a:p>
            <a:pPr>
              <a:lnSpc>
                <a:spcPct val="150000"/>
              </a:lnSpc>
              <a:buFont typeface="Wingdings" pitchFamily="2" charset="2"/>
              <a:buChar char="v"/>
            </a:pPr>
            <a:r>
              <a:rPr lang="en-US" sz="1600">
                <a:latin typeface="Arial" panose="020B0604020202020204" pitchFamily="34" charset="0"/>
                <a:cs typeface="Arial" panose="020B0604020202020204" pitchFamily="34" charset="0"/>
              </a:rPr>
              <a:t> Anywhere in the US.</a:t>
            </a:r>
          </a:p>
          <a:p>
            <a:pPr>
              <a:lnSpc>
                <a:spcPct val="150000"/>
              </a:lnSpc>
              <a:buFont typeface="Wingdings" pitchFamily="2" charset="2"/>
              <a:buChar char="v"/>
            </a:pPr>
            <a:r>
              <a:rPr lang="en-US" sz="1600">
                <a:latin typeface="Arial" panose="020B0604020202020204" pitchFamily="34" charset="0"/>
                <a:cs typeface="Arial" panose="020B0604020202020204" pitchFamily="34" charset="0"/>
              </a:rPr>
              <a:t> Variety of Types of Employment</a:t>
            </a:r>
          </a:p>
          <a:p>
            <a:endParaRPr lang="en-US" sz="1600">
              <a:latin typeface="Arial" panose="020B0604020202020204" pitchFamily="34" charset="0"/>
              <a:cs typeface="Arial" panose="020B0604020202020204" pitchFamily="34" charset="0"/>
            </a:endParaRPr>
          </a:p>
        </p:txBody>
      </p:sp>
      <p:pic>
        <p:nvPicPr>
          <p:cNvPr id="5" name="Picture 4" descr="http://static.wix.com/media/ab2868fedcb5d2ea2dc7aae630834381.wix_mp"/>
          <p:cNvPicPr>
            <a:picLocks noChangeAspect="1" noChangeArrowheads="1"/>
          </p:cNvPicPr>
          <p:nvPr/>
        </p:nvPicPr>
        <p:blipFill>
          <a:blip r:embed="rId3" cstate="print"/>
          <a:srcRect/>
          <a:stretch>
            <a:fillRect/>
          </a:stretch>
        </p:blipFill>
        <p:spPr bwMode="auto">
          <a:xfrm>
            <a:off x="6706657" y="4628101"/>
            <a:ext cx="1606576" cy="1502983"/>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5255">
            <a:off x="7339266" y="2774341"/>
            <a:ext cx="2790825" cy="157162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70163">
            <a:off x="8583827" y="4584842"/>
            <a:ext cx="2847975" cy="1600200"/>
          </a:xfrm>
          <a:prstGeom prst="rect">
            <a:avLst/>
          </a:prstGeom>
        </p:spPr>
      </p:pic>
    </p:spTree>
    <p:extLst>
      <p:ext uri="{BB962C8B-B14F-4D97-AF65-F5344CB8AC3E}">
        <p14:creationId xmlns:p14="http://schemas.microsoft.com/office/powerpoint/2010/main" val="31331415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09365A1-8802-4AF1-B2EA-413074E74C15}"/>
              </a:ext>
            </a:extLst>
          </p:cNvPr>
          <p:cNvSpPr txBox="1">
            <a:spLocks/>
          </p:cNvSpPr>
          <p:nvPr/>
        </p:nvSpPr>
        <p:spPr>
          <a:xfrm>
            <a:off x="2555631" y="1441938"/>
            <a:ext cx="7080738" cy="3974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5400" b="1">
                <a:solidFill>
                  <a:schemeClr val="bg1">
                    <a:lumMod val="95000"/>
                    <a:lumOff val="5000"/>
                  </a:schemeClr>
                </a:solidFill>
              </a:rPr>
              <a:t>Maintain F-1 Status while Completing Post-Completion OPT</a:t>
            </a:r>
          </a:p>
        </p:txBody>
      </p:sp>
    </p:spTree>
    <p:extLst>
      <p:ext uri="{BB962C8B-B14F-4D97-AF65-F5344CB8AC3E}">
        <p14:creationId xmlns:p14="http://schemas.microsoft.com/office/powerpoint/2010/main" val="2956387155"/>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B79972-FB14-4F00-B36D-65707CBE422D}"/>
              </a:ext>
            </a:extLst>
          </p:cNvPr>
          <p:cNvSpPr txBox="1"/>
          <p:nvPr/>
        </p:nvSpPr>
        <p:spPr>
          <a:xfrm>
            <a:off x="4080234" y="1906146"/>
            <a:ext cx="673200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Wingdings"/>
              <a:buChar char="q"/>
            </a:pPr>
            <a:r>
              <a:rPr lang="en-US">
                <a:latin typeface="Arial"/>
                <a:cs typeface="Arial"/>
              </a:rPr>
              <a:t>Verify the Information in your EAD is correct</a:t>
            </a:r>
          </a:p>
          <a:p>
            <a:pPr marL="742950" lvl="1" indent="-285750">
              <a:buFont typeface="Wingdings"/>
              <a:buChar char="q"/>
            </a:pPr>
            <a:r>
              <a:rPr lang="en-US">
                <a:latin typeface="Arial"/>
                <a:cs typeface="Arial"/>
              </a:rPr>
              <a:t>You can start your employment on the Valid Date printed on the EAD.</a:t>
            </a:r>
          </a:p>
          <a:p>
            <a:pPr marL="1200150" lvl="2" indent="-285750">
              <a:buFont typeface="Wingdings"/>
              <a:buChar char="§"/>
            </a:pPr>
            <a:endParaRPr lang="en-US">
              <a:latin typeface="Arial"/>
              <a:cs typeface="Arial"/>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3057" y="3102481"/>
            <a:ext cx="5515018" cy="184197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647388" y="5172579"/>
            <a:ext cx="4221480" cy="1200329"/>
          </a:xfrm>
          <a:prstGeom prst="rect">
            <a:avLst/>
          </a:prstGeom>
        </p:spPr>
        <p:txBody>
          <a:bodyPr wrap="square" lIns="91440" tIns="45720" rIns="91440" bIns="45720" anchor="t">
            <a:spAutoFit/>
          </a:bodyPr>
          <a:lstStyle/>
          <a:p>
            <a:pPr marL="285750" indent="-285750">
              <a:buFont typeface="Wingdings" panose="05000000000000000000" pitchFamily="2" charset="2"/>
              <a:buChar char="q"/>
            </a:pPr>
            <a:r>
              <a:rPr lang="en-US">
                <a:latin typeface="Arial"/>
                <a:cs typeface="Arial"/>
              </a:rPr>
              <a:t>You will receive your Social Security Card in the mail shortly after your OPT approval</a:t>
            </a:r>
            <a:r>
              <a:rPr lang="en-US">
                <a:solidFill>
                  <a:srgbClr val="000000"/>
                </a:solidFill>
                <a:latin typeface="Arial"/>
                <a:cs typeface="Arial"/>
              </a:rPr>
              <a:t>, for questions go to </a:t>
            </a:r>
            <a:r>
              <a:rPr lang="en-US" b="1">
                <a:solidFill>
                  <a:schemeClr val="tx1">
                    <a:lumMod val="95000"/>
                    <a:lumOff val="5000"/>
                  </a:schemeClr>
                </a:solidFill>
                <a:latin typeface="Arial"/>
                <a:cs typeface="Arial"/>
              </a:rPr>
              <a:t>w</a:t>
            </a:r>
            <a:r>
              <a:rPr lang="en-US" b="1">
                <a:solidFill>
                  <a:schemeClr val="tx1">
                    <a:lumMod val="95000"/>
                    <a:lumOff val="5000"/>
                  </a:schemeClr>
                </a:solidFill>
                <a:effectLst>
                  <a:outerShdw blurRad="38100" dist="38100" dir="2700000" algn="tl">
                    <a:srgbClr val="000000">
                      <a:alpha val="43137"/>
                    </a:srgbClr>
                  </a:outerShdw>
                </a:effectLst>
                <a:latin typeface="Arial"/>
                <a:cs typeface="Arial"/>
              </a:rPr>
              <a:t>ww.ssa.gov</a:t>
            </a:r>
            <a:r>
              <a:rPr lang="en-US">
                <a:latin typeface="Arial"/>
                <a:cs typeface="Arial"/>
              </a:rPr>
              <a:t>	</a:t>
            </a:r>
            <a:endParaRPr lang="en-US" sz="3200" b="1">
              <a:solidFill>
                <a:schemeClr val="tx1">
                  <a:lumMod val="65000"/>
                  <a:lumOff val="35000"/>
                </a:schemeClr>
              </a:solidFill>
              <a:effectLst>
                <a:outerShdw blurRad="38100" dist="38100" dir="2700000" algn="tl">
                  <a:srgbClr val="000000">
                    <a:alpha val="43137"/>
                  </a:srgbClr>
                </a:outerShdw>
              </a:effectLst>
              <a:latin typeface="Arial"/>
              <a:cs typeface="Arial"/>
            </a:endParaRPr>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5524" y="5041889"/>
            <a:ext cx="2050340" cy="134541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Diagram 5">
            <a:extLst>
              <a:ext uri="{FF2B5EF4-FFF2-40B4-BE49-F238E27FC236}">
                <a16:creationId xmlns:a16="http://schemas.microsoft.com/office/drawing/2014/main" id="{4A6F6D67-99EF-43AA-96EA-C443DB60A26D}"/>
              </a:ext>
            </a:extLst>
          </p:cNvPr>
          <p:cNvGraphicFramePr/>
          <p:nvPr>
            <p:extLst>
              <p:ext uri="{D42A27DB-BD31-4B8C-83A1-F6EECF244321}">
                <p14:modId xmlns:p14="http://schemas.microsoft.com/office/powerpoint/2010/main" val="4029962946"/>
              </p:ext>
            </p:extLst>
          </p:nvPr>
        </p:nvGraphicFramePr>
        <p:xfrm>
          <a:off x="2705422" y="596249"/>
          <a:ext cx="7825694" cy="11777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172" name="Picture 4" descr="Office Workers Sitting at Their Desks Stock Illustration - Illustration of computer, workplace ..."/>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80000">
            <a:off x="495927" y="2694637"/>
            <a:ext cx="3979775" cy="2661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9753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AA0CAF-2D8F-4DD9-BF38-78C1E8D412C2}"/>
              </a:ext>
            </a:extLst>
          </p:cNvPr>
          <p:cNvSpPr txBox="1"/>
          <p:nvPr/>
        </p:nvSpPr>
        <p:spPr>
          <a:xfrm>
            <a:off x="3115549" y="2494159"/>
            <a:ext cx="6874002" cy="38779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Wingdings"/>
              <a:buChar char="q"/>
            </a:pPr>
            <a:r>
              <a:rPr lang="en-US">
                <a:latin typeface="Arial"/>
                <a:cs typeface="Arial"/>
              </a:rPr>
              <a:t>All training opportunities must be related to your major​. For assistance with this requirement, use these resources:</a:t>
            </a:r>
            <a:endParaRPr lang="en-US"/>
          </a:p>
          <a:p>
            <a:pPr lvl="1"/>
            <a:endParaRPr lang="en-US">
              <a:latin typeface="Arial"/>
              <a:ea typeface="+mn-lt"/>
              <a:cs typeface="Arial"/>
            </a:endParaRPr>
          </a:p>
          <a:p>
            <a:pPr marL="1200150" lvl="2" indent="-285750">
              <a:buFont typeface="Wingdings"/>
              <a:buChar char="§"/>
            </a:pPr>
            <a:r>
              <a:rPr lang="en-US" sz="1600">
                <a:latin typeface="Arial"/>
                <a:ea typeface="+mn-lt"/>
                <a:cs typeface="+mn-lt"/>
              </a:rPr>
              <a:t>https</a:t>
            </a:r>
            <a:r>
              <a:rPr lang="en-US" sz="1600">
                <a:latin typeface="Arial"/>
                <a:cs typeface="Arial"/>
              </a:rPr>
              <a:t>://bigfuture.collegeboard.org/majors-careers</a:t>
            </a:r>
            <a:endParaRPr lang="en-US" sz="1600">
              <a:latin typeface="Arial"/>
              <a:ea typeface="+mn-lt"/>
              <a:cs typeface="+mn-lt"/>
            </a:endParaRPr>
          </a:p>
          <a:p>
            <a:pPr marL="1200150" lvl="2" indent="-285750">
              <a:buFont typeface="Wingdings"/>
              <a:buChar char="§"/>
            </a:pPr>
            <a:r>
              <a:rPr lang="en-US" sz="1600">
                <a:latin typeface="Arial"/>
                <a:cs typeface="Arial"/>
              </a:rPr>
              <a:t>https://www.onetonline.org</a:t>
            </a:r>
            <a:endParaRPr lang="en-US" sz="1600">
              <a:latin typeface="Arial"/>
              <a:ea typeface="+mn-lt"/>
              <a:cs typeface="+mn-lt"/>
            </a:endParaRPr>
          </a:p>
          <a:p>
            <a:pPr marL="1200150" lvl="2" indent="-285750">
              <a:buFont typeface="Wingdings"/>
              <a:buChar char="§"/>
            </a:pPr>
            <a:r>
              <a:rPr lang="en-US" sz="1600">
                <a:latin typeface="Arial"/>
                <a:cs typeface="Arial"/>
              </a:rPr>
              <a:t>https://nces.ed.gov/ipeds/cipcode/Oefault.aspx?y=55</a:t>
            </a:r>
            <a:endParaRPr lang="en-US" sz="1600">
              <a:latin typeface="Arial"/>
            </a:endParaRPr>
          </a:p>
          <a:p>
            <a:pPr lvl="1"/>
            <a:endParaRPr lang="en-US">
              <a:latin typeface="Arial"/>
              <a:cs typeface="Arial"/>
            </a:endParaRPr>
          </a:p>
          <a:p>
            <a:pPr marL="742950" lvl="1" indent="-285750">
              <a:buFont typeface="Wingdings"/>
              <a:buChar char="q"/>
            </a:pPr>
            <a:r>
              <a:rPr lang="en-US">
                <a:latin typeface="Arial"/>
                <a:cs typeface="Arial"/>
              </a:rPr>
              <a:t>You begin your employment only on the EAD start date  &amp; end employment on the EAD expiration date.</a:t>
            </a:r>
            <a:endParaRPr lang="en-US">
              <a:latin typeface="Corbel"/>
              <a:cs typeface="Arial"/>
            </a:endParaRPr>
          </a:p>
          <a:p>
            <a:pPr marL="742950" lvl="1" indent="-285750">
              <a:buFont typeface="Wingdings"/>
              <a:buChar char="q"/>
            </a:pPr>
            <a:r>
              <a:rPr lang="en-US">
                <a:latin typeface="Arial"/>
                <a:cs typeface="Arial"/>
              </a:rPr>
              <a:t>You must train a minimum of 20 hours per week.​</a:t>
            </a:r>
            <a:endParaRPr lang="en-US"/>
          </a:p>
          <a:p>
            <a:pPr marL="742950" lvl="1" indent="-285750">
              <a:buFont typeface="Wingdings"/>
              <a:buChar char="q"/>
            </a:pPr>
            <a:r>
              <a:rPr lang="en-US">
                <a:latin typeface="Arial"/>
                <a:cs typeface="Arial"/>
              </a:rPr>
              <a:t>You must not be unemployed more than 90 days​ for the duration of your OPT approved period.</a:t>
            </a:r>
            <a:endParaRPr lang="en-US">
              <a:latin typeface="Corbel"/>
              <a:cs typeface="Arial"/>
            </a:endParaRPr>
          </a:p>
          <a:p>
            <a:pPr marL="742950" lvl="1" indent="-285750">
              <a:buFont typeface="Wingdings"/>
              <a:buChar char="q"/>
            </a:pPr>
            <a:r>
              <a:rPr lang="en-US">
                <a:latin typeface="Arial"/>
                <a:cs typeface="Arial"/>
              </a:rPr>
              <a:t>Your SEVIS record will automatically </a:t>
            </a:r>
            <a:r>
              <a:rPr lang="en-US" b="1">
                <a:solidFill>
                  <a:srgbClr val="C00000"/>
                </a:solidFill>
                <a:latin typeface="Arial"/>
                <a:cs typeface="Arial"/>
              </a:rPr>
              <a:t>terminate</a:t>
            </a:r>
            <a:r>
              <a:rPr lang="en-US">
                <a:latin typeface="Arial"/>
                <a:cs typeface="Arial"/>
              </a:rPr>
              <a:t> when you accumulate 90 cumulative unemployment days.</a:t>
            </a:r>
            <a:endParaRPr lang="en-US"/>
          </a:p>
        </p:txBody>
      </p:sp>
      <p:graphicFrame>
        <p:nvGraphicFramePr>
          <p:cNvPr id="6" name="Diagram 5"/>
          <p:cNvGraphicFramePr/>
          <p:nvPr>
            <p:extLst>
              <p:ext uri="{D42A27DB-BD31-4B8C-83A1-F6EECF244321}">
                <p14:modId xmlns:p14="http://schemas.microsoft.com/office/powerpoint/2010/main" val="2435069801"/>
              </p:ext>
            </p:extLst>
          </p:nvPr>
        </p:nvGraphicFramePr>
        <p:xfrm>
          <a:off x="2557915" y="812726"/>
          <a:ext cx="7277307" cy="14907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ENC Career Services (enccareerservic) - Profile | Pinteres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5183" y="3123686"/>
            <a:ext cx="1905000" cy="1895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7089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5D105-A777-409A-BBC4-56B32FDEBBBC}"/>
              </a:ext>
            </a:extLst>
          </p:cNvPr>
          <p:cNvSpPr txBox="1">
            <a:spLocks/>
          </p:cNvSpPr>
          <p:nvPr/>
        </p:nvSpPr>
        <p:spPr>
          <a:xfrm>
            <a:off x="1132749" y="907648"/>
            <a:ext cx="10447317" cy="1355651"/>
          </a:xfrm>
          <a:prstGeom prst="rect">
            <a:avLst/>
          </a:prstGeom>
          <a:solidFill>
            <a:srgbClr val="FFC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latin typeface="Arial"/>
                <a:cs typeface="Arial"/>
              </a:rPr>
              <a:t>Valid Employment Categories</a:t>
            </a:r>
          </a:p>
        </p:txBody>
      </p:sp>
      <p:sp>
        <p:nvSpPr>
          <p:cNvPr id="3" name="Content Placeholder 3">
            <a:extLst>
              <a:ext uri="{FF2B5EF4-FFF2-40B4-BE49-F238E27FC236}">
                <a16:creationId xmlns:a16="http://schemas.microsoft.com/office/drawing/2014/main" id="{572336AF-4F93-4783-A7AA-09BF71317494}"/>
              </a:ext>
            </a:extLst>
          </p:cNvPr>
          <p:cNvSpPr txBox="1">
            <a:spLocks/>
          </p:cNvSpPr>
          <p:nvPr/>
        </p:nvSpPr>
        <p:spPr>
          <a:xfrm>
            <a:off x="1244010" y="2391172"/>
            <a:ext cx="6220045" cy="3124201"/>
          </a:xfrm>
          <a:prstGeom prst="rect">
            <a:avLst/>
          </a:prstGeom>
        </p:spPr>
        <p:txBody>
          <a:bodyPr vert="horz" lIns="91440" tIns="45720" rIns="91440" bIns="45720" rtlCol="0" anchor="ct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Regular paid employment</a:t>
            </a:r>
          </a:p>
          <a:p>
            <a:r>
              <a:rPr lang="en-US">
                <a:latin typeface="Arial"/>
                <a:cs typeface="Arial"/>
              </a:rPr>
              <a:t>Single full-time, or multiple part-time jobs</a:t>
            </a:r>
          </a:p>
          <a:p>
            <a:r>
              <a:rPr lang="en-US">
                <a:latin typeface="Arial"/>
                <a:cs typeface="Arial"/>
              </a:rPr>
              <a:t>Multiple, short-term employers</a:t>
            </a:r>
          </a:p>
          <a:p>
            <a:r>
              <a:rPr lang="en-US">
                <a:latin typeface="Arial"/>
                <a:cs typeface="Arial"/>
              </a:rPr>
              <a:t>Work for hire / independent contractor</a:t>
            </a:r>
          </a:p>
          <a:p>
            <a:r>
              <a:rPr lang="en-US">
                <a:latin typeface="Arial"/>
                <a:cs typeface="Arial"/>
              </a:rPr>
              <a:t>Self-employed business owner</a:t>
            </a:r>
          </a:p>
          <a:p>
            <a:r>
              <a:rPr lang="en-US">
                <a:latin typeface="Arial"/>
                <a:cs typeface="Arial"/>
              </a:rPr>
              <a:t>Employment through an agency</a:t>
            </a:r>
          </a:p>
          <a:p>
            <a:r>
              <a:rPr lang="en-US">
                <a:latin typeface="Arial"/>
                <a:cs typeface="Arial"/>
              </a:rPr>
              <a:t>Volunteer / Unpaid internship </a:t>
            </a:r>
          </a:p>
          <a:p>
            <a:pPr marL="0" indent="0">
              <a:buClr>
                <a:srgbClr val="C59B00"/>
              </a:buClr>
              <a:buFont typeface="Arial" panose="020B0604020202020204" pitchFamily="34" charset="0"/>
              <a:buNone/>
            </a:pPr>
            <a:r>
              <a:rPr lang="en-US">
                <a:latin typeface="Arial"/>
                <a:cs typeface="Arial"/>
              </a:rPr>
              <a:t>   (where Labor Regulations are not in violation)</a:t>
            </a:r>
            <a:endParaRPr lang="en-US"/>
          </a:p>
        </p:txBody>
      </p:sp>
      <p:pic>
        <p:nvPicPr>
          <p:cNvPr id="8194" name="Picture 2" descr="Part-time vs. Full-time Employment | Benefits, Laws, &amp; M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7730" y="2798974"/>
            <a:ext cx="4104167" cy="2308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6583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49618" y="2126561"/>
            <a:ext cx="7278815" cy="3934154"/>
          </a:xfrm>
          <a:prstGeom prst="rect">
            <a:avLst/>
          </a:prstGeom>
        </p:spPr>
        <p:txBody>
          <a:bodyPr wrap="square" lIns="91440" tIns="45720" rIns="91440" bIns="45720" anchor="t">
            <a:spAutoFit/>
          </a:bodyPr>
          <a:lstStyle/>
          <a:p>
            <a:pPr marL="1428750" indent="-285750">
              <a:lnSpc>
                <a:spcPct val="107000"/>
              </a:lnSpc>
              <a:buFont typeface="Wingdings"/>
              <a:buChar char="q"/>
            </a:pPr>
            <a:r>
              <a:rPr lang="en-US" sz="1300">
                <a:latin typeface="Arial"/>
                <a:ea typeface="Calibri"/>
                <a:cs typeface="Times New Roman"/>
              </a:rPr>
              <a:t>Your SEVP Portal will help you update your record accordingly.</a:t>
            </a:r>
          </a:p>
          <a:p>
            <a:pPr marL="1428750" indent="-285750">
              <a:lnSpc>
                <a:spcPct val="107000"/>
              </a:lnSpc>
              <a:buFont typeface="Wingdings"/>
              <a:buChar char="q"/>
            </a:pPr>
            <a:r>
              <a:rPr lang="en-US" sz="1300">
                <a:latin typeface="Arial"/>
                <a:ea typeface="Calibri"/>
                <a:cs typeface="Times New Roman"/>
              </a:rPr>
              <a:t>The SEVP Portal will be accessible to you only</a:t>
            </a:r>
            <a:r>
              <a:rPr lang="en-US" sz="1300" b="1" u="sng">
                <a:latin typeface="Arial"/>
                <a:ea typeface="Calibri"/>
                <a:cs typeface="Times New Roman"/>
              </a:rPr>
              <a:t> after</a:t>
            </a:r>
            <a:r>
              <a:rPr lang="en-US" sz="1300">
                <a:latin typeface="Arial"/>
                <a:ea typeface="Calibri"/>
                <a:cs typeface="Times New Roman"/>
              </a:rPr>
              <a:t> OPT is approved.</a:t>
            </a:r>
          </a:p>
          <a:p>
            <a:pPr marL="1428750" indent="-285750">
              <a:lnSpc>
                <a:spcPct val="107000"/>
              </a:lnSpc>
              <a:buFont typeface="Wingdings"/>
              <a:buChar char="q"/>
            </a:pPr>
            <a:r>
              <a:rPr lang="en-US" sz="1300">
                <a:latin typeface="Arial"/>
                <a:ea typeface="Calibri"/>
                <a:cs typeface="Times New Roman"/>
              </a:rPr>
              <a:t>You will receive an email to set up your individual SEVP Portal from          </a:t>
            </a:r>
            <a:endParaRPr lang="en-US" sz="1300">
              <a:latin typeface="Arial" panose="020B0604020202020204" pitchFamily="34" charset="0"/>
              <a:ea typeface="Calibri"/>
              <a:cs typeface="Times New Roman" panose="02020603050405020304" pitchFamily="18" charset="0"/>
            </a:endParaRPr>
          </a:p>
          <a:p>
            <a:pPr marL="1143000">
              <a:lnSpc>
                <a:spcPct val="107000"/>
              </a:lnSpc>
            </a:pPr>
            <a:r>
              <a:rPr lang="en-US" sz="1300">
                <a:latin typeface="Arial"/>
                <a:ea typeface="Calibri"/>
                <a:cs typeface="Times New Roman"/>
              </a:rPr>
              <a:t> </a:t>
            </a:r>
            <a:r>
              <a:rPr lang="en-US" sz="1300">
                <a:solidFill>
                  <a:srgbClr val="000000"/>
                </a:solidFill>
                <a:latin typeface="Arial"/>
                <a:ea typeface="Calibri"/>
                <a:cs typeface="Times New Roman"/>
              </a:rPr>
              <a:t>      </a:t>
            </a:r>
            <a:r>
              <a:rPr lang="en-US" sz="1300" b="1">
                <a:solidFill>
                  <a:srgbClr val="007AC0"/>
                </a:solidFill>
                <a:latin typeface="Arial"/>
                <a:ea typeface="Calibri"/>
                <a:cs typeface="Times New Roman"/>
                <a:hlinkClick r:id="rId3"/>
              </a:rPr>
              <a:t>do-not-reply.sevp@ice.dhs.gov</a:t>
            </a:r>
            <a:r>
              <a:rPr lang="en-US" sz="1300">
                <a:latin typeface="Arial"/>
                <a:ea typeface="Calibri"/>
                <a:cs typeface="Times New Roman"/>
              </a:rPr>
              <a:t> </a:t>
            </a:r>
            <a:r>
              <a:rPr lang="en-US" sz="1300">
                <a:latin typeface="Arial"/>
                <a:ea typeface="Calibri"/>
                <a:cs typeface="Arial"/>
              </a:rPr>
              <a:t>on day 1 of your approved OPT period.</a:t>
            </a:r>
            <a:endParaRPr lang="en-US" sz="1300">
              <a:latin typeface="Arial" panose="020B0604020202020204" pitchFamily="34" charset="0"/>
              <a:ea typeface="Calibri"/>
              <a:cs typeface="Times New Roman" panose="02020603050405020304" pitchFamily="18" charset="0"/>
            </a:endParaRPr>
          </a:p>
          <a:p>
            <a:pPr marL="1143000">
              <a:lnSpc>
                <a:spcPct val="107000"/>
              </a:lnSpc>
            </a:pPr>
            <a:endParaRPr lang="en-US" sz="1300">
              <a:latin typeface="Arial"/>
              <a:ea typeface="Calibri" panose="020F0502020204030204" pitchFamily="34" charset="0"/>
              <a:cs typeface="Times New Roman"/>
            </a:endParaRPr>
          </a:p>
          <a:p>
            <a:pPr marL="1428750" indent="-285750">
              <a:lnSpc>
                <a:spcPct val="107000"/>
              </a:lnSpc>
              <a:buFont typeface="Wingdings"/>
              <a:buChar char="q"/>
            </a:pPr>
            <a:r>
              <a:rPr lang="en-US" sz="1300">
                <a:latin typeface="Arial"/>
                <a:ea typeface="Calibri"/>
                <a:cs typeface="Times New Roman"/>
              </a:rPr>
              <a:t>Use the SEVP Portal to report the following information </a:t>
            </a:r>
            <a:r>
              <a:rPr lang="en-US" sz="1300" i="1" u="sng">
                <a:latin typeface="Arial"/>
                <a:cs typeface="Arial"/>
              </a:rPr>
              <a:t>except email</a:t>
            </a:r>
            <a:r>
              <a:rPr lang="en-US" sz="1300">
                <a:latin typeface="Arial"/>
                <a:ea typeface="Calibri"/>
                <a:cs typeface="Times New Roman"/>
              </a:rPr>
              <a:t>:</a:t>
            </a:r>
          </a:p>
          <a:p>
            <a:pPr marL="1143000" marR="0">
              <a:lnSpc>
                <a:spcPct val="107000"/>
              </a:lnSpc>
              <a:spcBef>
                <a:spcPts val="0"/>
              </a:spcBef>
              <a:spcAft>
                <a:spcPts val="0"/>
              </a:spcAft>
            </a:pPr>
            <a:r>
              <a:rPr lang="en-US" sz="1300">
                <a:latin typeface="Arial"/>
                <a:ea typeface="Calibri"/>
                <a:cs typeface="Times New Roman"/>
              </a:rPr>
              <a:t>	</a:t>
            </a:r>
            <a:r>
              <a:rPr lang="en-US" sz="1300" b="1">
                <a:latin typeface="Arial"/>
                <a:ea typeface="Calibri"/>
                <a:cs typeface="Times New Roman"/>
              </a:rPr>
              <a:t>* Physical home address.</a:t>
            </a:r>
          </a:p>
          <a:p>
            <a:pPr marL="1143000" marR="0">
              <a:lnSpc>
                <a:spcPct val="107000"/>
              </a:lnSpc>
              <a:spcBef>
                <a:spcPts val="0"/>
              </a:spcBef>
              <a:spcAft>
                <a:spcPts val="0"/>
              </a:spcAft>
            </a:pPr>
            <a:r>
              <a:rPr lang="en-US" sz="1300" b="1">
                <a:latin typeface="Arial"/>
                <a:ea typeface="Calibri"/>
                <a:cs typeface="Times New Roman"/>
              </a:rPr>
              <a:t>	* Mailing address.</a:t>
            </a:r>
          </a:p>
          <a:p>
            <a:pPr marL="1143000" marR="0">
              <a:lnSpc>
                <a:spcPct val="107000"/>
              </a:lnSpc>
              <a:spcBef>
                <a:spcPts val="0"/>
              </a:spcBef>
              <a:spcAft>
                <a:spcPts val="0"/>
              </a:spcAft>
            </a:pPr>
            <a:r>
              <a:rPr lang="en-US" sz="1300" b="1">
                <a:latin typeface="Arial"/>
                <a:ea typeface="Calibri"/>
                <a:cs typeface="Times New Roman"/>
              </a:rPr>
              <a:t>	* Telephone numbers.</a:t>
            </a:r>
          </a:p>
          <a:p>
            <a:pPr marL="1143000">
              <a:lnSpc>
                <a:spcPct val="107000"/>
              </a:lnSpc>
            </a:pPr>
            <a:r>
              <a:rPr lang="en-US" sz="1300" b="1">
                <a:latin typeface="Arial"/>
                <a:ea typeface="Calibri"/>
                <a:cs typeface="Times New Roman"/>
              </a:rPr>
              <a:t>	* Employment information, including unemployment periods.</a:t>
            </a:r>
          </a:p>
          <a:p>
            <a:pPr marL="1143000" marR="0">
              <a:lnSpc>
                <a:spcPct val="107000"/>
              </a:lnSpc>
              <a:spcBef>
                <a:spcPts val="0"/>
              </a:spcBef>
              <a:spcAft>
                <a:spcPts val="0"/>
              </a:spcAft>
            </a:pPr>
            <a:endParaRPr lang="en-US" sz="1300">
              <a:latin typeface="Calibri" panose="020F0502020204030204" pitchFamily="34" charset="0"/>
              <a:ea typeface="Calibri" panose="020F0502020204030204" pitchFamily="34" charset="0"/>
              <a:cs typeface="Times New Roman" panose="02020603050405020304" pitchFamily="18" charset="0"/>
            </a:endParaRPr>
          </a:p>
          <a:p>
            <a:pPr marL="1428750" indent="-285750">
              <a:lnSpc>
                <a:spcPct val="107000"/>
              </a:lnSpc>
              <a:buFont typeface="Wingdings" panose="020B0604020202020204" pitchFamily="34" charset="0"/>
              <a:buChar char="q"/>
            </a:pPr>
            <a:r>
              <a:rPr lang="en-US" sz="1300">
                <a:latin typeface="Arial"/>
                <a:ea typeface="Calibri"/>
                <a:cs typeface="Times New Roman"/>
              </a:rPr>
              <a:t>After you set up your SEVP Portal you can access it at </a:t>
            </a:r>
            <a:r>
              <a:rPr lang="en-US" sz="1300" u="sng">
                <a:hlinkClick r:id="rId4"/>
              </a:rPr>
              <a:t>https://sevp.ice.gov/opt</a:t>
            </a:r>
            <a:r>
              <a:rPr lang="en-US" sz="1300" u="sng"/>
              <a:t> </a:t>
            </a:r>
          </a:p>
          <a:p>
            <a:pPr marL="1428750" marR="0" indent="-285750">
              <a:lnSpc>
                <a:spcPct val="107000"/>
              </a:lnSpc>
              <a:spcBef>
                <a:spcPts val="0"/>
              </a:spcBef>
              <a:spcAft>
                <a:spcPts val="0"/>
              </a:spcAft>
              <a:buFont typeface="Wingdings" panose="020B0604020202020204" pitchFamily="34" charset="0"/>
              <a:buChar char="q"/>
            </a:pPr>
            <a:r>
              <a:rPr lang="en-US" sz="1300">
                <a:latin typeface="Arial"/>
                <a:ea typeface="Calibri"/>
                <a:cs typeface="Times New Roman"/>
              </a:rPr>
              <a:t>For help with the SEVP Portal visit </a:t>
            </a:r>
            <a:r>
              <a:rPr lang="en-US" sz="1300">
                <a:solidFill>
                  <a:srgbClr val="007AC0"/>
                </a:solidFill>
                <a:latin typeface="Arial"/>
                <a:ea typeface="Calibri"/>
                <a:cs typeface="Times New Roman"/>
                <a:hlinkClick r:id="rId5"/>
              </a:rPr>
              <a:t>SEVP PORTAL HELP</a:t>
            </a:r>
            <a:r>
              <a:rPr lang="en-US" sz="1300">
                <a:latin typeface="Arial"/>
                <a:ea typeface="Calibri"/>
                <a:cs typeface="Times New Roman"/>
                <a:hlinkClick r:id="rId5"/>
              </a:rPr>
              <a:t> </a:t>
            </a:r>
            <a:r>
              <a:rPr lang="en-US" sz="1300">
                <a:latin typeface="Arial"/>
                <a:ea typeface="Calibri"/>
                <a:cs typeface="Times New Roman"/>
              </a:rPr>
              <a:t>or contact an International Student Advisor/DSO.</a:t>
            </a:r>
          </a:p>
          <a:p>
            <a:pPr marL="1428750" indent="-285750">
              <a:lnSpc>
                <a:spcPct val="107000"/>
              </a:lnSpc>
              <a:buFont typeface="Wingdings" panose="020B0604020202020204" pitchFamily="34" charset="0"/>
              <a:buChar char="q"/>
            </a:pPr>
            <a:r>
              <a:rPr lang="en-US" sz="1300">
                <a:latin typeface="Arial"/>
                <a:ea typeface="Calibri"/>
                <a:cs typeface="Arial"/>
              </a:rPr>
              <a:t>You are encouraged to use </a:t>
            </a:r>
            <a:r>
              <a:rPr lang="en-US" sz="1300">
                <a:latin typeface="Corbel"/>
                <a:ea typeface="Calibri"/>
                <a:cs typeface="Times New Roman"/>
                <a:hlinkClick r:id="rId6"/>
              </a:rPr>
              <a:t>Request Documents or Signatures | California State University Long Beach (csulb.edu)</a:t>
            </a:r>
            <a:r>
              <a:rPr lang="en-US" sz="1300">
                <a:latin typeface="Corbel"/>
                <a:ea typeface="Calibri"/>
                <a:cs typeface="Times New Roman"/>
              </a:rPr>
              <a:t> to summit changes to your preferred email address or a request to reset your SEVP portal</a:t>
            </a:r>
            <a:endParaRPr lang="en-US" sz="1300">
              <a:latin typeface="Arial"/>
              <a:ea typeface="Calibri"/>
              <a:cs typeface="Times New Roman"/>
            </a:endParaRPr>
          </a:p>
        </p:txBody>
      </p:sp>
      <p:graphicFrame>
        <p:nvGraphicFramePr>
          <p:cNvPr id="3" name="Diagram 2"/>
          <p:cNvGraphicFramePr/>
          <p:nvPr>
            <p:extLst>
              <p:ext uri="{D42A27DB-BD31-4B8C-83A1-F6EECF244321}">
                <p14:modId xmlns:p14="http://schemas.microsoft.com/office/powerpoint/2010/main" val="331494771"/>
              </p:ext>
            </p:extLst>
          </p:nvPr>
        </p:nvGraphicFramePr>
        <p:xfrm>
          <a:off x="3134596" y="895707"/>
          <a:ext cx="7578090" cy="1326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Picture 4"/>
          <p:cNvPicPr>
            <a:picLocks noChangeAspect="1"/>
          </p:cNvPicPr>
          <p:nvPr/>
        </p:nvPicPr>
        <p:blipFill rotWithShape="1">
          <a:blip r:embed="rId12"/>
          <a:srcRect b="44536"/>
          <a:stretch/>
        </p:blipFill>
        <p:spPr>
          <a:xfrm>
            <a:off x="770569" y="1626013"/>
            <a:ext cx="1795201" cy="90233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0" name="Picture 19" descr="A screenshot of a login page&#10;&#10;Description automatically generated">
            <a:extLst>
              <a:ext uri="{FF2B5EF4-FFF2-40B4-BE49-F238E27FC236}">
                <a16:creationId xmlns:a16="http://schemas.microsoft.com/office/drawing/2014/main" id="{78A1AC1F-1A51-5755-2BEF-C86CA16C6CDA}"/>
              </a:ext>
            </a:extLst>
          </p:cNvPr>
          <p:cNvPicPr>
            <a:picLocks noChangeAspect="1"/>
          </p:cNvPicPr>
          <p:nvPr/>
        </p:nvPicPr>
        <p:blipFill>
          <a:blip r:embed="rId13"/>
          <a:stretch>
            <a:fillRect/>
          </a:stretch>
        </p:blipFill>
        <p:spPr>
          <a:xfrm>
            <a:off x="768511" y="2664709"/>
            <a:ext cx="3131435" cy="323584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521982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572336AF-4F93-4783-A7AA-09BF71317494}"/>
              </a:ext>
            </a:extLst>
          </p:cNvPr>
          <p:cNvSpPr txBox="1">
            <a:spLocks/>
          </p:cNvSpPr>
          <p:nvPr/>
        </p:nvSpPr>
        <p:spPr>
          <a:xfrm>
            <a:off x="3856501" y="2222205"/>
            <a:ext cx="7616482" cy="4423143"/>
          </a:xfrm>
          <a:prstGeom prst="rect">
            <a:avLst/>
          </a:prstGeom>
          <a:solidFill>
            <a:schemeClr val="tx1"/>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chemeClr val="bg1"/>
                </a:solidFill>
                <a:latin typeface="Arial"/>
                <a:cs typeface="Arial"/>
              </a:rPr>
              <a:t>Bachelor's degree in Electrical Engineering: I work full time as an Electrical Engineer at ABC Corp., a government contractor. In my job, I analyze client requirements for electrical systems and provide them with cost estimates of such systems. My work requires understanding of electrical circuit theory, which I studied in-depth at the University of ABC.</a:t>
            </a:r>
          </a:p>
          <a:p>
            <a:r>
              <a:rPr lang="en-US" sz="1800">
                <a:solidFill>
                  <a:schemeClr val="bg1"/>
                </a:solidFill>
                <a:latin typeface="Arial"/>
                <a:cs typeface="Arial"/>
              </a:rPr>
              <a:t>Bachelor's degree in Business: I work full time as a Loan Officer at a mortgage company, Happy Homes, where I meet with clients and evaluate, authorize and recommend approval of loan applications. On a daily basis, I use the knowledge I gained in my credit analysis, sales and marketing classes that I took as part of my major program of study.</a:t>
            </a:r>
          </a:p>
          <a:p>
            <a:r>
              <a:rPr lang="en-US" sz="1800">
                <a:solidFill>
                  <a:schemeClr val="bg1"/>
                </a:solidFill>
                <a:latin typeface="Arial"/>
                <a:cs typeface="Arial"/>
              </a:rPr>
              <a:t>Master's degree in Music: I am working at a hospital playing the harp in patient rooms. I also conduct hands-on harp beginner workshops for long-term patients. On average, I work at the hospital 35 hours a week. My duties directly utilize the skills and knowledge I acquired from my coursework and degree in music therapy.</a:t>
            </a:r>
          </a:p>
        </p:txBody>
      </p:sp>
      <p:sp>
        <p:nvSpPr>
          <p:cNvPr id="3" name="Title 1">
            <a:extLst>
              <a:ext uri="{FF2B5EF4-FFF2-40B4-BE49-F238E27FC236}">
                <a16:creationId xmlns:a16="http://schemas.microsoft.com/office/drawing/2014/main" id="{7E75D105-A777-409A-BBC4-56B32FDEBBBC}"/>
              </a:ext>
            </a:extLst>
          </p:cNvPr>
          <p:cNvSpPr txBox="1">
            <a:spLocks/>
          </p:cNvSpPr>
          <p:nvPr/>
        </p:nvSpPr>
        <p:spPr>
          <a:xfrm>
            <a:off x="3856501" y="627321"/>
            <a:ext cx="7616482" cy="1502468"/>
          </a:xfrm>
          <a:prstGeom prst="rect">
            <a:avLst/>
          </a:prstGeom>
          <a:solidFill>
            <a:srgbClr val="FFC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t>Is your job related to your major?</a:t>
            </a:r>
            <a:br>
              <a:rPr lang="en-US" sz="3200" b="1"/>
            </a:br>
            <a:r>
              <a:rPr lang="en-US" sz="3200" b="1" i="1"/>
              <a:t>Sample Descriptions for the SEVP Portal</a:t>
            </a:r>
          </a:p>
        </p:txBody>
      </p:sp>
      <p:pic>
        <p:nvPicPr>
          <p:cNvPr id="9218" name="Picture 2" descr="Heads-up: Here's how students pick a college major - eCampus New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6590" y="1477928"/>
            <a:ext cx="3437216" cy="4242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3424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09365A1-8802-4AF1-B2EA-413074E74C15}"/>
              </a:ext>
            </a:extLst>
          </p:cNvPr>
          <p:cNvSpPr txBox="1">
            <a:spLocks/>
          </p:cNvSpPr>
          <p:nvPr/>
        </p:nvSpPr>
        <p:spPr>
          <a:xfrm>
            <a:off x="2555631" y="1441938"/>
            <a:ext cx="7080738" cy="3974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5400" b="1">
                <a:solidFill>
                  <a:schemeClr val="bg1">
                    <a:lumMod val="95000"/>
                    <a:lumOff val="5000"/>
                  </a:schemeClr>
                </a:solidFill>
              </a:rPr>
              <a:t>Travel &amp; Insurance requirements</a:t>
            </a:r>
          </a:p>
        </p:txBody>
      </p:sp>
    </p:spTree>
    <p:extLst>
      <p:ext uri="{BB962C8B-B14F-4D97-AF65-F5344CB8AC3E}">
        <p14:creationId xmlns:p14="http://schemas.microsoft.com/office/powerpoint/2010/main" val="626870500"/>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674865" y="2240484"/>
            <a:ext cx="5118484" cy="409154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600" b="1">
                <a:latin typeface="Arial"/>
                <a:cs typeface="Arial"/>
              </a:rPr>
              <a:t>How to Re-Enter Safely</a:t>
            </a:r>
          </a:p>
          <a:p>
            <a:pPr>
              <a:lnSpc>
                <a:spcPct val="150000"/>
              </a:lnSpc>
              <a:buFont typeface="Wingdings" pitchFamily="2" charset="2"/>
              <a:buChar char="q"/>
            </a:pPr>
            <a:r>
              <a:rPr lang="en-US" sz="1600">
                <a:latin typeface="Arial"/>
                <a:cs typeface="Arial"/>
              </a:rPr>
              <a:t>Valid Passport</a:t>
            </a:r>
          </a:p>
          <a:p>
            <a:pPr>
              <a:lnSpc>
                <a:spcPct val="150000"/>
              </a:lnSpc>
              <a:buFont typeface="Wingdings" pitchFamily="2" charset="2"/>
              <a:buChar char="q"/>
            </a:pPr>
            <a:r>
              <a:rPr lang="en-US" sz="1600">
                <a:latin typeface="Arial"/>
                <a:cs typeface="Arial"/>
              </a:rPr>
              <a:t>Valid F-1 Visa Stamp</a:t>
            </a:r>
          </a:p>
          <a:p>
            <a:pPr>
              <a:lnSpc>
                <a:spcPct val="150000"/>
              </a:lnSpc>
              <a:buFont typeface="Wingdings" pitchFamily="2" charset="2"/>
              <a:buChar char="q"/>
            </a:pPr>
            <a:r>
              <a:rPr lang="en-US" sz="1600">
                <a:latin typeface="Arial"/>
                <a:cs typeface="Arial"/>
              </a:rPr>
              <a:t>Freshly Signed OPT I-20</a:t>
            </a:r>
            <a:endParaRPr lang="en-US" sz="1600">
              <a:latin typeface="Arial" panose="020B0604020202020204" pitchFamily="34" charset="0"/>
              <a:cs typeface="Arial" panose="020B0604020202020204" pitchFamily="34" charset="0"/>
            </a:endParaRPr>
          </a:p>
          <a:p>
            <a:pPr lvl="1">
              <a:lnSpc>
                <a:spcPct val="150000"/>
              </a:lnSpc>
              <a:buClr>
                <a:srgbClr val="C59B00"/>
              </a:buClr>
              <a:buFont typeface="Courier New" pitchFamily="2" charset="2"/>
              <a:buChar char="o"/>
            </a:pPr>
            <a:r>
              <a:rPr lang="en-US" sz="1000">
                <a:latin typeface="Arial"/>
                <a:cs typeface="Arial"/>
              </a:rPr>
              <a:t>Request a travel signature online </a:t>
            </a:r>
            <a:r>
              <a:rPr lang="en-US" sz="1000">
                <a:ea typeface="+mn-lt"/>
                <a:cs typeface="+mn-lt"/>
                <a:hlinkClick r:id="rId3"/>
              </a:rPr>
              <a:t>Request Documents or Signatures | California State University Long Beach (csulb.edu)</a:t>
            </a:r>
          </a:p>
          <a:p>
            <a:pPr>
              <a:lnSpc>
                <a:spcPct val="150000"/>
              </a:lnSpc>
              <a:buFont typeface="Wingdings" pitchFamily="2" charset="2"/>
              <a:buChar char="q"/>
            </a:pPr>
            <a:r>
              <a:rPr lang="en-US" sz="1600">
                <a:latin typeface="Arial"/>
                <a:cs typeface="Arial"/>
              </a:rPr>
              <a:t>EAD Card</a:t>
            </a:r>
          </a:p>
          <a:p>
            <a:pPr>
              <a:lnSpc>
                <a:spcPct val="150000"/>
              </a:lnSpc>
              <a:buFont typeface="Wingdings" pitchFamily="2" charset="2"/>
              <a:buChar char="q"/>
            </a:pPr>
            <a:r>
              <a:rPr lang="en-US" sz="1600">
                <a:latin typeface="Arial"/>
                <a:cs typeface="Arial"/>
              </a:rPr>
              <a:t>Letter from your Employer</a:t>
            </a:r>
          </a:p>
          <a:p>
            <a:pPr>
              <a:lnSpc>
                <a:spcPct val="150000"/>
              </a:lnSpc>
              <a:buFont typeface="Wingdings" pitchFamily="2" charset="2"/>
              <a:buChar char="q"/>
            </a:pPr>
            <a:r>
              <a:rPr lang="en-US" sz="1600">
                <a:latin typeface="Arial"/>
                <a:cs typeface="Arial"/>
              </a:rPr>
              <a:t>Contact information for the designated school official (DSO) at your school</a:t>
            </a:r>
          </a:p>
        </p:txBody>
      </p:sp>
      <p:graphicFrame>
        <p:nvGraphicFramePr>
          <p:cNvPr id="4" name="Diagram 3"/>
          <p:cNvGraphicFramePr/>
          <p:nvPr>
            <p:extLst>
              <p:ext uri="{D42A27DB-BD31-4B8C-83A1-F6EECF244321}">
                <p14:modId xmlns:p14="http://schemas.microsoft.com/office/powerpoint/2010/main" val="2844762473"/>
              </p:ext>
            </p:extLst>
          </p:nvPr>
        </p:nvGraphicFramePr>
        <p:xfrm>
          <a:off x="1451115" y="930433"/>
          <a:ext cx="9350414" cy="1555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244" name="Picture 4" descr="Travel Free Clipart"/>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00619" y="2568434"/>
            <a:ext cx="3343275"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1780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7A33C1-8FD9-457D-9000-1DAD3F5FEEA1}"/>
              </a:ext>
            </a:extLst>
          </p:cNvPr>
          <p:cNvSpPr txBox="1"/>
          <p:nvPr/>
        </p:nvSpPr>
        <p:spPr>
          <a:xfrm>
            <a:off x="4752822" y="2266452"/>
            <a:ext cx="5512796"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Arial"/>
                <a:cs typeface="Calibri"/>
              </a:rPr>
              <a:t>OPT Students may enroll in the </a:t>
            </a:r>
            <a:r>
              <a:rPr lang="en-US" sz="1600" b="1" dirty="0">
                <a:latin typeface="Arial"/>
                <a:cs typeface="Calibri"/>
              </a:rPr>
              <a:t>JCB Plan</a:t>
            </a:r>
            <a:r>
              <a:rPr lang="en-US" sz="1600" dirty="0">
                <a:latin typeface="Arial"/>
                <a:cs typeface="Calibri"/>
              </a:rPr>
              <a:t> on a voluntary basis.</a:t>
            </a:r>
            <a:br>
              <a:rPr lang="en-US" sz="1600" dirty="0">
                <a:latin typeface="Arial"/>
                <a:cs typeface="Calibri"/>
              </a:rPr>
            </a:br>
            <a:endParaRPr lang="en-US" sz="1600">
              <a:latin typeface="Arial"/>
              <a:cs typeface="Arial"/>
            </a:endParaRPr>
          </a:p>
          <a:p>
            <a:pPr marL="171450" indent="-171450">
              <a:buFont typeface="Wingdings"/>
              <a:buChar char="q"/>
            </a:pPr>
            <a:r>
              <a:rPr lang="en-US" sz="1600" dirty="0">
                <a:latin typeface="Arial"/>
                <a:cs typeface="Calibri"/>
              </a:rPr>
              <a:t> </a:t>
            </a:r>
            <a:r>
              <a:rPr lang="en-US" sz="1600" dirty="0">
                <a:latin typeface="Arial"/>
                <a:ea typeface="+mn-lt"/>
                <a:cs typeface="+mn-lt"/>
              </a:rPr>
              <a:t>OPT students may purchase a maximum of 12 consecutive months of coverage from the OPT effective date.</a:t>
            </a:r>
            <a:endParaRPr lang="en-US" sz="1600" dirty="0">
              <a:latin typeface="Arial"/>
              <a:cs typeface="Arial"/>
            </a:endParaRPr>
          </a:p>
          <a:p>
            <a:pPr marL="171450" indent="-171450">
              <a:buFont typeface="Wingdings"/>
              <a:buChar char="q"/>
            </a:pPr>
            <a:r>
              <a:rPr lang="en-US" sz="1600" dirty="0">
                <a:latin typeface="Arial"/>
                <a:cs typeface="Calibri"/>
              </a:rPr>
              <a:t> OPT extension coverage beyond 12 months is not allowed. </a:t>
            </a:r>
          </a:p>
          <a:p>
            <a:pPr marL="171450" indent="-171450">
              <a:buFont typeface="Wingdings"/>
              <a:buChar char="q"/>
            </a:pPr>
            <a:r>
              <a:rPr lang="en-US" sz="1600" dirty="0">
                <a:latin typeface="Arial"/>
                <a:cs typeface="Calibri"/>
              </a:rPr>
              <a:t> Enrollment must be completed </a:t>
            </a:r>
            <a:r>
              <a:rPr lang="en-US" sz="1600" b="1" dirty="0">
                <a:latin typeface="Arial"/>
                <a:cs typeface="Calibri"/>
              </a:rPr>
              <a:t>within 30 days </a:t>
            </a:r>
            <a:r>
              <a:rPr lang="en-US" sz="1600" dirty="0">
                <a:latin typeface="Arial"/>
                <a:cs typeface="Calibri"/>
              </a:rPr>
              <a:t>of the expiration of prior coverage on the schools’ student health insurance plan. A gap in coverage is not allowed. </a:t>
            </a:r>
            <a:endParaRPr lang="en-US" dirty="0">
              <a:latin typeface="Corbel"/>
              <a:cs typeface="Calibri"/>
            </a:endParaRPr>
          </a:p>
          <a:p>
            <a:pPr marL="171450" indent="-171450">
              <a:buFont typeface="Wingdings"/>
              <a:buChar char="q"/>
            </a:pPr>
            <a:r>
              <a:rPr lang="en-US" sz="1600" dirty="0">
                <a:latin typeface="Arial"/>
                <a:cs typeface="Calibri"/>
              </a:rPr>
              <a:t> A copy of a valid EAD or OPT application or receipt (I-765 or I-797c) is required to enroll.</a:t>
            </a:r>
          </a:p>
          <a:p>
            <a:pPr marL="171450" indent="-171450">
              <a:buFont typeface="Wingdings"/>
              <a:buChar char="q"/>
            </a:pPr>
            <a:r>
              <a:rPr lang="en-US" sz="1600" dirty="0">
                <a:latin typeface="Arial"/>
                <a:cs typeface="Calibri"/>
              </a:rPr>
              <a:t>Inquired with ISS Advisor about </a:t>
            </a:r>
            <a:r>
              <a:rPr lang="en-US" sz="1600" b="1" i="1" dirty="0">
                <a:latin typeface="Arial"/>
                <a:cs typeface="Calibri"/>
              </a:rPr>
              <a:t>alternative insurance providers</a:t>
            </a:r>
            <a:r>
              <a:rPr lang="en-US" sz="1600" dirty="0">
                <a:latin typeface="Arial"/>
                <a:cs typeface="Calibri"/>
              </a:rPr>
              <a:t> for OPT students.</a:t>
            </a:r>
          </a:p>
        </p:txBody>
      </p:sp>
      <p:graphicFrame>
        <p:nvGraphicFramePr>
          <p:cNvPr id="3" name="Diagram 2"/>
          <p:cNvGraphicFramePr/>
          <p:nvPr>
            <p:extLst>
              <p:ext uri="{D42A27DB-BD31-4B8C-83A1-F6EECF244321}">
                <p14:modId xmlns:p14="http://schemas.microsoft.com/office/powerpoint/2010/main" val="686056028"/>
              </p:ext>
            </p:extLst>
          </p:nvPr>
        </p:nvGraphicFramePr>
        <p:xfrm>
          <a:off x="1721449" y="851843"/>
          <a:ext cx="8534316" cy="155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stretch>
            <a:fillRect/>
          </a:stretch>
        </p:blipFill>
        <p:spPr>
          <a:xfrm>
            <a:off x="1977928" y="2731883"/>
            <a:ext cx="2041124" cy="1822701"/>
          </a:xfrm>
          <a:prstGeom prst="rect">
            <a:avLst/>
          </a:prstGeom>
        </p:spPr>
      </p:pic>
      <p:sp>
        <p:nvSpPr>
          <p:cNvPr id="5" name="Rectangle 4"/>
          <p:cNvSpPr/>
          <p:nvPr/>
        </p:nvSpPr>
        <p:spPr>
          <a:xfrm>
            <a:off x="2111570" y="4950126"/>
            <a:ext cx="2052165" cy="369332"/>
          </a:xfrm>
          <a:prstGeom prst="rect">
            <a:avLst/>
          </a:prstGeom>
        </p:spPr>
        <p:txBody>
          <a:bodyPr wrap="none">
            <a:spAutoFit/>
          </a:bodyPr>
          <a:lstStyle/>
          <a:p>
            <a:r>
              <a:rPr lang="en-US" b="1"/>
              <a:t>https://jcbins.com/</a:t>
            </a:r>
          </a:p>
        </p:txBody>
      </p:sp>
    </p:spTree>
    <p:extLst>
      <p:ext uri="{BB962C8B-B14F-4D97-AF65-F5344CB8AC3E}">
        <p14:creationId xmlns:p14="http://schemas.microsoft.com/office/powerpoint/2010/main" val="33095268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09365A1-8802-4AF1-B2EA-413074E74C15}"/>
              </a:ext>
            </a:extLst>
          </p:cNvPr>
          <p:cNvSpPr txBox="1">
            <a:spLocks/>
          </p:cNvSpPr>
          <p:nvPr/>
        </p:nvSpPr>
        <p:spPr>
          <a:xfrm>
            <a:off x="2555631" y="1441938"/>
            <a:ext cx="7080738" cy="3974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5400" b="1">
                <a:solidFill>
                  <a:schemeClr val="bg1">
                    <a:lumMod val="95000"/>
                    <a:lumOff val="5000"/>
                  </a:schemeClr>
                </a:solidFill>
              </a:rPr>
              <a:t>Ending </a:t>
            </a:r>
            <a:br>
              <a:rPr lang="en-US" sz="5400" b="1">
                <a:solidFill>
                  <a:schemeClr val="bg1">
                    <a:lumMod val="95000"/>
                    <a:lumOff val="5000"/>
                  </a:schemeClr>
                </a:solidFill>
              </a:rPr>
            </a:br>
            <a:r>
              <a:rPr lang="en-US" sz="5400" b="1">
                <a:solidFill>
                  <a:schemeClr val="bg1">
                    <a:lumMod val="95000"/>
                    <a:lumOff val="5000"/>
                  </a:schemeClr>
                </a:solidFill>
              </a:rPr>
              <a:t>Post-Completion OPT</a:t>
            </a:r>
          </a:p>
        </p:txBody>
      </p:sp>
    </p:spTree>
    <p:extLst>
      <p:ext uri="{BB962C8B-B14F-4D97-AF65-F5344CB8AC3E}">
        <p14:creationId xmlns:p14="http://schemas.microsoft.com/office/powerpoint/2010/main" val="1899088516"/>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0525" y="478244"/>
            <a:ext cx="6400800" cy="52322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2800" b="1">
                <a:solidFill>
                  <a:schemeClr val="tx1"/>
                </a:solidFill>
              </a:rPr>
              <a:t>OPT Process Overview</a:t>
            </a:r>
          </a:p>
        </p:txBody>
      </p:sp>
      <p:graphicFrame>
        <p:nvGraphicFramePr>
          <p:cNvPr id="3" name="Diagram 2"/>
          <p:cNvGraphicFramePr/>
          <p:nvPr>
            <p:extLst>
              <p:ext uri="{D42A27DB-BD31-4B8C-83A1-F6EECF244321}">
                <p14:modId xmlns:p14="http://schemas.microsoft.com/office/powerpoint/2010/main" val="2976625781"/>
              </p:ext>
            </p:extLst>
          </p:nvPr>
        </p:nvGraphicFramePr>
        <p:xfrm>
          <a:off x="2981410" y="1001464"/>
          <a:ext cx="6781800"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5630825" y="3182465"/>
            <a:ext cx="1600200" cy="1077218"/>
          </a:xfrm>
          <a:prstGeom prst="rect">
            <a:avLst/>
          </a:prstGeom>
          <a:noFill/>
        </p:spPr>
        <p:txBody>
          <a:bodyPr wrap="square" rtlCol="0">
            <a:spAutoFit/>
          </a:bodyPr>
          <a:lstStyle/>
          <a:p>
            <a:pPr algn="ctr"/>
            <a:r>
              <a:rPr lang="en-US" sz="1600">
                <a:solidFill>
                  <a:schemeClr val="bg1">
                    <a:lumMod val="50000"/>
                  </a:schemeClr>
                </a:solidFill>
                <a:latin typeface="Arial" panose="020B0604020202020204" pitchFamily="34" charset="0"/>
                <a:cs typeface="Arial" panose="020B0604020202020204" pitchFamily="34" charset="0"/>
              </a:rPr>
              <a:t>The estimated time to receive EAD is</a:t>
            </a:r>
          </a:p>
          <a:p>
            <a:pPr algn="ctr"/>
            <a:r>
              <a:rPr lang="en-US" sz="1600">
                <a:solidFill>
                  <a:schemeClr val="bg1">
                    <a:lumMod val="50000"/>
                  </a:schemeClr>
                </a:solidFill>
                <a:latin typeface="Arial" panose="020B0604020202020204" pitchFamily="34" charset="0"/>
                <a:cs typeface="Arial" panose="020B0604020202020204" pitchFamily="34" charset="0"/>
              </a:rPr>
              <a:t> </a:t>
            </a:r>
            <a:r>
              <a:rPr lang="en-US" sz="1600" i="1" u="sng">
                <a:solidFill>
                  <a:schemeClr val="bg1">
                    <a:lumMod val="50000"/>
                  </a:schemeClr>
                </a:solidFill>
                <a:latin typeface="Arial" panose="020B0604020202020204" pitchFamily="34" charset="0"/>
                <a:cs typeface="Arial" panose="020B0604020202020204" pitchFamily="34" charset="0"/>
              </a:rPr>
              <a:t>90- 100 days</a:t>
            </a:r>
          </a:p>
        </p:txBody>
      </p:sp>
      <p:sp>
        <p:nvSpPr>
          <p:cNvPr id="5" name="Chevron 4"/>
          <p:cNvSpPr/>
          <p:nvPr/>
        </p:nvSpPr>
        <p:spPr>
          <a:xfrm rot="19702012" flipV="1">
            <a:off x="4315909" y="2021861"/>
            <a:ext cx="509548" cy="588937"/>
          </a:xfrm>
          <a:prstGeom prst="chevr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6" name="Chevron 5"/>
          <p:cNvSpPr/>
          <p:nvPr/>
        </p:nvSpPr>
        <p:spPr>
          <a:xfrm rot="14980433" flipV="1">
            <a:off x="4213904" y="4284189"/>
            <a:ext cx="509548" cy="588937"/>
          </a:xfrm>
          <a:prstGeom prst="chevr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7" name="Chevron 6"/>
          <p:cNvSpPr/>
          <p:nvPr/>
        </p:nvSpPr>
        <p:spPr>
          <a:xfrm rot="11934406" flipV="1">
            <a:off x="6456596" y="5761875"/>
            <a:ext cx="509548" cy="588937"/>
          </a:xfrm>
          <a:prstGeom prst="chevr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8" name="Chevron 7"/>
          <p:cNvSpPr/>
          <p:nvPr/>
        </p:nvSpPr>
        <p:spPr>
          <a:xfrm rot="7365231" flipV="1">
            <a:off x="8540578" y="4284188"/>
            <a:ext cx="509548" cy="588937"/>
          </a:xfrm>
          <a:prstGeom prst="chevr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9" name="Chevron 8"/>
          <p:cNvSpPr/>
          <p:nvPr/>
        </p:nvSpPr>
        <p:spPr>
          <a:xfrm rot="2595937" flipV="1">
            <a:off x="8019585" y="1789920"/>
            <a:ext cx="509548" cy="588937"/>
          </a:xfrm>
          <a:prstGeom prst="chevr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755985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7680" y="870426"/>
            <a:ext cx="10637520" cy="8382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ctr" defTabSz="457200" rtl="0" eaLnBrk="1" latinLnBrk="0" hangingPunct="1">
              <a:spcBef>
                <a:spcPct val="0"/>
              </a:spcBef>
              <a:buNone/>
              <a:defRPr sz="4000" kern="1200" cap="none">
                <a:ln w="3175" cmpd="sng">
                  <a:noFill/>
                </a:ln>
                <a:solidFill>
                  <a:schemeClr val="lt1"/>
                </a:solidFill>
                <a:effectLst/>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2800" b="1">
                <a:solidFill>
                  <a:schemeClr val="tx1"/>
                </a:solidFill>
                <a:latin typeface="Arial" panose="020B0604020202020204" pitchFamily="34" charset="0"/>
                <a:cs typeface="Arial" panose="020B0604020202020204" pitchFamily="34" charset="0"/>
              </a:rPr>
              <a:t>End of OPT</a:t>
            </a:r>
          </a:p>
        </p:txBody>
      </p:sp>
      <p:sp>
        <p:nvSpPr>
          <p:cNvPr id="3" name="Content Placeholder 9"/>
          <p:cNvSpPr txBox="1">
            <a:spLocks/>
          </p:cNvSpPr>
          <p:nvPr/>
        </p:nvSpPr>
        <p:spPr>
          <a:xfrm>
            <a:off x="487680" y="2071926"/>
            <a:ext cx="6573128" cy="4034234"/>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a:latin typeface="Arial"/>
                <a:cs typeface="Arial"/>
              </a:rPr>
              <a:t>You have a 60 Day Grace Period </a:t>
            </a:r>
            <a:r>
              <a:rPr lang="en-US" sz="2600" b="1">
                <a:latin typeface="Arial"/>
                <a:cs typeface="Arial"/>
              </a:rPr>
              <a:t>but only if you have been maintaining F1 status through OPT. </a:t>
            </a:r>
            <a:r>
              <a:rPr lang="en-US" sz="2600">
                <a:latin typeface="Arial"/>
                <a:cs typeface="Arial"/>
              </a:rPr>
              <a:t>Below are your options.</a:t>
            </a:r>
            <a:r>
              <a:rPr lang="en-US" sz="2600" b="1">
                <a:latin typeface="Arial"/>
                <a:cs typeface="Arial"/>
              </a:rPr>
              <a:t> </a:t>
            </a:r>
            <a:endParaRPr lang="en-US" sz="2600">
              <a:latin typeface="Arial"/>
              <a:cs typeface="Arial"/>
            </a:endParaRPr>
          </a:p>
          <a:p>
            <a:endParaRPr lang="en-US" sz="2600">
              <a:latin typeface="Arial" panose="020B0604020202020204" pitchFamily="34" charset="0"/>
              <a:cs typeface="Arial" panose="020B0604020202020204" pitchFamily="34" charset="0"/>
            </a:endParaRPr>
          </a:p>
          <a:p>
            <a:pPr marL="0" indent="0">
              <a:buNone/>
            </a:pPr>
            <a:r>
              <a:rPr lang="en-US" sz="2600">
                <a:latin typeface="Arial"/>
                <a:cs typeface="Arial"/>
              </a:rPr>
              <a:t>1.  Depart the U.S.</a:t>
            </a:r>
          </a:p>
          <a:p>
            <a:pPr marL="0" indent="0">
              <a:buNone/>
            </a:pPr>
            <a:endParaRPr lang="en-US" sz="2600">
              <a:latin typeface="Arial"/>
              <a:cs typeface="Arial"/>
            </a:endParaRPr>
          </a:p>
          <a:p>
            <a:pPr marL="0" indent="0">
              <a:buNone/>
            </a:pPr>
            <a:r>
              <a:rPr lang="en-US" sz="2600">
                <a:latin typeface="Arial"/>
                <a:cs typeface="Arial"/>
              </a:rPr>
              <a:t>2.  Complete a transfer to another college/university to study full-time again</a:t>
            </a:r>
          </a:p>
          <a:p>
            <a:pPr marL="0" indent="0">
              <a:buNone/>
            </a:pPr>
            <a:endParaRPr lang="en-US" sz="2600">
              <a:latin typeface="Arial"/>
              <a:cs typeface="Arial"/>
            </a:endParaRPr>
          </a:p>
          <a:p>
            <a:pPr marL="0" indent="0">
              <a:buNone/>
            </a:pPr>
            <a:r>
              <a:rPr lang="en-US" sz="2600">
                <a:latin typeface="Arial"/>
                <a:cs typeface="Arial"/>
              </a:rPr>
              <a:t>3.  Complete a change of program level here at CSULB (i.e. B.A., M.A.)  </a:t>
            </a:r>
          </a:p>
          <a:p>
            <a:pPr marL="0" indent="0">
              <a:buNone/>
            </a:pPr>
            <a:endParaRPr lang="en-US" sz="2600">
              <a:latin typeface="Arial" panose="020B0604020202020204" pitchFamily="34" charset="0"/>
              <a:cs typeface="Arial" panose="020B0604020202020204" pitchFamily="34" charset="0"/>
            </a:endParaRPr>
          </a:p>
          <a:p>
            <a:pPr marL="0" indent="0">
              <a:buNone/>
            </a:pPr>
            <a:r>
              <a:rPr lang="en-US" sz="2600">
                <a:latin typeface="Arial"/>
                <a:cs typeface="Arial"/>
              </a:rPr>
              <a:t>4.  Seek a Change of Status to a different visa type</a:t>
            </a:r>
          </a:p>
          <a:p>
            <a:endParaRPr lang="en-US"/>
          </a:p>
        </p:txBody>
      </p:sp>
      <p:pic>
        <p:nvPicPr>
          <p:cNvPr id="11268" name="Picture 4" descr="Clipart Panda - Free Clipart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6743" y="2443347"/>
            <a:ext cx="3417238" cy="3291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698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586772" y="2861619"/>
            <a:ext cx="4263390" cy="1085954"/>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a:buChar char="Ø"/>
            </a:pPr>
            <a:r>
              <a:rPr lang="en-US" sz="1600">
                <a:latin typeface="Arial"/>
                <a:cs typeface="Arial"/>
              </a:rPr>
              <a:t>Students who are eligible for a Cap-Gap extension of post-completion OPT employment and F1-status may request an updated I-20 from a DSO.</a:t>
            </a:r>
            <a:endParaRPr lang="en-US">
              <a:latin typeface="Arial"/>
              <a:cs typeface="Arial"/>
            </a:endParaRPr>
          </a:p>
        </p:txBody>
      </p:sp>
      <p:sp>
        <p:nvSpPr>
          <p:cNvPr id="3" name="Title 1"/>
          <p:cNvSpPr txBox="1">
            <a:spLocks/>
          </p:cNvSpPr>
          <p:nvPr/>
        </p:nvSpPr>
        <p:spPr>
          <a:xfrm>
            <a:off x="538545" y="1452051"/>
            <a:ext cx="4682596" cy="89607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800" b="1">
                <a:solidFill>
                  <a:schemeClr val="tx1"/>
                </a:solidFill>
                <a:latin typeface="Arial" panose="020B0604020202020204" pitchFamily="34" charset="0"/>
                <a:cs typeface="Arial" panose="020B0604020202020204" pitchFamily="34" charset="0"/>
              </a:rPr>
              <a:t>Cap Gap</a:t>
            </a:r>
          </a:p>
        </p:txBody>
      </p:sp>
      <p:sp>
        <p:nvSpPr>
          <p:cNvPr id="4" name="Title 1"/>
          <p:cNvSpPr txBox="1">
            <a:spLocks/>
          </p:cNvSpPr>
          <p:nvPr/>
        </p:nvSpPr>
        <p:spPr>
          <a:xfrm>
            <a:off x="6181202" y="1448602"/>
            <a:ext cx="5299913" cy="8382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ctr" defTabSz="457200" rtl="0" eaLnBrk="1" latinLnBrk="0" hangingPunct="1">
              <a:spcBef>
                <a:spcPct val="0"/>
              </a:spcBef>
              <a:buNone/>
              <a:defRPr sz="4000" kern="1200" cap="none">
                <a:ln w="3175" cmpd="sng">
                  <a:noFill/>
                </a:ln>
                <a:solidFill>
                  <a:schemeClr val="lt1"/>
                </a:solidFill>
                <a:effectLst/>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2800" b="1">
                <a:solidFill>
                  <a:schemeClr val="tx1"/>
                </a:solidFill>
                <a:latin typeface="Arial" panose="020B0604020202020204" pitchFamily="34" charset="0"/>
                <a:cs typeface="Arial" panose="020B0604020202020204" pitchFamily="34" charset="0"/>
              </a:rPr>
              <a:t>24 Month STEM OPT Extension</a:t>
            </a:r>
          </a:p>
        </p:txBody>
      </p:sp>
      <p:sp>
        <p:nvSpPr>
          <p:cNvPr id="5" name="Content Placeholder 2"/>
          <p:cNvSpPr txBox="1">
            <a:spLocks/>
          </p:cNvSpPr>
          <p:nvPr/>
        </p:nvSpPr>
        <p:spPr>
          <a:xfrm>
            <a:off x="6975429" y="2628854"/>
            <a:ext cx="3714750" cy="131927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buFont typeface="Wingdings"/>
              <a:buChar char="Ø"/>
            </a:pPr>
            <a:r>
              <a:rPr lang="en-US" sz="1600">
                <a:latin typeface="Arial"/>
                <a:cs typeface="Arial"/>
              </a:rPr>
              <a:t>Students who are eligible MUST apply 90 days before OPT expires. </a:t>
            </a:r>
            <a:endParaRPr lang="en-US">
              <a:cs typeface="Calibri" panose="020F0502020204030204"/>
            </a:endParaRPr>
          </a:p>
        </p:txBody>
      </p:sp>
      <p:pic>
        <p:nvPicPr>
          <p:cNvPr id="7" name="Picture 3" descr="Diagram&#10;&#10;Description automatically generated">
            <a:extLst>
              <a:ext uri="{FF2B5EF4-FFF2-40B4-BE49-F238E27FC236}">
                <a16:creationId xmlns:a16="http://schemas.microsoft.com/office/drawing/2014/main" id="{2BF64700-F7AE-4682-A850-272B5008D1D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5018" t="5042" r="4659" b="6496"/>
          <a:stretch/>
        </p:blipFill>
        <p:spPr>
          <a:xfrm>
            <a:off x="7512291" y="4124989"/>
            <a:ext cx="2870041" cy="2103122"/>
          </a:xfrm>
          <a:prstGeom prst="rect">
            <a:avLst/>
          </a:prstGeom>
        </p:spPr>
      </p:pic>
      <p:pic>
        <p:nvPicPr>
          <p:cNvPr id="8" name="Picture 7" descr="Change of Status from F-1 to H-1B: F-1 Cap Gap Extension explained - OnBlick Inc">
            <a:extLst>
              <a:ext uri="{FF2B5EF4-FFF2-40B4-BE49-F238E27FC236}">
                <a16:creationId xmlns:a16="http://schemas.microsoft.com/office/drawing/2014/main" id="{76031F67-3470-7C6A-88C8-C7CA7A36B9F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1253" t="18182" r="23937" b="13818"/>
          <a:stretch/>
        </p:blipFill>
        <p:spPr>
          <a:xfrm>
            <a:off x="1700333" y="4239771"/>
            <a:ext cx="2363599" cy="1802988"/>
          </a:xfrm>
          <a:prstGeom prst="rect">
            <a:avLst/>
          </a:prstGeom>
        </p:spPr>
      </p:pic>
    </p:spTree>
    <p:extLst>
      <p:ext uri="{BB962C8B-B14F-4D97-AF65-F5344CB8AC3E}">
        <p14:creationId xmlns:p14="http://schemas.microsoft.com/office/powerpoint/2010/main" val="28413629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09365A1-8802-4AF1-B2EA-413074E74C15}"/>
              </a:ext>
            </a:extLst>
          </p:cNvPr>
          <p:cNvSpPr txBox="1">
            <a:spLocks/>
          </p:cNvSpPr>
          <p:nvPr/>
        </p:nvSpPr>
        <p:spPr>
          <a:xfrm>
            <a:off x="2555631" y="1441938"/>
            <a:ext cx="7080738" cy="3974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5400" b="1">
                <a:solidFill>
                  <a:schemeClr val="bg1">
                    <a:lumMod val="95000"/>
                    <a:lumOff val="5000"/>
                  </a:schemeClr>
                </a:solidFill>
              </a:rPr>
              <a:t>Helpful Resources</a:t>
            </a:r>
          </a:p>
        </p:txBody>
      </p:sp>
    </p:spTree>
    <p:extLst>
      <p:ext uri="{BB962C8B-B14F-4D97-AF65-F5344CB8AC3E}">
        <p14:creationId xmlns:p14="http://schemas.microsoft.com/office/powerpoint/2010/main" val="1061860256"/>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7A4E9-4D80-ACEE-FA03-E6AFBAA57BE7}"/>
              </a:ext>
            </a:extLst>
          </p:cNvPr>
          <p:cNvSpPr>
            <a:spLocks noGrp="1"/>
          </p:cNvSpPr>
          <p:nvPr>
            <p:ph type="title"/>
          </p:nvPr>
        </p:nvSpPr>
        <p:spPr>
          <a:xfrm>
            <a:off x="1303972" y="724880"/>
            <a:ext cx="5019357" cy="755015"/>
          </a:xfrm>
        </p:spPr>
        <p:style>
          <a:lnRef idx="1">
            <a:schemeClr val="accent4"/>
          </a:lnRef>
          <a:fillRef idx="3">
            <a:schemeClr val="accent4"/>
          </a:fillRef>
          <a:effectRef idx="2">
            <a:schemeClr val="accent4"/>
          </a:effectRef>
          <a:fontRef idx="minor">
            <a:schemeClr val="lt1"/>
          </a:fontRef>
        </p:style>
        <p:txBody>
          <a:bodyPr>
            <a:noAutofit/>
          </a:bodyPr>
          <a:lstStyle/>
          <a:p>
            <a:r>
              <a:rPr lang="en-US" sz="2400" b="1" dirty="0">
                <a:solidFill>
                  <a:schemeClr val="tx1"/>
                </a:solidFill>
              </a:rPr>
              <a:t>Career Development Center (CDC) Resources</a:t>
            </a:r>
          </a:p>
        </p:txBody>
      </p:sp>
      <p:sp>
        <p:nvSpPr>
          <p:cNvPr id="3" name="Content Placeholder 2">
            <a:extLst>
              <a:ext uri="{FF2B5EF4-FFF2-40B4-BE49-F238E27FC236}">
                <a16:creationId xmlns:a16="http://schemas.microsoft.com/office/drawing/2014/main" id="{5045E6F4-4B39-D024-8933-8EC26323E4F5}"/>
              </a:ext>
            </a:extLst>
          </p:cNvPr>
          <p:cNvSpPr>
            <a:spLocks noGrp="1"/>
          </p:cNvSpPr>
          <p:nvPr>
            <p:ph type="body" sz="half" idx="2"/>
          </p:nvPr>
        </p:nvSpPr>
        <p:spPr>
          <a:xfrm>
            <a:off x="1451072" y="1561175"/>
            <a:ext cx="3932237" cy="4901768"/>
          </a:xfrm>
        </p:spPr>
        <p:txBody>
          <a:bodyPr>
            <a:normAutofit fontScale="47500" lnSpcReduction="20000"/>
          </a:bodyPr>
          <a:lstStyle/>
          <a:p>
            <a:r>
              <a:rPr lang="en-US" sz="2900" b="1" i="0" dirty="0">
                <a:solidFill>
                  <a:srgbClr val="000000"/>
                </a:solidFill>
                <a:effectLst/>
              </a:rPr>
              <a:t>College Job and Internship feeds</a:t>
            </a:r>
          </a:p>
          <a:p>
            <a:pPr algn="l"/>
            <a:r>
              <a:rPr lang="en-US" sz="1800" b="0" i="0" dirty="0">
                <a:solidFill>
                  <a:srgbClr val="000000"/>
                </a:solidFill>
                <a:effectLst/>
                <a:hlinkClick r:id="rId2"/>
              </a:rPr>
              <a:t>College of Business Job &amp; Internship Feed</a:t>
            </a:r>
            <a:endParaRPr lang="en-US" b="0" i="0" dirty="0">
              <a:solidFill>
                <a:srgbClr val="000000"/>
              </a:solidFill>
              <a:effectLst/>
            </a:endParaRPr>
          </a:p>
          <a:p>
            <a:pPr algn="l"/>
            <a:r>
              <a:rPr lang="en-US" sz="1800" b="0" i="0" dirty="0">
                <a:solidFill>
                  <a:srgbClr val="000000"/>
                </a:solidFill>
                <a:effectLst/>
                <a:hlinkClick r:id="rId3"/>
              </a:rPr>
              <a:t>College of Education Job &amp; Internship Feed</a:t>
            </a:r>
            <a:endParaRPr lang="en-US" b="0" i="0" dirty="0">
              <a:solidFill>
                <a:srgbClr val="000000"/>
              </a:solidFill>
              <a:effectLst/>
            </a:endParaRPr>
          </a:p>
          <a:p>
            <a:pPr algn="l"/>
            <a:r>
              <a:rPr lang="en-US" sz="1800" b="0" i="0" dirty="0">
                <a:solidFill>
                  <a:srgbClr val="000000"/>
                </a:solidFill>
                <a:effectLst/>
                <a:hlinkClick r:id="rId4"/>
              </a:rPr>
              <a:t>College of Engineering Job &amp; Internship Feed</a:t>
            </a:r>
            <a:endParaRPr lang="en-US" b="0" i="0" dirty="0">
              <a:solidFill>
                <a:srgbClr val="000000"/>
              </a:solidFill>
              <a:effectLst/>
            </a:endParaRPr>
          </a:p>
          <a:p>
            <a:pPr algn="l"/>
            <a:r>
              <a:rPr lang="en-US" sz="1800" b="0" i="0" dirty="0">
                <a:solidFill>
                  <a:srgbClr val="000000"/>
                </a:solidFill>
                <a:effectLst/>
                <a:hlinkClick r:id="rId5"/>
              </a:rPr>
              <a:t>College of Health &amp; Human Services Job &amp; Internship Feed</a:t>
            </a:r>
            <a:endParaRPr lang="en-US" b="0" i="0" dirty="0">
              <a:solidFill>
                <a:srgbClr val="000000"/>
              </a:solidFill>
              <a:effectLst/>
            </a:endParaRPr>
          </a:p>
          <a:p>
            <a:pPr algn="l"/>
            <a:r>
              <a:rPr lang="en-US" sz="1800" b="0" i="0" dirty="0">
                <a:solidFill>
                  <a:srgbClr val="000000"/>
                </a:solidFill>
                <a:effectLst/>
                <a:hlinkClick r:id="rId6"/>
              </a:rPr>
              <a:t>College of Liberal Arts Job &amp; Internship Feed</a:t>
            </a:r>
            <a:endParaRPr lang="en-US" b="0" i="0" dirty="0">
              <a:solidFill>
                <a:srgbClr val="000000"/>
              </a:solidFill>
              <a:effectLst/>
            </a:endParaRPr>
          </a:p>
          <a:p>
            <a:pPr algn="l"/>
            <a:r>
              <a:rPr lang="en-US" sz="1800" b="0" i="0" dirty="0">
                <a:solidFill>
                  <a:srgbClr val="000000"/>
                </a:solidFill>
                <a:effectLst/>
                <a:hlinkClick r:id="rId7"/>
              </a:rPr>
              <a:t>College of Natural Sciences &amp; Mathematics Job &amp; Internship Feed</a:t>
            </a:r>
            <a:endParaRPr lang="en-US" b="0" i="0" dirty="0">
              <a:solidFill>
                <a:srgbClr val="000000"/>
              </a:solidFill>
              <a:effectLst/>
            </a:endParaRPr>
          </a:p>
          <a:p>
            <a:pPr algn="l"/>
            <a:r>
              <a:rPr lang="en-US" sz="1800" b="0" i="0" dirty="0">
                <a:solidFill>
                  <a:srgbClr val="000000"/>
                </a:solidFill>
                <a:effectLst/>
                <a:hlinkClick r:id="rId8"/>
              </a:rPr>
              <a:t>College of The Arts Job &amp; Internship Feed</a:t>
            </a:r>
            <a:endParaRPr lang="en-US" sz="1800" b="0" i="0" dirty="0">
              <a:solidFill>
                <a:srgbClr val="000000"/>
              </a:solidFill>
              <a:effectLst/>
            </a:endParaRPr>
          </a:p>
          <a:p>
            <a:pPr algn="l"/>
            <a:r>
              <a:rPr lang="en-US" sz="2900" b="1" i="0" dirty="0">
                <a:solidFill>
                  <a:srgbClr val="000000"/>
                </a:solidFill>
                <a:effectLst/>
              </a:rPr>
              <a:t>Job Search Club | Virtual</a:t>
            </a:r>
            <a:endParaRPr lang="en-US" sz="2900" b="0" i="0" dirty="0">
              <a:solidFill>
                <a:srgbClr val="000000"/>
              </a:solidFill>
              <a:effectLst/>
            </a:endParaRPr>
          </a:p>
          <a:p>
            <a:pPr algn="l"/>
            <a:r>
              <a:rPr lang="en-US" sz="2200" b="0" i="0" dirty="0">
                <a:solidFill>
                  <a:srgbClr val="000000"/>
                </a:solidFill>
                <a:effectLst/>
              </a:rPr>
              <a:t>Every Tuesday, 12:00 P.M. - 1:00 P.M. , July 16 - August 6</a:t>
            </a:r>
          </a:p>
          <a:p>
            <a:pPr algn="l"/>
            <a:r>
              <a:rPr lang="en-US" sz="2200" b="0" i="0" dirty="0">
                <a:solidFill>
                  <a:srgbClr val="000000"/>
                </a:solidFill>
                <a:effectLst/>
              </a:rPr>
              <a:t>If you are an alumnus and need some motivation in your job search, join this weekly virtual meeting of fellow CSULB job seekers. Share your struggles and successes with others who know what you're going through; you don’t have to go through the job search process alone!</a:t>
            </a:r>
          </a:p>
          <a:p>
            <a:pPr algn="l"/>
            <a:r>
              <a:rPr lang="en-US" sz="2200" b="0" i="0" dirty="0">
                <a:solidFill>
                  <a:srgbClr val="000000"/>
                </a:solidFill>
                <a:effectLst/>
                <a:hlinkClick r:id="rId9"/>
              </a:rPr>
              <a:t>RSVP Here</a:t>
            </a:r>
            <a:endParaRPr lang="en-US" sz="2200" b="0" i="0" dirty="0">
              <a:solidFill>
                <a:srgbClr val="000000"/>
              </a:solidFill>
              <a:effectLst/>
            </a:endParaRPr>
          </a:p>
          <a:p>
            <a:pPr algn="l"/>
            <a:r>
              <a:rPr lang="en-US" sz="2200" b="0" i="0" dirty="0">
                <a:solidFill>
                  <a:srgbClr val="000000"/>
                </a:solidFill>
                <a:effectLst/>
                <a:hlinkClick r:id="rId10"/>
              </a:rPr>
              <a:t>Visit </a:t>
            </a:r>
            <a:r>
              <a:rPr lang="en-US" sz="2200" b="0" i="0" dirty="0" err="1">
                <a:solidFill>
                  <a:srgbClr val="000000"/>
                </a:solidFill>
                <a:effectLst/>
                <a:hlinkClick r:id="rId10"/>
              </a:rPr>
              <a:t>Careerlink</a:t>
            </a:r>
            <a:r>
              <a:rPr lang="en-US" sz="2200" b="0" i="0" dirty="0">
                <a:solidFill>
                  <a:srgbClr val="000000"/>
                </a:solidFill>
                <a:effectLst/>
                <a:hlinkClick r:id="rId10"/>
              </a:rPr>
              <a:t> here for more events.</a:t>
            </a:r>
            <a:endParaRPr lang="en-US" sz="2200" b="0" i="0" dirty="0">
              <a:solidFill>
                <a:srgbClr val="000000"/>
              </a:solidFill>
              <a:effectLst/>
            </a:endParaRPr>
          </a:p>
          <a:p>
            <a:pPr algn="l"/>
            <a:r>
              <a:rPr lang="en-US" sz="2900" b="1" i="0" dirty="0">
                <a:solidFill>
                  <a:srgbClr val="000000"/>
                </a:solidFill>
                <a:effectLst/>
              </a:rPr>
              <a:t>Beach Nexus</a:t>
            </a:r>
          </a:p>
          <a:p>
            <a:pPr algn="l"/>
            <a:r>
              <a:rPr lang="en-US" sz="2900" i="0" dirty="0">
                <a:solidFill>
                  <a:srgbClr val="000000"/>
                </a:solidFill>
                <a:effectLst/>
              </a:rPr>
              <a:t>Beach Nexus is CSULB’s exclusive online mentoring and professional network that connects alumni, students and community.</a:t>
            </a:r>
          </a:p>
          <a:p>
            <a:pPr algn="l"/>
            <a:r>
              <a:rPr lang="en-US" sz="2900" b="1" i="0" dirty="0" err="1">
                <a:solidFill>
                  <a:srgbClr val="000000"/>
                </a:solidFill>
                <a:effectLst/>
              </a:rPr>
              <a:t>GoinGlobal</a:t>
            </a:r>
            <a:endParaRPr lang="en-US" sz="2900" b="1" i="0" dirty="0">
              <a:solidFill>
                <a:srgbClr val="000000"/>
              </a:solidFill>
              <a:effectLst/>
            </a:endParaRPr>
          </a:p>
          <a:p>
            <a:pPr algn="l"/>
            <a:r>
              <a:rPr lang="en-US" sz="2500" dirty="0">
                <a:solidFill>
                  <a:srgbClr val="000000"/>
                </a:solidFill>
              </a:rPr>
              <a:t>I</a:t>
            </a:r>
            <a:r>
              <a:rPr lang="en-US" sz="2500" b="0" i="0" dirty="0">
                <a:solidFill>
                  <a:srgbClr val="000000"/>
                </a:solidFill>
                <a:effectLst/>
              </a:rPr>
              <a:t>nternational students can find employers who have sponsored in the past (H1B visas).</a:t>
            </a:r>
          </a:p>
          <a:p>
            <a:pPr algn="l"/>
            <a:endParaRPr lang="en-US" b="0" i="0" dirty="0">
              <a:solidFill>
                <a:srgbClr val="000000"/>
              </a:solidFill>
              <a:effectLst/>
              <a:latin typeface="Trebuchet MS" panose="020B0603020202020204" pitchFamily="34" charset="0"/>
            </a:endParaRPr>
          </a:p>
        </p:txBody>
      </p:sp>
      <p:pic>
        <p:nvPicPr>
          <p:cNvPr id="9" name="Picture 8">
            <a:extLst>
              <a:ext uri="{FF2B5EF4-FFF2-40B4-BE49-F238E27FC236}">
                <a16:creationId xmlns:a16="http://schemas.microsoft.com/office/drawing/2014/main" id="{94C34A73-0006-50CF-28E3-83E0E3C42674}"/>
              </a:ext>
            </a:extLst>
          </p:cNvPr>
          <p:cNvPicPr>
            <a:picLocks noChangeAspect="1"/>
          </p:cNvPicPr>
          <p:nvPr/>
        </p:nvPicPr>
        <p:blipFill rotWithShape="1">
          <a:blip r:embed="rId11"/>
          <a:srcRect l="-8051" t="-1949" r="7627" b="1618"/>
          <a:stretch/>
        </p:blipFill>
        <p:spPr>
          <a:xfrm>
            <a:off x="6405199" y="611505"/>
            <a:ext cx="4576686" cy="5837154"/>
          </a:xfrm>
          <a:prstGeom prst="rect">
            <a:avLst/>
          </a:prstGeom>
        </p:spPr>
      </p:pic>
      <p:sp>
        <p:nvSpPr>
          <p:cNvPr id="11" name="TextBox 10">
            <a:extLst>
              <a:ext uri="{FF2B5EF4-FFF2-40B4-BE49-F238E27FC236}">
                <a16:creationId xmlns:a16="http://schemas.microsoft.com/office/drawing/2014/main" id="{1EBDDF37-9EC5-4DD4-ACE0-3AAD45871FFC}"/>
              </a:ext>
            </a:extLst>
          </p:cNvPr>
          <p:cNvSpPr txBox="1"/>
          <p:nvPr/>
        </p:nvSpPr>
        <p:spPr>
          <a:xfrm>
            <a:off x="6837903" y="6272245"/>
            <a:ext cx="4416191" cy="369332"/>
          </a:xfrm>
          <a:prstGeom prst="rect">
            <a:avLst/>
          </a:prstGeom>
          <a:noFill/>
        </p:spPr>
        <p:txBody>
          <a:bodyPr wrap="square">
            <a:spAutoFit/>
          </a:bodyPr>
          <a:lstStyle/>
          <a:p>
            <a:r>
              <a:rPr lang="en-US" b="1" dirty="0"/>
              <a:t>www.csulb.edu/career-development-center</a:t>
            </a:r>
          </a:p>
        </p:txBody>
      </p:sp>
    </p:spTree>
    <p:extLst>
      <p:ext uri="{BB962C8B-B14F-4D97-AF65-F5344CB8AC3E}">
        <p14:creationId xmlns:p14="http://schemas.microsoft.com/office/powerpoint/2010/main" val="23459101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67234" y="2683094"/>
            <a:ext cx="4157440" cy="3483806"/>
          </a:xfrm>
          <a:prstGeom prst="rect">
            <a:avLst/>
          </a:prstGeom>
        </p:spPr>
        <p:style>
          <a:lnRef idx="0">
            <a:scrgbClr r="0" g="0" b="0"/>
          </a:lnRef>
          <a:fillRef idx="0">
            <a:scrgbClr r="0" g="0" b="0"/>
          </a:fillRef>
          <a:effectRef idx="0">
            <a:scrgbClr r="0" g="0" b="0"/>
          </a:effectRef>
          <a:fontRef idx="minor">
            <a:schemeClr val="dk1"/>
          </a:fontRef>
        </p:style>
        <p:txBody>
          <a:bodyPr vert="horz" lIns="91440" tIns="45720" rIns="91440" bIns="45720" rtlCol="0" anchor="t">
            <a:noAutofit/>
          </a:bodyPr>
          <a:lstStyle/>
          <a:p>
            <a:pPr defTabSz="457200">
              <a:lnSpc>
                <a:spcPct val="90000"/>
              </a:lnSpc>
              <a:spcBef>
                <a:spcPct val="20000"/>
              </a:spcBef>
              <a:spcAft>
                <a:spcPts val="600"/>
              </a:spcAft>
              <a:buClr>
                <a:schemeClr val="accent1">
                  <a:lumMod val="75000"/>
                </a:schemeClr>
              </a:buClr>
              <a:buSzPct val="145000"/>
            </a:pPr>
            <a:endParaRPr lang="en-US" sz="1600">
              <a:solidFill>
                <a:schemeClr val="tx1"/>
              </a:solidFill>
              <a:latin typeface="Arial"/>
              <a:cs typeface="Arial"/>
            </a:endParaRPr>
          </a:p>
          <a:p>
            <a:pPr marL="285750" indent="-285750" defTabSz="457200">
              <a:lnSpc>
                <a:spcPct val="90000"/>
              </a:lnSpc>
              <a:spcBef>
                <a:spcPct val="20000"/>
              </a:spcBef>
              <a:spcAft>
                <a:spcPts val="600"/>
              </a:spcAft>
              <a:buClr>
                <a:schemeClr val="accent1">
                  <a:lumMod val="75000"/>
                </a:schemeClr>
              </a:buClr>
              <a:buSzPct val="145000"/>
              <a:buFont typeface="Arial"/>
              <a:buChar char="•"/>
            </a:pPr>
            <a:r>
              <a:rPr lang="en-US" sz="2400" dirty="0">
                <a:solidFill>
                  <a:schemeClr val="tx1"/>
                </a:solidFill>
                <a:latin typeface="Arial"/>
                <a:cs typeface="Arial"/>
              </a:rPr>
              <a:t>Online: </a:t>
            </a:r>
            <a:r>
              <a:rPr lang="en-US" sz="2400" b="1" dirty="0">
                <a:latin typeface="Arial"/>
                <a:cs typeface="Arial"/>
              </a:rPr>
              <a:t>sso.csulb.edu</a:t>
            </a:r>
            <a:endParaRPr lang="en-US" sz="2400" dirty="0">
              <a:latin typeface="Arial"/>
              <a:cs typeface="Arial"/>
            </a:endParaRPr>
          </a:p>
          <a:p>
            <a:pPr marL="742950" lvl="1" indent="-285750" defTabSz="457200">
              <a:lnSpc>
                <a:spcPct val="90000"/>
              </a:lnSpc>
              <a:spcBef>
                <a:spcPct val="20000"/>
              </a:spcBef>
              <a:spcAft>
                <a:spcPts val="600"/>
              </a:spcAft>
              <a:buClr>
                <a:srgbClr val="C59B00"/>
              </a:buClr>
              <a:buSzPct val="145000"/>
              <a:buFont typeface="Courier New"/>
              <a:buChar char="o"/>
            </a:pPr>
            <a:r>
              <a:rPr lang="en-US" sz="2400" dirty="0">
                <a:solidFill>
                  <a:schemeClr val="tx1"/>
                </a:solidFill>
                <a:latin typeface="Arial"/>
                <a:cs typeface="Arial"/>
              </a:rPr>
              <a:t>Meet with your immigration advisors</a:t>
            </a:r>
          </a:p>
          <a:p>
            <a:pPr marL="742950" lvl="1" indent="-285750">
              <a:lnSpc>
                <a:spcPct val="90000"/>
              </a:lnSpc>
              <a:spcBef>
                <a:spcPct val="20000"/>
              </a:spcBef>
              <a:spcAft>
                <a:spcPts val="600"/>
              </a:spcAft>
              <a:buClr>
                <a:srgbClr val="C59B00"/>
              </a:buClr>
              <a:buSzPct val="145000"/>
              <a:buFont typeface="Courier New"/>
              <a:buChar char="o"/>
            </a:pPr>
            <a:r>
              <a:rPr lang="en-US" sz="2400" dirty="0">
                <a:solidFill>
                  <a:schemeClr val="tx1"/>
                </a:solidFill>
                <a:latin typeface="Arial"/>
                <a:cs typeface="Arial"/>
              </a:rPr>
              <a:t>Access university resources </a:t>
            </a:r>
          </a:p>
          <a:p>
            <a:pPr defTabSz="457200">
              <a:lnSpc>
                <a:spcPct val="90000"/>
              </a:lnSpc>
              <a:spcBef>
                <a:spcPct val="20000"/>
              </a:spcBef>
              <a:spcAft>
                <a:spcPts val="600"/>
              </a:spcAft>
              <a:buClr>
                <a:schemeClr val="accent1">
                  <a:lumMod val="75000"/>
                </a:schemeClr>
              </a:buClr>
              <a:buSzPct val="145000"/>
              <a:buFont typeface="Arial"/>
              <a:buChar char="•"/>
            </a:pPr>
            <a:endParaRPr lang="en-US" sz="1100">
              <a:solidFill>
                <a:schemeClr val="tx1"/>
              </a:solidFill>
            </a:endParaRPr>
          </a:p>
        </p:txBody>
      </p:sp>
      <p:pic>
        <p:nvPicPr>
          <p:cNvPr id="3" name="Picture 7" descr="Logo&#10;&#10;Description automatically generated">
            <a:extLst>
              <a:ext uri="{FF2B5EF4-FFF2-40B4-BE49-F238E27FC236}">
                <a16:creationId xmlns:a16="http://schemas.microsoft.com/office/drawing/2014/main" id="{648A051A-5244-427F-B836-95EFBB8E6358}"/>
              </a:ext>
            </a:extLst>
          </p:cNvPr>
          <p:cNvPicPr>
            <a:picLocks noChangeAspect="1"/>
          </p:cNvPicPr>
          <p:nvPr/>
        </p:nvPicPr>
        <p:blipFill>
          <a:blip r:embed="rId3"/>
          <a:stretch>
            <a:fillRect/>
          </a:stretch>
        </p:blipFill>
        <p:spPr>
          <a:xfrm>
            <a:off x="1472724" y="3010217"/>
            <a:ext cx="4166235" cy="1621155"/>
          </a:xfrm>
          <a:prstGeom prst="rect">
            <a:avLst/>
          </a:prstGeom>
        </p:spPr>
      </p:pic>
      <p:sp>
        <p:nvSpPr>
          <p:cNvPr id="4" name="Title 1">
            <a:extLst>
              <a:ext uri="{FF2B5EF4-FFF2-40B4-BE49-F238E27FC236}">
                <a16:creationId xmlns:a16="http://schemas.microsoft.com/office/drawing/2014/main" id="{AD06CFDD-71CD-4C96-B227-7B358DAF9FB1}"/>
              </a:ext>
            </a:extLst>
          </p:cNvPr>
          <p:cNvSpPr txBox="1">
            <a:spLocks/>
          </p:cNvSpPr>
          <p:nvPr/>
        </p:nvSpPr>
        <p:spPr>
          <a:xfrm>
            <a:off x="1294961" y="1003300"/>
            <a:ext cx="9138920" cy="102531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lt1"/>
                </a:solidFill>
                <a:effectLst/>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pPr>
              <a:lnSpc>
                <a:spcPct val="90000"/>
              </a:lnSpc>
            </a:pPr>
            <a:r>
              <a:rPr lang="en-US" sz="3400" b="1" dirty="0">
                <a:solidFill>
                  <a:schemeClr val="tx1"/>
                </a:solidFill>
                <a:latin typeface="Arial"/>
                <a:ea typeface="+mj-ea"/>
                <a:cs typeface="Arial"/>
              </a:rPr>
              <a:t>Beach Connect- Advising </a:t>
            </a:r>
          </a:p>
        </p:txBody>
      </p:sp>
    </p:spTree>
    <p:extLst>
      <p:ext uri="{BB962C8B-B14F-4D97-AF65-F5344CB8AC3E}">
        <p14:creationId xmlns:p14="http://schemas.microsoft.com/office/powerpoint/2010/main" val="38835293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6"/>
          <p:cNvSpPr txBox="1">
            <a:spLocks/>
          </p:cNvSpPr>
          <p:nvPr/>
        </p:nvSpPr>
        <p:spPr>
          <a:xfrm>
            <a:off x="1028700" y="1967266"/>
            <a:ext cx="2628900" cy="25472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spcAft>
                <a:spcPts val="600"/>
              </a:spcAft>
            </a:pPr>
            <a:endParaRPr lang="en-US" sz="3300" b="1" kern="1200">
              <a:solidFill>
                <a:srgbClr val="FFFFFF"/>
              </a:solidFill>
              <a:latin typeface="+mj-lt"/>
              <a:ea typeface="+mj-ea"/>
              <a:cs typeface="+mj-cs"/>
            </a:endParaRPr>
          </a:p>
          <a:p>
            <a:pPr algn="ctr">
              <a:spcAft>
                <a:spcPts val="600"/>
              </a:spcAft>
            </a:pPr>
            <a:r>
              <a:rPr lang="en-US" sz="3300" b="1" kern="1200">
                <a:solidFill>
                  <a:srgbClr val="FFFFFF"/>
                </a:solidFill>
                <a:latin typeface="+mj-lt"/>
                <a:ea typeface="+mj-ea"/>
                <a:cs typeface="+mj-cs"/>
              </a:rPr>
              <a:t>Visit studyinthestates.dhs.gov/students</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77316" y="1037639"/>
            <a:ext cx="6780700" cy="478039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37760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58A14AF-9FB5-4CC7-BA35-E8E85D3EDF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p:nvSpPr>
        <p:spPr>
          <a:xfrm>
            <a:off x="793662" y="386930"/>
            <a:ext cx="10066122" cy="129844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spcAft>
                <a:spcPts val="600"/>
              </a:spcAft>
            </a:pPr>
            <a:r>
              <a:rPr lang="en-US" b="1" kern="1200">
                <a:solidFill>
                  <a:schemeClr val="tx1"/>
                </a:solidFill>
                <a:latin typeface="+mj-lt"/>
                <a:ea typeface="+mj-ea"/>
                <a:cs typeface="+mj-cs"/>
              </a:rPr>
              <a:t>Center for International Education</a:t>
            </a:r>
            <a:br>
              <a:rPr lang="en-US" b="1" kern="1200">
                <a:solidFill>
                  <a:schemeClr val="tx1"/>
                </a:solidFill>
                <a:latin typeface="+mj-lt"/>
                <a:ea typeface="+mj-ea"/>
                <a:cs typeface="+mj-cs"/>
              </a:rPr>
            </a:br>
            <a:r>
              <a:rPr lang="en-US" b="1" kern="1200">
                <a:solidFill>
                  <a:schemeClr val="tx1"/>
                </a:solidFill>
                <a:latin typeface="+mj-lt"/>
                <a:ea typeface="+mj-ea"/>
                <a:cs typeface="+mj-cs"/>
              </a:rPr>
              <a:t>International Student Services</a:t>
            </a:r>
          </a:p>
        </p:txBody>
      </p:sp>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4"/>
          <p:cNvSpPr txBox="1">
            <a:spLocks/>
          </p:cNvSpPr>
          <p:nvPr/>
        </p:nvSpPr>
        <p:spPr>
          <a:xfrm>
            <a:off x="793661" y="2599509"/>
            <a:ext cx="5678720" cy="363945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a:latin typeface="Arial"/>
                <a:cs typeface="Arial"/>
              </a:rPr>
              <a:t>Office Hours:</a:t>
            </a:r>
          </a:p>
          <a:p>
            <a:pPr marL="0" indent="0">
              <a:buNone/>
            </a:pPr>
            <a:r>
              <a:rPr lang="en-US" sz="1400">
                <a:latin typeface="Arial"/>
                <a:cs typeface="Arial"/>
              </a:rPr>
              <a:t> Monday – Thursday: 9:00 am – 12:00 pm, 1:00 pm to 4:00 pm</a:t>
            </a:r>
          </a:p>
          <a:p>
            <a:pPr marL="0" indent="0">
              <a:buNone/>
            </a:pPr>
            <a:r>
              <a:rPr lang="en-US" sz="1400">
                <a:latin typeface="Arial"/>
                <a:cs typeface="Arial"/>
              </a:rPr>
              <a:t> Friday, 9:00 am – 3:00 pm </a:t>
            </a:r>
          </a:p>
          <a:p>
            <a:pPr marL="0" indent="0">
              <a:buNone/>
            </a:pPr>
            <a:r>
              <a:rPr lang="en-US" sz="1400">
                <a:latin typeface="Arial"/>
                <a:cs typeface="Arial"/>
              </a:rPr>
              <a:t> </a:t>
            </a:r>
            <a:r>
              <a:rPr lang="en-US" sz="1400" i="1">
                <a:latin typeface="Arial"/>
                <a:cs typeface="Arial"/>
              </a:rPr>
              <a:t>Closed everyday</a:t>
            </a:r>
            <a:r>
              <a:rPr lang="en-US" sz="1400">
                <a:latin typeface="Arial"/>
                <a:cs typeface="Arial"/>
              </a:rPr>
              <a:t> 12:00 pm – 1:00 pm</a:t>
            </a:r>
          </a:p>
          <a:p>
            <a:pPr marL="0" indent="0">
              <a:buNone/>
            </a:pPr>
            <a:r>
              <a:rPr lang="en-US" sz="1400">
                <a:latin typeface="Arial"/>
                <a:cs typeface="Calibri"/>
              </a:rPr>
              <a:t> Location: FND 185B</a:t>
            </a:r>
          </a:p>
          <a:p>
            <a:pPr marL="0" indent="0">
              <a:buNone/>
            </a:pPr>
            <a:r>
              <a:rPr lang="en-US" sz="1400" b="1">
                <a:latin typeface="Arial"/>
                <a:cs typeface="Calibri"/>
              </a:rPr>
              <a:t>Email:</a:t>
            </a:r>
          </a:p>
          <a:p>
            <a:pPr marL="457200" lvl="1">
              <a:buFont typeface="Courier New" panose="020B0604020202020204" pitchFamily="34" charset="0"/>
              <a:buChar char="o"/>
            </a:pPr>
            <a:r>
              <a:rPr lang="en-US" sz="1400">
                <a:latin typeface="Arial"/>
                <a:cs typeface="Arial"/>
                <a:hlinkClick r:id="rId3"/>
              </a:rPr>
              <a:t>cie-student@csulb.edu</a:t>
            </a:r>
            <a:endParaRPr lang="en-US" sz="1400">
              <a:latin typeface="Arial"/>
              <a:cs typeface="Arial"/>
            </a:endParaRPr>
          </a:p>
          <a:p>
            <a:pPr marL="0" indent="0">
              <a:buNone/>
            </a:pPr>
            <a:r>
              <a:rPr lang="en-US" sz="1400" b="1">
                <a:latin typeface="Arial"/>
                <a:cs typeface="Calibri"/>
              </a:rPr>
              <a:t>Website and social media:</a:t>
            </a:r>
          </a:p>
          <a:p>
            <a:pPr marL="457200" lvl="1">
              <a:buFont typeface="Courier New" panose="020B0604020202020204" pitchFamily="34" charset="0"/>
              <a:buChar char="o"/>
            </a:pPr>
            <a:r>
              <a:rPr lang="en-US" sz="1400">
                <a:latin typeface="Arial"/>
                <a:cs typeface="Arial"/>
                <a:hlinkClick r:id="rId4"/>
              </a:rPr>
              <a:t>International Students and Scholars | California State University Long Beach (csulb.edu)</a:t>
            </a:r>
            <a:endParaRPr lang="en-US" sz="1400">
              <a:latin typeface="Arial"/>
              <a:cs typeface="Arial"/>
            </a:endParaRPr>
          </a:p>
          <a:p>
            <a:pPr marL="457200" lvl="1">
              <a:buFont typeface="Courier New" panose="020B0604020202020204" pitchFamily="34" charset="0"/>
              <a:buChar char="o"/>
            </a:pPr>
            <a:r>
              <a:rPr lang="en-US" sz="1400" b="1">
                <a:latin typeface="Arial"/>
                <a:cs typeface="Arial"/>
              </a:rPr>
              <a:t>Facebook: </a:t>
            </a:r>
            <a:r>
              <a:rPr lang="en-US" sz="1400">
                <a:latin typeface="Arial"/>
                <a:cs typeface="Arial"/>
              </a:rPr>
              <a:t> CSULB International Student Services</a:t>
            </a:r>
          </a:p>
          <a:p>
            <a:pPr marL="457200" lvl="1">
              <a:buFont typeface="Courier New" panose="020B0604020202020204" pitchFamily="34" charset="0"/>
              <a:buChar char="o"/>
            </a:pPr>
            <a:r>
              <a:rPr lang="en-US" sz="1400" b="1">
                <a:latin typeface="Arial"/>
                <a:cs typeface="Arial"/>
              </a:rPr>
              <a:t>Instagram: </a:t>
            </a:r>
            <a:r>
              <a:rPr lang="en-US" sz="1400">
                <a:latin typeface="Arial"/>
                <a:cs typeface="Arial"/>
              </a:rPr>
              <a:t> CSULB_ISS</a:t>
            </a:r>
          </a:p>
          <a:p>
            <a:pPr marL="0"/>
            <a:endParaRPr lang="en-US" sz="1400"/>
          </a:p>
        </p:txBody>
      </p:sp>
      <p:pic>
        <p:nvPicPr>
          <p:cNvPr id="3" name="Picture 2"/>
          <p:cNvPicPr>
            <a:picLocks noChangeAspect="1"/>
          </p:cNvPicPr>
          <p:nvPr/>
        </p:nvPicPr>
        <p:blipFill>
          <a:blip r:embed="rId5"/>
          <a:stretch>
            <a:fillRect/>
          </a:stretch>
        </p:blipFill>
        <p:spPr>
          <a:xfrm>
            <a:off x="6307000" y="3219076"/>
            <a:ext cx="4764455" cy="2292829"/>
          </a:xfrm>
          <a:prstGeom prst="rect">
            <a:avLst/>
          </a:prstGeom>
        </p:spPr>
      </p:pic>
      <p:sp>
        <p:nvSpPr>
          <p:cNvPr id="15" name="Rectangle 14">
            <a:extLst>
              <a:ext uri="{FF2B5EF4-FFF2-40B4-BE49-F238E27FC236}">
                <a16:creationId xmlns:a16="http://schemas.microsoft.com/office/drawing/2014/main" id="{E6995CE5-F890-4ABA-82A2-26507CE8D2A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6599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33427" y="693340"/>
            <a:ext cx="5486400" cy="52322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lgn="r"/>
            <a:r>
              <a:rPr lang="en-US" sz="2800" b="1">
                <a:solidFill>
                  <a:schemeClr val="tx1"/>
                </a:solidFill>
                <a:latin typeface="Arial" panose="020B0604020202020204" pitchFamily="34" charset="0"/>
                <a:cs typeface="Arial" panose="020B0604020202020204" pitchFamily="34" charset="0"/>
              </a:rPr>
              <a:t>Eligibility</a:t>
            </a:r>
          </a:p>
        </p:txBody>
      </p:sp>
      <p:graphicFrame>
        <p:nvGraphicFramePr>
          <p:cNvPr id="3" name="Diagram 2"/>
          <p:cNvGraphicFramePr/>
          <p:nvPr>
            <p:extLst>
              <p:ext uri="{D42A27DB-BD31-4B8C-83A1-F6EECF244321}">
                <p14:modId xmlns:p14="http://schemas.microsoft.com/office/powerpoint/2010/main" val="2480452142"/>
              </p:ext>
            </p:extLst>
          </p:nvPr>
        </p:nvGraphicFramePr>
        <p:xfrm>
          <a:off x="3255801" y="1123506"/>
          <a:ext cx="6781334"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p:cNvPicPr>
            <a:picLocks noChangeAspect="1" noChangeArrowheads="1"/>
          </p:cNvPicPr>
          <p:nvPr/>
        </p:nvPicPr>
        <p:blipFill rotWithShape="1">
          <a:blip r:embed="rId8">
            <a:duotone>
              <a:prstClr val="black"/>
              <a:schemeClr val="tx2">
                <a:tint val="45000"/>
                <a:satMod val="400000"/>
              </a:schemeClr>
            </a:duotone>
            <a:extLst>
              <a:ext uri="{28A0092B-C50C-407E-A947-70E740481C1C}">
                <a14:useLocalDpi xmlns:a14="http://schemas.microsoft.com/office/drawing/2010/main" val="0"/>
              </a:ext>
            </a:extLst>
          </a:blip>
          <a:srcRect l="6631" r="6714" b="23106"/>
          <a:stretch/>
        </p:blipFill>
        <p:spPr bwMode="auto">
          <a:xfrm>
            <a:off x="914402" y="2832931"/>
            <a:ext cx="1692067" cy="180173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937040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9162" y="776204"/>
            <a:ext cx="8340970" cy="600425"/>
          </a:xfrm>
          <a:solidFill>
            <a:srgbClr val="FFC000"/>
          </a:solidFill>
        </p:spPr>
        <p:txBody>
          <a:bodyPr>
            <a:normAutofit/>
          </a:bodyPr>
          <a:lstStyle/>
          <a:p>
            <a:pPr algn="ctr"/>
            <a:r>
              <a:rPr lang="en-US" sz="2800">
                <a:latin typeface="Arial" panose="020B0604020202020204" pitchFamily="34" charset="0"/>
                <a:cs typeface="Arial" panose="020B0604020202020204" pitchFamily="34" charset="0"/>
              </a:rPr>
              <a:t>Application Deadline</a:t>
            </a:r>
          </a:p>
        </p:txBody>
      </p:sp>
      <p:pic>
        <p:nvPicPr>
          <p:cNvPr id="3" name="Picture 2"/>
          <p:cNvPicPr>
            <a:picLocks noChangeAspect="1"/>
          </p:cNvPicPr>
          <p:nvPr/>
        </p:nvPicPr>
        <p:blipFill>
          <a:blip r:embed="rId3"/>
          <a:stretch>
            <a:fillRect/>
          </a:stretch>
        </p:blipFill>
        <p:spPr>
          <a:xfrm>
            <a:off x="1853241" y="1142124"/>
            <a:ext cx="1611841" cy="1444864"/>
          </a:xfrm>
          <a:prstGeom prst="rect">
            <a:avLst/>
          </a:prstGeom>
        </p:spPr>
      </p:pic>
      <p:sp>
        <p:nvSpPr>
          <p:cNvPr id="4" name="Rectangle 3"/>
          <p:cNvSpPr/>
          <p:nvPr/>
        </p:nvSpPr>
        <p:spPr>
          <a:xfrm>
            <a:off x="3367946" y="1445367"/>
            <a:ext cx="6923402" cy="646331"/>
          </a:xfrm>
          <a:prstGeom prst="rect">
            <a:avLst/>
          </a:prstGeom>
        </p:spPr>
        <p:txBody>
          <a:bodyPr wrap="square">
            <a:spAutoFit/>
          </a:bodyPr>
          <a:lstStyle/>
          <a:p>
            <a:pPr marL="285750" indent="-285750">
              <a:buFont typeface="Wingdings" panose="05000000000000000000" pitchFamily="2" charset="2"/>
              <a:buChar char="Ø"/>
            </a:pPr>
            <a:r>
              <a:rPr lang="en-US">
                <a:latin typeface="Arial" panose="020B0604020202020204" pitchFamily="34" charset="0"/>
                <a:cs typeface="Arial" panose="020B0604020202020204" pitchFamily="34" charset="0"/>
              </a:rPr>
              <a:t>Apply no earlier than 90 days before program completion, and no later than 60 days after program completion</a:t>
            </a:r>
          </a:p>
        </p:txBody>
      </p:sp>
      <p:graphicFrame>
        <p:nvGraphicFramePr>
          <p:cNvPr id="5" name="Table 4"/>
          <p:cNvGraphicFramePr>
            <a:graphicFrameLocks noGrp="1"/>
          </p:cNvGraphicFramePr>
          <p:nvPr>
            <p:extLst>
              <p:ext uri="{D42A27DB-BD31-4B8C-83A1-F6EECF244321}">
                <p14:modId xmlns:p14="http://schemas.microsoft.com/office/powerpoint/2010/main" val="1240923236"/>
              </p:ext>
            </p:extLst>
          </p:nvPr>
        </p:nvGraphicFramePr>
        <p:xfrm>
          <a:off x="2487283" y="2357886"/>
          <a:ext cx="8477808" cy="3751316"/>
        </p:xfrm>
        <a:graphic>
          <a:graphicData uri="http://schemas.openxmlformats.org/drawingml/2006/table">
            <a:tbl>
              <a:tblPr firstRow="1" firstCol="1" bandRow="1">
                <a:tableStyleId>{BC89EF96-8CEA-46FF-86C4-4CE0E7609802}</a:tableStyleId>
              </a:tblPr>
              <a:tblGrid>
                <a:gridCol w="1382186">
                  <a:extLst>
                    <a:ext uri="{9D8B030D-6E8A-4147-A177-3AD203B41FA5}">
                      <a16:colId xmlns:a16="http://schemas.microsoft.com/office/drawing/2014/main" val="473578385"/>
                    </a:ext>
                  </a:extLst>
                </a:gridCol>
                <a:gridCol w="1551768">
                  <a:extLst>
                    <a:ext uri="{9D8B030D-6E8A-4147-A177-3AD203B41FA5}">
                      <a16:colId xmlns:a16="http://schemas.microsoft.com/office/drawing/2014/main" val="2836432057"/>
                    </a:ext>
                  </a:extLst>
                </a:gridCol>
                <a:gridCol w="1778586">
                  <a:extLst>
                    <a:ext uri="{9D8B030D-6E8A-4147-A177-3AD203B41FA5}">
                      <a16:colId xmlns:a16="http://schemas.microsoft.com/office/drawing/2014/main" val="2645362578"/>
                    </a:ext>
                  </a:extLst>
                </a:gridCol>
                <a:gridCol w="1737141">
                  <a:extLst>
                    <a:ext uri="{9D8B030D-6E8A-4147-A177-3AD203B41FA5}">
                      <a16:colId xmlns:a16="http://schemas.microsoft.com/office/drawing/2014/main" val="1507057450"/>
                    </a:ext>
                  </a:extLst>
                </a:gridCol>
                <a:gridCol w="2028127">
                  <a:extLst>
                    <a:ext uri="{9D8B030D-6E8A-4147-A177-3AD203B41FA5}">
                      <a16:colId xmlns:a16="http://schemas.microsoft.com/office/drawing/2014/main" val="680504211"/>
                    </a:ext>
                  </a:extLst>
                </a:gridCol>
              </a:tblGrid>
              <a:tr h="935913">
                <a:tc>
                  <a:txBody>
                    <a:bodyPr/>
                    <a:lstStyle/>
                    <a:p>
                      <a:pPr marL="0" marR="0" algn="ctr">
                        <a:lnSpc>
                          <a:spcPct val="115000"/>
                        </a:lnSpc>
                        <a:spcBef>
                          <a:spcPts val="0"/>
                        </a:spcBef>
                        <a:spcAft>
                          <a:spcPts val="0"/>
                        </a:spcAft>
                      </a:pPr>
                      <a:r>
                        <a:rPr lang="en-US" sz="1200" dirty="0">
                          <a:effectLst/>
                          <a:latin typeface="Arial"/>
                          <a:cs typeface="Arial"/>
                        </a:rPr>
                        <a:t>IF APPLYING FOR THE FOLLOWING TERM:</a:t>
                      </a:r>
                      <a:endParaRPr lang="en-US" sz="1050" dirty="0">
                        <a:solidFill>
                          <a:srgbClr val="000000"/>
                        </a:solidFill>
                        <a:effectLst/>
                        <a:latin typeface="Arial"/>
                        <a:ea typeface="Calibri" panose="020F0502020204030204" pitchFamily="34" charset="0"/>
                        <a:cs typeface="Arial"/>
                      </a:endParaRPr>
                    </a:p>
                  </a:txBody>
                  <a:tcPr marL="68580" marR="68580" marT="0" marB="0">
                    <a:solidFill>
                      <a:srgbClr val="CCECFF"/>
                    </a:solidFill>
                  </a:tcPr>
                </a:tc>
                <a:tc>
                  <a:txBody>
                    <a:bodyPr/>
                    <a:lstStyle/>
                    <a:p>
                      <a:pPr marL="0" marR="0" algn="ctr">
                        <a:lnSpc>
                          <a:spcPct val="115000"/>
                        </a:lnSpc>
                        <a:spcBef>
                          <a:spcPts val="0"/>
                        </a:spcBef>
                        <a:spcAft>
                          <a:spcPts val="0"/>
                        </a:spcAft>
                      </a:pPr>
                      <a:r>
                        <a:rPr lang="en-US" sz="1200" dirty="0">
                          <a:effectLst/>
                          <a:latin typeface="Arial"/>
                          <a:cs typeface="Arial"/>
                        </a:rPr>
                        <a:t>PROGRAM  END DATE/ GRADUATION DATE</a:t>
                      </a:r>
                      <a:endParaRPr lang="en-US" sz="1050" b="1" dirty="0">
                        <a:solidFill>
                          <a:srgbClr val="000000"/>
                        </a:solidFill>
                        <a:effectLst/>
                        <a:latin typeface="Arial"/>
                        <a:ea typeface="Calibri" panose="020F0502020204030204" pitchFamily="34" charset="0"/>
                        <a:cs typeface="Arial"/>
                      </a:endParaRPr>
                    </a:p>
                  </a:txBody>
                  <a:tcPr marL="68580" marR="68580" marT="0" marB="0">
                    <a:solidFill>
                      <a:srgbClr val="CCECFF"/>
                    </a:solidFill>
                  </a:tcPr>
                </a:tc>
                <a:tc>
                  <a:txBody>
                    <a:bodyPr/>
                    <a:lstStyle/>
                    <a:p>
                      <a:pPr marL="0" marR="0" algn="ctr">
                        <a:lnSpc>
                          <a:spcPct val="115000"/>
                        </a:lnSpc>
                        <a:spcBef>
                          <a:spcPts val="0"/>
                        </a:spcBef>
                        <a:spcAft>
                          <a:spcPts val="0"/>
                        </a:spcAft>
                      </a:pPr>
                      <a:r>
                        <a:rPr lang="en-US" sz="1200" dirty="0">
                          <a:effectLst/>
                          <a:latin typeface="Arial"/>
                          <a:cs typeface="Arial"/>
                        </a:rPr>
                        <a:t>SUBMIT APPLICATION TO CIE BETWEEN:</a:t>
                      </a:r>
                      <a:endParaRPr lang="en-US" sz="1050" dirty="0">
                        <a:solidFill>
                          <a:srgbClr val="000000"/>
                        </a:solidFill>
                        <a:effectLst/>
                        <a:latin typeface="Arial"/>
                        <a:ea typeface="Calibri" panose="020F0502020204030204" pitchFamily="34" charset="0"/>
                        <a:cs typeface="Arial"/>
                      </a:endParaRPr>
                    </a:p>
                  </a:txBody>
                  <a:tcPr marL="68580" marR="68580" marT="0" marB="0">
                    <a:solidFill>
                      <a:srgbClr val="CCECFF"/>
                    </a:solidFill>
                  </a:tcPr>
                </a:tc>
                <a:tc>
                  <a:txBody>
                    <a:bodyPr/>
                    <a:lstStyle/>
                    <a:p>
                      <a:pPr marL="0" marR="0" algn="ctr">
                        <a:lnSpc>
                          <a:spcPct val="115000"/>
                        </a:lnSpc>
                        <a:spcBef>
                          <a:spcPts val="0"/>
                        </a:spcBef>
                        <a:spcAft>
                          <a:spcPts val="0"/>
                        </a:spcAft>
                      </a:pPr>
                      <a:r>
                        <a:rPr lang="en-US" sz="1200" dirty="0">
                          <a:effectLst/>
                          <a:latin typeface="Arial"/>
                          <a:cs typeface="Arial"/>
                        </a:rPr>
                        <a:t/>
                      </a:r>
                      <a:br>
                        <a:rPr lang="en-US" sz="1200" dirty="0">
                          <a:effectLst/>
                          <a:latin typeface="Arial"/>
                          <a:cs typeface="Arial"/>
                        </a:rPr>
                      </a:br>
                      <a:r>
                        <a:rPr lang="en-US" sz="1200" dirty="0">
                          <a:effectLst/>
                          <a:latin typeface="Arial"/>
                          <a:cs typeface="Arial"/>
                        </a:rPr>
                        <a:t>AVAILABLE OPT START DATES:</a:t>
                      </a:r>
                      <a:endParaRPr lang="en-US" sz="1050" dirty="0">
                        <a:solidFill>
                          <a:srgbClr val="000000"/>
                        </a:solidFill>
                        <a:effectLst/>
                        <a:latin typeface="Arial"/>
                        <a:ea typeface="Calibri" panose="020F0502020204030204" pitchFamily="34" charset="0"/>
                        <a:cs typeface="Arial"/>
                      </a:endParaRPr>
                    </a:p>
                  </a:txBody>
                  <a:tcPr marL="68580" marR="68580" marT="0" marB="0">
                    <a:solidFill>
                      <a:srgbClr val="CCECFF"/>
                    </a:solidFill>
                  </a:tcPr>
                </a:tc>
                <a:tc>
                  <a:txBody>
                    <a:bodyPr/>
                    <a:lstStyle/>
                    <a:p>
                      <a:pPr marL="0" marR="0" algn="ctr">
                        <a:lnSpc>
                          <a:spcPct val="115000"/>
                        </a:lnSpc>
                        <a:spcBef>
                          <a:spcPts val="0"/>
                        </a:spcBef>
                        <a:spcAft>
                          <a:spcPts val="0"/>
                        </a:spcAft>
                      </a:pPr>
                      <a:r>
                        <a:rPr lang="en-US" sz="1200" dirty="0">
                          <a:effectLst/>
                          <a:latin typeface="Arial"/>
                          <a:cs typeface="Arial"/>
                        </a:rPr>
                        <a:t>USCIS MUST RECEIVE YOUR APPLICATION BETWEEN</a:t>
                      </a:r>
                      <a:endParaRPr lang="en-US" sz="1050" dirty="0">
                        <a:effectLst/>
                        <a:latin typeface="Arial"/>
                        <a:cs typeface="Arial"/>
                      </a:endParaRPr>
                    </a:p>
                    <a:p>
                      <a:pPr marL="0" marR="0" algn="ctr">
                        <a:lnSpc>
                          <a:spcPct val="115000"/>
                        </a:lnSpc>
                        <a:spcBef>
                          <a:spcPts val="0"/>
                        </a:spcBef>
                        <a:spcAft>
                          <a:spcPts val="0"/>
                        </a:spcAft>
                      </a:pPr>
                      <a:r>
                        <a:rPr lang="en-US" sz="1200" dirty="0">
                          <a:effectLst/>
                          <a:latin typeface="Arial"/>
                          <a:cs typeface="Arial"/>
                        </a:rPr>
                        <a:t>(90/60)</a:t>
                      </a:r>
                      <a:endParaRPr lang="en-US" sz="1050" b="1" dirty="0">
                        <a:solidFill>
                          <a:srgbClr val="000000"/>
                        </a:solidFill>
                        <a:effectLst/>
                        <a:latin typeface="Arial"/>
                        <a:ea typeface="Calibri" panose="020F0502020204030204" pitchFamily="34" charset="0"/>
                        <a:cs typeface="Arial"/>
                      </a:endParaRPr>
                    </a:p>
                  </a:txBody>
                  <a:tcPr marL="68580" marR="68580" marT="0" marB="0">
                    <a:solidFill>
                      <a:srgbClr val="CCECFF"/>
                    </a:solidFill>
                  </a:tcPr>
                </a:tc>
                <a:extLst>
                  <a:ext uri="{0D108BD9-81ED-4DB2-BD59-A6C34878D82A}">
                    <a16:rowId xmlns:a16="http://schemas.microsoft.com/office/drawing/2014/main" val="3952093243"/>
                  </a:ext>
                </a:extLst>
              </a:tr>
              <a:tr h="794129">
                <a:tc>
                  <a:txBody>
                    <a:bodyPr/>
                    <a:lstStyle/>
                    <a:p>
                      <a:pPr marL="0" marR="0" algn="ctr">
                        <a:lnSpc>
                          <a:spcPct val="107000"/>
                        </a:lnSpc>
                        <a:spcBef>
                          <a:spcPts val="0"/>
                        </a:spcBef>
                        <a:spcAft>
                          <a:spcPts val="0"/>
                        </a:spcAft>
                      </a:pPr>
                      <a:r>
                        <a:rPr lang="en-US" sz="1400" b="1" dirty="0">
                          <a:solidFill>
                            <a:schemeClr val="tx1"/>
                          </a:solidFill>
                          <a:effectLst/>
                          <a:latin typeface="Calibri"/>
                          <a:ea typeface="Calibri"/>
                          <a:cs typeface="Times New Roman"/>
                        </a:rPr>
                        <a:t>Spring 2025</a:t>
                      </a:r>
                    </a:p>
                  </a:txBody>
                  <a:tcPr marL="68580" marR="68580" marT="0" marB="0" anchor="ctr">
                    <a:solidFill>
                      <a:srgbClr val="FFC000"/>
                    </a:solidFill>
                  </a:tcPr>
                </a:tc>
                <a:tc>
                  <a:txBody>
                    <a:bodyPr/>
                    <a:lstStyle/>
                    <a:p>
                      <a:pPr lvl="0" algn="ctr">
                        <a:spcAft>
                          <a:spcPts val="0"/>
                        </a:spcAft>
                        <a:buNone/>
                      </a:pPr>
                      <a:r>
                        <a:rPr lang="en-US" sz="1400" b="1" dirty="0">
                          <a:solidFill>
                            <a:schemeClr val="tx1"/>
                          </a:solidFill>
                          <a:effectLst/>
                          <a:latin typeface="Calibri"/>
                        </a:rPr>
                        <a:t>05/23/2025</a:t>
                      </a:r>
                    </a:p>
                  </a:txBody>
                  <a:tcPr marL="0" marR="0" marT="0" marB="0" anchor="ctr">
                    <a:solidFill>
                      <a:schemeClr val="accent2">
                        <a:lumMod val="40000"/>
                        <a:lumOff val="60000"/>
                      </a:schemeClr>
                    </a:solidFill>
                  </a:tcPr>
                </a:tc>
                <a:tc>
                  <a:txBody>
                    <a:bodyPr/>
                    <a:lstStyle/>
                    <a:p>
                      <a:pPr lvl="0" algn="ctr">
                        <a:lnSpc>
                          <a:spcPct val="100000"/>
                        </a:lnSpc>
                        <a:spcBef>
                          <a:spcPts val="0"/>
                        </a:spcBef>
                        <a:spcAft>
                          <a:spcPts val="0"/>
                        </a:spcAft>
                        <a:buNone/>
                      </a:pPr>
                      <a:endParaRPr lang="en-US" sz="1400" b="1" i="0" u="none" strike="noStrike" noProof="0" dirty="0">
                        <a:solidFill>
                          <a:schemeClr val="tx1"/>
                        </a:solidFill>
                        <a:effectLst/>
                        <a:latin typeface="Calibri"/>
                      </a:endParaRPr>
                    </a:p>
                    <a:p>
                      <a:pPr lvl="0" algn="ctr">
                        <a:lnSpc>
                          <a:spcPct val="100000"/>
                        </a:lnSpc>
                        <a:spcBef>
                          <a:spcPts val="0"/>
                        </a:spcBef>
                        <a:spcAft>
                          <a:spcPts val="0"/>
                        </a:spcAft>
                        <a:buNone/>
                      </a:pPr>
                      <a:r>
                        <a:rPr lang="en-US" sz="1400" b="1" i="0" u="none" strike="noStrike" noProof="0" dirty="0">
                          <a:solidFill>
                            <a:schemeClr val="tx1"/>
                          </a:solidFill>
                          <a:effectLst/>
                          <a:latin typeface="Calibri"/>
                        </a:rPr>
                        <a:t>02/12/2025 - 07/10/2025  </a:t>
                      </a:r>
                      <a:endParaRPr lang="en-US" sz="1400" b="0" i="0" u="none" strike="noStrike" noProof="0" dirty="0">
                        <a:solidFill>
                          <a:srgbClr val="000000"/>
                        </a:solidFill>
                        <a:effectLst/>
                        <a:latin typeface="Calibri"/>
                      </a:endParaRPr>
                    </a:p>
                    <a:p>
                      <a:pPr lvl="0" algn="ctr">
                        <a:spcAft>
                          <a:spcPts val="0"/>
                        </a:spcAft>
                        <a:buNone/>
                      </a:pPr>
                      <a:endParaRPr lang="en-US" sz="1400" b="1" dirty="0">
                        <a:solidFill>
                          <a:schemeClr val="tx1"/>
                        </a:solidFill>
                        <a:effectLst/>
                        <a:latin typeface="Calibri"/>
                      </a:endParaRPr>
                    </a:p>
                  </a:txBody>
                  <a:tcPr marL="0" marR="0" marT="0" marB="0" anchor="ctr">
                    <a:solidFill>
                      <a:schemeClr val="accent2">
                        <a:lumMod val="40000"/>
                        <a:lumOff val="60000"/>
                      </a:schemeClr>
                    </a:solidFill>
                  </a:tcPr>
                </a:tc>
                <a:tc>
                  <a:txBody>
                    <a:bodyPr/>
                    <a:lstStyle/>
                    <a:p>
                      <a:pPr lvl="0" algn="ctr">
                        <a:lnSpc>
                          <a:spcPct val="100000"/>
                        </a:lnSpc>
                        <a:spcBef>
                          <a:spcPts val="0"/>
                        </a:spcBef>
                        <a:spcAft>
                          <a:spcPts val="0"/>
                        </a:spcAft>
                        <a:buNone/>
                      </a:pPr>
                      <a:endParaRPr lang="en-US" sz="1400" b="1" i="0" u="none" strike="noStrike" noProof="0" dirty="0">
                        <a:solidFill>
                          <a:schemeClr val="tx1"/>
                        </a:solidFill>
                        <a:effectLst/>
                        <a:latin typeface="Calibri"/>
                      </a:endParaRPr>
                    </a:p>
                    <a:p>
                      <a:pPr lvl="0" algn="ctr">
                        <a:lnSpc>
                          <a:spcPct val="100000"/>
                        </a:lnSpc>
                        <a:spcBef>
                          <a:spcPts val="0"/>
                        </a:spcBef>
                        <a:spcAft>
                          <a:spcPts val="0"/>
                        </a:spcAft>
                        <a:buNone/>
                      </a:pPr>
                      <a:r>
                        <a:rPr lang="en-US" sz="1400" b="1" i="0" u="none" strike="noStrike" noProof="0" dirty="0">
                          <a:solidFill>
                            <a:schemeClr val="tx1"/>
                          </a:solidFill>
                          <a:effectLst/>
                          <a:latin typeface="Calibri"/>
                        </a:rPr>
                        <a:t>05/24/2025 - 07/22/2025  </a:t>
                      </a:r>
                      <a:endParaRPr lang="en-US" sz="1400" b="0" i="0" u="none" strike="noStrike" noProof="0" dirty="0">
                        <a:solidFill>
                          <a:srgbClr val="000000"/>
                        </a:solidFill>
                        <a:effectLst/>
                        <a:latin typeface="Calibri"/>
                      </a:endParaRPr>
                    </a:p>
                    <a:p>
                      <a:pPr lvl="0" algn="ctr">
                        <a:spcAft>
                          <a:spcPts val="0"/>
                        </a:spcAft>
                        <a:buNone/>
                      </a:pPr>
                      <a:endParaRPr lang="en-US" sz="1400" b="1" dirty="0">
                        <a:solidFill>
                          <a:schemeClr val="tx1"/>
                        </a:solidFill>
                        <a:effectLst/>
                        <a:latin typeface="Calibri"/>
                      </a:endParaRPr>
                    </a:p>
                  </a:txBody>
                  <a:tcPr marL="0" marR="0" marT="0" marB="0" anchor="ctr">
                    <a:solidFill>
                      <a:schemeClr val="accent2">
                        <a:lumMod val="40000"/>
                        <a:lumOff val="60000"/>
                      </a:schemeClr>
                    </a:solidFill>
                  </a:tcPr>
                </a:tc>
                <a:tc>
                  <a:txBody>
                    <a:bodyPr/>
                    <a:lstStyle/>
                    <a:p>
                      <a:pPr lvl="0" algn="ctr">
                        <a:lnSpc>
                          <a:spcPct val="100000"/>
                        </a:lnSpc>
                        <a:spcBef>
                          <a:spcPts val="0"/>
                        </a:spcBef>
                        <a:spcAft>
                          <a:spcPts val="0"/>
                        </a:spcAft>
                        <a:buNone/>
                      </a:pPr>
                      <a:endParaRPr lang="en-US" sz="1400" b="1" i="0" u="none" strike="noStrike" noProof="0" dirty="0">
                        <a:solidFill>
                          <a:schemeClr val="tx1"/>
                        </a:solidFill>
                        <a:effectLst/>
                        <a:latin typeface="Calibri"/>
                      </a:endParaRPr>
                    </a:p>
                    <a:p>
                      <a:pPr lvl="0" algn="ctr">
                        <a:lnSpc>
                          <a:spcPct val="100000"/>
                        </a:lnSpc>
                        <a:spcBef>
                          <a:spcPts val="0"/>
                        </a:spcBef>
                        <a:spcAft>
                          <a:spcPts val="0"/>
                        </a:spcAft>
                        <a:buNone/>
                      </a:pPr>
                      <a:r>
                        <a:rPr lang="en-US" sz="1400" b="1" i="0" u="none" strike="noStrike" noProof="0" dirty="0">
                          <a:solidFill>
                            <a:schemeClr val="tx1"/>
                          </a:solidFill>
                          <a:effectLst/>
                          <a:latin typeface="Calibri"/>
                        </a:rPr>
                        <a:t>02/22/2025 - 7/22/2025  </a:t>
                      </a:r>
                      <a:endParaRPr lang="en-US" sz="1400" b="0" i="0" u="none" strike="noStrike" noProof="0" dirty="0">
                        <a:solidFill>
                          <a:srgbClr val="000000"/>
                        </a:solidFill>
                        <a:effectLst/>
                        <a:latin typeface="Calibri"/>
                      </a:endParaRPr>
                    </a:p>
                    <a:p>
                      <a:pPr lvl="0" algn="ctr">
                        <a:spcAft>
                          <a:spcPts val="0"/>
                        </a:spcAft>
                        <a:buNone/>
                      </a:pPr>
                      <a:endParaRPr lang="en-US" sz="1400" b="1" dirty="0">
                        <a:solidFill>
                          <a:schemeClr val="tx1"/>
                        </a:solidFill>
                        <a:effectLst/>
                        <a:latin typeface="Calibri"/>
                      </a:endParaRPr>
                    </a:p>
                  </a:txBody>
                  <a:tcPr marL="0" marR="0" marT="0" marB="0" anchor="ctr">
                    <a:solidFill>
                      <a:schemeClr val="accent2">
                        <a:lumMod val="40000"/>
                        <a:lumOff val="60000"/>
                      </a:schemeClr>
                    </a:solidFill>
                  </a:tcPr>
                </a:tc>
                <a:extLst>
                  <a:ext uri="{0D108BD9-81ED-4DB2-BD59-A6C34878D82A}">
                    <a16:rowId xmlns:a16="http://schemas.microsoft.com/office/drawing/2014/main" val="3725768702"/>
                  </a:ext>
                </a:extLst>
              </a:tr>
              <a:tr h="653988">
                <a:tc>
                  <a:txBody>
                    <a:bodyPr/>
                    <a:lstStyle/>
                    <a:p>
                      <a:pPr marL="0" marR="0" algn="ctr">
                        <a:lnSpc>
                          <a:spcPct val="107000"/>
                        </a:lnSpc>
                        <a:spcBef>
                          <a:spcPts val="0"/>
                        </a:spcBef>
                        <a:spcAft>
                          <a:spcPts val="0"/>
                        </a:spcAft>
                      </a:pPr>
                      <a:r>
                        <a:rPr lang="en-US" sz="1400" b="1" dirty="0">
                          <a:solidFill>
                            <a:schemeClr val="tx1"/>
                          </a:solidFill>
                          <a:effectLst/>
                          <a:latin typeface="Calibri"/>
                          <a:ea typeface="Calibri"/>
                          <a:cs typeface="Times New Roman"/>
                        </a:rPr>
                        <a:t>Summer 2025</a:t>
                      </a:r>
                    </a:p>
                  </a:txBody>
                  <a:tcPr marL="68580" marR="68580" marT="0" marB="0" anchor="ctr">
                    <a:solidFill>
                      <a:srgbClr val="FFC000"/>
                    </a:solidFill>
                  </a:tcPr>
                </a:tc>
                <a:tc>
                  <a:txBody>
                    <a:bodyPr/>
                    <a:lstStyle/>
                    <a:p>
                      <a:pPr lvl="0" algn="ctr">
                        <a:spcAft>
                          <a:spcPts val="0"/>
                        </a:spcAft>
                        <a:buNone/>
                      </a:pPr>
                      <a:r>
                        <a:rPr lang="en-US" sz="1400" b="1" dirty="0">
                          <a:solidFill>
                            <a:schemeClr val="tx1"/>
                          </a:solidFill>
                          <a:effectLst/>
                          <a:latin typeface="Calibri"/>
                        </a:rPr>
                        <a:t>0815/2025</a:t>
                      </a:r>
                    </a:p>
                  </a:txBody>
                  <a:tcPr marL="0" marR="0" marT="0" marB="0" anchor="ctr">
                    <a:solidFill>
                      <a:schemeClr val="accent2">
                        <a:lumMod val="40000"/>
                        <a:lumOff val="60000"/>
                      </a:schemeClr>
                    </a:solidFill>
                  </a:tcPr>
                </a:tc>
                <a:tc>
                  <a:txBody>
                    <a:bodyPr/>
                    <a:lstStyle/>
                    <a:p>
                      <a:pPr lvl="0" algn="ctr">
                        <a:spcAft>
                          <a:spcPts val="0"/>
                        </a:spcAft>
                        <a:buNone/>
                      </a:pPr>
                      <a:r>
                        <a:rPr lang="en-US" sz="1400" b="1" dirty="0">
                          <a:solidFill>
                            <a:schemeClr val="tx1"/>
                          </a:solidFill>
                          <a:effectLst/>
                          <a:latin typeface="Calibri"/>
                        </a:rPr>
                        <a:t>05/07/2025 - </a:t>
                      </a:r>
                    </a:p>
                    <a:p>
                      <a:pPr lvl="0" algn="ctr">
                        <a:spcAft>
                          <a:spcPts val="0"/>
                        </a:spcAft>
                        <a:buNone/>
                      </a:pPr>
                      <a:r>
                        <a:rPr lang="en-US" sz="1400" b="1" dirty="0">
                          <a:solidFill>
                            <a:schemeClr val="tx1"/>
                          </a:solidFill>
                          <a:effectLst/>
                          <a:latin typeface="Calibri"/>
                        </a:rPr>
                        <a:t>10/04/2025 </a:t>
                      </a:r>
                    </a:p>
                  </a:txBody>
                  <a:tcPr marL="0" marR="0" marT="0" marB="0" anchor="ctr">
                    <a:solidFill>
                      <a:schemeClr val="accent2">
                        <a:lumMod val="40000"/>
                        <a:lumOff val="60000"/>
                      </a:schemeClr>
                    </a:solidFill>
                  </a:tcPr>
                </a:tc>
                <a:tc>
                  <a:txBody>
                    <a:bodyPr/>
                    <a:lstStyle/>
                    <a:p>
                      <a:pPr lvl="0" algn="ctr">
                        <a:spcAft>
                          <a:spcPts val="0"/>
                        </a:spcAft>
                        <a:buNone/>
                      </a:pPr>
                      <a:r>
                        <a:rPr lang="en-US" sz="1400" b="1" dirty="0">
                          <a:solidFill>
                            <a:schemeClr val="tx1"/>
                          </a:solidFill>
                          <a:effectLst/>
                          <a:latin typeface="Calibri"/>
                        </a:rPr>
                        <a:t>08/16/2025 - 10/14/2025 </a:t>
                      </a:r>
                    </a:p>
                  </a:txBody>
                  <a:tcPr marL="0" marR="0" marT="0" marB="0" anchor="ctr">
                    <a:solidFill>
                      <a:schemeClr val="accent2">
                        <a:lumMod val="40000"/>
                        <a:lumOff val="60000"/>
                      </a:schemeClr>
                    </a:solidFill>
                  </a:tcPr>
                </a:tc>
                <a:tc>
                  <a:txBody>
                    <a:bodyPr/>
                    <a:lstStyle/>
                    <a:p>
                      <a:pPr lvl="0" algn="ctr">
                        <a:spcAft>
                          <a:spcPts val="0"/>
                        </a:spcAft>
                        <a:buNone/>
                      </a:pPr>
                      <a:r>
                        <a:rPr lang="en-US" sz="1400" b="1" dirty="0">
                          <a:solidFill>
                            <a:schemeClr val="tx1"/>
                          </a:solidFill>
                          <a:effectLst/>
                          <a:latin typeface="Calibri"/>
                        </a:rPr>
                        <a:t>05/17/2025 - 10/14/2025</a:t>
                      </a:r>
                    </a:p>
                  </a:txBody>
                  <a:tcPr marL="0" marR="0" marT="0" marB="0" anchor="ctr">
                    <a:solidFill>
                      <a:schemeClr val="accent2">
                        <a:lumMod val="40000"/>
                        <a:lumOff val="60000"/>
                      </a:schemeClr>
                    </a:solidFill>
                  </a:tcPr>
                </a:tc>
                <a:extLst>
                  <a:ext uri="{0D108BD9-81ED-4DB2-BD59-A6C34878D82A}">
                    <a16:rowId xmlns:a16="http://schemas.microsoft.com/office/drawing/2014/main" val="1219782039"/>
                  </a:ext>
                </a:extLst>
              </a:tr>
              <a:tr h="653988">
                <a:tc>
                  <a:txBody>
                    <a:bodyPr/>
                    <a:lstStyle/>
                    <a:p>
                      <a:pPr marL="0" lvl="0" algn="ctr">
                        <a:lnSpc>
                          <a:spcPct val="107000"/>
                        </a:lnSpc>
                        <a:spcBef>
                          <a:spcPts val="0"/>
                        </a:spcBef>
                        <a:spcAft>
                          <a:spcPts val="0"/>
                        </a:spcAft>
                        <a:buNone/>
                      </a:pPr>
                      <a:r>
                        <a:rPr lang="en-US" sz="1400" b="1" dirty="0">
                          <a:solidFill>
                            <a:schemeClr val="tx1"/>
                          </a:solidFill>
                          <a:effectLst/>
                          <a:latin typeface="Calibri"/>
                          <a:ea typeface="Calibri"/>
                          <a:cs typeface="Times New Roman"/>
                        </a:rPr>
                        <a:t>Fall 2025</a:t>
                      </a:r>
                    </a:p>
                  </a:txBody>
                  <a:tcPr marL="68580" marR="68580" marT="0" marB="0" anchor="ctr">
                    <a:solidFill>
                      <a:srgbClr val="FFC000"/>
                    </a:solidFill>
                  </a:tcPr>
                </a:tc>
                <a:tc>
                  <a:txBody>
                    <a:bodyPr/>
                    <a:lstStyle/>
                    <a:p>
                      <a:pPr lvl="0" algn="ctr">
                        <a:spcAft>
                          <a:spcPts val="0"/>
                        </a:spcAft>
                        <a:buNone/>
                      </a:pPr>
                      <a:r>
                        <a:rPr lang="en-US" sz="1400" b="1" dirty="0">
                          <a:solidFill>
                            <a:schemeClr val="tx1"/>
                          </a:solidFill>
                          <a:effectLst/>
                          <a:latin typeface="Calibri"/>
                        </a:rPr>
                        <a:t>12/24/2025</a:t>
                      </a:r>
                    </a:p>
                  </a:txBody>
                  <a:tcPr marL="0" marR="0" marT="0" marB="0" anchor="ctr">
                    <a:solidFill>
                      <a:schemeClr val="accent2">
                        <a:lumMod val="40000"/>
                        <a:lumOff val="60000"/>
                      </a:schemeClr>
                    </a:solidFill>
                  </a:tcPr>
                </a:tc>
                <a:tc>
                  <a:txBody>
                    <a:bodyPr/>
                    <a:lstStyle/>
                    <a:p>
                      <a:pPr lvl="0" algn="ctr">
                        <a:spcAft>
                          <a:spcPts val="0"/>
                        </a:spcAft>
                        <a:buNone/>
                      </a:pPr>
                      <a:r>
                        <a:rPr lang="en-US" sz="1400" b="1" dirty="0">
                          <a:solidFill>
                            <a:schemeClr val="tx1"/>
                          </a:solidFill>
                          <a:effectLst/>
                          <a:latin typeface="Calibri"/>
                        </a:rPr>
                        <a:t>09/15/2025 - 02/12/2026 </a:t>
                      </a:r>
                    </a:p>
                  </a:txBody>
                  <a:tcPr marL="0" marR="0" marT="0" marB="0" anchor="ctr">
                    <a:solidFill>
                      <a:schemeClr val="accent2">
                        <a:lumMod val="40000"/>
                        <a:lumOff val="60000"/>
                      </a:schemeClr>
                    </a:solidFill>
                  </a:tcPr>
                </a:tc>
                <a:tc>
                  <a:txBody>
                    <a:bodyPr/>
                    <a:lstStyle/>
                    <a:p>
                      <a:pPr lvl="0" algn="ctr">
                        <a:spcAft>
                          <a:spcPts val="0"/>
                        </a:spcAft>
                        <a:buNone/>
                      </a:pPr>
                      <a:r>
                        <a:rPr lang="en-US" sz="1400" b="1" dirty="0">
                          <a:solidFill>
                            <a:schemeClr val="tx1"/>
                          </a:solidFill>
                          <a:effectLst/>
                          <a:latin typeface="Calibri"/>
                        </a:rPr>
                        <a:t>12/25/2025 - 02/22/2026 </a:t>
                      </a:r>
                    </a:p>
                  </a:txBody>
                  <a:tcPr marL="0" marR="0" marT="0" marB="0" anchor="ctr">
                    <a:solidFill>
                      <a:schemeClr val="accent2">
                        <a:lumMod val="40000"/>
                        <a:lumOff val="60000"/>
                      </a:schemeClr>
                    </a:solidFill>
                  </a:tcPr>
                </a:tc>
                <a:tc>
                  <a:txBody>
                    <a:bodyPr/>
                    <a:lstStyle/>
                    <a:p>
                      <a:pPr lvl="0" algn="ctr">
                        <a:spcAft>
                          <a:spcPts val="0"/>
                        </a:spcAft>
                        <a:buNone/>
                      </a:pPr>
                      <a:r>
                        <a:rPr lang="en-US" sz="1400" b="1" dirty="0">
                          <a:solidFill>
                            <a:schemeClr val="tx1"/>
                          </a:solidFill>
                          <a:effectLst/>
                          <a:latin typeface="Calibri"/>
                        </a:rPr>
                        <a:t>09/25/2025 - 02/22/2026</a:t>
                      </a:r>
                    </a:p>
                  </a:txBody>
                  <a:tcPr marL="0" marR="0" marT="0" marB="0" anchor="ctr">
                    <a:solidFill>
                      <a:schemeClr val="accent2">
                        <a:lumMod val="40000"/>
                        <a:lumOff val="60000"/>
                      </a:schemeClr>
                    </a:solidFill>
                  </a:tcPr>
                </a:tc>
                <a:extLst>
                  <a:ext uri="{0D108BD9-81ED-4DB2-BD59-A6C34878D82A}">
                    <a16:rowId xmlns:a16="http://schemas.microsoft.com/office/drawing/2014/main" val="3417645476"/>
                  </a:ext>
                </a:extLst>
              </a:tr>
              <a:tr h="653987">
                <a:tc>
                  <a:txBody>
                    <a:bodyPr/>
                    <a:lstStyle/>
                    <a:p>
                      <a:pPr marL="0" lvl="0" algn="ctr">
                        <a:lnSpc>
                          <a:spcPct val="107000"/>
                        </a:lnSpc>
                        <a:spcBef>
                          <a:spcPts val="0"/>
                        </a:spcBef>
                        <a:spcAft>
                          <a:spcPts val="0"/>
                        </a:spcAft>
                        <a:buNone/>
                      </a:pPr>
                      <a:r>
                        <a:rPr lang="en-US" sz="1400" b="1" dirty="0">
                          <a:solidFill>
                            <a:schemeClr val="tx1"/>
                          </a:solidFill>
                          <a:effectLst/>
                          <a:latin typeface="Calibri"/>
                          <a:ea typeface="Calibri"/>
                          <a:cs typeface="Times New Roman"/>
                        </a:rPr>
                        <a:t>Winter 2026</a:t>
                      </a:r>
                    </a:p>
                  </a:txBody>
                  <a:tcPr marL="68580" marR="68580" marT="0" marB="0" anchor="ctr">
                    <a:solidFill>
                      <a:srgbClr val="FFC000"/>
                    </a:solidFill>
                  </a:tcPr>
                </a:tc>
                <a:tc>
                  <a:txBody>
                    <a:bodyPr/>
                    <a:lstStyle/>
                    <a:p>
                      <a:pPr lvl="0" algn="ctr">
                        <a:spcAft>
                          <a:spcPts val="0"/>
                        </a:spcAft>
                        <a:buNone/>
                      </a:pPr>
                      <a:r>
                        <a:rPr lang="en-US" sz="1400" b="1" dirty="0">
                          <a:solidFill>
                            <a:schemeClr val="tx1"/>
                          </a:solidFill>
                          <a:effectLst/>
                          <a:latin typeface="Calibri"/>
                        </a:rPr>
                        <a:t>01/16/2025</a:t>
                      </a:r>
                    </a:p>
                  </a:txBody>
                  <a:tcPr marL="0" marR="0" marT="0" marB="0" anchor="ctr">
                    <a:solidFill>
                      <a:schemeClr val="accent2">
                        <a:lumMod val="40000"/>
                        <a:lumOff val="60000"/>
                      </a:schemeClr>
                    </a:solidFill>
                  </a:tcPr>
                </a:tc>
                <a:tc>
                  <a:txBody>
                    <a:bodyPr/>
                    <a:lstStyle/>
                    <a:p>
                      <a:pPr lvl="0" algn="ctr">
                        <a:spcAft>
                          <a:spcPts val="0"/>
                        </a:spcAft>
                        <a:buNone/>
                      </a:pPr>
                      <a:r>
                        <a:rPr lang="en-US" sz="1400" b="1" dirty="0">
                          <a:solidFill>
                            <a:schemeClr val="tx1"/>
                          </a:solidFill>
                          <a:effectLst/>
                          <a:latin typeface="Calibri"/>
                        </a:rPr>
                        <a:t>10/08/2025 - 03/07/2026 </a:t>
                      </a:r>
                    </a:p>
                  </a:txBody>
                  <a:tcPr marL="0" marR="0" marT="0" marB="0" anchor="ctr">
                    <a:solidFill>
                      <a:schemeClr val="accent2">
                        <a:lumMod val="40000"/>
                        <a:lumOff val="60000"/>
                      </a:schemeClr>
                    </a:solidFill>
                  </a:tcPr>
                </a:tc>
                <a:tc>
                  <a:txBody>
                    <a:bodyPr/>
                    <a:lstStyle/>
                    <a:p>
                      <a:pPr lvl="0" algn="ctr">
                        <a:spcAft>
                          <a:spcPts val="0"/>
                        </a:spcAft>
                        <a:buNone/>
                      </a:pPr>
                      <a:r>
                        <a:rPr lang="en-US" sz="1400" b="1" dirty="0">
                          <a:solidFill>
                            <a:schemeClr val="tx1"/>
                          </a:solidFill>
                          <a:effectLst/>
                          <a:latin typeface="Calibri"/>
                        </a:rPr>
                        <a:t>01/17/2026 - 03/17/2026 </a:t>
                      </a:r>
                    </a:p>
                  </a:txBody>
                  <a:tcPr marL="0" marR="0" marT="0" marB="0" anchor="ctr">
                    <a:solidFill>
                      <a:schemeClr val="accent2">
                        <a:lumMod val="40000"/>
                        <a:lumOff val="60000"/>
                      </a:schemeClr>
                    </a:solidFill>
                  </a:tcPr>
                </a:tc>
                <a:tc>
                  <a:txBody>
                    <a:bodyPr/>
                    <a:lstStyle/>
                    <a:p>
                      <a:pPr lvl="0" algn="ctr">
                        <a:spcAft>
                          <a:spcPts val="0"/>
                        </a:spcAft>
                        <a:buNone/>
                      </a:pPr>
                      <a:r>
                        <a:rPr lang="en-US" sz="1400" b="1" dirty="0">
                          <a:solidFill>
                            <a:schemeClr val="tx1"/>
                          </a:solidFill>
                          <a:effectLst/>
                          <a:latin typeface="Calibri"/>
                        </a:rPr>
                        <a:t>10/18/2025 - 03/17/2026</a:t>
                      </a:r>
                    </a:p>
                  </a:txBody>
                  <a:tcPr marL="0" marR="0" marT="0" marB="0" anchor="ctr">
                    <a:solidFill>
                      <a:schemeClr val="accent2">
                        <a:lumMod val="40000"/>
                        <a:lumOff val="60000"/>
                      </a:schemeClr>
                    </a:solidFill>
                  </a:tcPr>
                </a:tc>
                <a:extLst>
                  <a:ext uri="{0D108BD9-81ED-4DB2-BD59-A6C34878D82A}">
                    <a16:rowId xmlns:a16="http://schemas.microsoft.com/office/drawing/2014/main" val="1698190213"/>
                  </a:ext>
                </a:extLst>
              </a:tr>
            </a:tbl>
          </a:graphicData>
        </a:graphic>
      </p:graphicFrame>
      <p:sp>
        <p:nvSpPr>
          <p:cNvPr id="6" name="Text Box 2"/>
          <p:cNvSpPr txBox="1">
            <a:spLocks noChangeArrowheads="1"/>
          </p:cNvSpPr>
          <p:nvPr/>
        </p:nvSpPr>
        <p:spPr bwMode="auto">
          <a:xfrm>
            <a:off x="107544" y="2762405"/>
            <a:ext cx="2503389" cy="1793757"/>
          </a:xfrm>
          <a:prstGeom prst="rect">
            <a:avLst/>
          </a:prstGeom>
          <a:noFill/>
          <a:ln w="9525">
            <a:noFill/>
            <a:miter lim="800000"/>
            <a:headEnd/>
            <a:tailEnd/>
          </a:ln>
        </p:spPr>
        <p:txBody>
          <a:bodyPr rot="0" vert="horz" wrap="square" lIns="68580" tIns="34290" rIns="68580" bIns="34290" anchor="t" anchorCtr="0">
            <a:noAutofit/>
          </a:bodyPr>
          <a:lstStyle/>
          <a:p>
            <a:pPr algn="ctr" defTabSz="685800">
              <a:lnSpc>
                <a:spcPct val="115000"/>
              </a:lnSpc>
              <a:spcAft>
                <a:spcPts val="750"/>
              </a:spcAft>
            </a:pPr>
            <a:r>
              <a:rPr lang="en-US" sz="1600" b="1">
                <a:solidFill>
                  <a:srgbClr val="FF0000"/>
                </a:solidFill>
                <a:latin typeface="Arial"/>
                <a:ea typeface="Calibri" panose="020F0502020204030204" pitchFamily="34" charset="0"/>
                <a:cs typeface="Arial"/>
              </a:rPr>
              <a:t>Students cannot work on-campus or be eligible for CPT</a:t>
            </a:r>
            <a:endParaRPr lang="en-US" b="1">
              <a:solidFill>
                <a:srgbClr val="FF0000"/>
              </a:solidFill>
              <a:latin typeface="Corbel"/>
              <a:ea typeface="Calibri" panose="020F0502020204030204" pitchFamily="34" charset="0"/>
              <a:cs typeface="Arial"/>
            </a:endParaRPr>
          </a:p>
          <a:p>
            <a:pPr algn="ctr" defTabSz="685800">
              <a:lnSpc>
                <a:spcPct val="114999"/>
              </a:lnSpc>
              <a:spcAft>
                <a:spcPts val="750"/>
              </a:spcAft>
            </a:pPr>
            <a:r>
              <a:rPr lang="en-US" sz="1600" b="1">
                <a:solidFill>
                  <a:srgbClr val="FF0000"/>
                </a:solidFill>
                <a:latin typeface="Arial"/>
                <a:ea typeface="Calibri" panose="020F0502020204030204" pitchFamily="34" charset="0"/>
                <a:cs typeface="Arial"/>
              </a:rPr>
              <a:t>after the program </a:t>
            </a:r>
          </a:p>
          <a:p>
            <a:pPr algn="ctr" defTabSz="685800">
              <a:lnSpc>
                <a:spcPct val="114999"/>
              </a:lnSpc>
              <a:spcAft>
                <a:spcPts val="750"/>
              </a:spcAft>
            </a:pPr>
            <a:r>
              <a:rPr lang="en-US" sz="1600" b="1">
                <a:solidFill>
                  <a:srgbClr val="FF0000"/>
                </a:solidFill>
                <a:latin typeface="Arial"/>
                <a:ea typeface="Calibri" panose="020F0502020204030204" pitchFamily="34" charset="0"/>
                <a:cs typeface="Arial"/>
              </a:rPr>
              <a:t>end date</a:t>
            </a:r>
            <a:endParaRPr lang="en-US" b="1">
              <a:solidFill>
                <a:srgbClr val="FF0000"/>
              </a:solidFill>
            </a:endParaRPr>
          </a:p>
        </p:txBody>
      </p:sp>
    </p:spTree>
    <p:extLst>
      <p:ext uri="{BB962C8B-B14F-4D97-AF65-F5344CB8AC3E}">
        <p14:creationId xmlns:p14="http://schemas.microsoft.com/office/powerpoint/2010/main" val="3779524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65944" y="900109"/>
            <a:ext cx="6858000" cy="95410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2800" b="1">
                <a:solidFill>
                  <a:schemeClr val="tx1"/>
                </a:solidFill>
                <a:latin typeface="Arial" panose="020B0604020202020204" pitchFamily="34" charset="0"/>
                <a:cs typeface="Arial" panose="020B0604020202020204" pitchFamily="34" charset="0"/>
              </a:rPr>
              <a:t>Alternative Application Deadlines for some Graduate students</a:t>
            </a:r>
          </a:p>
        </p:txBody>
      </p:sp>
      <p:sp>
        <p:nvSpPr>
          <p:cNvPr id="4" name="Subtitle 2"/>
          <p:cNvSpPr txBox="1">
            <a:spLocks/>
          </p:cNvSpPr>
          <p:nvPr/>
        </p:nvSpPr>
        <p:spPr>
          <a:xfrm>
            <a:off x="4660605" y="2378147"/>
            <a:ext cx="5638800" cy="3810000"/>
          </a:xfrm>
          <a:prstGeom prst="rect">
            <a:avLst/>
          </a:prstGeom>
        </p:spPr>
        <p:style>
          <a:lnRef idx="0">
            <a:scrgbClr r="0" g="0" b="0"/>
          </a:lnRef>
          <a:fillRef idx="0">
            <a:scrgbClr r="0" g="0" b="0"/>
          </a:fillRef>
          <a:effectRef idx="0">
            <a:scrgbClr r="0" g="0" b="0"/>
          </a:effectRef>
          <a:fontRef idx="minor">
            <a:schemeClr val="dk1"/>
          </a:fontRef>
        </p:style>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36195"/>
            <a:r>
              <a:rPr lang="en-US" sz="160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Graduate students can apply for Post-completion OPT:</a:t>
            </a:r>
            <a:endParaRPr lang="en-US"/>
          </a:p>
          <a:p>
            <a:pPr marL="36195"/>
            <a:endParaRPr lang="en-US" sz="1600">
              <a:ln w="0"/>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a:p>
            <a:pPr marL="836295" lvl="1" indent="-342900">
              <a:buFont typeface="Wingdings" pitchFamily="2" charset="2"/>
              <a:buChar char="q"/>
            </a:pPr>
            <a:r>
              <a:rPr lang="en-US" sz="1600">
                <a:ln w="0"/>
                <a:solidFill>
                  <a:schemeClr val="tx1"/>
                </a:solidFill>
                <a:effectLst>
                  <a:outerShdw blurRad="38100" dist="19050" dir="2700000" algn="tl" rotWithShape="0">
                    <a:schemeClr val="dk1">
                      <a:alpha val="40000"/>
                    </a:schemeClr>
                  </a:outerShdw>
                </a:effectLst>
                <a:latin typeface="Arial"/>
                <a:cs typeface="Arial"/>
              </a:rPr>
              <a:t>The semester they complete all required coursework OR</a:t>
            </a:r>
            <a:endParaRPr lang="en-US" sz="1600">
              <a:ln w="0"/>
              <a:solidFill>
                <a:schemeClr val="tx1"/>
              </a:solidFill>
              <a:effectLst>
                <a:outerShdw blurRad="38100" dist="19050" dir="2700000" algn="tl" rotWithShape="0">
                  <a:prstClr val="black">
                    <a:alpha val="40000"/>
                  </a:prstClr>
                </a:outerShdw>
              </a:effectLst>
              <a:latin typeface="Arial"/>
              <a:cs typeface="Arial"/>
            </a:endParaRPr>
          </a:p>
          <a:p>
            <a:pPr marL="836295" lvl="1" indent="-342900">
              <a:buFont typeface="Wingdings" pitchFamily="2" charset="2"/>
              <a:buChar char="q"/>
            </a:pPr>
            <a:r>
              <a:rPr lang="en-US" sz="1600">
                <a:ln w="0"/>
                <a:solidFill>
                  <a:schemeClr val="tx1"/>
                </a:solidFill>
                <a:effectLst>
                  <a:outerShdw blurRad="38100" dist="19050" dir="2700000" algn="tl" rotWithShape="0">
                    <a:schemeClr val="dk1">
                      <a:alpha val="40000"/>
                    </a:schemeClr>
                  </a:outerShdw>
                </a:effectLst>
                <a:latin typeface="Arial"/>
                <a:cs typeface="Arial"/>
              </a:rPr>
              <a:t>The  semester they complete all required course work &amp; their culminating experience (thesis/dissertation or comprehensive exam).  </a:t>
            </a:r>
            <a:endParaRPr lang="en-US" sz="1600">
              <a:ln w="0"/>
              <a:solidFill>
                <a:schemeClr val="tx1"/>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a:p>
            <a:pPr marL="493395" lvl="1"/>
            <a:endParaRPr lang="en-US" sz="1600">
              <a:ln w="0"/>
              <a:solidFill>
                <a:schemeClr val="tx1"/>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a:p>
            <a:pPr marL="36195"/>
            <a:r>
              <a:rPr lang="en-US" sz="1600" i="1">
                <a:ln w="0"/>
                <a:effectLst>
                  <a:outerShdw blurRad="38100" dist="19050" dir="2700000" algn="tl" rotWithShape="0">
                    <a:schemeClr val="dk1">
                      <a:alpha val="40000"/>
                    </a:schemeClr>
                  </a:outerShdw>
                </a:effectLst>
                <a:latin typeface="Arial"/>
                <a:cs typeface="Arial"/>
              </a:rPr>
              <a:t>Your I-20 will be shortened to the official end of the semester in which you submit the OPT application.</a:t>
            </a:r>
            <a:endParaRPr lang="en-US" sz="1600" i="1">
              <a:ln w="0"/>
              <a:effectLst>
                <a:outerShdw blurRad="38100" dist="19050" dir="2700000" algn="tl" rotWithShape="0">
                  <a:prstClr val="black">
                    <a:alpha val="40000"/>
                  </a:prstClr>
                </a:outerShdw>
              </a:effectLst>
              <a:latin typeface="Arial"/>
              <a:cs typeface="Arial"/>
            </a:endParaRPr>
          </a:p>
        </p:txBody>
      </p:sp>
      <p:pic>
        <p:nvPicPr>
          <p:cNvPr id="2050" name="Picture 2" descr="Deadline Illustrations, Royalty-Free Vector Graphics &amp; Clip Art - i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1361" y="2378147"/>
            <a:ext cx="2821541" cy="2821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449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66B332A4-D438-4773-A77F-5ED49A448D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DF9AD32D-FF05-44F4-BD4D-9CEE89B71E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09365A1-8802-4AF1-B2EA-413074E74C15}"/>
              </a:ext>
            </a:extLst>
          </p:cNvPr>
          <p:cNvSpPr txBox="1">
            <a:spLocks/>
          </p:cNvSpPr>
          <p:nvPr/>
        </p:nvSpPr>
        <p:spPr>
          <a:xfrm>
            <a:off x="2555631" y="1441938"/>
            <a:ext cx="7080738" cy="3974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endParaRPr lang="en-US" sz="5400" b="1">
              <a:solidFill>
                <a:schemeClr val="bg1">
                  <a:lumMod val="95000"/>
                  <a:lumOff val="5000"/>
                </a:schemeClr>
              </a:solidFill>
            </a:endParaRPr>
          </a:p>
          <a:p>
            <a:pPr algn="ctr">
              <a:spcAft>
                <a:spcPts val="600"/>
              </a:spcAft>
            </a:pPr>
            <a:r>
              <a:rPr lang="en-US" sz="5400" b="1">
                <a:solidFill>
                  <a:schemeClr val="bg1">
                    <a:lumMod val="95000"/>
                    <a:lumOff val="5000"/>
                  </a:schemeClr>
                </a:solidFill>
              </a:rPr>
              <a:t>OPT I-20 REQUEST PROCESS</a:t>
            </a:r>
          </a:p>
        </p:txBody>
      </p:sp>
    </p:spTree>
    <p:extLst>
      <p:ext uri="{BB962C8B-B14F-4D97-AF65-F5344CB8AC3E}">
        <p14:creationId xmlns:p14="http://schemas.microsoft.com/office/powerpoint/2010/main" val="820895768"/>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csulb_wave background 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sulb_background 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sulb_gray background ">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sulb_wave background gray">
  <a:themeElements>
    <a:clrScheme name="Custom 3">
      <a:dk1>
        <a:srgbClr val="000000"/>
      </a:dk1>
      <a:lt1>
        <a:srgbClr val="FFFFFF"/>
      </a:lt1>
      <a:dk2>
        <a:srgbClr val="000000"/>
      </a:dk2>
      <a:lt2>
        <a:srgbClr val="FFFFFF"/>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1c68f9e-8917-40a5-b1cf-2a84506a7b0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29D7BF20F24984C913477BD2AF12CC7" ma:contentTypeVersion="18" ma:contentTypeDescription="Create a new document." ma:contentTypeScope="" ma:versionID="ce464f107e95732550dbee6068081dc4">
  <xsd:schema xmlns:xsd="http://www.w3.org/2001/XMLSchema" xmlns:xs="http://www.w3.org/2001/XMLSchema" xmlns:p="http://schemas.microsoft.com/office/2006/metadata/properties" xmlns:ns3="b1c68f9e-8917-40a5-b1cf-2a84506a7b0d" xmlns:ns4="05557802-9e22-4343-89e6-23a870bb8bdc" targetNamespace="http://schemas.microsoft.com/office/2006/metadata/properties" ma:root="true" ma:fieldsID="cba516d6240d477de42b41cc69b5207e" ns3:_="" ns4:_="">
    <xsd:import namespace="b1c68f9e-8917-40a5-b1cf-2a84506a7b0d"/>
    <xsd:import namespace="05557802-9e22-4343-89e6-23a870bb8bdc"/>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4:SharedWithUsers" minOccurs="0"/>
                <xsd:element ref="ns4:SharedWithDetails" minOccurs="0"/>
                <xsd:element ref="ns4:SharingHintHash" minOccurs="0"/>
                <xsd:element ref="ns3:MediaLengthInSeconds" minOccurs="0"/>
                <xsd:element ref="ns3:MediaServiceSearchProperties" minOccurs="0"/>
                <xsd:element ref="ns3:_activity"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c68f9e-8917-40a5-b1cf-2a84506a7b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activity" ma:index="23" nillable="true" ma:displayName="_activity" ma:hidden="true" ma:internalName="_activity">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5557802-9e22-4343-89e6-23a870bb8bd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4B8729-A3F8-41C0-BE37-2E6510465C8D}">
  <ds:schemaRefs>
    <ds:schemaRef ds:uri="http://schemas.microsoft.com/sharepoint/v3/contenttype/forms"/>
  </ds:schemaRefs>
</ds:datastoreItem>
</file>

<file path=customXml/itemProps2.xml><?xml version="1.0" encoding="utf-8"?>
<ds:datastoreItem xmlns:ds="http://schemas.openxmlformats.org/officeDocument/2006/customXml" ds:itemID="{A891FB32-B37F-49A3-9CF4-C570481CCFC3}">
  <ds:schemaRefs>
    <ds:schemaRef ds:uri="http://schemas.openxmlformats.org/package/2006/metadata/core-properties"/>
    <ds:schemaRef ds:uri="b1c68f9e-8917-40a5-b1cf-2a84506a7b0d"/>
    <ds:schemaRef ds:uri="http://purl.org/dc/dcmitype/"/>
    <ds:schemaRef ds:uri="http://purl.org/dc/elements/1.1/"/>
    <ds:schemaRef ds:uri="http://purl.org/dc/terms/"/>
    <ds:schemaRef ds:uri="http://schemas.microsoft.com/office/2006/documentManagement/types"/>
    <ds:schemaRef ds:uri="http://schemas.microsoft.com/office/infopath/2007/PartnerControls"/>
    <ds:schemaRef ds:uri="05557802-9e22-4343-89e6-23a870bb8bdc"/>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D3CC77B1-49EC-477C-A05A-24C36797BA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c68f9e-8917-40a5-b1cf-2a84506a7b0d"/>
    <ds:schemaRef ds:uri="05557802-9e22-4343-89e6-23a870bb8b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TotalTime>
  <Words>4530</Words>
  <Application>Microsoft Office PowerPoint</Application>
  <PresentationFormat>Widescreen</PresentationFormat>
  <Paragraphs>522</Paragraphs>
  <Slides>56</Slides>
  <Notes>53</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56</vt:i4>
      </vt:variant>
    </vt:vector>
  </HeadingPairs>
  <TitlesOfParts>
    <vt:vector size="72" baseType="lpstr">
      <vt:lpstr>Aparajita</vt:lpstr>
      <vt:lpstr>Arial</vt:lpstr>
      <vt:lpstr>Arial,Sans-Serif</vt:lpstr>
      <vt:lpstr>Calibri</vt:lpstr>
      <vt:lpstr>Calibri Light</vt:lpstr>
      <vt:lpstr>Corbel</vt:lpstr>
      <vt:lpstr>Courier New</vt:lpstr>
      <vt:lpstr>inherit</vt:lpstr>
      <vt:lpstr>Times New Roman</vt:lpstr>
      <vt:lpstr>Trebuchet MS</vt:lpstr>
      <vt:lpstr>Wingdings</vt:lpstr>
      <vt:lpstr>Wingdings,Sans-Serif</vt:lpstr>
      <vt:lpstr>csulb_wave background white</vt:lpstr>
      <vt:lpstr>csulb_background white</vt:lpstr>
      <vt:lpstr>csulb_gray background </vt:lpstr>
      <vt:lpstr>csulb_wave background gray</vt:lpstr>
      <vt:lpstr>PowerPoint Presentation</vt:lpstr>
      <vt:lpstr>Workshop Objectives</vt:lpstr>
      <vt:lpstr>International Student Employment</vt:lpstr>
      <vt:lpstr>What is Post-Completion OPT?</vt:lpstr>
      <vt:lpstr>PowerPoint Presentation</vt:lpstr>
      <vt:lpstr>PowerPoint Presentation</vt:lpstr>
      <vt:lpstr>Application Deadline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Career Development Center (CDC) Resources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Hovhannisyan</dc:creator>
  <cp:lastModifiedBy>Ignacio Castor</cp:lastModifiedBy>
  <cp:revision>439</cp:revision>
  <cp:lastPrinted>2024-07-10T21:07:58Z</cp:lastPrinted>
  <dcterms:created xsi:type="dcterms:W3CDTF">2020-05-06T17:14:46Z</dcterms:created>
  <dcterms:modified xsi:type="dcterms:W3CDTF">2025-05-23T17:39:12Z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0x010100729D7BF20F24984C913477BD2AF12CC7</vt:lpwstr>
  </property>
  <property fmtid="{D5CDD505-2E9C-101B-9397-08002B2CF9AE}" pid="3" name="MediaServiceImageTags">
    <vt:lpwstr/>
  </property>
</Properties>
</file>