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ng Pham" userId="72b18d38-1793-4b86-8812-7a010e423865" providerId="ADAL" clId="{511F8836-6CBB-4D7B-B955-5E44C868A9FE}"/>
    <pc:docChg chg="custSel modSld">
      <pc:chgData name="Trong Pham" userId="72b18d38-1793-4b86-8812-7a010e423865" providerId="ADAL" clId="{511F8836-6CBB-4D7B-B955-5E44C868A9FE}" dt="2025-11-06T23:46:25.898" v="12" actId="20577"/>
      <pc:docMkLst>
        <pc:docMk/>
      </pc:docMkLst>
      <pc:sldChg chg="modSp mod">
        <pc:chgData name="Trong Pham" userId="72b18d38-1793-4b86-8812-7a010e423865" providerId="ADAL" clId="{511F8836-6CBB-4D7B-B955-5E44C868A9FE}" dt="2025-11-06T23:46:25.898" v="12" actId="20577"/>
        <pc:sldMkLst>
          <pc:docMk/>
          <pc:sldMk cId="1808168835" sldId="256"/>
        </pc:sldMkLst>
        <pc:spChg chg="mod">
          <ac:chgData name="Trong Pham" userId="72b18d38-1793-4b86-8812-7a010e423865" providerId="ADAL" clId="{511F8836-6CBB-4D7B-B955-5E44C868A9FE}" dt="2025-11-06T23:46:25.898" v="12" actId="20577"/>
          <ac:spMkLst>
            <pc:docMk/>
            <pc:sldMk cId="1808168835" sldId="256"/>
            <ac:spMk id="36" creationId="{7DB902AE-A73D-5613-E342-AE2E3D3A83D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4AED9-E46A-4754-9B53-F6397BB1C406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B665E-4990-4F09-8CA3-1177A1DE9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9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B665E-4990-4F09-8CA3-1177A1DE95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53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EFDE-1FCF-8D03-0220-DDEA26A59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E17A9-C992-3E9B-C256-CA6921699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7E9E3-9D1D-2F5C-3298-EA0999039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F7180-469B-8005-0E7C-225F5FDB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FD612-B5CB-3F1B-1ACB-F88C0EEA1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7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C35C2-F91F-6466-826C-DFB1EE349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501D2-F1E1-930C-B443-DC73AB938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96168-1C0A-C425-C0FA-F662E151C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6BFA3-6439-7314-0277-1831BF48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9824C-431B-55C0-24AB-03447F732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4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17B0C7-CFD2-99E7-7DA2-7F6ED2119D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A9591B-3485-E08A-0554-4505A5E06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5DC02-C2EF-84B7-EE7F-008A8656C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E3743-7C22-9F8A-092A-FA3CFA9F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2BAC0-79A0-9C8F-634F-D327727EF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6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612E5-FA74-0EB8-4588-F5B3BE0FE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6EE7D-9F11-CE8E-D296-3C9DC8D4D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5E26F-0A63-6544-ED1C-5BFABA3A5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48C65-C599-A64A-59C9-FC2E473A1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FD7F7-8323-D386-4626-312176768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3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1C7FD-4073-660E-6762-647C31F4C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EDC6-C3D8-391A-E988-AD734B3F4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D0C6F-2E8B-26E6-EDFA-6DF815666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1ECE6-F972-2582-9378-9F4A826CB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07261-64DD-AEFD-E736-7F49DD5C5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5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A439E-81A9-C9D1-B980-D2B3A702D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35657-A3F2-EAD1-2B55-EA2F7CAFB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27376-1363-F66C-AC18-207C333E8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A9D03-39D5-F53E-6B0C-C883AB37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844E4-C30F-BEBF-78C0-F4222C68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170E-4DAE-B689-041D-18A440FF1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8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08F5-5D01-693C-6A90-8897BB560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70E32-5C90-5863-4009-9EDFE128D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C293D-F8F8-397E-1701-FC9764CCA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E51D98-B54F-3C87-9EB1-9D98BC6735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8B493E-B257-5E7E-66D2-9F81A0A46D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45A36-3581-114B-8D06-A5697A28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017A89-AC83-5663-9274-C3E463F4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550546-049E-78D0-DCD6-4CB9C788E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49307-0FC8-3683-876C-72CE5BC7D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583FFA-53EF-FC4A-93C9-D51F193F8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6F883C-ABFA-C0B5-B5DD-F5491272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96D13-6F90-0CCF-C263-C003D84A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0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BC7A3-A881-A822-6DB7-0EAF42A3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57491-7C41-C763-6E60-F10267119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29E9A-B03D-1F31-C01B-8A9D4026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3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78035-9662-DF21-EA6B-49D1F1CAD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BCD3F-98F6-D19E-1A56-BFD9D6984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9902F-A6C9-ECCB-94BB-D4C9F7A73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CE012-CEFE-1090-4030-36CF9C23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24E71-D067-ECAF-4BA5-61B3044E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A05E5-AB0D-2ADE-D627-C5C889FE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0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63503-CC25-5D8D-71D7-2E0A283D0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DAF7E7-1DF5-22E9-5D8B-23003C13D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94F1F-E1BF-085A-62F7-0E912A4D8C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97E19E-BC9F-EE94-1E2E-6DD231612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5B7B0-4BE4-569D-B357-5AF055CFB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5C290-F52D-40DF-1217-0D5799AF7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0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04DECC-3EEC-517F-B356-B59A788AA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232A2-9218-9931-A03E-B3E0E950E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50188-4327-191E-BDA1-1DAE32676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A7DF2-EF2E-40C3-B2C5-0D02E5B6EA45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FDFFF-C6DE-C42B-6695-C4B55F4F2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2281-C7B2-AB26-16B4-226F75C66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A0E277-2084-4B0A-B5C6-FE869C23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3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19D04E-D756-8533-7439-45988F3F6D0F}"/>
              </a:ext>
            </a:extLst>
          </p:cNvPr>
          <p:cNvSpPr txBox="1"/>
          <p:nvPr/>
        </p:nvSpPr>
        <p:spPr>
          <a:xfrm>
            <a:off x="329184" y="256032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Is this a study with subjects who may be under 18 years of age, or otherwise lack full ability to consent to a study and therefore have a legal guardian?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3EC7D5-EF10-7904-4497-55C3F2D7EEC0}"/>
              </a:ext>
            </a:extLst>
          </p:cNvPr>
          <p:cNvSpPr/>
          <p:nvPr/>
        </p:nvSpPr>
        <p:spPr>
          <a:xfrm>
            <a:off x="316992" y="256031"/>
            <a:ext cx="2286000" cy="23190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BF4344-F6D3-ADF8-03B4-48B9685B3DC9}"/>
              </a:ext>
            </a:extLst>
          </p:cNvPr>
          <p:cNvSpPr txBox="1"/>
          <p:nvPr/>
        </p:nvSpPr>
        <p:spPr>
          <a:xfrm>
            <a:off x="329184" y="3250209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No parental/guardian permission needed, subject informed consent is sufficient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7CC49D-25F2-3DEA-D6C0-3334A3E57928}"/>
              </a:ext>
            </a:extLst>
          </p:cNvPr>
          <p:cNvSpPr/>
          <p:nvPr/>
        </p:nvSpPr>
        <p:spPr>
          <a:xfrm>
            <a:off x="329184" y="3283891"/>
            <a:ext cx="2286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5C86FE30-84A2-956E-0DE9-3BA83CEC1741}"/>
              </a:ext>
            </a:extLst>
          </p:cNvPr>
          <p:cNvSpPr/>
          <p:nvPr/>
        </p:nvSpPr>
        <p:spPr>
          <a:xfrm>
            <a:off x="1277112" y="2772506"/>
            <a:ext cx="365760" cy="3657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EB7513-558B-E238-7E52-69D39BE82C17}"/>
              </a:ext>
            </a:extLst>
          </p:cNvPr>
          <p:cNvSpPr txBox="1"/>
          <p:nvPr/>
        </p:nvSpPr>
        <p:spPr>
          <a:xfrm>
            <a:off x="1642872" y="2783187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FCA9D75B-4111-CBCB-F9D6-BFF2489EBE19}"/>
              </a:ext>
            </a:extLst>
          </p:cNvPr>
          <p:cNvSpPr/>
          <p:nvPr/>
        </p:nvSpPr>
        <p:spPr>
          <a:xfrm rot="16200000">
            <a:off x="3005382" y="679103"/>
            <a:ext cx="365760" cy="3657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29ACE2-7762-5C2F-00B3-D83BC6228273}"/>
              </a:ext>
            </a:extLst>
          </p:cNvPr>
          <p:cNvSpPr txBox="1"/>
          <p:nvPr/>
        </p:nvSpPr>
        <p:spPr>
          <a:xfrm>
            <a:off x="2904370" y="1044863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DC70C0-36BC-A126-9F63-E4E8AD707313}"/>
              </a:ext>
            </a:extLst>
          </p:cNvPr>
          <p:cNvSpPr txBox="1"/>
          <p:nvPr/>
        </p:nvSpPr>
        <p:spPr>
          <a:xfrm>
            <a:off x="3658344" y="560537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What is the level of risk to the subject?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BBB5D5-57A5-2A91-C372-0DB32850F3BB}"/>
              </a:ext>
            </a:extLst>
          </p:cNvPr>
          <p:cNvSpPr/>
          <p:nvPr/>
        </p:nvSpPr>
        <p:spPr>
          <a:xfrm>
            <a:off x="3658344" y="376109"/>
            <a:ext cx="2286000" cy="10249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2209FF-E335-9CB9-30A7-B7ED23731DC3}"/>
              </a:ext>
            </a:extLst>
          </p:cNvPr>
          <p:cNvSpPr txBox="1"/>
          <p:nvPr/>
        </p:nvSpPr>
        <p:spPr>
          <a:xfrm>
            <a:off x="9667907" y="2322276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Subject assent </a:t>
            </a:r>
            <a:r>
              <a:rPr lang="en-US" b="1"/>
              <a:t>and</a:t>
            </a:r>
            <a:r>
              <a:rPr lang="en-US"/>
              <a:t> permission from </a:t>
            </a:r>
            <a:r>
              <a:rPr lang="en-US" b="1"/>
              <a:t>both</a:t>
            </a:r>
            <a:r>
              <a:rPr lang="en-US"/>
              <a:t> parents or legal guardians must be obtained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6BD528-5891-FC89-EFDF-504C6DF1B4D6}"/>
              </a:ext>
            </a:extLst>
          </p:cNvPr>
          <p:cNvSpPr/>
          <p:nvPr/>
        </p:nvSpPr>
        <p:spPr>
          <a:xfrm>
            <a:off x="9667907" y="2355958"/>
            <a:ext cx="2286000" cy="14436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F0619FCD-09B9-EE1A-38F8-7C5318C05862}"/>
              </a:ext>
            </a:extLst>
          </p:cNvPr>
          <p:cNvSpPr/>
          <p:nvPr/>
        </p:nvSpPr>
        <p:spPr>
          <a:xfrm>
            <a:off x="4138392" y="1646259"/>
            <a:ext cx="365760" cy="3657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399172-027C-C374-B39D-19BA48278839}"/>
              </a:ext>
            </a:extLst>
          </p:cNvPr>
          <p:cNvSpPr txBox="1"/>
          <p:nvPr/>
        </p:nvSpPr>
        <p:spPr>
          <a:xfrm>
            <a:off x="6469832" y="1087465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More than </a:t>
            </a:r>
          </a:p>
          <a:p>
            <a:pPr algn="ctr"/>
            <a:r>
              <a:rPr lang="en-US"/>
              <a:t>minimal risk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58076322-AE9A-C34E-FB00-CD5BEE896CEA}"/>
              </a:ext>
            </a:extLst>
          </p:cNvPr>
          <p:cNvSpPr/>
          <p:nvPr/>
        </p:nvSpPr>
        <p:spPr>
          <a:xfrm>
            <a:off x="8605441" y="1788413"/>
            <a:ext cx="365760" cy="3657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133FEC-AEBA-6124-6F36-2F79470407F5}"/>
              </a:ext>
            </a:extLst>
          </p:cNvPr>
          <p:cNvSpPr txBox="1"/>
          <p:nvPr/>
        </p:nvSpPr>
        <p:spPr>
          <a:xfrm>
            <a:off x="4551254" y="1254982"/>
            <a:ext cx="9973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  <a:p>
            <a:r>
              <a:rPr lang="en-US"/>
              <a:t>minimal</a:t>
            </a:r>
          </a:p>
          <a:p>
            <a:r>
              <a:rPr lang="en-US"/>
              <a:t>risk only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BE462F6A-0F54-EFC3-F4B7-BEA9EAACCCD7}"/>
              </a:ext>
            </a:extLst>
          </p:cNvPr>
          <p:cNvSpPr/>
          <p:nvPr/>
        </p:nvSpPr>
        <p:spPr>
          <a:xfrm rot="16200000">
            <a:off x="6993253" y="63049"/>
            <a:ext cx="365760" cy="163255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5BDC94-58C4-116D-0147-7F6B4F775119}"/>
              </a:ext>
            </a:extLst>
          </p:cNvPr>
          <p:cNvSpPr txBox="1"/>
          <p:nvPr/>
        </p:nvSpPr>
        <p:spPr>
          <a:xfrm>
            <a:off x="8230107" y="31282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Does the study hold potential for direct benefit to study subject?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CE138C-F636-B29A-523C-CFC6CB4011C3}"/>
              </a:ext>
            </a:extLst>
          </p:cNvPr>
          <p:cNvSpPr/>
          <p:nvPr/>
        </p:nvSpPr>
        <p:spPr>
          <a:xfrm>
            <a:off x="8230107" y="346502"/>
            <a:ext cx="2286000" cy="11916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9F58EC97-0DC8-16DC-B3D0-B273E217064A}"/>
              </a:ext>
            </a:extLst>
          </p:cNvPr>
          <p:cNvSpPr/>
          <p:nvPr/>
        </p:nvSpPr>
        <p:spPr>
          <a:xfrm>
            <a:off x="9830616" y="1788727"/>
            <a:ext cx="365760" cy="3657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38D8A8-571D-4F11-280C-5F26F89BE1FB}"/>
              </a:ext>
            </a:extLst>
          </p:cNvPr>
          <p:cNvSpPr txBox="1"/>
          <p:nvPr/>
        </p:nvSpPr>
        <p:spPr>
          <a:xfrm>
            <a:off x="6885083" y="2322276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Subject assent </a:t>
            </a:r>
            <a:r>
              <a:rPr lang="en-US" b="1"/>
              <a:t>and</a:t>
            </a:r>
            <a:r>
              <a:rPr lang="en-US"/>
              <a:t> permission from </a:t>
            </a:r>
            <a:r>
              <a:rPr lang="en-US" b="1"/>
              <a:t>one</a:t>
            </a:r>
            <a:r>
              <a:rPr lang="en-US"/>
              <a:t> parent or legal guardian must be obtained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6DD2DA-00DE-25EF-1176-BCEA17FEEE52}"/>
              </a:ext>
            </a:extLst>
          </p:cNvPr>
          <p:cNvSpPr/>
          <p:nvPr/>
        </p:nvSpPr>
        <p:spPr>
          <a:xfrm>
            <a:off x="6885083" y="2355958"/>
            <a:ext cx="2286000" cy="14436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851D8E8-6CD0-7EC8-2BBD-4EFD58B74CB1}"/>
              </a:ext>
            </a:extLst>
          </p:cNvPr>
          <p:cNvSpPr txBox="1"/>
          <p:nvPr/>
        </p:nvSpPr>
        <p:spPr>
          <a:xfrm>
            <a:off x="7992406" y="1784841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A9D68F-E3B3-73AB-BA96-B7D57CE9EEF6}"/>
              </a:ext>
            </a:extLst>
          </p:cNvPr>
          <p:cNvSpPr txBox="1"/>
          <p:nvPr/>
        </p:nvSpPr>
        <p:spPr>
          <a:xfrm>
            <a:off x="10241283" y="1786215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274422-F16A-7A4A-E2CA-25FCFBEC5A3F}"/>
              </a:ext>
            </a:extLst>
          </p:cNvPr>
          <p:cNvSpPr txBox="1"/>
          <p:nvPr/>
        </p:nvSpPr>
        <p:spPr>
          <a:xfrm>
            <a:off x="3662814" y="2273808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Subject assent </a:t>
            </a:r>
            <a:r>
              <a:rPr lang="en-US" b="1"/>
              <a:t>and</a:t>
            </a:r>
            <a:r>
              <a:rPr lang="en-US"/>
              <a:t> permission from </a:t>
            </a:r>
            <a:r>
              <a:rPr lang="en-US" b="1"/>
              <a:t>one</a:t>
            </a:r>
            <a:r>
              <a:rPr lang="en-US"/>
              <a:t> parent or legal guardian must be obtained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589D089-6F36-A722-85DA-B1B347EA7D63}"/>
              </a:ext>
            </a:extLst>
          </p:cNvPr>
          <p:cNvSpPr/>
          <p:nvPr/>
        </p:nvSpPr>
        <p:spPr>
          <a:xfrm>
            <a:off x="3662814" y="2307490"/>
            <a:ext cx="2286000" cy="14436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Brace 30">
            <a:extLst>
              <a:ext uri="{FF2B5EF4-FFF2-40B4-BE49-F238E27FC236}">
                <a16:creationId xmlns:a16="http://schemas.microsoft.com/office/drawing/2014/main" id="{0A750F76-F302-E020-BAC1-AB9EBB191868}"/>
              </a:ext>
            </a:extLst>
          </p:cNvPr>
          <p:cNvSpPr/>
          <p:nvPr/>
        </p:nvSpPr>
        <p:spPr>
          <a:xfrm rot="5400000">
            <a:off x="9229524" y="1312218"/>
            <a:ext cx="365760" cy="5368118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DFFC83-09B2-BB3F-2469-5871FC72DB6A}"/>
              </a:ext>
            </a:extLst>
          </p:cNvPr>
          <p:cNvSpPr txBox="1"/>
          <p:nvPr/>
        </p:nvSpPr>
        <p:spPr>
          <a:xfrm>
            <a:off x="7168896" y="4380942"/>
            <a:ext cx="4377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Parental/guardian permission must be obtained prior to subject assent in almost all cases. A compelling justification is required for exceptions to this sequence.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B12BA32-1A39-56D2-6B6C-66D663C47F47}"/>
              </a:ext>
            </a:extLst>
          </p:cNvPr>
          <p:cNvCxnSpPr/>
          <p:nvPr/>
        </p:nvCxnSpPr>
        <p:spPr>
          <a:xfrm>
            <a:off x="0" y="6331353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ight Brace 34">
            <a:extLst>
              <a:ext uri="{FF2B5EF4-FFF2-40B4-BE49-F238E27FC236}">
                <a16:creationId xmlns:a16="http://schemas.microsoft.com/office/drawing/2014/main" id="{62AD6F77-8D28-22F6-DED7-1A0412F4C437}"/>
              </a:ext>
            </a:extLst>
          </p:cNvPr>
          <p:cNvSpPr/>
          <p:nvPr/>
        </p:nvSpPr>
        <p:spPr>
          <a:xfrm rot="5400000">
            <a:off x="4628528" y="2720381"/>
            <a:ext cx="365760" cy="2551793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DB902AE-A73D-5613-E342-AE2E3D3A83DC}"/>
              </a:ext>
            </a:extLst>
          </p:cNvPr>
          <p:cNvSpPr txBox="1"/>
          <p:nvPr/>
        </p:nvSpPr>
        <p:spPr>
          <a:xfrm>
            <a:off x="2694819" y="4377792"/>
            <a:ext cx="4486606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Parental/guardian permission is typically obtained prior to subject assent, but assent prior to consent is allowed if justified in the protocol. Justifications should be stronger if subjects are younger. </a:t>
            </a:r>
            <a:r>
              <a:rPr lang="en-US" sz="1400" dirty="0"/>
              <a:t>(see “Guidance on Parental Permission to Involve Children in Research")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9D43E8-B653-0131-DCB5-557A28FCCC70}"/>
              </a:ext>
            </a:extLst>
          </p:cNvPr>
          <p:cNvSpPr txBox="1"/>
          <p:nvPr/>
        </p:nvSpPr>
        <p:spPr>
          <a:xfrm>
            <a:off x="-8695" y="632946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Child assent or parental permissions can sometimes be waived, but researchers should consult with IRB staff prior to submitting a protocol in these cases.</a:t>
            </a:r>
          </a:p>
          <a:p>
            <a:r>
              <a:rPr lang="en-US" sz="1400" dirty="0"/>
              <a:t>Note that if the study subject only has one parent or legal guardian, all references to </a:t>
            </a:r>
            <a:r>
              <a:rPr lang="en-US" sz="1400" b="1" dirty="0"/>
              <a:t>both</a:t>
            </a:r>
            <a:r>
              <a:rPr lang="en-US" sz="1400" dirty="0"/>
              <a:t> parents or guardians equate to the </a:t>
            </a:r>
            <a:r>
              <a:rPr lang="en-US" sz="1400" b="1" dirty="0"/>
              <a:t>one</a:t>
            </a:r>
            <a:r>
              <a:rPr lang="en-US" sz="1400" dirty="0"/>
              <a:t> parent or guardian. </a:t>
            </a:r>
          </a:p>
        </p:txBody>
      </p:sp>
    </p:spTree>
    <p:extLst>
      <p:ext uri="{BB962C8B-B14F-4D97-AF65-F5344CB8AC3E}">
        <p14:creationId xmlns:p14="http://schemas.microsoft.com/office/powerpoint/2010/main" val="1808168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CB7F75ACD15B4FB08A618BD58E61DE" ma:contentTypeVersion="18" ma:contentTypeDescription="Create a new document." ma:contentTypeScope="" ma:versionID="5349426487da5e4fdaeb29f007ef1514">
  <xsd:schema xmlns:xsd="http://www.w3.org/2001/XMLSchema" xmlns:xs="http://www.w3.org/2001/XMLSchema" xmlns:p="http://schemas.microsoft.com/office/2006/metadata/properties" xmlns:ns2="edb0ebca-7c5f-4fc3-b317-aac4ff4d2381" xmlns:ns3="77ca269e-b60e-4876-a068-44a38d6039e0" targetNamespace="http://schemas.microsoft.com/office/2006/metadata/properties" ma:root="true" ma:fieldsID="2d0458cc286e035ff089f165639d5061" ns2:_="" ns3:_="">
    <xsd:import namespace="edb0ebca-7c5f-4fc3-b317-aac4ff4d2381"/>
    <xsd:import namespace="77ca269e-b60e-4876-a068-44a38d6039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0ebca-7c5f-4fc3-b317-aac4ff4d23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33f2cb7-7951-459f-bee5-9a1dad45a3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ca269e-b60e-4876-a068-44a38d6039e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ee6b6ef-1a15-41e9-a128-db16377ac531}" ma:internalName="TaxCatchAll" ma:showField="CatchAllData" ma:web="77ca269e-b60e-4876-a068-44a38d6039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b0ebca-7c5f-4fc3-b317-aac4ff4d2381">
      <Terms xmlns="http://schemas.microsoft.com/office/infopath/2007/PartnerControls"/>
    </lcf76f155ced4ddcb4097134ff3c332f>
    <TaxCatchAll xmlns="77ca269e-b60e-4876-a068-44a38d6039e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075B96-D97B-47B2-BBB9-27DF17AE3182}">
  <ds:schemaRefs>
    <ds:schemaRef ds:uri="77ca269e-b60e-4876-a068-44a38d6039e0"/>
    <ds:schemaRef ds:uri="edb0ebca-7c5f-4fc3-b317-aac4ff4d23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D6A9F58-976A-4CB8-95D0-D8B89108FB90}">
  <ds:schemaRefs>
    <ds:schemaRef ds:uri="77ca269e-b60e-4876-a068-44a38d6039e0"/>
    <ds:schemaRef ds:uri="edb0ebca-7c5f-4fc3-b317-aac4ff4d2381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E8D9AE-2520-4082-B2DA-B001C19AB9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Carter</dc:creator>
  <cp:lastModifiedBy>Trong Pham</cp:lastModifiedBy>
  <cp:revision>5</cp:revision>
  <dcterms:created xsi:type="dcterms:W3CDTF">2025-04-04T04:41:54Z</dcterms:created>
  <dcterms:modified xsi:type="dcterms:W3CDTF">2025-11-06T23:46:34Z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0x01010089CB7F75ACD15B4FB08A618BD58E61DE</vt:lpwstr>
  </property>
  <property fmtid="{D5CDD505-2E9C-101B-9397-08002B2CF9AE}" pid="3" name="MediaServiceImageTags">
    <vt:lpwstr/>
  </property>
</Properties>
</file>