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67" r:id="rId4"/>
    <p:sldId id="268" r:id="rId5"/>
    <p:sldId id="258" r:id="rId6"/>
    <p:sldId id="270" r:id="rId7"/>
    <p:sldId id="262" r:id="rId8"/>
    <p:sldId id="271" r:id="rId9"/>
    <p:sldId id="272" r:id="rId10"/>
    <p:sldId id="273" r:id="rId11"/>
    <p:sldId id="274" r:id="rId12"/>
    <p:sldId id="275" r:id="rId13"/>
    <p:sldId id="276" r:id="rId14"/>
    <p:sldId id="278" r:id="rId15"/>
    <p:sldId id="277" r:id="rId16"/>
    <p:sldId id="279" r:id="rId17"/>
    <p:sldId id="280" r:id="rId18"/>
    <p:sldId id="281" r:id="rId19"/>
    <p:sldId id="282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fif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fif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177A00-C9E9-47C8-9781-4B9B998C526E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262701-6ED9-4617-A871-85DA9452B91D}">
      <dgm:prSet phldrT="[Text]"/>
      <dgm:spPr/>
      <dgm:t>
        <a:bodyPr/>
        <a:lstStyle/>
        <a:p>
          <a:r>
            <a:rPr lang="en-US" dirty="0"/>
            <a:t>1950s</a:t>
          </a:r>
        </a:p>
      </dgm:t>
    </dgm:pt>
    <dgm:pt modelId="{4191E3A4-28A9-4083-8F15-C2C17371FAB7}" type="parTrans" cxnId="{571EACCD-24F4-45BD-96CB-D77443E4D5B3}">
      <dgm:prSet/>
      <dgm:spPr/>
      <dgm:t>
        <a:bodyPr/>
        <a:lstStyle/>
        <a:p>
          <a:endParaRPr lang="en-US"/>
        </a:p>
      </dgm:t>
    </dgm:pt>
    <dgm:pt modelId="{E107DB62-441C-47E8-A6D7-09875928A5A8}" type="sibTrans" cxnId="{571EACCD-24F4-45BD-96CB-D77443E4D5B3}">
      <dgm:prSet/>
      <dgm:spPr/>
      <dgm:t>
        <a:bodyPr/>
        <a:lstStyle/>
        <a:p>
          <a:endParaRPr lang="en-US"/>
        </a:p>
      </dgm:t>
    </dgm:pt>
    <dgm:pt modelId="{ECE7B409-AFCB-4C60-AC50-FE2D2872A3B0}">
      <dgm:prSet phldrT="[Text]"/>
      <dgm:spPr/>
      <dgm:t>
        <a:bodyPr/>
        <a:lstStyle/>
        <a:p>
          <a:r>
            <a:rPr lang="en-US" dirty="0"/>
            <a:t>“Expectation of Shared Governance” – Faculty Manual</a:t>
          </a:r>
        </a:p>
      </dgm:t>
    </dgm:pt>
    <dgm:pt modelId="{89FF5B12-27EE-4F41-917B-288DF8B24DA7}" type="parTrans" cxnId="{222ABB83-9618-4EFE-A391-044FB07DAEAB}">
      <dgm:prSet/>
      <dgm:spPr/>
      <dgm:t>
        <a:bodyPr/>
        <a:lstStyle/>
        <a:p>
          <a:endParaRPr lang="en-US"/>
        </a:p>
      </dgm:t>
    </dgm:pt>
    <dgm:pt modelId="{5DFA92C0-7017-4A7D-B636-63754FC880CB}" type="sibTrans" cxnId="{222ABB83-9618-4EFE-A391-044FB07DAEAB}">
      <dgm:prSet/>
      <dgm:spPr/>
      <dgm:t>
        <a:bodyPr/>
        <a:lstStyle/>
        <a:p>
          <a:endParaRPr lang="en-US"/>
        </a:p>
      </dgm:t>
    </dgm:pt>
    <dgm:pt modelId="{778D78A6-A949-40FE-806F-CAE25526C462}">
      <dgm:prSet phldrT="[Text]"/>
      <dgm:spPr/>
      <dgm:t>
        <a:bodyPr/>
        <a:lstStyle/>
        <a:p>
          <a:r>
            <a:rPr lang="en-US" dirty="0"/>
            <a:t>1960s</a:t>
          </a:r>
        </a:p>
      </dgm:t>
    </dgm:pt>
    <dgm:pt modelId="{DAABD533-F8F6-4BCA-ABAD-332754440598}" type="parTrans" cxnId="{ACFF25E5-5C85-45F8-9E99-8A3D8B08E1E7}">
      <dgm:prSet/>
      <dgm:spPr/>
      <dgm:t>
        <a:bodyPr/>
        <a:lstStyle/>
        <a:p>
          <a:endParaRPr lang="en-US"/>
        </a:p>
      </dgm:t>
    </dgm:pt>
    <dgm:pt modelId="{85BB8FB2-96E7-4320-8511-DD134B218C92}" type="sibTrans" cxnId="{ACFF25E5-5C85-45F8-9E99-8A3D8B08E1E7}">
      <dgm:prSet/>
      <dgm:spPr/>
      <dgm:t>
        <a:bodyPr/>
        <a:lstStyle/>
        <a:p>
          <a:endParaRPr lang="en-US"/>
        </a:p>
      </dgm:t>
    </dgm:pt>
    <dgm:pt modelId="{C2616626-C469-4033-A53A-88A7756584FD}">
      <dgm:prSet phldrT="[Text]"/>
      <dgm:spPr/>
      <dgm:t>
        <a:bodyPr/>
        <a:lstStyle/>
        <a:p>
          <a:r>
            <a:rPr lang="en-US" dirty="0"/>
            <a:t>Meaning of shared governance will grow</a:t>
          </a:r>
        </a:p>
      </dgm:t>
    </dgm:pt>
    <dgm:pt modelId="{FC1563B5-C58D-4655-AFA9-83920D285E2E}" type="parTrans" cxnId="{7E629FF2-13B7-4E5C-B5B4-27B141FCD3B8}">
      <dgm:prSet/>
      <dgm:spPr/>
      <dgm:t>
        <a:bodyPr/>
        <a:lstStyle/>
        <a:p>
          <a:endParaRPr lang="en-US"/>
        </a:p>
      </dgm:t>
    </dgm:pt>
    <dgm:pt modelId="{50B1E902-BE1B-4BF1-8BF1-37CB23239E9D}" type="sibTrans" cxnId="{7E629FF2-13B7-4E5C-B5B4-27B141FCD3B8}">
      <dgm:prSet/>
      <dgm:spPr/>
      <dgm:t>
        <a:bodyPr/>
        <a:lstStyle/>
        <a:p>
          <a:endParaRPr lang="en-US"/>
        </a:p>
      </dgm:t>
    </dgm:pt>
    <dgm:pt modelId="{228292B2-664B-4DDD-9A74-7E0E2DA70ABF}">
      <dgm:prSet phldrT="[Text]"/>
      <dgm:spPr/>
      <dgm:t>
        <a:bodyPr/>
        <a:lstStyle/>
        <a:p>
          <a:r>
            <a:rPr lang="en-US" dirty="0"/>
            <a:t>1970s</a:t>
          </a:r>
        </a:p>
      </dgm:t>
    </dgm:pt>
    <dgm:pt modelId="{477164FF-0095-4848-AF8F-92DF4BBFF269}" type="parTrans" cxnId="{75A5C80B-B003-47CC-9F15-6CC4B5396F63}">
      <dgm:prSet/>
      <dgm:spPr/>
      <dgm:t>
        <a:bodyPr/>
        <a:lstStyle/>
        <a:p>
          <a:endParaRPr lang="en-US"/>
        </a:p>
      </dgm:t>
    </dgm:pt>
    <dgm:pt modelId="{04E49EAF-8721-4331-AA69-0DC568BB99A8}" type="sibTrans" cxnId="{75A5C80B-B003-47CC-9F15-6CC4B5396F63}">
      <dgm:prSet/>
      <dgm:spPr/>
      <dgm:t>
        <a:bodyPr/>
        <a:lstStyle/>
        <a:p>
          <a:endParaRPr lang="en-US"/>
        </a:p>
      </dgm:t>
    </dgm:pt>
    <dgm:pt modelId="{482CB55C-E9FB-46C7-A5AA-B5FA0B3A2679}">
      <dgm:prSet phldrT="[Text]"/>
      <dgm:spPr/>
      <dgm:t>
        <a:bodyPr/>
        <a:lstStyle/>
        <a:p>
          <a:r>
            <a:rPr lang="en-US" dirty="0"/>
            <a:t>Continued commitment to shared governance</a:t>
          </a:r>
        </a:p>
      </dgm:t>
    </dgm:pt>
    <dgm:pt modelId="{56C76CCF-3107-44F2-BF8D-DD501D2365D1}" type="parTrans" cxnId="{A2B158AB-69CF-4A58-A8B0-6DB2DF31DB93}">
      <dgm:prSet/>
      <dgm:spPr/>
      <dgm:t>
        <a:bodyPr/>
        <a:lstStyle/>
        <a:p>
          <a:endParaRPr lang="en-US"/>
        </a:p>
      </dgm:t>
    </dgm:pt>
    <dgm:pt modelId="{0922AD26-AB31-430E-BDA3-5CB195C078EA}" type="sibTrans" cxnId="{A2B158AB-69CF-4A58-A8B0-6DB2DF31DB93}">
      <dgm:prSet/>
      <dgm:spPr/>
      <dgm:t>
        <a:bodyPr/>
        <a:lstStyle/>
        <a:p>
          <a:endParaRPr lang="en-US"/>
        </a:p>
      </dgm:t>
    </dgm:pt>
    <dgm:pt modelId="{EDBBBDB8-A8A7-4044-BC17-4B8925CC48EF}">
      <dgm:prSet phldrT="[Text]"/>
      <dgm:spPr/>
      <dgm:t>
        <a:bodyPr/>
        <a:lstStyle/>
        <a:p>
          <a:r>
            <a:rPr lang="en-US" dirty="0"/>
            <a:t>Has the power to protect &amp; amplify the voices of those who comprise the campus</a:t>
          </a:r>
        </a:p>
      </dgm:t>
    </dgm:pt>
    <dgm:pt modelId="{2079105C-E09D-4802-859F-3968A2333007}" type="parTrans" cxnId="{BCE9D8ED-A733-4D07-AB8D-1AEC03F61F90}">
      <dgm:prSet/>
      <dgm:spPr/>
      <dgm:t>
        <a:bodyPr/>
        <a:lstStyle/>
        <a:p>
          <a:endParaRPr lang="en-US"/>
        </a:p>
      </dgm:t>
    </dgm:pt>
    <dgm:pt modelId="{C74EC749-E52F-412D-B735-DE561F348277}" type="sibTrans" cxnId="{BCE9D8ED-A733-4D07-AB8D-1AEC03F61F90}">
      <dgm:prSet/>
      <dgm:spPr/>
      <dgm:t>
        <a:bodyPr/>
        <a:lstStyle/>
        <a:p>
          <a:endParaRPr lang="en-US"/>
        </a:p>
      </dgm:t>
    </dgm:pt>
    <dgm:pt modelId="{C6B3C7AD-05F0-4C8C-B1FB-A28002A4A155}">
      <dgm:prSet phldrT="[Text]"/>
      <dgm:spPr/>
      <dgm:t>
        <a:bodyPr/>
        <a:lstStyle/>
        <a:p>
          <a:endParaRPr lang="en-US" dirty="0"/>
        </a:p>
      </dgm:t>
    </dgm:pt>
    <dgm:pt modelId="{8E30C823-A7DC-4910-AFA0-F718D41A101D}" type="parTrans" cxnId="{EA0641C9-0701-41F8-B46D-692598823CA6}">
      <dgm:prSet/>
      <dgm:spPr/>
    </dgm:pt>
    <dgm:pt modelId="{A7750A51-941E-400F-A474-C7BBA3F68EC2}" type="sibTrans" cxnId="{EA0641C9-0701-41F8-B46D-692598823CA6}">
      <dgm:prSet/>
      <dgm:spPr/>
    </dgm:pt>
    <dgm:pt modelId="{C32683C6-DFF8-47C9-BCA9-2552B2B9F7E2}" type="pres">
      <dgm:prSet presAssocID="{B9177A00-C9E9-47C8-9781-4B9B998C526E}" presName="linearFlow" presStyleCnt="0">
        <dgm:presLayoutVars>
          <dgm:dir/>
          <dgm:animLvl val="lvl"/>
          <dgm:resizeHandles/>
        </dgm:presLayoutVars>
      </dgm:prSet>
      <dgm:spPr/>
    </dgm:pt>
    <dgm:pt modelId="{53B575A5-214C-42B9-B571-7D1E6F037294}" type="pres">
      <dgm:prSet presAssocID="{9F262701-6ED9-4617-A871-85DA9452B91D}" presName="compositeNode" presStyleCnt="0">
        <dgm:presLayoutVars>
          <dgm:bulletEnabled val="1"/>
        </dgm:presLayoutVars>
      </dgm:prSet>
      <dgm:spPr/>
    </dgm:pt>
    <dgm:pt modelId="{1B393F87-5185-4601-AFC1-BF1D9A5FD1BC}" type="pres">
      <dgm:prSet presAssocID="{9F262701-6ED9-4617-A871-85DA9452B91D}" presName="image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A89CADC-A078-4597-9CF9-FCD6ED97B7B9}" type="pres">
      <dgm:prSet presAssocID="{9F262701-6ED9-4617-A871-85DA9452B91D}" presName="childNode" presStyleLbl="node1" presStyleIdx="0" presStyleCnt="3" custScaleY="94581">
        <dgm:presLayoutVars>
          <dgm:bulletEnabled val="1"/>
        </dgm:presLayoutVars>
      </dgm:prSet>
      <dgm:spPr/>
    </dgm:pt>
    <dgm:pt modelId="{76635744-0686-41B5-99C5-9D05210D3E93}" type="pres">
      <dgm:prSet presAssocID="{9F262701-6ED9-4617-A871-85DA9452B91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8FB03115-298D-445C-8144-44A035F009B7}" type="pres">
      <dgm:prSet presAssocID="{E107DB62-441C-47E8-A6D7-09875928A5A8}" presName="sibTrans" presStyleCnt="0"/>
      <dgm:spPr/>
    </dgm:pt>
    <dgm:pt modelId="{4B943141-1108-4C2A-8660-0B7D50546E27}" type="pres">
      <dgm:prSet presAssocID="{778D78A6-A949-40FE-806F-CAE25526C462}" presName="compositeNode" presStyleCnt="0">
        <dgm:presLayoutVars>
          <dgm:bulletEnabled val="1"/>
        </dgm:presLayoutVars>
      </dgm:prSet>
      <dgm:spPr/>
    </dgm:pt>
    <dgm:pt modelId="{2D25B07C-97FD-48B3-90E7-71063C3C5311}" type="pres">
      <dgm:prSet presAssocID="{778D78A6-A949-40FE-806F-CAE25526C462}" presName="image" presStyleLbl="f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594B76D-30CB-4562-B2CF-AB258F32F5CF}" type="pres">
      <dgm:prSet presAssocID="{778D78A6-A949-40FE-806F-CAE25526C462}" presName="childNode" presStyleLbl="node1" presStyleIdx="1" presStyleCnt="3" custScaleY="94730">
        <dgm:presLayoutVars>
          <dgm:bulletEnabled val="1"/>
        </dgm:presLayoutVars>
      </dgm:prSet>
      <dgm:spPr/>
    </dgm:pt>
    <dgm:pt modelId="{27356A0D-3E65-4D0D-B4B7-258225D607CC}" type="pres">
      <dgm:prSet presAssocID="{778D78A6-A949-40FE-806F-CAE25526C462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1597398E-299D-43F1-852C-25E1C0309C26}" type="pres">
      <dgm:prSet presAssocID="{85BB8FB2-96E7-4320-8511-DD134B218C92}" presName="sibTrans" presStyleCnt="0"/>
      <dgm:spPr/>
    </dgm:pt>
    <dgm:pt modelId="{BC7E1EED-A982-4340-BF63-894714E4AF02}" type="pres">
      <dgm:prSet presAssocID="{228292B2-664B-4DDD-9A74-7E0E2DA70ABF}" presName="compositeNode" presStyleCnt="0">
        <dgm:presLayoutVars>
          <dgm:bulletEnabled val="1"/>
        </dgm:presLayoutVars>
      </dgm:prSet>
      <dgm:spPr/>
    </dgm:pt>
    <dgm:pt modelId="{6495D67F-ECCD-427E-A336-75C8264EBA08}" type="pres">
      <dgm:prSet presAssocID="{228292B2-664B-4DDD-9A74-7E0E2DA70ABF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64A6F56-C388-438E-B632-CBA28F880315}" type="pres">
      <dgm:prSet presAssocID="{228292B2-664B-4DDD-9A74-7E0E2DA70ABF}" presName="childNode" presStyleLbl="node1" presStyleIdx="2" presStyleCnt="3" custScaleY="96015">
        <dgm:presLayoutVars>
          <dgm:bulletEnabled val="1"/>
        </dgm:presLayoutVars>
      </dgm:prSet>
      <dgm:spPr/>
    </dgm:pt>
    <dgm:pt modelId="{1E90FEF8-777A-4412-BDF6-EBEABD62FC2C}" type="pres">
      <dgm:prSet presAssocID="{228292B2-664B-4DDD-9A74-7E0E2DA70ABF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75A5C80B-B003-47CC-9F15-6CC4B5396F63}" srcId="{B9177A00-C9E9-47C8-9781-4B9B998C526E}" destId="{228292B2-664B-4DDD-9A74-7E0E2DA70ABF}" srcOrd="2" destOrd="0" parTransId="{477164FF-0095-4848-AF8F-92DF4BBFF269}" sibTransId="{04E49EAF-8721-4331-AA69-0DC568BB99A8}"/>
    <dgm:cxn modelId="{53188535-C771-4451-8F32-08F6CA51F69F}" type="presOf" srcId="{C2616626-C469-4033-A53A-88A7756584FD}" destId="{3594B76D-30CB-4562-B2CF-AB258F32F5CF}" srcOrd="0" destOrd="0" presId="urn:microsoft.com/office/officeart/2005/8/layout/hList2"/>
    <dgm:cxn modelId="{883D6242-BFB3-41E1-AEB1-FD32FBED83ED}" type="presOf" srcId="{B9177A00-C9E9-47C8-9781-4B9B998C526E}" destId="{C32683C6-DFF8-47C9-BCA9-2552B2B9F7E2}" srcOrd="0" destOrd="0" presId="urn:microsoft.com/office/officeart/2005/8/layout/hList2"/>
    <dgm:cxn modelId="{222ABB83-9618-4EFE-A391-044FB07DAEAB}" srcId="{9F262701-6ED9-4617-A871-85DA9452B91D}" destId="{ECE7B409-AFCB-4C60-AC50-FE2D2872A3B0}" srcOrd="0" destOrd="0" parTransId="{89FF5B12-27EE-4F41-917B-288DF8B24DA7}" sibTransId="{5DFA92C0-7017-4A7D-B636-63754FC880CB}"/>
    <dgm:cxn modelId="{A20B7291-B6D5-4A24-B529-1202296FABAA}" type="presOf" srcId="{228292B2-664B-4DDD-9A74-7E0E2DA70ABF}" destId="{1E90FEF8-777A-4412-BDF6-EBEABD62FC2C}" srcOrd="0" destOrd="0" presId="urn:microsoft.com/office/officeart/2005/8/layout/hList2"/>
    <dgm:cxn modelId="{83EA9D9A-980E-4337-9745-EB07B05F57D2}" type="presOf" srcId="{9F262701-6ED9-4617-A871-85DA9452B91D}" destId="{76635744-0686-41B5-99C5-9D05210D3E93}" srcOrd="0" destOrd="0" presId="urn:microsoft.com/office/officeart/2005/8/layout/hList2"/>
    <dgm:cxn modelId="{C333FCA4-FDC5-42AC-99C9-CB181CB1840B}" type="presOf" srcId="{778D78A6-A949-40FE-806F-CAE25526C462}" destId="{27356A0D-3E65-4D0D-B4B7-258225D607CC}" srcOrd="0" destOrd="0" presId="urn:microsoft.com/office/officeart/2005/8/layout/hList2"/>
    <dgm:cxn modelId="{A2B158AB-69CF-4A58-A8B0-6DB2DF31DB93}" srcId="{228292B2-664B-4DDD-9A74-7E0E2DA70ABF}" destId="{482CB55C-E9FB-46C7-A5AA-B5FA0B3A2679}" srcOrd="0" destOrd="0" parTransId="{56C76CCF-3107-44F2-BF8D-DD501D2365D1}" sibTransId="{0922AD26-AB31-430E-BDA3-5CB195C078EA}"/>
    <dgm:cxn modelId="{ADDB5DB9-EBD0-4947-A113-5A3E9BAE99BB}" type="presOf" srcId="{ECE7B409-AFCB-4C60-AC50-FE2D2872A3B0}" destId="{5A89CADC-A078-4597-9CF9-FCD6ED97B7B9}" srcOrd="0" destOrd="0" presId="urn:microsoft.com/office/officeart/2005/8/layout/hList2"/>
    <dgm:cxn modelId="{8DBE1CBC-8A36-443D-9081-46506BB782E8}" type="presOf" srcId="{482CB55C-E9FB-46C7-A5AA-B5FA0B3A2679}" destId="{264A6F56-C388-438E-B632-CBA28F880315}" srcOrd="0" destOrd="0" presId="urn:microsoft.com/office/officeart/2005/8/layout/hList2"/>
    <dgm:cxn modelId="{EA0641C9-0701-41F8-B46D-692598823CA6}" srcId="{778D78A6-A949-40FE-806F-CAE25526C462}" destId="{C6B3C7AD-05F0-4C8C-B1FB-A28002A4A155}" srcOrd="1" destOrd="0" parTransId="{8E30C823-A7DC-4910-AFA0-F718D41A101D}" sibTransId="{A7750A51-941E-400F-A474-C7BBA3F68EC2}"/>
    <dgm:cxn modelId="{571EACCD-24F4-45BD-96CB-D77443E4D5B3}" srcId="{B9177A00-C9E9-47C8-9781-4B9B998C526E}" destId="{9F262701-6ED9-4617-A871-85DA9452B91D}" srcOrd="0" destOrd="0" parTransId="{4191E3A4-28A9-4083-8F15-C2C17371FAB7}" sibTransId="{E107DB62-441C-47E8-A6D7-09875928A5A8}"/>
    <dgm:cxn modelId="{ACFF25E5-5C85-45F8-9E99-8A3D8B08E1E7}" srcId="{B9177A00-C9E9-47C8-9781-4B9B998C526E}" destId="{778D78A6-A949-40FE-806F-CAE25526C462}" srcOrd="1" destOrd="0" parTransId="{DAABD533-F8F6-4BCA-ABAD-332754440598}" sibTransId="{85BB8FB2-96E7-4320-8511-DD134B218C92}"/>
    <dgm:cxn modelId="{A7B43DE9-8A9D-4720-9F59-52781544F3D9}" type="presOf" srcId="{C6B3C7AD-05F0-4C8C-B1FB-A28002A4A155}" destId="{3594B76D-30CB-4562-B2CF-AB258F32F5CF}" srcOrd="0" destOrd="1" presId="urn:microsoft.com/office/officeart/2005/8/layout/hList2"/>
    <dgm:cxn modelId="{5622D0EA-8FE0-43B8-95F8-A55C4DCA4BAE}" type="presOf" srcId="{EDBBBDB8-A8A7-4044-BC17-4B8925CC48EF}" destId="{3594B76D-30CB-4562-B2CF-AB258F32F5CF}" srcOrd="0" destOrd="2" presId="urn:microsoft.com/office/officeart/2005/8/layout/hList2"/>
    <dgm:cxn modelId="{BCE9D8ED-A733-4D07-AB8D-1AEC03F61F90}" srcId="{778D78A6-A949-40FE-806F-CAE25526C462}" destId="{EDBBBDB8-A8A7-4044-BC17-4B8925CC48EF}" srcOrd="2" destOrd="0" parTransId="{2079105C-E09D-4802-859F-3968A2333007}" sibTransId="{C74EC749-E52F-412D-B735-DE561F348277}"/>
    <dgm:cxn modelId="{7E629FF2-13B7-4E5C-B5B4-27B141FCD3B8}" srcId="{778D78A6-A949-40FE-806F-CAE25526C462}" destId="{C2616626-C469-4033-A53A-88A7756584FD}" srcOrd="0" destOrd="0" parTransId="{FC1563B5-C58D-4655-AFA9-83920D285E2E}" sibTransId="{50B1E902-BE1B-4BF1-8BF1-37CB23239E9D}"/>
    <dgm:cxn modelId="{7E021B6D-3BF7-46F9-A228-653809E93793}" type="presParOf" srcId="{C32683C6-DFF8-47C9-BCA9-2552B2B9F7E2}" destId="{53B575A5-214C-42B9-B571-7D1E6F037294}" srcOrd="0" destOrd="0" presId="urn:microsoft.com/office/officeart/2005/8/layout/hList2"/>
    <dgm:cxn modelId="{411B7CCD-65E8-4F3D-AC62-78AC2F1A568E}" type="presParOf" srcId="{53B575A5-214C-42B9-B571-7D1E6F037294}" destId="{1B393F87-5185-4601-AFC1-BF1D9A5FD1BC}" srcOrd="0" destOrd="0" presId="urn:microsoft.com/office/officeart/2005/8/layout/hList2"/>
    <dgm:cxn modelId="{C2DA7B4F-3C1E-484E-ABE9-20E5EE7E0324}" type="presParOf" srcId="{53B575A5-214C-42B9-B571-7D1E6F037294}" destId="{5A89CADC-A078-4597-9CF9-FCD6ED97B7B9}" srcOrd="1" destOrd="0" presId="urn:microsoft.com/office/officeart/2005/8/layout/hList2"/>
    <dgm:cxn modelId="{5C6DB964-5369-40DC-B666-C03E95F7F145}" type="presParOf" srcId="{53B575A5-214C-42B9-B571-7D1E6F037294}" destId="{76635744-0686-41B5-99C5-9D05210D3E93}" srcOrd="2" destOrd="0" presId="urn:microsoft.com/office/officeart/2005/8/layout/hList2"/>
    <dgm:cxn modelId="{F8D8EBA8-FE26-4F70-9990-E4429A6FD4E7}" type="presParOf" srcId="{C32683C6-DFF8-47C9-BCA9-2552B2B9F7E2}" destId="{8FB03115-298D-445C-8144-44A035F009B7}" srcOrd="1" destOrd="0" presId="urn:microsoft.com/office/officeart/2005/8/layout/hList2"/>
    <dgm:cxn modelId="{63A14C2F-DDC7-4DDB-8BCE-FB42955603FC}" type="presParOf" srcId="{C32683C6-DFF8-47C9-BCA9-2552B2B9F7E2}" destId="{4B943141-1108-4C2A-8660-0B7D50546E27}" srcOrd="2" destOrd="0" presId="urn:microsoft.com/office/officeart/2005/8/layout/hList2"/>
    <dgm:cxn modelId="{C0A5D453-A6E2-4341-9D3C-C9207CBC74E6}" type="presParOf" srcId="{4B943141-1108-4C2A-8660-0B7D50546E27}" destId="{2D25B07C-97FD-48B3-90E7-71063C3C5311}" srcOrd="0" destOrd="0" presId="urn:microsoft.com/office/officeart/2005/8/layout/hList2"/>
    <dgm:cxn modelId="{5D73D3CA-0D7A-414B-A80E-7E8FEDE2EC85}" type="presParOf" srcId="{4B943141-1108-4C2A-8660-0B7D50546E27}" destId="{3594B76D-30CB-4562-B2CF-AB258F32F5CF}" srcOrd="1" destOrd="0" presId="urn:microsoft.com/office/officeart/2005/8/layout/hList2"/>
    <dgm:cxn modelId="{7FA21EB9-530F-4A68-99AE-B23611F22115}" type="presParOf" srcId="{4B943141-1108-4C2A-8660-0B7D50546E27}" destId="{27356A0D-3E65-4D0D-B4B7-258225D607CC}" srcOrd="2" destOrd="0" presId="urn:microsoft.com/office/officeart/2005/8/layout/hList2"/>
    <dgm:cxn modelId="{62F2AC05-3D16-4170-8615-682896C28BF1}" type="presParOf" srcId="{C32683C6-DFF8-47C9-BCA9-2552B2B9F7E2}" destId="{1597398E-299D-43F1-852C-25E1C0309C26}" srcOrd="3" destOrd="0" presId="urn:microsoft.com/office/officeart/2005/8/layout/hList2"/>
    <dgm:cxn modelId="{4707525C-76D4-4017-AD14-D68C4901B268}" type="presParOf" srcId="{C32683C6-DFF8-47C9-BCA9-2552B2B9F7E2}" destId="{BC7E1EED-A982-4340-BF63-894714E4AF02}" srcOrd="4" destOrd="0" presId="urn:microsoft.com/office/officeart/2005/8/layout/hList2"/>
    <dgm:cxn modelId="{801C51DC-497C-459E-8DC5-356EF4DEE1A6}" type="presParOf" srcId="{BC7E1EED-A982-4340-BF63-894714E4AF02}" destId="{6495D67F-ECCD-427E-A336-75C8264EBA08}" srcOrd="0" destOrd="0" presId="urn:microsoft.com/office/officeart/2005/8/layout/hList2"/>
    <dgm:cxn modelId="{B0818A89-E47F-4002-96C1-3A590C4A9DA0}" type="presParOf" srcId="{BC7E1EED-A982-4340-BF63-894714E4AF02}" destId="{264A6F56-C388-438E-B632-CBA28F880315}" srcOrd="1" destOrd="0" presId="urn:microsoft.com/office/officeart/2005/8/layout/hList2"/>
    <dgm:cxn modelId="{3413FF91-EE09-4B59-AEDE-F74FDBB1CBDF}" type="presParOf" srcId="{BC7E1EED-A982-4340-BF63-894714E4AF02}" destId="{1E90FEF8-777A-4412-BDF6-EBEABD62FC2C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177A00-C9E9-47C8-9781-4B9B998C526E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262701-6ED9-4617-A871-85DA9452B91D}">
      <dgm:prSet phldrT="[Text]"/>
      <dgm:spPr/>
      <dgm:t>
        <a:bodyPr/>
        <a:lstStyle/>
        <a:p>
          <a:r>
            <a:rPr lang="en-US" dirty="0"/>
            <a:t>1980s</a:t>
          </a:r>
        </a:p>
      </dgm:t>
    </dgm:pt>
    <dgm:pt modelId="{4191E3A4-28A9-4083-8F15-C2C17371FAB7}" type="parTrans" cxnId="{571EACCD-24F4-45BD-96CB-D77443E4D5B3}">
      <dgm:prSet/>
      <dgm:spPr/>
      <dgm:t>
        <a:bodyPr/>
        <a:lstStyle/>
        <a:p>
          <a:endParaRPr lang="en-US"/>
        </a:p>
      </dgm:t>
    </dgm:pt>
    <dgm:pt modelId="{E107DB62-441C-47E8-A6D7-09875928A5A8}" type="sibTrans" cxnId="{571EACCD-24F4-45BD-96CB-D77443E4D5B3}">
      <dgm:prSet/>
      <dgm:spPr/>
      <dgm:t>
        <a:bodyPr/>
        <a:lstStyle/>
        <a:p>
          <a:endParaRPr lang="en-US"/>
        </a:p>
      </dgm:t>
    </dgm:pt>
    <dgm:pt modelId="{ECE7B409-AFCB-4C60-AC50-FE2D2872A3B0}">
      <dgm:prSet phldrT="[Text]"/>
      <dgm:spPr/>
      <dgm:t>
        <a:bodyPr/>
        <a:lstStyle/>
        <a:p>
          <a:r>
            <a:rPr lang="en-US" dirty="0"/>
            <a:t>Shared governance continues to become normalized</a:t>
          </a:r>
        </a:p>
      </dgm:t>
    </dgm:pt>
    <dgm:pt modelId="{89FF5B12-27EE-4F41-917B-288DF8B24DA7}" type="parTrans" cxnId="{222ABB83-9618-4EFE-A391-044FB07DAEAB}">
      <dgm:prSet/>
      <dgm:spPr/>
      <dgm:t>
        <a:bodyPr/>
        <a:lstStyle/>
        <a:p>
          <a:endParaRPr lang="en-US"/>
        </a:p>
      </dgm:t>
    </dgm:pt>
    <dgm:pt modelId="{5DFA92C0-7017-4A7D-B636-63754FC880CB}" type="sibTrans" cxnId="{222ABB83-9618-4EFE-A391-044FB07DAEAB}">
      <dgm:prSet/>
      <dgm:spPr/>
      <dgm:t>
        <a:bodyPr/>
        <a:lstStyle/>
        <a:p>
          <a:endParaRPr lang="en-US"/>
        </a:p>
      </dgm:t>
    </dgm:pt>
    <dgm:pt modelId="{778D78A6-A949-40FE-806F-CAE25526C462}">
      <dgm:prSet phldrT="[Text]"/>
      <dgm:spPr/>
      <dgm:t>
        <a:bodyPr/>
        <a:lstStyle/>
        <a:p>
          <a:r>
            <a:rPr lang="en-US" dirty="0"/>
            <a:t>1990s</a:t>
          </a:r>
        </a:p>
      </dgm:t>
    </dgm:pt>
    <dgm:pt modelId="{DAABD533-F8F6-4BCA-ABAD-332754440598}" type="parTrans" cxnId="{ACFF25E5-5C85-45F8-9E99-8A3D8B08E1E7}">
      <dgm:prSet/>
      <dgm:spPr/>
      <dgm:t>
        <a:bodyPr/>
        <a:lstStyle/>
        <a:p>
          <a:endParaRPr lang="en-US"/>
        </a:p>
      </dgm:t>
    </dgm:pt>
    <dgm:pt modelId="{85BB8FB2-96E7-4320-8511-DD134B218C92}" type="sibTrans" cxnId="{ACFF25E5-5C85-45F8-9E99-8A3D8B08E1E7}">
      <dgm:prSet/>
      <dgm:spPr/>
      <dgm:t>
        <a:bodyPr/>
        <a:lstStyle/>
        <a:p>
          <a:endParaRPr lang="en-US"/>
        </a:p>
      </dgm:t>
    </dgm:pt>
    <dgm:pt modelId="{C2616626-C469-4033-A53A-88A7756584FD}">
      <dgm:prSet phldrT="[Text]"/>
      <dgm:spPr/>
      <dgm:t>
        <a:bodyPr/>
        <a:lstStyle/>
        <a:p>
          <a:r>
            <a:rPr lang="en-US" dirty="0"/>
            <a:t>Need to build strong, healthy relationships across campus</a:t>
          </a:r>
        </a:p>
      </dgm:t>
    </dgm:pt>
    <dgm:pt modelId="{FC1563B5-C58D-4655-AFA9-83920D285E2E}" type="parTrans" cxnId="{7E629FF2-13B7-4E5C-B5B4-27B141FCD3B8}">
      <dgm:prSet/>
      <dgm:spPr/>
      <dgm:t>
        <a:bodyPr/>
        <a:lstStyle/>
        <a:p>
          <a:endParaRPr lang="en-US"/>
        </a:p>
      </dgm:t>
    </dgm:pt>
    <dgm:pt modelId="{50B1E902-BE1B-4BF1-8BF1-37CB23239E9D}" type="sibTrans" cxnId="{7E629FF2-13B7-4E5C-B5B4-27B141FCD3B8}">
      <dgm:prSet/>
      <dgm:spPr/>
      <dgm:t>
        <a:bodyPr/>
        <a:lstStyle/>
        <a:p>
          <a:endParaRPr lang="en-US"/>
        </a:p>
      </dgm:t>
    </dgm:pt>
    <dgm:pt modelId="{228292B2-664B-4DDD-9A74-7E0E2DA70ABF}">
      <dgm:prSet phldrT="[Text]"/>
      <dgm:spPr/>
      <dgm:t>
        <a:bodyPr/>
        <a:lstStyle/>
        <a:p>
          <a:r>
            <a:rPr lang="en-US" dirty="0"/>
            <a:t>2000s</a:t>
          </a:r>
        </a:p>
      </dgm:t>
    </dgm:pt>
    <dgm:pt modelId="{477164FF-0095-4848-AF8F-92DF4BBFF269}" type="parTrans" cxnId="{75A5C80B-B003-47CC-9F15-6CC4B5396F63}">
      <dgm:prSet/>
      <dgm:spPr/>
      <dgm:t>
        <a:bodyPr/>
        <a:lstStyle/>
        <a:p>
          <a:endParaRPr lang="en-US"/>
        </a:p>
      </dgm:t>
    </dgm:pt>
    <dgm:pt modelId="{04E49EAF-8721-4331-AA69-0DC568BB99A8}" type="sibTrans" cxnId="{75A5C80B-B003-47CC-9F15-6CC4B5396F63}">
      <dgm:prSet/>
      <dgm:spPr/>
      <dgm:t>
        <a:bodyPr/>
        <a:lstStyle/>
        <a:p>
          <a:endParaRPr lang="en-US"/>
        </a:p>
      </dgm:t>
    </dgm:pt>
    <dgm:pt modelId="{482CB55C-E9FB-46C7-A5AA-B5FA0B3A2679}">
      <dgm:prSet phldrT="[Text]"/>
      <dgm:spPr/>
      <dgm:t>
        <a:bodyPr/>
        <a:lstStyle/>
        <a:p>
          <a:r>
            <a:rPr lang="en-US" dirty="0"/>
            <a:t>Recognizing the value of healthy shared governance</a:t>
          </a:r>
        </a:p>
      </dgm:t>
    </dgm:pt>
    <dgm:pt modelId="{56C76CCF-3107-44F2-BF8D-DD501D2365D1}" type="parTrans" cxnId="{A2B158AB-69CF-4A58-A8B0-6DB2DF31DB93}">
      <dgm:prSet/>
      <dgm:spPr/>
      <dgm:t>
        <a:bodyPr/>
        <a:lstStyle/>
        <a:p>
          <a:endParaRPr lang="en-US"/>
        </a:p>
      </dgm:t>
    </dgm:pt>
    <dgm:pt modelId="{0922AD26-AB31-430E-BDA3-5CB195C078EA}" type="sibTrans" cxnId="{A2B158AB-69CF-4A58-A8B0-6DB2DF31DB93}">
      <dgm:prSet/>
      <dgm:spPr/>
      <dgm:t>
        <a:bodyPr/>
        <a:lstStyle/>
        <a:p>
          <a:endParaRPr lang="en-US"/>
        </a:p>
      </dgm:t>
    </dgm:pt>
    <dgm:pt modelId="{C32683C6-DFF8-47C9-BCA9-2552B2B9F7E2}" type="pres">
      <dgm:prSet presAssocID="{B9177A00-C9E9-47C8-9781-4B9B998C526E}" presName="linearFlow" presStyleCnt="0">
        <dgm:presLayoutVars>
          <dgm:dir/>
          <dgm:animLvl val="lvl"/>
          <dgm:resizeHandles/>
        </dgm:presLayoutVars>
      </dgm:prSet>
      <dgm:spPr/>
    </dgm:pt>
    <dgm:pt modelId="{53B575A5-214C-42B9-B571-7D1E6F037294}" type="pres">
      <dgm:prSet presAssocID="{9F262701-6ED9-4617-A871-85DA9452B91D}" presName="compositeNode" presStyleCnt="0">
        <dgm:presLayoutVars>
          <dgm:bulletEnabled val="1"/>
        </dgm:presLayoutVars>
      </dgm:prSet>
      <dgm:spPr/>
    </dgm:pt>
    <dgm:pt modelId="{1B393F87-5185-4601-AFC1-BF1D9A5FD1BC}" type="pres">
      <dgm:prSet presAssocID="{9F262701-6ED9-4617-A871-85DA9452B91D}" presName="image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A89CADC-A078-4597-9CF9-FCD6ED97B7B9}" type="pres">
      <dgm:prSet presAssocID="{9F262701-6ED9-4617-A871-85DA9452B91D}" presName="childNode" presStyleLbl="node1" presStyleIdx="0" presStyleCnt="3" custScaleY="96546">
        <dgm:presLayoutVars>
          <dgm:bulletEnabled val="1"/>
        </dgm:presLayoutVars>
      </dgm:prSet>
      <dgm:spPr/>
    </dgm:pt>
    <dgm:pt modelId="{76635744-0686-41B5-99C5-9D05210D3E93}" type="pres">
      <dgm:prSet presAssocID="{9F262701-6ED9-4617-A871-85DA9452B91D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8FB03115-298D-445C-8144-44A035F009B7}" type="pres">
      <dgm:prSet presAssocID="{E107DB62-441C-47E8-A6D7-09875928A5A8}" presName="sibTrans" presStyleCnt="0"/>
      <dgm:spPr/>
    </dgm:pt>
    <dgm:pt modelId="{4B943141-1108-4C2A-8660-0B7D50546E27}" type="pres">
      <dgm:prSet presAssocID="{778D78A6-A949-40FE-806F-CAE25526C462}" presName="compositeNode" presStyleCnt="0">
        <dgm:presLayoutVars>
          <dgm:bulletEnabled val="1"/>
        </dgm:presLayoutVars>
      </dgm:prSet>
      <dgm:spPr/>
    </dgm:pt>
    <dgm:pt modelId="{2D25B07C-97FD-48B3-90E7-71063C3C5311}" type="pres">
      <dgm:prSet presAssocID="{778D78A6-A949-40FE-806F-CAE25526C462}" presName="image" presStyleLbl="f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594B76D-30CB-4562-B2CF-AB258F32F5CF}" type="pres">
      <dgm:prSet presAssocID="{778D78A6-A949-40FE-806F-CAE25526C462}" presName="childNode" presStyleLbl="node1" presStyleIdx="1" presStyleCnt="3" custScaleY="96855">
        <dgm:presLayoutVars>
          <dgm:bulletEnabled val="1"/>
        </dgm:presLayoutVars>
      </dgm:prSet>
      <dgm:spPr/>
    </dgm:pt>
    <dgm:pt modelId="{27356A0D-3E65-4D0D-B4B7-258225D607CC}" type="pres">
      <dgm:prSet presAssocID="{778D78A6-A949-40FE-806F-CAE25526C462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1597398E-299D-43F1-852C-25E1C0309C26}" type="pres">
      <dgm:prSet presAssocID="{85BB8FB2-96E7-4320-8511-DD134B218C92}" presName="sibTrans" presStyleCnt="0"/>
      <dgm:spPr/>
    </dgm:pt>
    <dgm:pt modelId="{BC7E1EED-A982-4340-BF63-894714E4AF02}" type="pres">
      <dgm:prSet presAssocID="{228292B2-664B-4DDD-9A74-7E0E2DA70ABF}" presName="compositeNode" presStyleCnt="0">
        <dgm:presLayoutVars>
          <dgm:bulletEnabled val="1"/>
        </dgm:presLayoutVars>
      </dgm:prSet>
      <dgm:spPr/>
    </dgm:pt>
    <dgm:pt modelId="{6495D67F-ECCD-427E-A336-75C8264EBA08}" type="pres">
      <dgm:prSet presAssocID="{228292B2-664B-4DDD-9A74-7E0E2DA70ABF}" presName="image" presStyleLbl="fgImgPlace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64A6F56-C388-438E-B632-CBA28F880315}" type="pres">
      <dgm:prSet presAssocID="{228292B2-664B-4DDD-9A74-7E0E2DA70ABF}" presName="childNode" presStyleLbl="node1" presStyleIdx="2" presStyleCnt="3" custScaleY="97077">
        <dgm:presLayoutVars>
          <dgm:bulletEnabled val="1"/>
        </dgm:presLayoutVars>
      </dgm:prSet>
      <dgm:spPr/>
    </dgm:pt>
    <dgm:pt modelId="{1E90FEF8-777A-4412-BDF6-EBEABD62FC2C}" type="pres">
      <dgm:prSet presAssocID="{228292B2-664B-4DDD-9A74-7E0E2DA70ABF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75A5C80B-B003-47CC-9F15-6CC4B5396F63}" srcId="{B9177A00-C9E9-47C8-9781-4B9B998C526E}" destId="{228292B2-664B-4DDD-9A74-7E0E2DA70ABF}" srcOrd="2" destOrd="0" parTransId="{477164FF-0095-4848-AF8F-92DF4BBFF269}" sibTransId="{04E49EAF-8721-4331-AA69-0DC568BB99A8}"/>
    <dgm:cxn modelId="{53188535-C771-4451-8F32-08F6CA51F69F}" type="presOf" srcId="{C2616626-C469-4033-A53A-88A7756584FD}" destId="{3594B76D-30CB-4562-B2CF-AB258F32F5CF}" srcOrd="0" destOrd="0" presId="urn:microsoft.com/office/officeart/2005/8/layout/hList2"/>
    <dgm:cxn modelId="{883D6242-BFB3-41E1-AEB1-FD32FBED83ED}" type="presOf" srcId="{B9177A00-C9E9-47C8-9781-4B9B998C526E}" destId="{C32683C6-DFF8-47C9-BCA9-2552B2B9F7E2}" srcOrd="0" destOrd="0" presId="urn:microsoft.com/office/officeart/2005/8/layout/hList2"/>
    <dgm:cxn modelId="{222ABB83-9618-4EFE-A391-044FB07DAEAB}" srcId="{9F262701-6ED9-4617-A871-85DA9452B91D}" destId="{ECE7B409-AFCB-4C60-AC50-FE2D2872A3B0}" srcOrd="0" destOrd="0" parTransId="{89FF5B12-27EE-4F41-917B-288DF8B24DA7}" sibTransId="{5DFA92C0-7017-4A7D-B636-63754FC880CB}"/>
    <dgm:cxn modelId="{A20B7291-B6D5-4A24-B529-1202296FABAA}" type="presOf" srcId="{228292B2-664B-4DDD-9A74-7E0E2DA70ABF}" destId="{1E90FEF8-777A-4412-BDF6-EBEABD62FC2C}" srcOrd="0" destOrd="0" presId="urn:microsoft.com/office/officeart/2005/8/layout/hList2"/>
    <dgm:cxn modelId="{83EA9D9A-980E-4337-9745-EB07B05F57D2}" type="presOf" srcId="{9F262701-6ED9-4617-A871-85DA9452B91D}" destId="{76635744-0686-41B5-99C5-9D05210D3E93}" srcOrd="0" destOrd="0" presId="urn:microsoft.com/office/officeart/2005/8/layout/hList2"/>
    <dgm:cxn modelId="{C333FCA4-FDC5-42AC-99C9-CB181CB1840B}" type="presOf" srcId="{778D78A6-A949-40FE-806F-CAE25526C462}" destId="{27356A0D-3E65-4D0D-B4B7-258225D607CC}" srcOrd="0" destOrd="0" presId="urn:microsoft.com/office/officeart/2005/8/layout/hList2"/>
    <dgm:cxn modelId="{A2B158AB-69CF-4A58-A8B0-6DB2DF31DB93}" srcId="{228292B2-664B-4DDD-9A74-7E0E2DA70ABF}" destId="{482CB55C-E9FB-46C7-A5AA-B5FA0B3A2679}" srcOrd="0" destOrd="0" parTransId="{56C76CCF-3107-44F2-BF8D-DD501D2365D1}" sibTransId="{0922AD26-AB31-430E-BDA3-5CB195C078EA}"/>
    <dgm:cxn modelId="{ADDB5DB9-EBD0-4947-A113-5A3E9BAE99BB}" type="presOf" srcId="{ECE7B409-AFCB-4C60-AC50-FE2D2872A3B0}" destId="{5A89CADC-A078-4597-9CF9-FCD6ED97B7B9}" srcOrd="0" destOrd="0" presId="urn:microsoft.com/office/officeart/2005/8/layout/hList2"/>
    <dgm:cxn modelId="{8DBE1CBC-8A36-443D-9081-46506BB782E8}" type="presOf" srcId="{482CB55C-E9FB-46C7-A5AA-B5FA0B3A2679}" destId="{264A6F56-C388-438E-B632-CBA28F880315}" srcOrd="0" destOrd="0" presId="urn:microsoft.com/office/officeart/2005/8/layout/hList2"/>
    <dgm:cxn modelId="{571EACCD-24F4-45BD-96CB-D77443E4D5B3}" srcId="{B9177A00-C9E9-47C8-9781-4B9B998C526E}" destId="{9F262701-6ED9-4617-A871-85DA9452B91D}" srcOrd="0" destOrd="0" parTransId="{4191E3A4-28A9-4083-8F15-C2C17371FAB7}" sibTransId="{E107DB62-441C-47E8-A6D7-09875928A5A8}"/>
    <dgm:cxn modelId="{ACFF25E5-5C85-45F8-9E99-8A3D8B08E1E7}" srcId="{B9177A00-C9E9-47C8-9781-4B9B998C526E}" destId="{778D78A6-A949-40FE-806F-CAE25526C462}" srcOrd="1" destOrd="0" parTransId="{DAABD533-F8F6-4BCA-ABAD-332754440598}" sibTransId="{85BB8FB2-96E7-4320-8511-DD134B218C92}"/>
    <dgm:cxn modelId="{7E629FF2-13B7-4E5C-B5B4-27B141FCD3B8}" srcId="{778D78A6-A949-40FE-806F-CAE25526C462}" destId="{C2616626-C469-4033-A53A-88A7756584FD}" srcOrd="0" destOrd="0" parTransId="{FC1563B5-C58D-4655-AFA9-83920D285E2E}" sibTransId="{50B1E902-BE1B-4BF1-8BF1-37CB23239E9D}"/>
    <dgm:cxn modelId="{7E021B6D-3BF7-46F9-A228-653809E93793}" type="presParOf" srcId="{C32683C6-DFF8-47C9-BCA9-2552B2B9F7E2}" destId="{53B575A5-214C-42B9-B571-7D1E6F037294}" srcOrd="0" destOrd="0" presId="urn:microsoft.com/office/officeart/2005/8/layout/hList2"/>
    <dgm:cxn modelId="{411B7CCD-65E8-4F3D-AC62-78AC2F1A568E}" type="presParOf" srcId="{53B575A5-214C-42B9-B571-7D1E6F037294}" destId="{1B393F87-5185-4601-AFC1-BF1D9A5FD1BC}" srcOrd="0" destOrd="0" presId="urn:microsoft.com/office/officeart/2005/8/layout/hList2"/>
    <dgm:cxn modelId="{C2DA7B4F-3C1E-484E-ABE9-20E5EE7E0324}" type="presParOf" srcId="{53B575A5-214C-42B9-B571-7D1E6F037294}" destId="{5A89CADC-A078-4597-9CF9-FCD6ED97B7B9}" srcOrd="1" destOrd="0" presId="urn:microsoft.com/office/officeart/2005/8/layout/hList2"/>
    <dgm:cxn modelId="{5C6DB964-5369-40DC-B666-C03E95F7F145}" type="presParOf" srcId="{53B575A5-214C-42B9-B571-7D1E6F037294}" destId="{76635744-0686-41B5-99C5-9D05210D3E93}" srcOrd="2" destOrd="0" presId="urn:microsoft.com/office/officeart/2005/8/layout/hList2"/>
    <dgm:cxn modelId="{F8D8EBA8-FE26-4F70-9990-E4429A6FD4E7}" type="presParOf" srcId="{C32683C6-DFF8-47C9-BCA9-2552B2B9F7E2}" destId="{8FB03115-298D-445C-8144-44A035F009B7}" srcOrd="1" destOrd="0" presId="urn:microsoft.com/office/officeart/2005/8/layout/hList2"/>
    <dgm:cxn modelId="{63A14C2F-DDC7-4DDB-8BCE-FB42955603FC}" type="presParOf" srcId="{C32683C6-DFF8-47C9-BCA9-2552B2B9F7E2}" destId="{4B943141-1108-4C2A-8660-0B7D50546E27}" srcOrd="2" destOrd="0" presId="urn:microsoft.com/office/officeart/2005/8/layout/hList2"/>
    <dgm:cxn modelId="{C0A5D453-A6E2-4341-9D3C-C9207CBC74E6}" type="presParOf" srcId="{4B943141-1108-4C2A-8660-0B7D50546E27}" destId="{2D25B07C-97FD-48B3-90E7-71063C3C5311}" srcOrd="0" destOrd="0" presId="urn:microsoft.com/office/officeart/2005/8/layout/hList2"/>
    <dgm:cxn modelId="{5D73D3CA-0D7A-414B-A80E-7E8FEDE2EC85}" type="presParOf" srcId="{4B943141-1108-4C2A-8660-0B7D50546E27}" destId="{3594B76D-30CB-4562-B2CF-AB258F32F5CF}" srcOrd="1" destOrd="0" presId="urn:microsoft.com/office/officeart/2005/8/layout/hList2"/>
    <dgm:cxn modelId="{7FA21EB9-530F-4A68-99AE-B23611F22115}" type="presParOf" srcId="{4B943141-1108-4C2A-8660-0B7D50546E27}" destId="{27356A0D-3E65-4D0D-B4B7-258225D607CC}" srcOrd="2" destOrd="0" presId="urn:microsoft.com/office/officeart/2005/8/layout/hList2"/>
    <dgm:cxn modelId="{62F2AC05-3D16-4170-8615-682896C28BF1}" type="presParOf" srcId="{C32683C6-DFF8-47C9-BCA9-2552B2B9F7E2}" destId="{1597398E-299D-43F1-852C-25E1C0309C26}" srcOrd="3" destOrd="0" presId="urn:microsoft.com/office/officeart/2005/8/layout/hList2"/>
    <dgm:cxn modelId="{4707525C-76D4-4017-AD14-D68C4901B268}" type="presParOf" srcId="{C32683C6-DFF8-47C9-BCA9-2552B2B9F7E2}" destId="{BC7E1EED-A982-4340-BF63-894714E4AF02}" srcOrd="4" destOrd="0" presId="urn:microsoft.com/office/officeart/2005/8/layout/hList2"/>
    <dgm:cxn modelId="{801C51DC-497C-459E-8DC5-356EF4DEE1A6}" type="presParOf" srcId="{BC7E1EED-A982-4340-BF63-894714E4AF02}" destId="{6495D67F-ECCD-427E-A336-75C8264EBA08}" srcOrd="0" destOrd="0" presId="urn:microsoft.com/office/officeart/2005/8/layout/hList2"/>
    <dgm:cxn modelId="{B0818A89-E47F-4002-96C1-3A590C4A9DA0}" type="presParOf" srcId="{BC7E1EED-A982-4340-BF63-894714E4AF02}" destId="{264A6F56-C388-438E-B632-CBA28F880315}" srcOrd="1" destOrd="0" presId="urn:microsoft.com/office/officeart/2005/8/layout/hList2"/>
    <dgm:cxn modelId="{3413FF91-EE09-4B59-AEDE-F74FDBB1CBDF}" type="presParOf" srcId="{BC7E1EED-A982-4340-BF63-894714E4AF02}" destId="{1E90FEF8-777A-4412-BDF6-EBEABD62FC2C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35744-0686-41B5-99C5-9D05210D3E93}">
      <dsp:nvSpPr>
        <dsp:cNvPr id="0" name=""/>
        <dsp:cNvSpPr/>
      </dsp:nvSpPr>
      <dsp:spPr>
        <a:xfrm rot="16200000">
          <a:off x="-1404979" y="2313248"/>
          <a:ext cx="3477342" cy="526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4028" bIns="0" numCol="1" spcCol="1270" anchor="t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1950s</a:t>
          </a:r>
        </a:p>
      </dsp:txBody>
      <dsp:txXfrm>
        <a:off x="-1404979" y="2313248"/>
        <a:ext cx="3477342" cy="526142"/>
      </dsp:txXfrm>
    </dsp:sp>
    <dsp:sp modelId="{5A89CADC-A078-4597-9CF9-FCD6ED97B7B9}">
      <dsp:nvSpPr>
        <dsp:cNvPr id="0" name=""/>
        <dsp:cNvSpPr/>
      </dsp:nvSpPr>
      <dsp:spPr>
        <a:xfrm>
          <a:off x="596763" y="931867"/>
          <a:ext cx="2620747" cy="3288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64028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“Expectation of Shared Governance” – Faculty Manual</a:t>
          </a:r>
        </a:p>
      </dsp:txBody>
      <dsp:txXfrm>
        <a:off x="596763" y="931867"/>
        <a:ext cx="2620747" cy="3288905"/>
      </dsp:txXfrm>
    </dsp:sp>
    <dsp:sp modelId="{1B393F87-5185-4601-AFC1-BF1D9A5FD1BC}">
      <dsp:nvSpPr>
        <dsp:cNvPr id="0" name=""/>
        <dsp:cNvSpPr/>
      </dsp:nvSpPr>
      <dsp:spPr>
        <a:xfrm>
          <a:off x="70620" y="143140"/>
          <a:ext cx="1052284" cy="1052284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356A0D-3E65-4D0D-B4B7-258225D607CC}">
      <dsp:nvSpPr>
        <dsp:cNvPr id="0" name=""/>
        <dsp:cNvSpPr/>
      </dsp:nvSpPr>
      <dsp:spPr>
        <a:xfrm rot="16200000">
          <a:off x="2437354" y="2313248"/>
          <a:ext cx="3477342" cy="526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4028" bIns="0" numCol="1" spcCol="1270" anchor="t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1960s</a:t>
          </a:r>
        </a:p>
      </dsp:txBody>
      <dsp:txXfrm>
        <a:off x="2437354" y="2313248"/>
        <a:ext cx="3477342" cy="526142"/>
      </dsp:txXfrm>
    </dsp:sp>
    <dsp:sp modelId="{3594B76D-30CB-4562-B2CF-AB258F32F5CF}">
      <dsp:nvSpPr>
        <dsp:cNvPr id="0" name=""/>
        <dsp:cNvSpPr/>
      </dsp:nvSpPr>
      <dsp:spPr>
        <a:xfrm>
          <a:off x="4439097" y="929276"/>
          <a:ext cx="2620747" cy="32940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64028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Meaning of shared governance will grow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Has the power to protect &amp; amplify the voices of those who comprise the campus</a:t>
          </a:r>
        </a:p>
      </dsp:txBody>
      <dsp:txXfrm>
        <a:off x="4439097" y="929276"/>
        <a:ext cx="2620747" cy="3294086"/>
      </dsp:txXfrm>
    </dsp:sp>
    <dsp:sp modelId="{2D25B07C-97FD-48B3-90E7-71063C3C5311}">
      <dsp:nvSpPr>
        <dsp:cNvPr id="0" name=""/>
        <dsp:cNvSpPr/>
      </dsp:nvSpPr>
      <dsp:spPr>
        <a:xfrm>
          <a:off x="3912954" y="143140"/>
          <a:ext cx="1052284" cy="1052284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90FEF8-777A-4412-BDF6-EBEABD62FC2C}">
      <dsp:nvSpPr>
        <dsp:cNvPr id="0" name=""/>
        <dsp:cNvSpPr/>
      </dsp:nvSpPr>
      <dsp:spPr>
        <a:xfrm rot="16200000">
          <a:off x="6279688" y="2313248"/>
          <a:ext cx="3477342" cy="526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4028" bIns="0" numCol="1" spcCol="1270" anchor="t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1970s</a:t>
          </a:r>
        </a:p>
      </dsp:txBody>
      <dsp:txXfrm>
        <a:off x="6279688" y="2313248"/>
        <a:ext cx="3477342" cy="526142"/>
      </dsp:txXfrm>
    </dsp:sp>
    <dsp:sp modelId="{264A6F56-C388-438E-B632-CBA28F880315}">
      <dsp:nvSpPr>
        <dsp:cNvPr id="0" name=""/>
        <dsp:cNvSpPr/>
      </dsp:nvSpPr>
      <dsp:spPr>
        <a:xfrm>
          <a:off x="8281431" y="906934"/>
          <a:ext cx="2620747" cy="33387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64028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Continued commitment to shared governance</a:t>
          </a:r>
        </a:p>
      </dsp:txBody>
      <dsp:txXfrm>
        <a:off x="8281431" y="906934"/>
        <a:ext cx="2620747" cy="3338770"/>
      </dsp:txXfrm>
    </dsp:sp>
    <dsp:sp modelId="{6495D67F-ECCD-427E-A336-75C8264EBA08}">
      <dsp:nvSpPr>
        <dsp:cNvPr id="0" name=""/>
        <dsp:cNvSpPr/>
      </dsp:nvSpPr>
      <dsp:spPr>
        <a:xfrm>
          <a:off x="7755289" y="143140"/>
          <a:ext cx="1052284" cy="10522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35744-0686-41B5-99C5-9D05210D3E93}">
      <dsp:nvSpPr>
        <dsp:cNvPr id="0" name=""/>
        <dsp:cNvSpPr/>
      </dsp:nvSpPr>
      <dsp:spPr>
        <a:xfrm rot="16200000">
          <a:off x="-1404979" y="2313248"/>
          <a:ext cx="3477342" cy="526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4028" bIns="0" numCol="1" spcCol="1270" anchor="t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1980s</a:t>
          </a:r>
        </a:p>
      </dsp:txBody>
      <dsp:txXfrm>
        <a:off x="-1404979" y="2313248"/>
        <a:ext cx="3477342" cy="526142"/>
      </dsp:txXfrm>
    </dsp:sp>
    <dsp:sp modelId="{5A89CADC-A078-4597-9CF9-FCD6ED97B7B9}">
      <dsp:nvSpPr>
        <dsp:cNvPr id="0" name=""/>
        <dsp:cNvSpPr/>
      </dsp:nvSpPr>
      <dsp:spPr>
        <a:xfrm>
          <a:off x="596763" y="897702"/>
          <a:ext cx="2620747" cy="33572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464028" rIns="234696" bIns="23469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Shared governance continues to become normalized</a:t>
          </a:r>
        </a:p>
      </dsp:txBody>
      <dsp:txXfrm>
        <a:off x="596763" y="897702"/>
        <a:ext cx="2620747" cy="3357235"/>
      </dsp:txXfrm>
    </dsp:sp>
    <dsp:sp modelId="{1B393F87-5185-4601-AFC1-BF1D9A5FD1BC}">
      <dsp:nvSpPr>
        <dsp:cNvPr id="0" name=""/>
        <dsp:cNvSpPr/>
      </dsp:nvSpPr>
      <dsp:spPr>
        <a:xfrm>
          <a:off x="70620" y="143140"/>
          <a:ext cx="1052284" cy="1052284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356A0D-3E65-4D0D-B4B7-258225D607CC}">
      <dsp:nvSpPr>
        <dsp:cNvPr id="0" name=""/>
        <dsp:cNvSpPr/>
      </dsp:nvSpPr>
      <dsp:spPr>
        <a:xfrm rot="16200000">
          <a:off x="2437354" y="2313248"/>
          <a:ext cx="3477342" cy="526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4028" bIns="0" numCol="1" spcCol="1270" anchor="t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1990s</a:t>
          </a:r>
        </a:p>
      </dsp:txBody>
      <dsp:txXfrm>
        <a:off x="2437354" y="2313248"/>
        <a:ext cx="3477342" cy="526142"/>
      </dsp:txXfrm>
    </dsp:sp>
    <dsp:sp modelId="{3594B76D-30CB-4562-B2CF-AB258F32F5CF}">
      <dsp:nvSpPr>
        <dsp:cNvPr id="0" name=""/>
        <dsp:cNvSpPr/>
      </dsp:nvSpPr>
      <dsp:spPr>
        <a:xfrm>
          <a:off x="4439097" y="892329"/>
          <a:ext cx="2620747" cy="33679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464028" rIns="234696" bIns="23469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Need to build strong, healthy relationships across campus</a:t>
          </a:r>
        </a:p>
      </dsp:txBody>
      <dsp:txXfrm>
        <a:off x="4439097" y="892329"/>
        <a:ext cx="2620747" cy="3367980"/>
      </dsp:txXfrm>
    </dsp:sp>
    <dsp:sp modelId="{2D25B07C-97FD-48B3-90E7-71063C3C5311}">
      <dsp:nvSpPr>
        <dsp:cNvPr id="0" name=""/>
        <dsp:cNvSpPr/>
      </dsp:nvSpPr>
      <dsp:spPr>
        <a:xfrm>
          <a:off x="3912954" y="143140"/>
          <a:ext cx="1052284" cy="1052284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90FEF8-777A-4412-BDF6-EBEABD62FC2C}">
      <dsp:nvSpPr>
        <dsp:cNvPr id="0" name=""/>
        <dsp:cNvSpPr/>
      </dsp:nvSpPr>
      <dsp:spPr>
        <a:xfrm rot="16200000">
          <a:off x="6279688" y="2313248"/>
          <a:ext cx="3477342" cy="526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4028" bIns="0" numCol="1" spcCol="1270" anchor="t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2000s</a:t>
          </a:r>
        </a:p>
      </dsp:txBody>
      <dsp:txXfrm>
        <a:off x="6279688" y="2313248"/>
        <a:ext cx="3477342" cy="526142"/>
      </dsp:txXfrm>
    </dsp:sp>
    <dsp:sp modelId="{264A6F56-C388-438E-B632-CBA28F880315}">
      <dsp:nvSpPr>
        <dsp:cNvPr id="0" name=""/>
        <dsp:cNvSpPr/>
      </dsp:nvSpPr>
      <dsp:spPr>
        <a:xfrm>
          <a:off x="8281431" y="888469"/>
          <a:ext cx="2620747" cy="33757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464028" rIns="234696" bIns="23469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Recognizing the value of healthy shared governance</a:t>
          </a:r>
        </a:p>
      </dsp:txBody>
      <dsp:txXfrm>
        <a:off x="8281431" y="888469"/>
        <a:ext cx="2620747" cy="3375700"/>
      </dsp:txXfrm>
    </dsp:sp>
    <dsp:sp modelId="{6495D67F-ECCD-427E-A336-75C8264EBA08}">
      <dsp:nvSpPr>
        <dsp:cNvPr id="0" name=""/>
        <dsp:cNvSpPr/>
      </dsp:nvSpPr>
      <dsp:spPr>
        <a:xfrm>
          <a:off x="7755289" y="143140"/>
          <a:ext cx="1052284" cy="1052284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en-US"/>
              <a:t>5/13/2025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en-US"/>
              <a:t>5/13/2025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5/13/2025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5/13/2025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5/13/2025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5/13/2025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5/13/2025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5/13/2025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5/13/2025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5/13/2025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5/13/2025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5/13/2025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6728" y="745961"/>
            <a:ext cx="6899563" cy="2247468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Academic Senate Retreat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963" y="3611418"/>
            <a:ext cx="10954327" cy="168101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Shared Governance Over the Last 75 Years: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 Decade-by-Decade Look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October 31, 2024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3" y="366423"/>
            <a:ext cx="3906982" cy="300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5543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EBBS &amp; FLOWS</a:t>
            </a:r>
            <a:b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Campus Leadership: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Academic Senate &amp; Administrators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6" y="1819564"/>
            <a:ext cx="2164625" cy="980948"/>
          </a:xfrm>
        </p:spPr>
      </p:pic>
      <p:sp>
        <p:nvSpPr>
          <p:cNvPr id="4" name="TextBox 3"/>
          <p:cNvSpPr txBox="1"/>
          <p:nvPr/>
        </p:nvSpPr>
        <p:spPr>
          <a:xfrm>
            <a:off x="6003636" y="1819564"/>
            <a:ext cx="545869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Four Staff representatives added to Academic Senate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Established Staff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General Education and Budget Concerns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7" y="2881746"/>
            <a:ext cx="5046370" cy="3440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855" y="1819564"/>
            <a:ext cx="2355272" cy="9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5543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EBBS &amp; FLOWS</a:t>
            </a:r>
            <a:b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Campus Leadership: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Academic Senate &amp; Administrators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5927" y="2074037"/>
            <a:ext cx="54586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Efforts made for faculty and administrative leadership to better reflect our student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Downward trend in trust and cooperation with management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0" y="2262908"/>
            <a:ext cx="3228553" cy="2484581"/>
          </a:xfrm>
        </p:spPr>
      </p:pic>
    </p:spTree>
    <p:extLst>
      <p:ext uri="{BB962C8B-B14F-4D97-AF65-F5344CB8AC3E}">
        <p14:creationId xmlns:p14="http://schemas.microsoft.com/office/powerpoint/2010/main" val="291482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28653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RISING TIDE</a:t>
            </a:r>
            <a:b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Faculty Focus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9528" y="1551709"/>
            <a:ext cx="73613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1950s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paragraph RTP submissions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Tenure automatic after three years, but demotion was a possibility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Emphasis on “good teaching” and “training teachers”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Academic freedom promoted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9528" y="3860032"/>
            <a:ext cx="6400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1960s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Academic freedom promoted, but needed to be fought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Late 1960s, less academic freedom for faculty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81964" y="3084945"/>
            <a:ext cx="4396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1970s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faculty protections put into place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7096" y="4618181"/>
            <a:ext cx="3703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1980s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Mandatory retirement at age 70</a:t>
            </a:r>
          </a:p>
        </p:txBody>
      </p:sp>
    </p:spTree>
    <p:extLst>
      <p:ext uri="{BB962C8B-B14F-4D97-AF65-F5344CB8AC3E}">
        <p14:creationId xmlns:p14="http://schemas.microsoft.com/office/powerpoint/2010/main" val="405992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31883" y="182049"/>
            <a:ext cx="9509759" cy="128653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TSUNAMI</a:t>
            </a:r>
            <a:b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Campus Culture &amp; Growth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9528" y="1551709"/>
            <a:ext cx="110836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1950s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President McIntosh stressed necessity of realizing the ‘potentialities’ of the rapidly expanding institution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120 units required for degree in major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1951: Tuition &amp; Fees = $14 for Full-time enrollment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1959: 10,000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Commencement speaker, Ralph Bunche (African American Nobel Prize Winner) spoke about “negotiating to end the Palestine War”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Balls, dances, and festivals a common campus occurrence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Campus support for veterans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9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59593" y="145104"/>
            <a:ext cx="9509759" cy="119416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TSUNAMI</a:t>
            </a:r>
            <a:b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Campus Culture &amp; Growth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018" y="1339273"/>
            <a:ext cx="690933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1960s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1968: 22,000 students (largest campus in California State College system)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Masters degrees emerged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Parking was a problem (Cost - $12 per semester)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campus events &amp; celebrations continued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Recognition of Native American / Indian Culture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Leaders protested 49ers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Political forums &amp; riots on campus (Vietnam, religion)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students rights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focus on athletics &amp; football 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350" y="2434596"/>
            <a:ext cx="4202013" cy="316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24035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TSUNAMI</a:t>
            </a:r>
            <a:b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Campus Culture &amp; Growth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492" y="1773382"/>
            <a:ext cx="7804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1970s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Campus Construction slows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Beer, ping pong, and pinball became common campus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Protests against Prospector Pete mascot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0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24035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SHARE THE WAVES</a:t>
            </a:r>
            <a:b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Diversity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054" y="1505527"/>
            <a:ext cx="1132378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1950s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GENDER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Women celebrated, but more often about the “Female Form”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Gender stereotypes were prevalent --- STEM faculty were male; Education faculty were female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“Wives’ Club” formed for establishing friendships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Beauty pageants held on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little gender diversity on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Campus had an acting “Dean of Women” (Dean of Sororities)</a:t>
            </a:r>
          </a:p>
          <a:p>
            <a:endParaRPr lang="en-US" b="1" dirty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RACE, ETHNICITY, &amp; 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Primarily White students on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Few BIPOC students on campus, but the 1955 Class President was Black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1958, one club promoted activities for international students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89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24035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SHARE THE WAVES</a:t>
            </a:r>
            <a:b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Diversity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054" y="1505527"/>
            <a:ext cx="1132378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1960s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GENDER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Still mostly male students</a:t>
            </a:r>
          </a:p>
          <a:p>
            <a:endParaRPr lang="en-US" b="1" dirty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RACE, ETHNICITY, &amp; 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Still lacking diversity, but program in Black Studies was created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Chairperson of Black Studies, Dr. Karenga created African American Holiday (Kwanzaa in 1966)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Steps toward equity --- In 1967, special admissions procedure for minority populations (up to 75 students)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ask for more classes focusing on diversity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8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24035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SHARE THE WAVES</a:t>
            </a:r>
            <a:b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Diversity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054" y="1505527"/>
            <a:ext cx="1132378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1970s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GENDER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Push for Equal Rights for Women</a:t>
            </a:r>
          </a:p>
          <a:p>
            <a:endParaRPr lang="en-US" b="1" dirty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RACE, ETHNICITY, &amp; 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Diversity data collected on students for first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adult learning and disability program on the West Coast established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24035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SHARE THE WAVES</a:t>
            </a:r>
            <a:b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Diversity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054" y="1505527"/>
            <a:ext cx="1132378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1980s &amp; 1990s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Early 1980s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Diversity was already a focus, but not in the right way or places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More diversity in students, but less in faculty &amp;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Late 1980s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Diversity flourishes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Lesbian/Gay Club established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Black Law Society, Lebanese Society, and multiple Affinity Groups established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1990s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Less focus on diversity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9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71140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Members of the campus community came together at the </a:t>
            </a:r>
            <a:r>
              <a:rPr lang="it-IT" dirty="0"/>
              <a:t>Anna W. Ngai Alumni Center to explore 75 years of history at CSULB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051" y="1976582"/>
            <a:ext cx="4897258" cy="3833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0" y="1976582"/>
            <a:ext cx="5111906" cy="383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24035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SHARE THE WAVES</a:t>
            </a:r>
            <a:b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Diversity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054" y="1505527"/>
            <a:ext cx="1132378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2000s</a:t>
            </a: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Recognition that diversity is global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Exponential Latino/Hispanic population growth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8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THEMES of the RETREAT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83" y="1353312"/>
            <a:ext cx="4967316" cy="4142232"/>
          </a:xfrm>
        </p:spPr>
        <p:txBody>
          <a:bodyPr>
            <a:normAutofit/>
          </a:bodyPr>
          <a:lstStyle/>
          <a:p>
            <a:r>
              <a:rPr lang="en-US" sz="2800" dirty="0"/>
              <a:t>Shared Governance</a:t>
            </a:r>
          </a:p>
          <a:p>
            <a:r>
              <a:rPr lang="en-US" sz="2800" dirty="0"/>
              <a:t>Campus Leadership: Academic Senate &amp; Administrators</a:t>
            </a:r>
          </a:p>
          <a:p>
            <a:r>
              <a:rPr lang="en-US" sz="2800" dirty="0"/>
              <a:t>Faculty Focus</a:t>
            </a:r>
          </a:p>
          <a:p>
            <a:r>
              <a:rPr lang="en-US" sz="2800" dirty="0"/>
              <a:t>Campus Culture &amp; Growth</a:t>
            </a:r>
          </a:p>
          <a:p>
            <a:r>
              <a:rPr lang="en-US" sz="2800" dirty="0"/>
              <a:t>Diversity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06" y="1353312"/>
            <a:ext cx="5594131" cy="43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1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THEMES of the RETREAT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83" y="1353312"/>
            <a:ext cx="4967316" cy="732180"/>
          </a:xfrm>
        </p:spPr>
        <p:txBody>
          <a:bodyPr>
            <a:normAutofit/>
          </a:bodyPr>
          <a:lstStyle/>
          <a:p>
            <a:r>
              <a:rPr lang="en-US" sz="2800" dirty="0"/>
              <a:t>Halloween Style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22" y="1353312"/>
            <a:ext cx="3679197" cy="4622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65" y="2085492"/>
            <a:ext cx="4473808" cy="389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2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0804" y="329830"/>
            <a:ext cx="9509759" cy="11572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 STEADY TIDE</a:t>
            </a:r>
            <a:br>
              <a:rPr lang="en-US" sz="4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Commitment to Shared Governance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4584690"/>
              </p:ext>
            </p:extLst>
          </p:nvPr>
        </p:nvGraphicFramePr>
        <p:xfrm>
          <a:off x="609600" y="1573213"/>
          <a:ext cx="10972800" cy="4458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86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0804" y="329830"/>
            <a:ext cx="9509759" cy="11572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 STEADY TIDE</a:t>
            </a:r>
            <a:br>
              <a:rPr lang="en-US" sz="4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Commitment to Shared Governance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2575504"/>
              </p:ext>
            </p:extLst>
          </p:nvPr>
        </p:nvGraphicFramePr>
        <p:xfrm>
          <a:off x="609600" y="1573213"/>
          <a:ext cx="10972800" cy="4458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716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5543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EBBS &amp; FLOWS</a:t>
            </a:r>
            <a:b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Campus Leadership: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Academic Senate &amp; Administrators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9" y="1819564"/>
            <a:ext cx="1983510" cy="198351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3905171"/>
            <a:ext cx="4763656" cy="27214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7856" y="1819564"/>
            <a:ext cx="61144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Bi-weekly communications to faculty with campus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Annual “Faculty Manual” published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Rules considered for administrators who “do not enjoy the confidence of the faculty”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Questionnaire to faculty about what the future of higher education should look like</a:t>
            </a:r>
          </a:p>
        </p:txBody>
      </p:sp>
    </p:spTree>
    <p:extLst>
      <p:ext uri="{BB962C8B-B14F-4D97-AF65-F5344CB8AC3E}">
        <p14:creationId xmlns:p14="http://schemas.microsoft.com/office/powerpoint/2010/main" val="21272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5543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EBBS &amp; FLOWS</a:t>
            </a:r>
            <a:b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Campus Leadership: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Academic Senate &amp; Administrators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9" y="1915540"/>
            <a:ext cx="1983510" cy="1791557"/>
          </a:xfrm>
        </p:spPr>
      </p:pic>
      <p:sp>
        <p:nvSpPr>
          <p:cNvPr id="4" name="TextBox 3"/>
          <p:cNvSpPr txBox="1"/>
          <p:nvPr/>
        </p:nvSpPr>
        <p:spPr>
          <a:xfrm>
            <a:off x="5426006" y="1819564"/>
            <a:ext cx="60363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Academic Senate passed 16 policies in one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Call for less bureaucracy and more 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Administrators were becoming upset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18" y="1915540"/>
            <a:ext cx="2580078" cy="412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5543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EBBS &amp; FLOWS</a:t>
            </a:r>
            <a:b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Campus Leadership: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Academic Senate &amp; Administrators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75" y="1915540"/>
            <a:ext cx="1791557" cy="1400315"/>
          </a:xfrm>
        </p:spPr>
      </p:pic>
      <p:sp>
        <p:nvSpPr>
          <p:cNvPr id="4" name="TextBox 3"/>
          <p:cNvSpPr txBox="1"/>
          <p:nvPr/>
        </p:nvSpPr>
        <p:spPr>
          <a:xfrm>
            <a:off x="6003636" y="1819564"/>
            <a:ext cx="54586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Minutes of the Academic Senate note a call for the removal of “unnecessary denotations of gender” from CSULB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Academic Senate adds student senators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Agendas &amp; minutes distributed via 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Policies/structures encouraged to ensure the interests of the campus population are met and not directed by those in leadership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Call for President Horn to spend more time on campus, and less time in D.C.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75" y="3434012"/>
            <a:ext cx="5237018" cy="286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ainting presentation (widescreen).potx" id="{7D8F5DB3-F878-46D5-AF2D-2DD5B7369221}" vid="{9251DF30-C224-466C-9BFA-3064FAD55731}"/>
    </a:ext>
  </a:extLst>
</a:theme>
</file>

<file path=ppt/theme/theme2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 painting presentation (widescreen)</Template>
  <TotalTime>180</TotalTime>
  <Words>827</Words>
  <Application>Microsoft Office PowerPoint</Application>
  <PresentationFormat>Widescreen</PresentationFormat>
  <Paragraphs>178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Georgia</vt:lpstr>
      <vt:lpstr>Ocean 16x9</vt:lpstr>
      <vt:lpstr>Academic Senate Retreat</vt:lpstr>
      <vt:lpstr>Members of the campus community came together at the Anna W. Ngai Alumni Center to explore 75 years of history at CSULB</vt:lpstr>
      <vt:lpstr>THEMES of the RETREAT</vt:lpstr>
      <vt:lpstr>THEMES of the RETREAT</vt:lpstr>
      <vt:lpstr>A STEADY TIDE Commitment to Shared Governance</vt:lpstr>
      <vt:lpstr>A STEADY TIDE Commitment to Shared Governance</vt:lpstr>
      <vt:lpstr>EBBS &amp; FLOWS Campus Leadership: Academic Senate &amp; Administrators</vt:lpstr>
      <vt:lpstr>EBBS &amp; FLOWS Campus Leadership: Academic Senate &amp; Administrators</vt:lpstr>
      <vt:lpstr>EBBS &amp; FLOWS Campus Leadership: Academic Senate &amp; Administrators</vt:lpstr>
      <vt:lpstr>EBBS &amp; FLOWS Campus Leadership: Academic Senate &amp; Administrators</vt:lpstr>
      <vt:lpstr>EBBS &amp; FLOWS Campus Leadership: Academic Senate &amp; Administrators</vt:lpstr>
      <vt:lpstr>RISING TIDE Faculty Focus</vt:lpstr>
      <vt:lpstr>TSUNAMI Campus Culture &amp; Growth</vt:lpstr>
      <vt:lpstr>TSUNAMI Campus Culture &amp; Growth</vt:lpstr>
      <vt:lpstr>TSUNAMI Campus Culture &amp; Growth</vt:lpstr>
      <vt:lpstr>SHARE THE WAVES Diversity</vt:lpstr>
      <vt:lpstr>SHARE THE WAVES Diversity</vt:lpstr>
      <vt:lpstr>SHARE THE WAVES Diversity</vt:lpstr>
      <vt:lpstr>SHARE THE WAVES Diversity</vt:lpstr>
      <vt:lpstr>SHARE THE WAVES Diversity</vt:lpstr>
    </vt:vector>
  </TitlesOfParts>
  <Company>California State University, Long Beach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Senate Retreat</dc:title>
  <dc:creator>Ryan Fischer</dc:creator>
  <cp:lastModifiedBy>Ann Kinsey</cp:lastModifiedBy>
  <cp:revision>24</cp:revision>
  <dcterms:created xsi:type="dcterms:W3CDTF">2025-05-13T17:28:42Z</dcterms:created>
  <dcterms:modified xsi:type="dcterms:W3CDTF">2025-05-13T20:13:30Z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