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30"/>
  </p:notesMasterIdLst>
  <p:sldIdLst>
    <p:sldId id="256" r:id="rId5"/>
    <p:sldId id="257" r:id="rId6"/>
    <p:sldId id="258" r:id="rId7"/>
    <p:sldId id="259" r:id="rId8"/>
    <p:sldId id="260" r:id="rId9"/>
    <p:sldId id="274" r:id="rId10"/>
    <p:sldId id="276" r:id="rId11"/>
    <p:sldId id="277" r:id="rId12"/>
    <p:sldId id="261" r:id="rId13"/>
    <p:sldId id="278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82" r:id="rId22"/>
    <p:sldId id="270" r:id="rId23"/>
    <p:sldId id="279" r:id="rId24"/>
    <p:sldId id="280" r:id="rId25"/>
    <p:sldId id="271" r:id="rId26"/>
    <p:sldId id="281" r:id="rId27"/>
    <p:sldId id="272" r:id="rId28"/>
    <p:sldId id="273" r:id="rId29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 MT"/>
        <a:ea typeface="Gill Sans MT"/>
        <a:cs typeface="Gill Sans MT"/>
        <a:sym typeface="Gill Sans M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BDFCB"/>
          </a:solidFill>
        </a:fill>
      </a:tcStyle>
    </a:wholeTbl>
    <a:band2H>
      <a:tcTxStyle/>
      <a:tcStyle>
        <a:tcBdr/>
        <a:fill>
          <a:solidFill>
            <a:srgbClr val="FDF0E7"/>
          </a:solidFill>
        </a:fill>
      </a:tcStyle>
    </a:band2H>
    <a:firstCol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BD2CC"/>
          </a:solidFill>
        </a:fill>
      </a:tcStyle>
    </a:wholeTbl>
    <a:band2H>
      <a:tcTxStyle/>
      <a:tcStyle>
        <a:tcBdr/>
        <a:fill>
          <a:solidFill>
            <a:srgbClr val="F5EAE7"/>
          </a:solidFill>
        </a:fill>
      </a:tcStyle>
    </a:band2H>
    <a:firstCol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FDDDA"/>
          </a:solidFill>
        </a:fill>
      </a:tcStyle>
    </a:wholeTbl>
    <a:band2H>
      <a:tcTxStyle/>
      <a:tcStyle>
        <a:tcBdr/>
        <a:fill>
          <a:solidFill>
            <a:srgbClr val="F0EFED"/>
          </a:solidFill>
        </a:fill>
      </a:tcStyle>
    </a:band2H>
    <a:firstCol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63"/>
  </p:normalViewPr>
  <p:slideViewPr>
    <p:cSldViewPr snapToGrid="0">
      <p:cViewPr varScale="1">
        <p:scale>
          <a:sx n="107" d="100"/>
          <a:sy n="107" d="100"/>
        </p:scale>
        <p:origin x="17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pei-fanghung\Desktop\2.%20Desktop\AS%20Roster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370E-0343-9146-F6F41F5C456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370E-0343-9146-F6F41F5C456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370E-0343-9146-F6F41F5C456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370E-0343-9146-F6F41F5C456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370E-0343-9146-F6F41F5C456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370E-0343-9146-F6F41F5C456D}"/>
              </c:ext>
            </c:extLst>
          </c:dPt>
          <c:dLbls>
            <c:dLbl>
              <c:idx val="0"/>
              <c:layout>
                <c:manualLayout>
                  <c:x val="-0.23657616773208001"/>
                  <c:y val="-0.21562603593859625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70E-0343-9146-F6F41F5C456D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val>
            <c:numRef>
              <c:f>Sheet1!$B$1:$B$6</c:f>
              <c:numCache>
                <c:formatCode>General</c:formatCode>
                <c:ptCount val="6"/>
                <c:pt idx="0">
                  <c:v>59</c:v>
                </c:pt>
                <c:pt idx="1">
                  <c:v>5</c:v>
                </c:pt>
                <c:pt idx="2">
                  <c:v>5</c:v>
                </c:pt>
                <c:pt idx="3">
                  <c:v>1</c:v>
                </c:pt>
                <c:pt idx="4">
                  <c:v>2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0E-0343-9146-F6F41F5C456D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E-370E-0343-9146-F6F41F5C456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0-370E-0343-9146-F6F41F5C456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2-370E-0343-9146-F6F41F5C456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4-370E-0343-9146-F6F41F5C456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6-370E-0343-9146-F6F41F5C456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8-370E-0343-9146-F6F41F5C456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Sheet1!$C$1:$C$6</c:f>
              <c:numCache>
                <c:formatCode>0%</c:formatCode>
                <c:ptCount val="6"/>
                <c:pt idx="0">
                  <c:v>0.76623376623376627</c:v>
                </c:pt>
                <c:pt idx="1">
                  <c:v>6.4935064935064929E-2</c:v>
                </c:pt>
                <c:pt idx="2">
                  <c:v>6.4935064935064929E-2</c:v>
                </c:pt>
                <c:pt idx="3">
                  <c:v>1.2987012987012988E-2</c:v>
                </c:pt>
                <c:pt idx="4">
                  <c:v>2.5974025974025976E-2</c:v>
                </c:pt>
                <c:pt idx="5">
                  <c:v>6.4935064935064929E-2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370E-0343-9146-F6F41F5C456D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0.52057</cdr:x>
      <cdr:y>0.47756</cdr:y>
    </cdr:from>
    <cdr:to>
      <cdr:x>0.66614</cdr:x>
      <cdr:y>0.5368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EABED0A-DD6A-5934-F218-2DE5FF82E1B1}"/>
            </a:ext>
          </a:extLst>
        </cdr:cNvPr>
        <cdr:cNvSpPr txBox="1"/>
      </cdr:nvSpPr>
      <cdr:spPr>
        <a:xfrm xmlns:a="http://schemas.openxmlformats.org/drawingml/2006/main">
          <a:off x="2984500" y="2413000"/>
          <a:ext cx="834571" cy="2993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>
              <a:solidFill>
                <a:schemeClr val="bg1"/>
              </a:solidFill>
            </a:rPr>
            <a:t>Faculty</a:t>
          </a:r>
        </a:p>
      </cdr:txBody>
    </cdr:sp>
  </cdr:relSizeAnchor>
  <cdr:relSizeAnchor xmlns:cdr="http://schemas.openxmlformats.org/drawingml/2006/chartDrawing">
    <cdr:from>
      <cdr:x>0.04324</cdr:x>
      <cdr:y>0.07053</cdr:y>
    </cdr:from>
    <cdr:to>
      <cdr:x>0.31823</cdr:x>
      <cdr:y>0.14071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E26C4A38-48A1-27C1-51BC-EF84CD3DC7C7}"/>
            </a:ext>
          </a:extLst>
        </cdr:cNvPr>
        <cdr:cNvSpPr txBox="1"/>
      </cdr:nvSpPr>
      <cdr:spPr>
        <a:xfrm xmlns:a="http://schemas.openxmlformats.org/drawingml/2006/main">
          <a:off x="324433" y="431471"/>
          <a:ext cx="2063472" cy="429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>
              <a:solidFill>
                <a:sysClr val="windowText" lastClr="000000"/>
              </a:solidFill>
            </a:rPr>
            <a:t>Emeritus Faculty</a:t>
          </a:r>
        </a:p>
      </cdr:txBody>
    </cdr:sp>
  </cdr:relSizeAnchor>
  <cdr:relSizeAnchor xmlns:cdr="http://schemas.openxmlformats.org/drawingml/2006/chartDrawing">
    <cdr:from>
      <cdr:x>0.2888</cdr:x>
      <cdr:y>0.05339</cdr:y>
    </cdr:from>
    <cdr:to>
      <cdr:x>0.40238</cdr:x>
      <cdr:y>0.11264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62FA2EA9-F371-1715-B21E-0B39EA604178}"/>
            </a:ext>
          </a:extLst>
        </cdr:cNvPr>
        <cdr:cNvSpPr txBox="1"/>
      </cdr:nvSpPr>
      <cdr:spPr>
        <a:xfrm xmlns:a="http://schemas.openxmlformats.org/drawingml/2006/main">
          <a:off x="2075950" y="298698"/>
          <a:ext cx="816444" cy="3314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>
              <a:solidFill>
                <a:sysClr val="windowText" lastClr="000000"/>
              </a:solidFill>
            </a:rPr>
            <a:t>Deans</a:t>
          </a:r>
        </a:p>
      </cdr:txBody>
    </cdr:sp>
  </cdr:relSizeAnchor>
  <cdr:relSizeAnchor xmlns:cdr="http://schemas.openxmlformats.org/drawingml/2006/chartDrawing">
    <cdr:from>
      <cdr:x>0.39768</cdr:x>
      <cdr:y>0.0399</cdr:y>
    </cdr:from>
    <cdr:to>
      <cdr:x>0.62489</cdr:x>
      <cdr:y>0.09915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62FA2EA9-F371-1715-B21E-0B39EA604178}"/>
            </a:ext>
          </a:extLst>
        </cdr:cNvPr>
        <cdr:cNvSpPr txBox="1"/>
      </cdr:nvSpPr>
      <cdr:spPr>
        <a:xfrm xmlns:a="http://schemas.openxmlformats.org/drawingml/2006/main">
          <a:off x="2858619" y="223241"/>
          <a:ext cx="1633248" cy="3314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>
              <a:solidFill>
                <a:sysClr val="windowText" lastClr="000000"/>
              </a:solidFill>
            </a:rPr>
            <a:t>Students</a:t>
          </a:r>
        </a:p>
      </cdr:txBody>
    </cdr:sp>
  </cdr:relSizeAnchor>
  <cdr:relSizeAnchor xmlns:cdr="http://schemas.openxmlformats.org/drawingml/2006/chartDrawing">
    <cdr:from>
      <cdr:x>0.04931</cdr:x>
      <cdr:y>0.28842</cdr:y>
    </cdr:from>
    <cdr:to>
      <cdr:x>0.15173</cdr:x>
      <cdr:y>0.34766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62FA2EA9-F371-1715-B21E-0B39EA604178}"/>
            </a:ext>
          </a:extLst>
        </cdr:cNvPr>
        <cdr:cNvSpPr txBox="1"/>
      </cdr:nvSpPr>
      <cdr:spPr>
        <a:xfrm xmlns:a="http://schemas.openxmlformats.org/drawingml/2006/main">
          <a:off x="348344" y="1638930"/>
          <a:ext cx="723633" cy="3366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>
              <a:solidFill>
                <a:sysClr val="windowText" lastClr="000000"/>
              </a:solidFill>
            </a:rPr>
            <a:t>Staff</a:t>
          </a:r>
        </a:p>
      </cdr:txBody>
    </cdr:sp>
  </cdr:relSizeAnchor>
  <cdr:relSizeAnchor xmlns:cdr="http://schemas.openxmlformats.org/drawingml/2006/chartDrawing">
    <cdr:from>
      <cdr:x>0.03295</cdr:x>
      <cdr:y>0.15813</cdr:y>
    </cdr:from>
    <cdr:to>
      <cdr:x>0.26017</cdr:x>
      <cdr:y>0.21738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62FA2EA9-F371-1715-B21E-0B39EA604178}"/>
            </a:ext>
          </a:extLst>
        </cdr:cNvPr>
        <cdr:cNvSpPr txBox="1"/>
      </cdr:nvSpPr>
      <cdr:spPr>
        <a:xfrm xmlns:a="http://schemas.openxmlformats.org/drawingml/2006/main">
          <a:off x="236832" y="884693"/>
          <a:ext cx="1633320" cy="3314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>
              <a:solidFill>
                <a:sysClr val="windowText" lastClr="000000"/>
              </a:solidFill>
            </a:rPr>
            <a:t>Administrators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" name="Shape 11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Neil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Neil</a:t>
            </a:r>
          </a:p>
        </p:txBody>
      </p:sp>
    </p:spTree>
    <p:extLst>
      <p:ext uri="{BB962C8B-B14F-4D97-AF65-F5344CB8AC3E}">
        <p14:creationId xmlns:p14="http://schemas.microsoft.com/office/powerpoint/2010/main" val="4031421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" name="Shape 11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Kelly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4" name="Shape 16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Pei-Fang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2" name="Shape 19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Pei-Fang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102239" y="2386744"/>
            <a:ext cx="6939521" cy="1645921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021395" y="4352544"/>
            <a:ext cx="5101211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1pPr>
            <a:lvl2pPr marL="0" indent="457200" algn="ctr"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2pPr>
            <a:lvl3pPr marL="0" indent="914400" algn="ctr"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3pPr>
            <a:lvl4pPr marL="0" indent="1371600" algn="ctr"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4pPr>
            <a:lvl5pPr marL="0" indent="1828800" algn="ctr"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524000"/>
            <a:ext cx="4038600" cy="4724401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 marL="476250" indent="-247650">
              <a:defRPr sz="2600"/>
            </a:lvl2pPr>
            <a:lvl3pPr marL="754380" indent="-297180">
              <a:defRPr sz="2600"/>
            </a:lvl3pPr>
            <a:lvl4pPr marL="1016000" indent="-330200">
              <a:defRPr sz="2600"/>
            </a:lvl4pPr>
            <a:lvl5pPr marL="1244600" indent="-330200">
              <a:defRPr sz="2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4" name="Title Text"/>
          <p:cNvSpPr txBox="1">
            <a:spLocks noGrp="1"/>
          </p:cNvSpPr>
          <p:nvPr>
            <p:ph type="title"/>
          </p:nvPr>
        </p:nvSpPr>
        <p:spPr>
          <a:xfrm>
            <a:off x="1606044" y="964691"/>
            <a:ext cx="5937756" cy="118872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xfrm>
            <a:off x="1606044" y="964691"/>
            <a:ext cx="5937756" cy="118872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06044" y="2638044"/>
            <a:ext cx="5937756" cy="3101984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1106424" y="2386744"/>
            <a:ext cx="6940296" cy="1645921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021395" y="4352464"/>
            <a:ext cx="5101211" cy="1265083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1pPr>
            <a:lvl2pPr marL="0" indent="457200" algn="ctr"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2pPr>
            <a:lvl3pPr marL="0" indent="914400" algn="ctr"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3pPr>
            <a:lvl4pPr marL="0" indent="1371600" algn="ctr"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4pPr>
            <a:lvl5pPr marL="0" indent="1828800" algn="ctr">
              <a:buClrTx/>
              <a:buSzTx/>
              <a:buFontTx/>
              <a:buNone/>
              <a:defRPr sz="19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xfrm>
            <a:off x="1606044" y="964691"/>
            <a:ext cx="5937756" cy="118872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102239" y="2638044"/>
            <a:ext cx="3288023" cy="3101982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102239" y="2313433"/>
            <a:ext cx="3288025" cy="704088"/>
          </a:xfrm>
          <a:prstGeom prst="rect">
            <a:avLst/>
          </a:prstGeom>
        </p:spPr>
        <p:txBody>
          <a:bodyPr anchor="b"/>
          <a:lstStyle>
            <a:lvl1pPr marL="0" indent="0" algn="ctr">
              <a:buClrTx/>
              <a:buSzTx/>
              <a:buFontTx/>
              <a:buNone/>
              <a:defRPr sz="1900" cap="all" spc="100">
                <a:solidFill>
                  <a:srgbClr val="6B8891"/>
                </a:solidFill>
              </a:defRPr>
            </a:lvl1pPr>
            <a:lvl2pPr marL="0" indent="457200" algn="ctr">
              <a:buClrTx/>
              <a:buSzTx/>
              <a:buFontTx/>
              <a:buNone/>
              <a:defRPr sz="1900" cap="all" spc="100">
                <a:solidFill>
                  <a:srgbClr val="6B8891"/>
                </a:solidFill>
              </a:defRPr>
            </a:lvl2pPr>
            <a:lvl3pPr marL="0" indent="914400" algn="ctr">
              <a:buClrTx/>
              <a:buSzTx/>
              <a:buFontTx/>
              <a:buNone/>
              <a:defRPr sz="1900" cap="all" spc="100">
                <a:solidFill>
                  <a:srgbClr val="6B8891"/>
                </a:solidFill>
              </a:defRPr>
            </a:lvl3pPr>
            <a:lvl4pPr marL="0" indent="1371600" algn="ctr">
              <a:buClrTx/>
              <a:buSzTx/>
              <a:buFontTx/>
              <a:buNone/>
              <a:defRPr sz="1900" cap="all" spc="100">
                <a:solidFill>
                  <a:srgbClr val="6B8891"/>
                </a:solidFill>
              </a:defRPr>
            </a:lvl4pPr>
            <a:lvl5pPr marL="0" indent="1828800" algn="ctr">
              <a:buClrTx/>
              <a:buSzTx/>
              <a:buFontTx/>
              <a:buNone/>
              <a:defRPr sz="1900" cap="all" spc="100">
                <a:solidFill>
                  <a:srgbClr val="6B8891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8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753736" y="2313433"/>
            <a:ext cx="3290517" cy="704088"/>
          </a:xfrm>
          <a:prstGeom prst="rect">
            <a:avLst/>
          </a:prstGeom>
        </p:spPr>
        <p:txBody>
          <a:bodyPr anchor="b"/>
          <a:lstStyle/>
          <a:p>
            <a:pPr marL="0" indent="0" algn="ctr">
              <a:buClrTx/>
              <a:buSzTx/>
              <a:buFontTx/>
              <a:buNone/>
              <a:defRPr sz="1900" cap="all" spc="100">
                <a:solidFill>
                  <a:srgbClr val="6B8891"/>
                </a:solidFill>
              </a:defRPr>
            </a:pPr>
            <a:endParaRPr/>
          </a:p>
        </p:txBody>
      </p:sp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1606044" y="964691"/>
            <a:ext cx="5937756" cy="118872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xfrm>
            <a:off x="1606044" y="964691"/>
            <a:ext cx="5937756" cy="118872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3" name="Title Text"/>
          <p:cNvSpPr txBox="1">
            <a:spLocks noGrp="1"/>
          </p:cNvSpPr>
          <p:nvPr>
            <p:ph type="title"/>
          </p:nvPr>
        </p:nvSpPr>
        <p:spPr>
          <a:xfrm>
            <a:off x="640702" y="2243828"/>
            <a:ext cx="3290596" cy="1141498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r>
              <a:t>Title Text</a:t>
            </a:r>
          </a:p>
        </p:txBody>
      </p:sp>
      <p:sp>
        <p:nvSpPr>
          <p:cNvPr id="7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052059" y="804672"/>
            <a:ext cx="3611881" cy="5248656"/>
          </a:xfrm>
          <a:prstGeom prst="rect">
            <a:avLst/>
          </a:prstGeom>
        </p:spPr>
        <p:txBody>
          <a:bodyPr/>
          <a:lstStyle>
            <a:lvl1pPr>
              <a:defRPr sz="1900">
                <a:solidFill>
                  <a:srgbClr val="000000"/>
                </a:solidFill>
              </a:defRPr>
            </a:lvl1pPr>
            <a:lvl2pPr marL="500062" indent="-271462">
              <a:defRPr sz="1900">
                <a:solidFill>
                  <a:srgbClr val="000000"/>
                </a:solidFill>
              </a:defRPr>
            </a:lvl2pPr>
            <a:lvl3pPr marL="728662" indent="-271462">
              <a:defRPr sz="1900">
                <a:solidFill>
                  <a:srgbClr val="000000"/>
                </a:solidFill>
              </a:defRPr>
            </a:lvl3pPr>
            <a:lvl4pPr marL="957262" indent="-271462">
              <a:defRPr sz="1900">
                <a:solidFill>
                  <a:srgbClr val="000000"/>
                </a:solidFill>
              </a:defRPr>
            </a:lvl4pPr>
            <a:lvl5pPr marL="1185862" indent="-271462">
              <a:defRPr sz="1900"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62964" y="3549917"/>
            <a:ext cx="2846072" cy="2194037"/>
          </a:xfrm>
          <a:prstGeom prst="rect">
            <a:avLst/>
          </a:prstGeom>
        </p:spPr>
        <p:txBody>
          <a:bodyPr/>
          <a:lstStyle/>
          <a:p>
            <a: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4" name="Title Text"/>
          <p:cNvSpPr txBox="1">
            <a:spLocks noGrp="1"/>
          </p:cNvSpPr>
          <p:nvPr>
            <p:ph type="title"/>
          </p:nvPr>
        </p:nvSpPr>
        <p:spPr>
          <a:xfrm>
            <a:off x="640080" y="2243827"/>
            <a:ext cx="3291841" cy="1143001"/>
          </a:xfrm>
          <a:prstGeom prst="rect">
            <a:avLst/>
          </a:prstGeom>
          <a:ln>
            <a:solidFill>
              <a:srgbClr val="262626"/>
            </a:solidFill>
          </a:ln>
        </p:spPr>
        <p:txBody>
          <a:bodyPr/>
          <a:lstStyle>
            <a:lvl1pPr>
              <a:defRPr sz="2100"/>
            </a:lvl1pPr>
          </a:lstStyle>
          <a:p>
            <a:r>
              <a:t>Title Text</a:t>
            </a:r>
          </a:p>
        </p:txBody>
      </p:sp>
      <p:sp>
        <p:nvSpPr>
          <p:cNvPr id="85" name="Picture Placeholder 2"/>
          <p:cNvSpPr>
            <a:spLocks noGrp="1"/>
          </p:cNvSpPr>
          <p:nvPr>
            <p:ph type="pic" idx="21"/>
          </p:nvPr>
        </p:nvSpPr>
        <p:spPr>
          <a:xfrm>
            <a:off x="4572000" y="-42172"/>
            <a:ext cx="4576573" cy="68580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62964" y="3549918"/>
            <a:ext cx="2846072" cy="2194038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1pPr>
            <a:lvl2pPr marL="0" indent="457200" algn="ctr"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2pPr>
            <a:lvl3pPr marL="0" indent="914400" algn="ctr"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3pPr>
            <a:lvl4pPr marL="0" indent="1371600" algn="ctr"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4pPr>
            <a:lvl5pPr marL="0" indent="1828800" algn="ctr"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524000"/>
            <a:ext cx="8229600" cy="46482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" name="Title Text"/>
          <p:cNvSpPr txBox="1">
            <a:spLocks noGrp="1"/>
          </p:cNvSpPr>
          <p:nvPr>
            <p:ph type="title"/>
          </p:nvPr>
        </p:nvSpPr>
        <p:spPr>
          <a:xfrm>
            <a:off x="1606044" y="964691"/>
            <a:ext cx="5937756" cy="118872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82879" tIns="182879" rIns="182879" bIns="1828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240111" y="6299961"/>
            <a:ext cx="365761" cy="201677"/>
          </a:xfrm>
          <a:prstGeom prst="rect">
            <a:avLst/>
          </a:prstGeom>
          <a:solidFill>
            <a:srgbClr val="1D1D1D">
              <a:alpha val="69804"/>
            </a:srgbClr>
          </a:solidFill>
          <a:ln w="12700">
            <a:miter lim="400000"/>
          </a:ln>
        </p:spPr>
        <p:txBody>
          <a:bodyPr lIns="18288" tIns="18288" rIns="18288" bIns="18288" anchor="ctr">
            <a:spAutoFit/>
          </a:bodyPr>
          <a:lstStyle>
            <a:lvl1pPr algn="ctr">
              <a:defRPr sz="11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all" spc="20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all" spc="20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all" spc="20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all" spc="20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all" spc="20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all" spc="20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all" spc="20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all" spc="20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all" spc="20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9pPr>
    </p:titleStyle>
    <p:bodyStyle>
      <a:lvl1pPr marL="228600" marR="0" indent="-2286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1pPr>
      <a:lvl2pPr marL="485775" marR="0" indent="-25717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2pPr>
      <a:lvl3pPr marL="714375" marR="0" indent="-25717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3pPr>
      <a:lvl4pPr marL="942975" marR="0" indent="-25717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4pPr>
      <a:lvl5pPr marL="1171575" marR="0" indent="-25717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5pPr>
      <a:lvl6pPr marL="1343025" marR="0" indent="-25717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6pPr>
      <a:lvl7pPr marL="1514475" marR="0" indent="-25717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7pPr>
      <a:lvl8pPr marL="1685925" marR="0" indent="-25717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8pPr>
      <a:lvl9pPr marL="1857375" marR="0" indent="-25717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solidFill>
            <a:srgbClr val="262626"/>
          </a:solidFill>
          <a:uFillTx/>
          <a:latin typeface="Gill Sans MT"/>
          <a:ea typeface="Gill Sans MT"/>
          <a:cs typeface="Gill Sans MT"/>
          <a:sym typeface="Gill Sans MT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4572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9144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13716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18288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22860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27432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32004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36576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ulb.edu/academic-senat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pollev.com/neilhultgren106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ulb.edu/academic-senate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Ryan.Fischer@csulb.edu" TargetMode="External"/><Relationship Id="rId2" Type="http://schemas.openxmlformats.org/officeDocument/2006/relationships/hyperlink" Target="mailto:Neil.Hultgren@csulb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mailto:Ann.Kinsey@csulb.ed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ulb.edu/academic-senate/academic-senate/roste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7"/>
          <p:cNvSpPr/>
          <p:nvPr/>
        </p:nvSpPr>
        <p:spPr>
          <a:xfrm>
            <a:off x="-3" y="315256"/>
            <a:ext cx="9144000" cy="690240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5" name="Title 1"/>
          <p:cNvSpPr txBox="1">
            <a:spLocks noGrp="1"/>
          </p:cNvSpPr>
          <p:nvPr>
            <p:ph type="title"/>
          </p:nvPr>
        </p:nvSpPr>
        <p:spPr>
          <a:xfrm>
            <a:off x="667495" y="536225"/>
            <a:ext cx="7809009" cy="2292668"/>
          </a:xfrm>
          <a:prstGeom prst="rect">
            <a:avLst/>
          </a:prstGeom>
        </p:spPr>
        <p:txBody>
          <a:bodyPr/>
          <a:lstStyle/>
          <a:p>
            <a:pPr>
              <a:defRPr sz="4000" b="1">
                <a:solidFill>
                  <a:schemeClr val="accent4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CSULB ACADEMIC SENATE</a:t>
            </a:r>
            <a:br>
              <a:rPr dirty="0"/>
            </a:br>
            <a:r>
              <a:rPr dirty="0"/>
              <a:t>202</a:t>
            </a:r>
            <a:r>
              <a:rPr lang="en-US" dirty="0"/>
              <a:t>4-25</a:t>
            </a:r>
            <a:br>
              <a:rPr dirty="0"/>
            </a:br>
            <a:r>
              <a:rPr dirty="0"/>
              <a:t>New Senator Orientation </a:t>
            </a:r>
          </a:p>
        </p:txBody>
      </p:sp>
      <p:sp>
        <p:nvSpPr>
          <p:cNvPr id="116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667492" y="3144109"/>
            <a:ext cx="7809009" cy="293914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90000"/>
              </a:lnSpc>
              <a:buSzTx/>
              <a:buNone/>
              <a:defRPr sz="2400">
                <a:solidFill>
                  <a:srgbClr val="595959"/>
                </a:solidFill>
              </a:defRPr>
            </a:pPr>
            <a:r>
              <a:rPr lang="en-US" sz="2600" dirty="0">
                <a:latin typeface="+mj-lt"/>
              </a:rPr>
              <a:t>Neil Hultgren</a:t>
            </a:r>
            <a:r>
              <a:rPr sz="2600" dirty="0">
                <a:latin typeface="+mj-lt"/>
              </a:rPr>
              <a:t>, </a:t>
            </a:r>
            <a:r>
              <a:rPr lang="en-US" sz="2600" dirty="0">
                <a:latin typeface="+mj-lt"/>
              </a:rPr>
              <a:t>Ph.D., English</a:t>
            </a:r>
            <a:endParaRPr sz="2600" dirty="0">
              <a:latin typeface="+mj-lt"/>
            </a:endParaRPr>
          </a:p>
          <a:p>
            <a:pPr marL="0" indent="0" algn="ctr">
              <a:lnSpc>
                <a:spcPct val="90000"/>
              </a:lnSpc>
              <a:buSzTx/>
              <a:buNone/>
              <a:defRPr sz="2400">
                <a:solidFill>
                  <a:srgbClr val="595959"/>
                </a:solidFill>
              </a:defRPr>
            </a:pPr>
            <a:r>
              <a:rPr sz="2600" dirty="0">
                <a:latin typeface="+mj-lt"/>
              </a:rPr>
              <a:t>Academic Senat</a:t>
            </a:r>
            <a:r>
              <a:rPr lang="en-US" sz="2600" dirty="0">
                <a:latin typeface="+mj-lt"/>
              </a:rPr>
              <a:t>e</a:t>
            </a:r>
            <a:r>
              <a:rPr sz="2600" dirty="0">
                <a:latin typeface="+mj-lt"/>
              </a:rPr>
              <a:t> Chair</a:t>
            </a:r>
            <a:endParaRPr lang="en-US" sz="2600" dirty="0">
              <a:latin typeface="+mj-lt"/>
            </a:endParaRPr>
          </a:p>
          <a:p>
            <a:pPr marL="0" indent="0" algn="ctr">
              <a:lnSpc>
                <a:spcPct val="90000"/>
              </a:lnSpc>
              <a:buSzTx/>
              <a:buNone/>
              <a:defRPr sz="2400">
                <a:solidFill>
                  <a:srgbClr val="595959"/>
                </a:solidFill>
              </a:defRPr>
            </a:pPr>
            <a:endParaRPr lang="en-US" sz="2600" dirty="0">
              <a:latin typeface="+mj-lt"/>
            </a:endParaRPr>
          </a:p>
          <a:p>
            <a:pPr marL="0" indent="0" algn="ctr">
              <a:lnSpc>
                <a:spcPct val="90000"/>
              </a:lnSpc>
              <a:buSzTx/>
              <a:buNone/>
              <a:defRPr sz="2400">
                <a:solidFill>
                  <a:srgbClr val="595959"/>
                </a:solidFill>
              </a:defRPr>
            </a:pPr>
            <a:r>
              <a:rPr lang="en-US" sz="2600" dirty="0">
                <a:latin typeface="+mj-lt"/>
              </a:rPr>
              <a:t>Ryan Fischer, Ph.D., Criminology and Criminal Justice</a:t>
            </a:r>
          </a:p>
          <a:p>
            <a:pPr marL="0" indent="0" algn="ctr">
              <a:lnSpc>
                <a:spcPct val="90000"/>
              </a:lnSpc>
              <a:buSzTx/>
              <a:buNone/>
              <a:defRPr sz="2400">
                <a:solidFill>
                  <a:srgbClr val="595959"/>
                </a:solidFill>
              </a:defRPr>
            </a:pPr>
            <a:r>
              <a:rPr lang="en-US" sz="2600" dirty="0">
                <a:latin typeface="+mj-lt"/>
              </a:rPr>
              <a:t>Academic Senate Vice Chair</a:t>
            </a:r>
          </a:p>
          <a:p>
            <a:pPr algn="ctr">
              <a:lnSpc>
                <a:spcPct val="90000"/>
              </a:lnSpc>
              <a:buSzTx/>
              <a:buNone/>
              <a:defRPr sz="2800" b="1">
                <a:solidFill>
                  <a:srgbClr val="808080"/>
                </a:solidFill>
              </a:defRPr>
            </a:pPr>
            <a:endParaRPr lang="en-US" dirty="0"/>
          </a:p>
          <a:p>
            <a:pPr algn="ctr">
              <a:lnSpc>
                <a:spcPct val="90000"/>
              </a:lnSpc>
              <a:buSzTx/>
              <a:buNone/>
              <a:defRPr sz="2800" b="1">
                <a:solidFill>
                  <a:srgbClr val="808080"/>
                </a:solidFill>
              </a:defRPr>
            </a:pPr>
            <a:r>
              <a:rPr sz="3000" dirty="0">
                <a:solidFill>
                  <a:schemeClr val="bg1">
                    <a:lumMod val="25000"/>
                  </a:schemeClr>
                </a:solidFill>
                <a:latin typeface="+mj-lt"/>
              </a:rPr>
              <a:t>August 2</a:t>
            </a:r>
            <a:r>
              <a:rPr lang="en-US" sz="3000" dirty="0">
                <a:solidFill>
                  <a:schemeClr val="bg1">
                    <a:lumMod val="25000"/>
                  </a:schemeClr>
                </a:solidFill>
                <a:latin typeface="+mj-lt"/>
              </a:rPr>
              <a:t>2</a:t>
            </a:r>
            <a:r>
              <a:rPr sz="3000" dirty="0">
                <a:solidFill>
                  <a:schemeClr val="bg1">
                    <a:lumMod val="25000"/>
                  </a:schemeClr>
                </a:solidFill>
                <a:latin typeface="+mj-lt"/>
              </a:rPr>
              <a:t>, 202</a:t>
            </a:r>
            <a:r>
              <a:rPr lang="en-US" sz="3000" dirty="0">
                <a:solidFill>
                  <a:schemeClr val="bg1">
                    <a:lumMod val="25000"/>
                  </a:schemeClr>
                </a:solidFill>
                <a:latin typeface="+mj-lt"/>
              </a:rPr>
              <a:t>4</a:t>
            </a:r>
            <a:r>
              <a:rPr sz="3000" dirty="0">
                <a:solidFill>
                  <a:schemeClr val="bg1">
                    <a:lumMod val="25000"/>
                  </a:schemeClr>
                </a:solidFill>
                <a:latin typeface="+mj-lt"/>
              </a:rPr>
              <a:t> </a:t>
            </a:r>
          </a:p>
        </p:txBody>
      </p:sp>
      <p:sp>
        <p:nvSpPr>
          <p:cNvPr id="117" name="Rectangle 9"/>
          <p:cNvSpPr/>
          <p:nvPr/>
        </p:nvSpPr>
        <p:spPr>
          <a:xfrm rot="2700000">
            <a:off x="8289472" y="2447268"/>
            <a:ext cx="484028" cy="484028"/>
          </a:xfrm>
          <a:prstGeom prst="rect">
            <a:avLst/>
          </a:prstGeom>
          <a:solidFill>
            <a:schemeClr val="accent4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8" name="Isosceles Triangle 11"/>
          <p:cNvSpPr/>
          <p:nvPr/>
        </p:nvSpPr>
        <p:spPr>
          <a:xfrm rot="16200000">
            <a:off x="7716800" y="1864521"/>
            <a:ext cx="1899625" cy="954776"/>
          </a:xfrm>
          <a:prstGeom prst="triangle">
            <a:avLst/>
          </a:prstGeom>
          <a:solidFill>
            <a:schemeClr val="accent4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9" name="Isosceles Triangle 13"/>
          <p:cNvSpPr/>
          <p:nvPr/>
        </p:nvSpPr>
        <p:spPr>
          <a:xfrm rot="5400000">
            <a:off x="-376321" y="4684692"/>
            <a:ext cx="1513186" cy="760548"/>
          </a:xfrm>
          <a:prstGeom prst="triangle">
            <a:avLst/>
          </a:prstGeom>
          <a:solidFill>
            <a:schemeClr val="accent1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0" name="Rectangle 15"/>
          <p:cNvSpPr/>
          <p:nvPr/>
        </p:nvSpPr>
        <p:spPr>
          <a:xfrm rot="2700000">
            <a:off x="320936" y="5153781"/>
            <a:ext cx="364185" cy="364185"/>
          </a:xfrm>
          <a:prstGeom prst="rect">
            <a:avLst/>
          </a:prstGeom>
          <a:solidFill>
            <a:schemeClr val="accent1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053B6C-D733-F9AB-5C5D-8208B23203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106" y="6079622"/>
            <a:ext cx="3403780" cy="637691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9A38BFC-10A3-EB6B-CD42-EBC4D25379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9200049"/>
              </p:ext>
            </p:extLst>
          </p:nvPr>
        </p:nvGraphicFramePr>
        <p:xfrm>
          <a:off x="957943" y="282959"/>
          <a:ext cx="7064828" cy="5682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F026D19-2ACF-B3B5-AD8F-7D58474F2D22}"/>
              </a:ext>
            </a:extLst>
          </p:cNvPr>
          <p:cNvSpPr txBox="1"/>
          <p:nvPr/>
        </p:nvSpPr>
        <p:spPr>
          <a:xfrm>
            <a:off x="1101018" y="6129511"/>
            <a:ext cx="6941963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These percentages may be slightly different than the current composition.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Gill Sans MT"/>
              <a:ea typeface="Gill Sans MT"/>
              <a:cs typeface="Gill Sans MT"/>
              <a:sym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09009929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 2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3" name="Rectangle 25"/>
          <p:cNvSpPr/>
          <p:nvPr/>
        </p:nvSpPr>
        <p:spPr>
          <a:xfrm rot="2700000">
            <a:off x="311577" y="1348604"/>
            <a:ext cx="515606" cy="515605"/>
          </a:xfrm>
          <a:prstGeom prst="rect">
            <a:avLst/>
          </a:prstGeom>
          <a:solidFill>
            <a:schemeClr val="accent4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4" name="Freeform: Shape 27"/>
          <p:cNvSpPr/>
          <p:nvPr/>
        </p:nvSpPr>
        <p:spPr>
          <a:xfrm rot="10800000">
            <a:off x="-2" y="857250"/>
            <a:ext cx="2126521" cy="11106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21600"/>
                </a:lnTo>
                <a:lnTo>
                  <a:pt x="11829" y="0"/>
                </a:lnTo>
                <a:lnTo>
                  <a:pt x="21600" y="17843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5" name="Freeform: Shape 29"/>
          <p:cNvSpPr/>
          <p:nvPr/>
        </p:nvSpPr>
        <p:spPr>
          <a:xfrm rot="2700000">
            <a:off x="8054495" y="666997"/>
            <a:ext cx="1370730" cy="10327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5488"/>
                </a:moveTo>
                <a:lnTo>
                  <a:pt x="11669" y="0"/>
                </a:lnTo>
                <a:lnTo>
                  <a:pt x="21600" y="13181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6" name="Rectangle 31"/>
          <p:cNvSpPr/>
          <p:nvPr/>
        </p:nvSpPr>
        <p:spPr>
          <a:xfrm rot="2700000">
            <a:off x="7990350" y="1173858"/>
            <a:ext cx="484028" cy="484029"/>
          </a:xfrm>
          <a:prstGeom prst="rect">
            <a:avLst/>
          </a:prstGeom>
          <a:solidFill>
            <a:schemeClr val="accent1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7" name="Isosceles Triangle 33"/>
          <p:cNvSpPr/>
          <p:nvPr/>
        </p:nvSpPr>
        <p:spPr>
          <a:xfrm>
            <a:off x="6086566" y="5443875"/>
            <a:ext cx="1120888" cy="556875"/>
          </a:xfrm>
          <a:prstGeom prst="triangle">
            <a:avLst/>
          </a:prstGeom>
          <a:solidFill>
            <a:schemeClr val="accent1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8" name="Isosceles Triangle 35"/>
          <p:cNvSpPr/>
          <p:nvPr/>
        </p:nvSpPr>
        <p:spPr>
          <a:xfrm>
            <a:off x="6875473" y="5697106"/>
            <a:ext cx="611178" cy="303644"/>
          </a:xfrm>
          <a:prstGeom prst="triangle">
            <a:avLst/>
          </a:prstGeom>
          <a:solidFill>
            <a:schemeClr val="accent1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9" name="Title 1"/>
          <p:cNvSpPr txBox="1">
            <a:spLocks noGrp="1"/>
          </p:cNvSpPr>
          <p:nvPr>
            <p:ph type="title"/>
          </p:nvPr>
        </p:nvSpPr>
        <p:spPr>
          <a:xfrm>
            <a:off x="511985" y="466169"/>
            <a:ext cx="8170482" cy="1068935"/>
          </a:xfrm>
          <a:prstGeom prst="rect">
            <a:avLst/>
          </a:prstGeom>
        </p:spPr>
        <p:txBody>
          <a:bodyPr/>
          <a:lstStyle/>
          <a:p>
            <a:pPr defTabSz="704087">
              <a:defRPr sz="2464" spc="154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How it Works</a:t>
            </a:r>
            <a:r>
              <a:rPr lang="en-US" dirty="0"/>
              <a:t> </a:t>
            </a:r>
            <a:r>
              <a:rPr dirty="0"/>
              <a:t>-- </a:t>
            </a:r>
            <a:r>
              <a:rPr lang="en-US" dirty="0"/>
              <a:t>CURRICULUM</a:t>
            </a:r>
            <a:br>
              <a:rPr dirty="0"/>
            </a:br>
            <a:r>
              <a:rPr dirty="0">
                <a:solidFill>
                  <a:schemeClr val="accent1"/>
                </a:solidFill>
              </a:rPr>
              <a:t>Creating a New Academic Program</a:t>
            </a:r>
          </a:p>
        </p:txBody>
      </p:sp>
      <p:grpSp>
        <p:nvGrpSpPr>
          <p:cNvPr id="162" name="Content Placeholder 2"/>
          <p:cNvGrpSpPr/>
          <p:nvPr/>
        </p:nvGrpSpPr>
        <p:grpSpPr>
          <a:xfrm>
            <a:off x="516575" y="1667662"/>
            <a:ext cx="8223288" cy="4601355"/>
            <a:chOff x="0" y="0"/>
            <a:chExt cx="8223287" cy="4601354"/>
          </a:xfrm>
        </p:grpSpPr>
        <p:grpSp>
          <p:nvGrpSpPr>
            <p:cNvPr id="152" name="Group"/>
            <p:cNvGrpSpPr/>
            <p:nvPr/>
          </p:nvGrpSpPr>
          <p:grpSpPr>
            <a:xfrm>
              <a:off x="0" y="0"/>
              <a:ext cx="8223288" cy="943848"/>
              <a:chOff x="0" y="0"/>
              <a:chExt cx="8223287" cy="943847"/>
            </a:xfrm>
          </p:grpSpPr>
          <p:sp>
            <p:nvSpPr>
              <p:cNvPr id="150" name="Rounded Rectangle"/>
              <p:cNvSpPr/>
              <p:nvPr/>
            </p:nvSpPr>
            <p:spPr>
              <a:xfrm>
                <a:off x="0" y="0"/>
                <a:ext cx="8223288" cy="943848"/>
              </a:xfrm>
              <a:prstGeom prst="roundRect">
                <a:avLst>
                  <a:gd name="adj" fmla="val 16667"/>
                </a:avLst>
              </a:prstGeom>
              <a:solidFill>
                <a:schemeClr val="accent4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166812">
                  <a:lnSpc>
                    <a:spcPct val="90000"/>
                  </a:lnSpc>
                  <a:spcBef>
                    <a:spcPts val="800"/>
                  </a:spcBef>
                  <a:defRPr sz="21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1" name="New Program Proposals"/>
              <p:cNvSpPr txBox="1"/>
              <p:nvPr/>
            </p:nvSpPr>
            <p:spPr>
              <a:xfrm>
                <a:off x="30734" y="175061"/>
                <a:ext cx="8161818" cy="59372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00013" tIns="100013" rIns="100013" bIns="100013" numCol="1" anchor="ctr">
                <a:spAutoFit/>
              </a:bodyPr>
              <a:lstStyle>
                <a:lvl1pPr defTabSz="1555750">
                  <a:lnSpc>
                    <a:spcPct val="90000"/>
                  </a:lnSpc>
                  <a:spcBef>
                    <a:spcPts val="1400"/>
                  </a:spcBef>
                  <a:defRPr sz="2600">
                    <a:solidFill>
                      <a:srgbClr val="595959"/>
                    </a:solidFill>
                  </a:defRPr>
                </a:lvl1pPr>
              </a:lstStyle>
              <a:p>
                <a:r>
                  <a:t>New Program Proposals</a:t>
                </a:r>
              </a:p>
            </p:txBody>
          </p:sp>
        </p:grpSp>
        <p:sp>
          <p:nvSpPr>
            <p:cNvPr id="153" name="Must be approved by Departments, Colleges, and the Vice Provost of Academic Programs"/>
            <p:cNvSpPr txBox="1"/>
            <p:nvPr/>
          </p:nvSpPr>
          <p:spPr>
            <a:xfrm>
              <a:off x="240134" y="943847"/>
              <a:ext cx="7886760" cy="5003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20954" tIns="20954" rIns="20954" bIns="20954" numCol="1" anchor="t">
              <a:spAutoFit/>
            </a:bodyPr>
            <a:lstStyle/>
            <a:p>
              <a:pPr marL="171450" lvl="1" indent="-171450" defTabSz="733425">
                <a:lnSpc>
                  <a:spcPct val="90000"/>
                </a:lnSpc>
                <a:spcBef>
                  <a:spcPts val="300"/>
                </a:spcBef>
                <a:buSzPct val="100000"/>
                <a:buFont typeface="Arial"/>
                <a:buChar char="•"/>
                <a:defRPr sz="1600">
                  <a:solidFill>
                    <a:srgbClr val="0D0D0D"/>
                  </a:solidFill>
                </a:defRPr>
              </a:pPr>
              <a:r>
                <a:t>Must be approved by Departments, Colleges, and the Vice Provost of Academic Programs </a:t>
              </a:r>
            </a:p>
          </p:txBody>
        </p:sp>
        <p:grpSp>
          <p:nvGrpSpPr>
            <p:cNvPr id="156" name="Group"/>
            <p:cNvGrpSpPr/>
            <p:nvPr/>
          </p:nvGrpSpPr>
          <p:grpSpPr>
            <a:xfrm>
              <a:off x="0" y="1595509"/>
              <a:ext cx="8223288" cy="943849"/>
              <a:chOff x="0" y="0"/>
              <a:chExt cx="8223287" cy="943847"/>
            </a:xfrm>
          </p:grpSpPr>
          <p:sp>
            <p:nvSpPr>
              <p:cNvPr id="154" name="Rounded Rectangle"/>
              <p:cNvSpPr/>
              <p:nvPr/>
            </p:nvSpPr>
            <p:spPr>
              <a:xfrm>
                <a:off x="0" y="0"/>
                <a:ext cx="8223288" cy="943848"/>
              </a:xfrm>
              <a:prstGeom prst="roundRect">
                <a:avLst>
                  <a:gd name="adj" fmla="val 16667"/>
                </a:avLst>
              </a:prstGeom>
              <a:solidFill>
                <a:srgbClr val="FFD966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166812">
                  <a:lnSpc>
                    <a:spcPct val="90000"/>
                  </a:lnSpc>
                  <a:spcBef>
                    <a:spcPts val="800"/>
                  </a:spcBef>
                  <a:defRPr sz="21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5" name="Forward to the AS Councils for Review"/>
              <p:cNvSpPr txBox="1"/>
              <p:nvPr/>
            </p:nvSpPr>
            <p:spPr>
              <a:xfrm>
                <a:off x="30734" y="175061"/>
                <a:ext cx="8161818" cy="59372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00013" tIns="100013" rIns="100013" bIns="100013" numCol="1" anchor="ctr">
                <a:spAutoFit/>
              </a:bodyPr>
              <a:lstStyle>
                <a:lvl1pPr defTabSz="1555750">
                  <a:lnSpc>
                    <a:spcPct val="90000"/>
                  </a:lnSpc>
                  <a:spcBef>
                    <a:spcPts val="1400"/>
                  </a:spcBef>
                  <a:defRPr sz="2600">
                    <a:solidFill>
                      <a:srgbClr val="595959"/>
                    </a:solidFill>
                  </a:defRPr>
                </a:lvl1pPr>
              </a:lstStyle>
              <a:p>
                <a:r>
                  <a:t>Forward to the AS Councils for Review </a:t>
                </a:r>
              </a:p>
            </p:txBody>
          </p:sp>
        </p:grpSp>
        <p:sp>
          <p:nvSpPr>
            <p:cNvPr id="157" name="Review by the Curriculum and Educational Policies Council (CEPC)…"/>
            <p:cNvSpPr txBox="1"/>
            <p:nvPr/>
          </p:nvSpPr>
          <p:spPr>
            <a:xfrm>
              <a:off x="240134" y="2539356"/>
              <a:ext cx="7886760" cy="5384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20954" tIns="20954" rIns="20954" bIns="20954" numCol="1" anchor="t">
              <a:spAutoFit/>
            </a:bodyPr>
            <a:lstStyle/>
            <a:p>
              <a:pPr marL="171450" lvl="1" indent="-171450" defTabSz="733425">
                <a:lnSpc>
                  <a:spcPct val="90000"/>
                </a:lnSpc>
                <a:spcBef>
                  <a:spcPts val="300"/>
                </a:spcBef>
                <a:buSzPct val="100000"/>
                <a:buFont typeface="Arial"/>
                <a:buChar char="•"/>
                <a:defRPr sz="1600"/>
              </a:pPr>
              <a:r>
                <a:t>Review by the Curriculum and Educational Policies Council (CEPC) </a:t>
              </a:r>
              <a:endParaRPr sz="2200"/>
            </a:p>
            <a:p>
              <a:pPr marL="171450" lvl="1" indent="-171450" defTabSz="733425">
                <a:lnSpc>
                  <a:spcPct val="90000"/>
                </a:lnSpc>
                <a:spcBef>
                  <a:spcPts val="300"/>
                </a:spcBef>
                <a:buSzPct val="100000"/>
                <a:buFont typeface="Arial"/>
                <a:buChar char="•"/>
                <a:defRPr sz="1600"/>
              </a:pPr>
              <a:r>
                <a:t>Review by the University Resources Council (URC)</a:t>
              </a:r>
            </a:p>
          </p:txBody>
        </p:sp>
        <p:grpSp>
          <p:nvGrpSpPr>
            <p:cNvPr id="160" name="Group"/>
            <p:cNvGrpSpPr/>
            <p:nvPr/>
          </p:nvGrpSpPr>
          <p:grpSpPr>
            <a:xfrm>
              <a:off x="0" y="3372195"/>
              <a:ext cx="8223288" cy="948057"/>
              <a:chOff x="0" y="0"/>
              <a:chExt cx="8223287" cy="948055"/>
            </a:xfrm>
          </p:grpSpPr>
          <p:sp>
            <p:nvSpPr>
              <p:cNvPr id="158" name="Rounded Rectangle"/>
              <p:cNvSpPr/>
              <p:nvPr/>
            </p:nvSpPr>
            <p:spPr>
              <a:xfrm>
                <a:off x="0" y="2102"/>
                <a:ext cx="8223288" cy="943850"/>
              </a:xfrm>
              <a:prstGeom prst="roundRect">
                <a:avLst>
                  <a:gd name="adj" fmla="val 16667"/>
                </a:avLst>
              </a:prstGeom>
              <a:solidFill>
                <a:srgbClr val="FFF2CC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166812">
                  <a:lnSpc>
                    <a:spcPct val="90000"/>
                  </a:lnSpc>
                  <a:spcBef>
                    <a:spcPts val="800"/>
                  </a:spcBef>
                  <a:defRPr sz="21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9" name="Forward to the Academic Senate for Review and Approval"/>
              <p:cNvSpPr txBox="1"/>
              <p:nvPr/>
            </p:nvSpPr>
            <p:spPr>
              <a:xfrm>
                <a:off x="30734" y="0"/>
                <a:ext cx="8161818" cy="94805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00013" tIns="100013" rIns="100013" bIns="100013" numCol="1" anchor="ctr">
                <a:spAutoFit/>
              </a:bodyPr>
              <a:lstStyle>
                <a:lvl1pPr defTabSz="1555750">
                  <a:lnSpc>
                    <a:spcPct val="90000"/>
                  </a:lnSpc>
                  <a:spcBef>
                    <a:spcPts val="1400"/>
                  </a:spcBef>
                  <a:defRPr sz="2600">
                    <a:solidFill>
                      <a:srgbClr val="595959"/>
                    </a:solidFill>
                  </a:defRPr>
                </a:lvl1pPr>
              </a:lstStyle>
              <a:p>
                <a:r>
                  <a:t>Forward to the Academic Senate for Review and Approval</a:t>
                </a:r>
              </a:p>
            </p:txBody>
          </p:sp>
        </p:grpSp>
        <p:sp>
          <p:nvSpPr>
            <p:cNvPr id="161" name="The proposed program must be reviewed and approved by the entire senate."/>
            <p:cNvSpPr txBox="1"/>
            <p:nvPr/>
          </p:nvSpPr>
          <p:spPr>
            <a:xfrm>
              <a:off x="240134" y="4318144"/>
              <a:ext cx="7886760" cy="2832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20954" tIns="20954" rIns="20954" bIns="20954" numCol="1" anchor="t">
              <a:spAutoFit/>
            </a:bodyPr>
            <a:lstStyle/>
            <a:p>
              <a:pPr marL="171450" lvl="1" indent="-171450" defTabSz="733425">
                <a:lnSpc>
                  <a:spcPct val="90000"/>
                </a:lnSpc>
                <a:spcBef>
                  <a:spcPts val="300"/>
                </a:spcBef>
                <a:buSzPct val="100000"/>
                <a:buFont typeface="Arial"/>
                <a:buChar char="•"/>
                <a:defRPr sz="1600"/>
              </a:pPr>
              <a:r>
                <a:t>The proposed program must be reviewed and approved by the entire senate.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Rectangle 23"/>
          <p:cNvSpPr/>
          <p:nvPr/>
        </p:nvSpPr>
        <p:spPr>
          <a:xfrm>
            <a:off x="-3" y="27437"/>
            <a:ext cx="91440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7" name="Rectangle 25"/>
          <p:cNvSpPr/>
          <p:nvPr/>
        </p:nvSpPr>
        <p:spPr>
          <a:xfrm rot="2700000">
            <a:off x="311577" y="1348604"/>
            <a:ext cx="515606" cy="515605"/>
          </a:xfrm>
          <a:prstGeom prst="rect">
            <a:avLst/>
          </a:prstGeom>
          <a:solidFill>
            <a:schemeClr val="accent4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8" name="Freeform: Shape 27"/>
          <p:cNvSpPr/>
          <p:nvPr/>
        </p:nvSpPr>
        <p:spPr>
          <a:xfrm rot="10800000">
            <a:off x="-2" y="857250"/>
            <a:ext cx="2126521" cy="11106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21600"/>
                </a:lnTo>
                <a:lnTo>
                  <a:pt x="11829" y="0"/>
                </a:lnTo>
                <a:lnTo>
                  <a:pt x="21600" y="17843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9" name="Freeform: Shape 29"/>
          <p:cNvSpPr/>
          <p:nvPr/>
        </p:nvSpPr>
        <p:spPr>
          <a:xfrm rot="2700000">
            <a:off x="8054495" y="666997"/>
            <a:ext cx="1370730" cy="10327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5488"/>
                </a:moveTo>
                <a:lnTo>
                  <a:pt x="11669" y="0"/>
                </a:lnTo>
                <a:lnTo>
                  <a:pt x="21600" y="13181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0" name="Rectangle 31"/>
          <p:cNvSpPr/>
          <p:nvPr/>
        </p:nvSpPr>
        <p:spPr>
          <a:xfrm rot="2700000">
            <a:off x="7990350" y="1173858"/>
            <a:ext cx="484028" cy="484029"/>
          </a:xfrm>
          <a:prstGeom prst="rect">
            <a:avLst/>
          </a:prstGeom>
          <a:solidFill>
            <a:schemeClr val="accent1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1" name="Isosceles Triangle 33"/>
          <p:cNvSpPr/>
          <p:nvPr/>
        </p:nvSpPr>
        <p:spPr>
          <a:xfrm>
            <a:off x="6086566" y="5443875"/>
            <a:ext cx="1120888" cy="556875"/>
          </a:xfrm>
          <a:prstGeom prst="triangle">
            <a:avLst/>
          </a:prstGeom>
          <a:solidFill>
            <a:schemeClr val="accent1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2" name="Isosceles Triangle 35"/>
          <p:cNvSpPr/>
          <p:nvPr/>
        </p:nvSpPr>
        <p:spPr>
          <a:xfrm>
            <a:off x="6875473" y="5697106"/>
            <a:ext cx="611178" cy="303644"/>
          </a:xfrm>
          <a:prstGeom prst="triangle">
            <a:avLst/>
          </a:prstGeom>
          <a:solidFill>
            <a:schemeClr val="accent1">
              <a:alpha val="3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3" name="Title 1"/>
          <p:cNvSpPr txBox="1">
            <a:spLocks noGrp="1"/>
          </p:cNvSpPr>
          <p:nvPr>
            <p:ph type="title"/>
          </p:nvPr>
        </p:nvSpPr>
        <p:spPr>
          <a:xfrm>
            <a:off x="516577" y="465957"/>
            <a:ext cx="8058047" cy="1109779"/>
          </a:xfrm>
          <a:prstGeom prst="rect">
            <a:avLst/>
          </a:prstGeom>
        </p:spPr>
        <p:txBody>
          <a:bodyPr/>
          <a:lstStyle/>
          <a:p>
            <a:pPr defTabSz="740663">
              <a:defRPr sz="2592" spc="162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How it Works</a:t>
            </a:r>
            <a:r>
              <a:rPr lang="en-US" dirty="0"/>
              <a:t> </a:t>
            </a:r>
            <a:r>
              <a:rPr dirty="0"/>
              <a:t>-- </a:t>
            </a:r>
            <a:r>
              <a:rPr lang="en-US" dirty="0"/>
              <a:t>POLICY</a:t>
            </a:r>
            <a:br>
              <a:rPr lang="en-US" dirty="0"/>
            </a:br>
            <a:r>
              <a:rPr dirty="0">
                <a:solidFill>
                  <a:schemeClr val="accent1"/>
                </a:solidFill>
              </a:rPr>
              <a:t>Making Changes to a Policy </a:t>
            </a:r>
            <a:r>
              <a:rPr dirty="0"/>
              <a:t> </a:t>
            </a:r>
          </a:p>
        </p:txBody>
      </p:sp>
      <p:grpSp>
        <p:nvGrpSpPr>
          <p:cNvPr id="190" name="Content Placeholder 2"/>
          <p:cNvGrpSpPr/>
          <p:nvPr/>
        </p:nvGrpSpPr>
        <p:grpSpPr>
          <a:xfrm>
            <a:off x="594984" y="1721405"/>
            <a:ext cx="8172073" cy="4677272"/>
            <a:chOff x="0" y="0"/>
            <a:chExt cx="8172072" cy="4876413"/>
          </a:xfrm>
        </p:grpSpPr>
        <p:grpSp>
          <p:nvGrpSpPr>
            <p:cNvPr id="176" name="Group"/>
            <p:cNvGrpSpPr/>
            <p:nvPr/>
          </p:nvGrpSpPr>
          <p:grpSpPr>
            <a:xfrm>
              <a:off x="0" y="0"/>
              <a:ext cx="8172072" cy="733860"/>
              <a:chOff x="0" y="0"/>
              <a:chExt cx="8172070" cy="733859"/>
            </a:xfrm>
          </p:grpSpPr>
          <p:sp>
            <p:nvSpPr>
              <p:cNvPr id="174" name="Rounded Rectangle"/>
              <p:cNvSpPr/>
              <p:nvPr/>
            </p:nvSpPr>
            <p:spPr>
              <a:xfrm>
                <a:off x="0" y="0"/>
                <a:ext cx="8172071" cy="733860"/>
              </a:xfrm>
              <a:prstGeom prst="roundRect">
                <a:avLst>
                  <a:gd name="adj" fmla="val 16667"/>
                </a:avLst>
              </a:prstGeom>
              <a:solidFill>
                <a:srgbClr val="0070C0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100137">
                  <a:lnSpc>
                    <a:spcPct val="90000"/>
                  </a:lnSpc>
                  <a:spcBef>
                    <a:spcPts val="800"/>
                  </a:spcBef>
                  <a:defRPr sz="2400">
                    <a:solidFill>
                      <a:srgbClr val="D9D9D9"/>
                    </a:solidFill>
                  </a:defRPr>
                </a:pPr>
                <a:endParaRPr/>
              </a:p>
            </p:txBody>
          </p:sp>
          <p:sp>
            <p:nvSpPr>
              <p:cNvPr id="175" name="Request to Open a Policy (by administrators, faculty, staff)"/>
              <p:cNvSpPr txBox="1"/>
              <p:nvPr/>
            </p:nvSpPr>
            <p:spPr>
              <a:xfrm>
                <a:off x="28798" y="85431"/>
                <a:ext cx="8114476" cy="56299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94296" tIns="94296" rIns="94296" bIns="94296" numCol="1" anchor="ctr">
                <a:spAutoFit/>
              </a:bodyPr>
              <a:lstStyle/>
              <a:p>
                <a:pPr defTabSz="1100137">
                  <a:lnSpc>
                    <a:spcPct val="90000"/>
                  </a:lnSpc>
                  <a:spcBef>
                    <a:spcPts val="900"/>
                  </a:spcBef>
                  <a:defRPr sz="2400">
                    <a:solidFill>
                      <a:srgbClr val="D9D9D9"/>
                    </a:solidFill>
                  </a:defRPr>
                </a:pPr>
                <a:r>
                  <a:rPr dirty="0"/>
                  <a:t>Request to Open a Policy (by administrators, faculty, staff)</a:t>
                </a:r>
                <a:r>
                  <a:rPr dirty="0">
                    <a:latin typeface="Calibri Light"/>
                    <a:ea typeface="Calibri Light"/>
                    <a:cs typeface="Calibri Light"/>
                    <a:sym typeface="Calibri Light"/>
                  </a:rPr>
                  <a:t> </a:t>
                </a:r>
              </a:p>
            </p:txBody>
          </p:sp>
        </p:grpSp>
        <p:grpSp>
          <p:nvGrpSpPr>
            <p:cNvPr id="179" name="Group"/>
            <p:cNvGrpSpPr/>
            <p:nvPr/>
          </p:nvGrpSpPr>
          <p:grpSpPr>
            <a:xfrm>
              <a:off x="0" y="733856"/>
              <a:ext cx="8172072" cy="644276"/>
              <a:chOff x="0" y="0"/>
              <a:chExt cx="8172071" cy="644275"/>
            </a:xfrm>
          </p:grpSpPr>
          <p:sp>
            <p:nvSpPr>
              <p:cNvPr id="177" name="Rectangle"/>
              <p:cNvSpPr/>
              <p:nvPr/>
            </p:nvSpPr>
            <p:spPr>
              <a:xfrm>
                <a:off x="0" y="0"/>
                <a:ext cx="8172071" cy="644275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866775">
                  <a:lnSpc>
                    <a:spcPct val="90000"/>
                  </a:lnSpc>
                  <a:spcBef>
                    <a:spcPts val="300"/>
                  </a:spcBef>
                  <a:defRPr sz="2400"/>
                </a:pPr>
                <a:endParaRPr/>
              </a:p>
            </p:txBody>
          </p:sp>
          <p:sp>
            <p:nvSpPr>
              <p:cNvPr id="178" name="The request will be reviewed by Academic Senate Executive Committee"/>
              <p:cNvSpPr txBox="1"/>
              <p:nvPr/>
            </p:nvSpPr>
            <p:spPr>
              <a:xfrm>
                <a:off x="228226" y="0"/>
                <a:ext cx="7800156" cy="34053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31431" tIns="31431" rIns="31431" bIns="31431" numCol="1" anchor="t">
                <a:spAutoFit/>
              </a:bodyPr>
              <a:lstStyle/>
              <a:p>
                <a:pPr marL="171449" lvl="1" indent="-171449" defTabSz="866775">
                  <a:lnSpc>
                    <a:spcPct val="90000"/>
                  </a:lnSpc>
                  <a:spcBef>
                    <a:spcPts val="400"/>
                  </a:spcBef>
                  <a:buSzPct val="100000"/>
                  <a:buFont typeface="Arial"/>
                  <a:buChar char="•"/>
                  <a:defRPr sz="1900">
                    <a:solidFill>
                      <a:srgbClr val="0D0D0D"/>
                    </a:solidFill>
                  </a:defRPr>
                </a:pPr>
                <a:r>
                  <a:rPr dirty="0">
                    <a:latin typeface="Gill Sans MT" panose="020B0502020104020203" pitchFamily="34" charset="77"/>
                  </a:rPr>
                  <a:t>The </a:t>
                </a:r>
                <a:r>
                  <a:rPr dirty="0">
                    <a:latin typeface="Gill Sans MT" panose="020B0502020104020203" pitchFamily="34" charset="77"/>
                    <a:ea typeface="Calibri Light"/>
                    <a:cs typeface="Calibri Light"/>
                    <a:sym typeface="Calibri Light"/>
                  </a:rPr>
                  <a:t>request will</a:t>
                </a:r>
                <a:r>
                  <a:rPr dirty="0">
                    <a:latin typeface="Gill Sans MT" panose="020B0502020104020203" pitchFamily="34" charset="77"/>
                  </a:rPr>
                  <a:t> be reviewed by Academic Senate Executive Committee</a:t>
                </a:r>
              </a:p>
            </p:txBody>
          </p:sp>
        </p:grpSp>
        <p:grpSp>
          <p:nvGrpSpPr>
            <p:cNvPr id="182" name="Group"/>
            <p:cNvGrpSpPr/>
            <p:nvPr/>
          </p:nvGrpSpPr>
          <p:grpSpPr>
            <a:xfrm>
              <a:off x="0" y="1378130"/>
              <a:ext cx="8172072" cy="733861"/>
              <a:chOff x="0" y="0"/>
              <a:chExt cx="8172070" cy="733860"/>
            </a:xfrm>
          </p:grpSpPr>
          <p:sp>
            <p:nvSpPr>
              <p:cNvPr id="180" name="Rounded Rectangle"/>
              <p:cNvSpPr/>
              <p:nvPr/>
            </p:nvSpPr>
            <p:spPr>
              <a:xfrm>
                <a:off x="0" y="0"/>
                <a:ext cx="8172071" cy="733861"/>
              </a:xfrm>
              <a:prstGeom prst="roundRect">
                <a:avLst>
                  <a:gd name="adj" fmla="val 16667"/>
                </a:avLst>
              </a:prstGeom>
              <a:solidFill>
                <a:srgbClr val="B4C7E7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100137">
                  <a:lnSpc>
                    <a:spcPct val="90000"/>
                  </a:lnSpc>
                  <a:spcBef>
                    <a:spcPts val="800"/>
                  </a:spcBef>
                  <a:defRPr sz="21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1" name="Forward the Request to the Senate Councils for Review"/>
              <p:cNvSpPr txBox="1"/>
              <p:nvPr/>
            </p:nvSpPr>
            <p:spPr>
              <a:xfrm>
                <a:off x="28798" y="88483"/>
                <a:ext cx="8114476" cy="55689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94296" tIns="94296" rIns="94296" bIns="94296" numCol="1" anchor="ctr">
                <a:spAutoFit/>
              </a:bodyPr>
              <a:lstStyle>
                <a:lvl1pPr defTabSz="1466850">
                  <a:lnSpc>
                    <a:spcPct val="90000"/>
                  </a:lnSpc>
                  <a:spcBef>
                    <a:spcPts val="1300"/>
                  </a:spcBef>
                  <a:defRPr sz="2400">
                    <a:solidFill>
                      <a:srgbClr val="595959"/>
                    </a:solidFill>
                  </a:defRPr>
                </a:lvl1pPr>
              </a:lstStyle>
              <a:p>
                <a:r>
                  <a:t>Forward the Request to the Senate Councils for Review </a:t>
                </a:r>
              </a:p>
            </p:txBody>
          </p:sp>
        </p:grpSp>
        <p:sp>
          <p:nvSpPr>
            <p:cNvPr id="183" name="For example, Faculty Personnel Policies Council (FPPC) reviews and makes recommendation on policies related to academic personnel matters"/>
            <p:cNvSpPr txBox="1"/>
            <p:nvPr/>
          </p:nvSpPr>
          <p:spPr>
            <a:xfrm>
              <a:off x="228226" y="2111987"/>
              <a:ext cx="7800156" cy="6148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1431" tIns="31431" rIns="31431" bIns="31431" numCol="1" anchor="t">
              <a:spAutoFit/>
            </a:bodyPr>
            <a:lstStyle/>
            <a:p>
              <a:pPr marL="171449" lvl="1" indent="-171449" defTabSz="866775">
                <a:lnSpc>
                  <a:spcPct val="90000"/>
                </a:lnSpc>
                <a:spcBef>
                  <a:spcPts val="400"/>
                </a:spcBef>
                <a:buSzPct val="100000"/>
                <a:buFont typeface="Arial"/>
                <a:buChar char="•"/>
                <a:defRPr sz="1900"/>
              </a:pPr>
              <a:r>
                <a:rPr dirty="0"/>
                <a:t>For example, Faculty Personnel Policies Council (FPPC) reviews and makes recommendation</a:t>
              </a:r>
              <a:r>
                <a:rPr lang="en-US" dirty="0"/>
                <a:t>s</a:t>
              </a:r>
              <a:r>
                <a:rPr dirty="0"/>
                <a:t> on policies related to academic personnel matters</a:t>
              </a:r>
            </a:p>
          </p:txBody>
        </p:sp>
        <p:grpSp>
          <p:nvGrpSpPr>
            <p:cNvPr id="186" name="Group"/>
            <p:cNvGrpSpPr/>
            <p:nvPr/>
          </p:nvGrpSpPr>
          <p:grpSpPr>
            <a:xfrm>
              <a:off x="0" y="2872007"/>
              <a:ext cx="8172072" cy="733861"/>
              <a:chOff x="0" y="0"/>
              <a:chExt cx="8172070" cy="733860"/>
            </a:xfrm>
          </p:grpSpPr>
          <p:sp>
            <p:nvSpPr>
              <p:cNvPr id="184" name="Rounded Rectangle"/>
              <p:cNvSpPr/>
              <p:nvPr/>
            </p:nvSpPr>
            <p:spPr>
              <a:xfrm>
                <a:off x="0" y="0"/>
                <a:ext cx="8172071" cy="733861"/>
              </a:xfrm>
              <a:prstGeom prst="roundRect">
                <a:avLst>
                  <a:gd name="adj" fmla="val 16667"/>
                </a:avLst>
              </a:prstGeom>
              <a:solidFill>
                <a:srgbClr val="DAE3F3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100137">
                  <a:lnSpc>
                    <a:spcPct val="90000"/>
                  </a:lnSpc>
                  <a:spcBef>
                    <a:spcPts val="800"/>
                  </a:spcBef>
                  <a:defRPr sz="24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5" name="Forward to the Academic Senate for Review and Approval"/>
              <p:cNvSpPr txBox="1"/>
              <p:nvPr/>
            </p:nvSpPr>
            <p:spPr>
              <a:xfrm>
                <a:off x="28798" y="88483"/>
                <a:ext cx="8114476" cy="55689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94296" tIns="94296" rIns="94296" bIns="94296" numCol="1" anchor="ctr">
                <a:spAutoFit/>
              </a:bodyPr>
              <a:lstStyle>
                <a:lvl1pPr defTabSz="1466850">
                  <a:lnSpc>
                    <a:spcPct val="90000"/>
                  </a:lnSpc>
                  <a:spcBef>
                    <a:spcPts val="1300"/>
                  </a:spcBef>
                  <a:defRPr sz="2400">
                    <a:solidFill>
                      <a:srgbClr val="595959"/>
                    </a:solidFill>
                  </a:defRPr>
                </a:lvl1pPr>
              </a:lstStyle>
              <a:p>
                <a:r>
                  <a:t>Forward to the Academic Senate for Review and Approval</a:t>
                </a:r>
              </a:p>
            </p:txBody>
          </p:sp>
        </p:grpSp>
        <p:grpSp>
          <p:nvGrpSpPr>
            <p:cNvPr id="189" name="Group"/>
            <p:cNvGrpSpPr/>
            <p:nvPr/>
          </p:nvGrpSpPr>
          <p:grpSpPr>
            <a:xfrm>
              <a:off x="0" y="3605862"/>
              <a:ext cx="8172072" cy="1270551"/>
              <a:chOff x="0" y="-1"/>
              <a:chExt cx="8172071" cy="1270550"/>
            </a:xfrm>
          </p:grpSpPr>
          <p:sp>
            <p:nvSpPr>
              <p:cNvPr id="187" name="Rectangle"/>
              <p:cNvSpPr/>
              <p:nvPr/>
            </p:nvSpPr>
            <p:spPr>
              <a:xfrm>
                <a:off x="0" y="-1"/>
                <a:ext cx="8172071" cy="760022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866775">
                  <a:lnSpc>
                    <a:spcPct val="90000"/>
                  </a:lnSpc>
                  <a:spcBef>
                    <a:spcPts val="300"/>
                  </a:spcBef>
                  <a:defRPr sz="1900">
                    <a:solidFill>
                      <a:srgbClr val="0D0D0D"/>
                    </a:solidFill>
                  </a:defRPr>
                </a:pPr>
                <a:endParaRPr/>
              </a:p>
            </p:txBody>
          </p:sp>
          <p:sp>
            <p:nvSpPr>
              <p:cNvPr id="188" name="All amended policies and regulations must be reviewed and approved by the entire senate."/>
              <p:cNvSpPr txBox="1"/>
              <p:nvPr/>
            </p:nvSpPr>
            <p:spPr>
              <a:xfrm>
                <a:off x="228226" y="0"/>
                <a:ext cx="7800156" cy="12705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31431" tIns="31431" rIns="31431" bIns="31431" numCol="1" anchor="t">
                <a:spAutoFit/>
              </a:bodyPr>
              <a:lstStyle/>
              <a:p>
                <a:pPr marL="171449" lvl="1" indent="-171449" defTabSz="866775">
                  <a:lnSpc>
                    <a:spcPct val="90000"/>
                  </a:lnSpc>
                  <a:spcBef>
                    <a:spcPts val="400"/>
                  </a:spcBef>
                  <a:buSzPct val="100000"/>
                  <a:buFont typeface="Arial"/>
                  <a:buChar char="•"/>
                  <a:defRPr sz="1900">
                    <a:solidFill>
                      <a:srgbClr val="0D0D0D"/>
                    </a:solidFill>
                  </a:defRPr>
                </a:pPr>
                <a:r>
                  <a:rPr dirty="0"/>
                  <a:t>All amended policies and regulations </a:t>
                </a:r>
                <a:r>
                  <a:rPr dirty="0">
                    <a:solidFill>
                      <a:srgbClr val="000000"/>
                    </a:solidFill>
                  </a:rPr>
                  <a:t>must be reviewed and approved by the entire senate.</a:t>
                </a:r>
                <a:endParaRPr lang="en-US" dirty="0">
                  <a:solidFill>
                    <a:srgbClr val="000000"/>
                  </a:solidFill>
                </a:endParaRPr>
              </a:p>
              <a:p>
                <a:pPr marL="171449" lvl="1" indent="-171449" defTabSz="866775">
                  <a:lnSpc>
                    <a:spcPct val="90000"/>
                  </a:lnSpc>
                  <a:spcBef>
                    <a:spcPts val="400"/>
                  </a:spcBef>
                  <a:buSzPct val="100000"/>
                  <a:buFont typeface="Arial"/>
                  <a:buChar char="•"/>
                  <a:defRPr sz="1900">
                    <a:solidFill>
                      <a:srgbClr val="0D0D0D"/>
                    </a:solidFill>
                  </a:defRPr>
                </a:pPr>
                <a:endParaRPr lang="en-US" dirty="0"/>
              </a:p>
              <a:p>
                <a:pPr lvl="1" indent="0" algn="ctr" defTabSz="866775">
                  <a:lnSpc>
                    <a:spcPct val="90000"/>
                  </a:lnSpc>
                  <a:spcBef>
                    <a:spcPts val="400"/>
                  </a:spcBef>
                  <a:buSzPct val="100000"/>
                  <a:defRPr sz="1900">
                    <a:solidFill>
                      <a:srgbClr val="0D0D0D"/>
                    </a:solidFill>
                  </a:defRPr>
                </a:pPr>
                <a:r>
                  <a:rPr lang="en-US" dirty="0"/>
                  <a:t>Policy </a:t>
                </a:r>
                <a:r>
                  <a:rPr lang="en-US" b="1" dirty="0"/>
                  <a:t>r</a:t>
                </a:r>
                <a:r>
                  <a:rPr lang="en-US" b="1" dirty="0">
                    <a:solidFill>
                      <a:srgbClr val="000000"/>
                    </a:solidFill>
                  </a:rPr>
                  <a:t>eview</a:t>
                </a:r>
                <a:r>
                  <a:rPr lang="en-US" dirty="0">
                    <a:solidFill>
                      <a:srgbClr val="000000"/>
                    </a:solidFill>
                  </a:rPr>
                  <a:t> involves a careful, deliberative process of amending a policy. </a:t>
                </a:r>
                <a:endParaRPr dirty="0">
                  <a:solidFill>
                    <a:srgbClr val="000000"/>
                  </a:solidFill>
                </a:endParaRP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0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itle 2"/>
          <p:cNvSpPr txBox="1">
            <a:spLocks noGrp="1"/>
          </p:cNvSpPr>
          <p:nvPr>
            <p:ph type="title"/>
          </p:nvPr>
        </p:nvSpPr>
        <p:spPr>
          <a:xfrm>
            <a:off x="533400" y="518505"/>
            <a:ext cx="8001000" cy="1104107"/>
          </a:xfrm>
          <a:prstGeom prst="rect">
            <a:avLst/>
          </a:prstGeom>
          <a:ln w="12700">
            <a:solidFill>
              <a:srgbClr val="845305"/>
            </a:solidFill>
          </a:ln>
        </p:spPr>
        <p:txBody>
          <a:bodyPr/>
          <a:lstStyle>
            <a:lvl1pPr marL="443484" indent="-443484" defTabSz="886968">
              <a:defRPr sz="3104" spc="194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The role of the executive committee</a:t>
            </a:r>
          </a:p>
        </p:txBody>
      </p:sp>
      <p:sp>
        <p:nvSpPr>
          <p:cNvPr id="195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724400"/>
          </a:xfrm>
          <a:prstGeom prst="rect">
            <a:avLst/>
          </a:prstGeom>
        </p:spPr>
        <p:txBody>
          <a:bodyPr/>
          <a:lstStyle/>
          <a:p>
            <a:pPr marL="458787" indent="-458787">
              <a:spcBef>
                <a:spcPts val="300"/>
              </a:spcBef>
              <a:buClr>
                <a:srgbClr val="1E1B0E"/>
              </a:buCl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Works as a consultative body</a:t>
            </a:r>
          </a:p>
          <a:p>
            <a:pPr marL="458787" indent="-458787">
              <a:spcBef>
                <a:spcPts val="300"/>
              </a:spcBef>
              <a:buClr>
                <a:srgbClr val="1E1B0E"/>
              </a:buCl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Helps the flow of information and presentation of policy issues </a:t>
            </a:r>
          </a:p>
          <a:p>
            <a:pPr marL="917575" lvl="1" indent="-458787">
              <a:spcBef>
                <a:spcPts val="300"/>
              </a:spcBef>
              <a:buClr>
                <a:srgbClr val="1E1B0E"/>
              </a:buClr>
              <a:buFont typeface="Courier New"/>
              <a:buChar char="o"/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By discussing issues as they come up </a:t>
            </a:r>
            <a:r>
              <a:rPr i="1"/>
              <a:t>before</a:t>
            </a:r>
            <a:r>
              <a:t> they are referred to the Academic Senate </a:t>
            </a:r>
            <a:endParaRPr sz="1600"/>
          </a:p>
          <a:p>
            <a:pPr marL="458787" indent="-458787">
              <a:spcBef>
                <a:spcPts val="300"/>
              </a:spcBef>
              <a:buClr>
                <a:srgbClr val="1E1B0E"/>
              </a:buCl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Serves as the agenda-making body of the Academic Senate</a:t>
            </a:r>
          </a:p>
          <a:p>
            <a:pPr marL="458787" indent="-458787">
              <a:spcBef>
                <a:spcPts val="300"/>
              </a:spcBef>
              <a:buClr>
                <a:srgbClr val="1E1B0E"/>
              </a:buCl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Organizes annual retreat and spring lectures</a:t>
            </a:r>
          </a:p>
          <a:p>
            <a:pPr marL="458787" indent="-458787">
              <a:spcBef>
                <a:spcPts val="300"/>
              </a:spcBef>
              <a:buClr>
                <a:srgbClr val="1E1B0E"/>
              </a:buCl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t>Organizes officer elections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" grpId="0" build="p" bldLvl="5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itle 3"/>
          <p:cNvSpPr txBox="1">
            <a:spLocks noGrp="1"/>
          </p:cNvSpPr>
          <p:nvPr>
            <p:ph type="title"/>
          </p:nvPr>
        </p:nvSpPr>
        <p:spPr>
          <a:xfrm>
            <a:off x="838200" y="457200"/>
            <a:ext cx="7391400" cy="1188720"/>
          </a:xfrm>
          <a:prstGeom prst="rect">
            <a:avLst/>
          </a:prstGeom>
        </p:spPr>
        <p:txBody>
          <a:bodyPr/>
          <a:lstStyle>
            <a:lvl1pPr defTabSz="896111">
              <a:defRPr sz="3136" spc="196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Where to find Meeting Materials</a:t>
            </a:r>
          </a:p>
        </p:txBody>
      </p:sp>
      <p:sp>
        <p:nvSpPr>
          <p:cNvPr id="198" name="Content Placeholder 6"/>
          <p:cNvSpPr txBox="1">
            <a:spLocks noGrp="1"/>
          </p:cNvSpPr>
          <p:nvPr>
            <p:ph type="body" idx="1"/>
          </p:nvPr>
        </p:nvSpPr>
        <p:spPr>
          <a:xfrm>
            <a:off x="838200" y="2057400"/>
            <a:ext cx="7391400" cy="4190999"/>
          </a:xfrm>
          <a:prstGeom prst="rect">
            <a:avLst/>
          </a:prstGeom>
        </p:spPr>
        <p:txBody>
          <a:bodyPr/>
          <a:lstStyle/>
          <a:p>
            <a:pP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Ann keeps the Academic Senate (AS) Agenda updated on the AS Website</a:t>
            </a:r>
            <a:r>
              <a:rPr lang="en-US" dirty="0"/>
              <a:t>:</a:t>
            </a:r>
          </a:p>
          <a:p>
            <a:pPr marL="0" indent="0" algn="ctr">
              <a:buNone/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rPr lang="en-US" dirty="0">
                <a:hlinkClick r:id="rId2"/>
              </a:rPr>
              <a:t>https://www.csulb.edu/academic-senate</a:t>
            </a:r>
            <a:endParaRPr dirty="0"/>
          </a:p>
          <a:p>
            <a:pP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As dictated by the AS Rules and Regulations, we need to circulate the agenda at least five days before the meeting.  </a:t>
            </a:r>
          </a:p>
          <a:p>
            <a:pPr marL="457200" lvl="1" indent="-228600">
              <a:buFont typeface="Courier New"/>
              <a:buChar char="o"/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We do our best to circulate it one week in advance.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" grpId="0" build="p" bldLvl="5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itle 2"/>
          <p:cNvSpPr txBox="1">
            <a:spLocks noGrp="1"/>
          </p:cNvSpPr>
          <p:nvPr>
            <p:ph type="title"/>
          </p:nvPr>
        </p:nvSpPr>
        <p:spPr>
          <a:xfrm>
            <a:off x="685799" y="241151"/>
            <a:ext cx="7848601" cy="1188720"/>
          </a:xfrm>
          <a:prstGeom prst="rect">
            <a:avLst/>
          </a:prstGeom>
          <a:ln w="12700">
            <a:solidFill>
              <a:srgbClr val="845305"/>
            </a:solidFill>
          </a:ln>
        </p:spPr>
        <p:txBody>
          <a:bodyPr/>
          <a:lstStyle>
            <a:lvl1pPr>
              <a:defRPr sz="36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AS Parliamentary Procedure</a:t>
            </a:r>
          </a:p>
        </p:txBody>
      </p:sp>
      <p:sp>
        <p:nvSpPr>
          <p:cNvPr id="201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85799" y="1752600"/>
            <a:ext cx="7848601" cy="4724400"/>
          </a:xfrm>
          <a:prstGeom prst="rect">
            <a:avLst/>
          </a:prstGeom>
        </p:spPr>
        <p:txBody>
          <a:bodyPr/>
          <a:lstStyle/>
          <a:p>
            <a:pPr marL="0" indent="62087" defTabSz="886968">
              <a:spcBef>
                <a:spcPts val="0"/>
              </a:spcBef>
              <a:buSzTx/>
              <a:buNone/>
              <a:defRPr sz="2716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We follow </a:t>
            </a:r>
            <a:r>
              <a:rPr b="1" dirty="0"/>
              <a:t>Robert’s Rules of Order, Newly Revised</a:t>
            </a:r>
            <a:r>
              <a:rPr dirty="0"/>
              <a:t>, as stipulated by AS Rules and Regulations.</a:t>
            </a:r>
          </a:p>
          <a:p>
            <a:pPr marL="0" indent="62087" defTabSz="886968">
              <a:spcBef>
                <a:spcPts val="0"/>
              </a:spcBef>
              <a:buSzTx/>
              <a:buNone/>
              <a:defRPr sz="2716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a</a:t>
            </a:r>
            <a:r>
              <a:rPr b="1" dirty="0"/>
              <a:t>. Motions</a:t>
            </a:r>
            <a:r>
              <a:rPr dirty="0"/>
              <a:t> need a second and a majority vote</a:t>
            </a:r>
            <a:r>
              <a:rPr lang="en-US" dirty="0"/>
              <a:t>.</a:t>
            </a:r>
            <a:endParaRPr dirty="0"/>
          </a:p>
          <a:p>
            <a:pPr marL="616442" lvl="1" indent="-332613" defTabSz="886968">
              <a:spcBef>
                <a:spcPts val="0"/>
              </a:spcBef>
              <a:defRPr sz="2716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We start our meetings by moving and approving the agenda.</a:t>
            </a:r>
            <a:endParaRPr sz="1552" dirty="0"/>
          </a:p>
          <a:p>
            <a:pPr marL="616442" lvl="1" indent="-332613" defTabSz="886968">
              <a:spcBef>
                <a:spcPts val="0"/>
              </a:spcBef>
              <a:defRPr sz="2716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After this, we move and approve the minutes from our last meeting. </a:t>
            </a:r>
            <a:endParaRPr sz="1552" dirty="0"/>
          </a:p>
          <a:p>
            <a:pPr marL="0" indent="62087" defTabSz="886968">
              <a:spcBef>
                <a:spcPts val="0"/>
              </a:spcBef>
              <a:buSzTx/>
              <a:buNone/>
              <a:defRPr sz="2716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b. </a:t>
            </a:r>
            <a:r>
              <a:rPr b="1" dirty="0"/>
              <a:t>Amendments</a:t>
            </a:r>
            <a:r>
              <a:rPr dirty="0"/>
              <a:t> need a second and a majority vote</a:t>
            </a:r>
            <a:r>
              <a:rPr lang="en-US" dirty="0"/>
              <a:t>.</a:t>
            </a:r>
            <a:endParaRPr dirty="0"/>
          </a:p>
          <a:p>
            <a:pPr marL="609790" indent="-323373" defTabSz="886968">
              <a:spcBef>
                <a:spcPts val="0"/>
              </a:spcBef>
              <a:defRPr sz="2716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This is important when we are revising policy, but we will also amend the agenda and minutes as needed.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" grpId="0" build="p" bldLvl="5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itle 1"/>
          <p:cNvSpPr txBox="1">
            <a:spLocks noGrp="1"/>
          </p:cNvSpPr>
          <p:nvPr>
            <p:ph type="title"/>
          </p:nvPr>
        </p:nvSpPr>
        <p:spPr>
          <a:xfrm>
            <a:off x="838200" y="457200"/>
            <a:ext cx="7467600" cy="118872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841247">
              <a:defRPr sz="3312" spc="183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More Parliamentary procedure!</a:t>
            </a:r>
          </a:p>
        </p:txBody>
      </p:sp>
      <p:sp>
        <p:nvSpPr>
          <p:cNvPr id="204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800100" y="1945354"/>
            <a:ext cx="7543800" cy="449580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64007">
              <a:spcBef>
                <a:spcPts val="400"/>
              </a:spcBef>
              <a:buSzTx/>
              <a:buNone/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These can be helpful when things get complicated:</a:t>
            </a:r>
          </a:p>
          <a:p>
            <a:pPr marL="338138" indent="-274638">
              <a:spcBef>
                <a:spcPts val="400"/>
              </a:spcBef>
              <a:buSzTx/>
              <a:buNone/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c. </a:t>
            </a:r>
            <a:r>
              <a:rPr b="1" dirty="0"/>
              <a:t>Point of Order: </a:t>
            </a:r>
            <a:r>
              <a:rPr dirty="0"/>
              <a:t>You can say this at any time if you want to understand if procedure is being followed appropriately. </a:t>
            </a:r>
          </a:p>
          <a:p>
            <a:pPr marL="338138" indent="-274638">
              <a:spcBef>
                <a:spcPts val="400"/>
              </a:spcBef>
              <a:buSzTx/>
              <a:buNone/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d. </a:t>
            </a:r>
            <a:r>
              <a:rPr b="1" dirty="0"/>
              <a:t>Point of Clarification: </a:t>
            </a:r>
            <a:r>
              <a:rPr dirty="0"/>
              <a:t>Ensure the understanding of what the speaker has said is correct, reducing misunderstanding</a:t>
            </a:r>
          </a:p>
          <a:p>
            <a:pPr marL="338138" indent="-274638">
              <a:spcBef>
                <a:spcPts val="400"/>
              </a:spcBef>
              <a:buSzTx/>
              <a:buNone/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e. </a:t>
            </a:r>
            <a:r>
              <a:rPr b="1" dirty="0"/>
              <a:t>Call the Question:</a:t>
            </a:r>
            <a:r>
              <a:rPr dirty="0"/>
              <a:t> Vote on the motion; if</a:t>
            </a:r>
            <a:r>
              <a:rPr lang="en-US" dirty="0"/>
              <a:t> there are</a:t>
            </a:r>
            <a:r>
              <a:rPr dirty="0"/>
              <a:t> no objection</a:t>
            </a:r>
            <a:r>
              <a:rPr lang="en-US" dirty="0"/>
              <a:t>s</a:t>
            </a:r>
            <a:r>
              <a:rPr dirty="0"/>
              <a:t>, we just proceed to vote; if there </a:t>
            </a:r>
            <a:r>
              <a:rPr lang="en-US" dirty="0"/>
              <a:t>are</a:t>
            </a:r>
            <a:r>
              <a:rPr dirty="0"/>
              <a:t> objection</a:t>
            </a:r>
            <a:r>
              <a:rPr lang="en-US" dirty="0"/>
              <a:t>s, we</a:t>
            </a:r>
            <a:r>
              <a:rPr dirty="0"/>
              <a:t> need</a:t>
            </a:r>
            <a:r>
              <a:rPr lang="en-US" dirty="0"/>
              <a:t> a</a:t>
            </a:r>
            <a:r>
              <a:rPr dirty="0"/>
              <a:t> 2/3 majority</a:t>
            </a:r>
            <a:r>
              <a:rPr lang="en-US" dirty="0"/>
              <a:t>.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" grpId="0" build="p" bldLvl="5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itle 1"/>
          <p:cNvSpPr txBox="1">
            <a:spLocks noGrp="1"/>
          </p:cNvSpPr>
          <p:nvPr>
            <p:ph type="title"/>
          </p:nvPr>
        </p:nvSpPr>
        <p:spPr>
          <a:xfrm>
            <a:off x="762000" y="580353"/>
            <a:ext cx="7620000" cy="1188720"/>
          </a:xfrm>
          <a:prstGeom prst="rect">
            <a:avLst/>
          </a:prstGeom>
        </p:spPr>
        <p:txBody>
          <a:bodyPr/>
          <a:lstStyle>
            <a:lvl1pPr defTabSz="841247">
              <a:defRPr sz="2944" spc="184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ENOUGH WITH THE PARLIAMENTARY PROCEDURE!</a:t>
            </a:r>
          </a:p>
        </p:txBody>
      </p:sp>
      <p:sp>
        <p:nvSpPr>
          <p:cNvPr id="207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762000" y="1769073"/>
            <a:ext cx="7696200" cy="4572000"/>
          </a:xfrm>
          <a:prstGeom prst="rect">
            <a:avLst/>
          </a:prstGeom>
        </p:spPr>
        <p:txBody>
          <a:bodyPr/>
          <a:lstStyle/>
          <a:p>
            <a:pP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It will most likely seem overly formal and and a little overwhelming at first, but all of us are still learning.</a:t>
            </a:r>
          </a:p>
          <a:p>
            <a:pPr marL="635000" lvl="1" indent="-406400">
              <a:buFont typeface="Courier New"/>
              <a:buChar char="o"/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We have a parliamentarian to help us when needed.</a:t>
            </a:r>
            <a:r>
              <a:rPr lang="en-US" dirty="0"/>
              <a:t> That person will be elected at our first meeting next week.</a:t>
            </a:r>
            <a:endParaRPr sz="1600" dirty="0"/>
          </a:p>
          <a:p>
            <a:pP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Don’t worry about being confused</a:t>
            </a:r>
          </a:p>
          <a:p>
            <a:pPr marL="635000" lvl="1" indent="-406400">
              <a:buFont typeface="Courier New"/>
              <a:buChar char="o"/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Feel free to ask us questions before or after the meeting.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" grpId="0" build="p" bldLvl="5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F2246-680D-AE66-AF1F-F02698291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044" y="523611"/>
            <a:ext cx="5937756" cy="1188721"/>
          </a:xfrm>
        </p:spPr>
        <p:txBody>
          <a:bodyPr/>
          <a:lstStyle/>
          <a:p>
            <a:r>
              <a:rPr lang="en-US" dirty="0"/>
              <a:t>VOTING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26077-B3B7-B6F4-A412-A14C1FDC9A37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404258" y="1878008"/>
            <a:ext cx="6444342" cy="310198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600" dirty="0"/>
              <a:t>We will use the polling software, Poll Everywhere, to manage the voting during Senate meetings. You will want to use this QR code and link for the voting: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latin typeface="Gill Sans MT" panose="020B0502020104020203" pitchFamily="34" charset="77"/>
              </a:rPr>
              <a:t>                			   		                                        </a:t>
            </a:r>
            <a:r>
              <a:rPr lang="en-US" sz="3100" b="1" i="0" dirty="0">
                <a:effectLst/>
                <a:latin typeface="Gill Sans MT" panose="020B0502020104020203" pitchFamily="34" charset="77"/>
                <a:hlinkClick r:id="rId2"/>
              </a:rPr>
              <a:t>PollEv.com​/neilhultgren106</a:t>
            </a:r>
            <a:endParaRPr lang="en-US" sz="3100" dirty="0">
              <a:latin typeface="Gill Sans MT" panose="020B0502020104020203" pitchFamily="34" charset="77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00B47D-C497-FB92-2AFA-08091A81C5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726871"/>
            <a:ext cx="2667000" cy="26289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04CFE5E-EDE1-5889-5061-EB39E051006F}"/>
              </a:ext>
            </a:extLst>
          </p:cNvPr>
          <p:cNvSpPr txBox="1"/>
          <p:nvPr/>
        </p:nvSpPr>
        <p:spPr>
          <a:xfrm>
            <a:off x="1295400" y="5551714"/>
            <a:ext cx="655320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ill Sans MT"/>
                <a:ea typeface="Gill Sans MT"/>
                <a:cs typeface="Gill Sans MT"/>
                <a:sym typeface="Gill Sans MT"/>
              </a:rPr>
              <a:t>Let’s try a few polls! (I’m new at this, so it helps me too).</a:t>
            </a:r>
          </a:p>
        </p:txBody>
      </p:sp>
    </p:spTree>
    <p:extLst>
      <p:ext uri="{BB962C8B-B14F-4D97-AF65-F5344CB8AC3E}">
        <p14:creationId xmlns:p14="http://schemas.microsoft.com/office/powerpoint/2010/main" val="1983422235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itle 2"/>
          <p:cNvSpPr txBox="1">
            <a:spLocks noGrp="1"/>
          </p:cNvSpPr>
          <p:nvPr>
            <p:ph type="title"/>
          </p:nvPr>
        </p:nvSpPr>
        <p:spPr>
          <a:xfrm>
            <a:off x="609597" y="424543"/>
            <a:ext cx="7848601" cy="1188720"/>
          </a:xfrm>
          <a:prstGeom prst="rect">
            <a:avLst/>
          </a:prstGeom>
          <a:ln w="12700">
            <a:solidFill>
              <a:srgbClr val="845305"/>
            </a:solidFill>
          </a:ln>
        </p:spPr>
        <p:txBody>
          <a:bodyPr>
            <a:normAutofit fontScale="90000"/>
          </a:bodyPr>
          <a:lstStyle>
            <a:lvl1pPr>
              <a:defRPr sz="32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dirty="0"/>
              <a:t>Your Responsibilities as a Senator</a:t>
            </a:r>
            <a:br>
              <a:rPr lang="en-US" dirty="0"/>
            </a:br>
            <a:r>
              <a:rPr lang="en-US" b="1" dirty="0"/>
              <a:t>BEFORE THE MEETING</a:t>
            </a:r>
            <a:endParaRPr b="1" dirty="0"/>
          </a:p>
        </p:txBody>
      </p:sp>
      <p:sp>
        <p:nvSpPr>
          <p:cNvPr id="210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597" y="1613263"/>
            <a:ext cx="7848601" cy="5105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2627" indent="-452627" defTabSz="905255">
              <a:spcBef>
                <a:spcPts val="100"/>
              </a:spcBef>
              <a:buClr>
                <a:srgbClr val="1E1B0E"/>
              </a:buClr>
              <a:defRPr sz="2574">
                <a:latin typeface="+mj-lt"/>
                <a:ea typeface="+mj-ea"/>
                <a:cs typeface="+mj-cs"/>
                <a:sym typeface="Calibri"/>
              </a:defRPr>
            </a:pPr>
            <a:endParaRPr lang="en-US" dirty="0"/>
          </a:p>
          <a:p>
            <a:pPr marL="452627" indent="-452627" defTabSz="905255">
              <a:spcBef>
                <a:spcPts val="100"/>
              </a:spcBef>
              <a:buClr>
                <a:srgbClr val="1E1B0E"/>
              </a:buClr>
              <a:defRPr sz="2574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Read the agenda</a:t>
            </a:r>
          </a:p>
          <a:p>
            <a:pPr marL="452627" indent="-452627" defTabSz="905255">
              <a:spcBef>
                <a:spcPts val="100"/>
              </a:spcBef>
              <a:buClr>
                <a:srgbClr val="1E1B0E"/>
              </a:buClr>
              <a:defRPr sz="2574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Read minutes, supporting documents, and policies</a:t>
            </a:r>
          </a:p>
          <a:p>
            <a:pPr marL="452627" indent="-452627" defTabSz="905255">
              <a:spcBef>
                <a:spcPts val="100"/>
              </a:spcBef>
              <a:buClr>
                <a:srgbClr val="1E1B0E"/>
              </a:buClr>
              <a:defRPr sz="2574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Work with your other college/unit senators </a:t>
            </a:r>
          </a:p>
          <a:p>
            <a:pPr marL="628650" lvl="1" indent="-402336" defTabSz="905255">
              <a:spcBef>
                <a:spcPts val="100"/>
              </a:spcBef>
              <a:buFont typeface="Courier New"/>
              <a:buChar char="o"/>
              <a:defRPr sz="2574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Inform your unit’s members about items of interest beforehand and bring their comments to the senate </a:t>
            </a:r>
          </a:p>
          <a:p>
            <a:pPr marL="1012457" lvl="2" indent="-258077" defTabSz="905255">
              <a:spcBef>
                <a:spcPts val="100"/>
              </a:spcBef>
              <a:buClrTx/>
              <a:buFontTx/>
              <a:defRPr sz="2574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Example: Faculty Council Chair (if you’re a faculty member)</a:t>
            </a:r>
          </a:p>
          <a:p>
            <a:pPr marL="628650" lvl="1" indent="-402336" defTabSz="905255">
              <a:spcBef>
                <a:spcPts val="100"/>
              </a:spcBef>
              <a:buFont typeface="Courier New"/>
              <a:buChar char="o"/>
              <a:defRPr sz="2574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This is why we have first and second readings!</a:t>
            </a:r>
          </a:p>
          <a:p>
            <a:pPr marL="452627" indent="-452627" defTabSz="905255">
              <a:spcBef>
                <a:spcPts val="100"/>
              </a:spcBef>
              <a:buClr>
                <a:srgbClr val="1E1B0E"/>
              </a:buClr>
              <a:defRPr sz="2574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Make amendments to </a:t>
            </a:r>
            <a:r>
              <a:rPr dirty="0">
                <a:solidFill>
                  <a:srgbClr val="FF0000"/>
                </a:solidFill>
              </a:rPr>
              <a:t>online policy drafts </a:t>
            </a:r>
            <a:r>
              <a:rPr dirty="0"/>
              <a:t>before the meetings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" grpId="0" build="p" bldLvl="5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itle 2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001000" cy="1188720"/>
          </a:xfrm>
          <a:prstGeom prst="rect">
            <a:avLst/>
          </a:prstGeom>
          <a:ln w="12700">
            <a:solidFill>
              <a:srgbClr val="845305"/>
            </a:solidFill>
          </a:ln>
        </p:spPr>
        <p:txBody>
          <a:bodyPr/>
          <a:lstStyle>
            <a:lvl1pPr>
              <a:defRPr sz="4000" spc="222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Land Acknowledgment</a:t>
            </a:r>
          </a:p>
        </p:txBody>
      </p:sp>
      <p:sp>
        <p:nvSpPr>
          <p:cNvPr id="124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533443" y="1910838"/>
            <a:ext cx="8077114" cy="4558276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222504" indent="-222504" defTabSz="333756">
              <a:lnSpc>
                <a:spcPct val="120000"/>
              </a:lnSpc>
              <a:spcBef>
                <a:spcPts val="0"/>
              </a:spcBef>
              <a:buClrTx/>
              <a:buSzTx/>
              <a:buFontTx/>
              <a:buNone/>
              <a:defRPr sz="2725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rPr sz="10800" dirty="0"/>
              <a:t>CSULB is located on the sacred site of </a:t>
            </a:r>
            <a:r>
              <a:rPr sz="10800" dirty="0" err="1"/>
              <a:t>Puvungna</a:t>
            </a:r>
            <a:r>
              <a:rPr sz="10800" dirty="0"/>
              <a:t>. We</a:t>
            </a:r>
          </a:p>
          <a:p>
            <a:pPr marL="222504" indent="-222504" defTabSz="333756">
              <a:lnSpc>
                <a:spcPct val="120000"/>
              </a:lnSpc>
              <a:spcBef>
                <a:spcPts val="0"/>
              </a:spcBef>
              <a:buClrTx/>
              <a:buSzTx/>
              <a:buFontTx/>
              <a:buNone/>
              <a:defRPr sz="2725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rPr sz="10800" dirty="0"/>
              <a:t>acknowledge that we are on the land of the </a:t>
            </a:r>
            <a:r>
              <a:rPr sz="10800" dirty="0" err="1"/>
              <a:t>Tongva</a:t>
            </a:r>
            <a:endParaRPr sz="10800" dirty="0"/>
          </a:p>
          <a:p>
            <a:pPr marL="222504" indent="-222504" defTabSz="333756">
              <a:lnSpc>
                <a:spcPct val="120000"/>
              </a:lnSpc>
              <a:spcBef>
                <a:spcPts val="0"/>
              </a:spcBef>
              <a:buClrTx/>
              <a:buSzTx/>
              <a:buFontTx/>
              <a:buNone/>
              <a:defRPr sz="2725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rPr sz="10800" dirty="0" err="1"/>
              <a:t>Gabrieleño</a:t>
            </a:r>
            <a:r>
              <a:rPr sz="10800" dirty="0"/>
              <a:t> and the </a:t>
            </a:r>
            <a:r>
              <a:rPr sz="10800" dirty="0" err="1"/>
              <a:t>Acjachemen</a:t>
            </a:r>
            <a:r>
              <a:rPr sz="10800" dirty="0"/>
              <a:t>/</a:t>
            </a:r>
            <a:r>
              <a:rPr sz="10800" dirty="0" err="1"/>
              <a:t>Juaneño</a:t>
            </a:r>
            <a:r>
              <a:rPr sz="10800" dirty="0"/>
              <a:t> Nations who</a:t>
            </a:r>
          </a:p>
          <a:p>
            <a:pPr marL="222504" indent="-222504" defTabSz="333756">
              <a:lnSpc>
                <a:spcPct val="120000"/>
              </a:lnSpc>
              <a:spcBef>
                <a:spcPts val="0"/>
              </a:spcBef>
              <a:buClrTx/>
              <a:buSzTx/>
              <a:buFontTx/>
              <a:buNone/>
              <a:defRPr sz="2725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rPr sz="10800" dirty="0"/>
              <a:t>have lived and continue to live here. We recognize</a:t>
            </a:r>
          </a:p>
          <a:p>
            <a:pPr marL="222504" indent="-222504" defTabSz="333756">
              <a:lnSpc>
                <a:spcPct val="120000"/>
              </a:lnSpc>
              <a:spcBef>
                <a:spcPts val="0"/>
              </a:spcBef>
              <a:buClrTx/>
              <a:buSzTx/>
              <a:buFontTx/>
              <a:buNone/>
              <a:defRPr sz="2725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rPr sz="10800" dirty="0"/>
              <a:t>the </a:t>
            </a:r>
            <a:r>
              <a:rPr sz="10800" dirty="0" err="1"/>
              <a:t>Tongva</a:t>
            </a:r>
            <a:r>
              <a:rPr sz="10800" dirty="0"/>
              <a:t> and </a:t>
            </a:r>
            <a:r>
              <a:rPr sz="10800" dirty="0" err="1"/>
              <a:t>Acjachemen</a:t>
            </a:r>
            <a:r>
              <a:rPr sz="10800" dirty="0"/>
              <a:t> Nations and their spiritual</a:t>
            </a:r>
          </a:p>
          <a:p>
            <a:pPr marL="222504" indent="-222504" defTabSz="333756">
              <a:lnSpc>
                <a:spcPct val="120000"/>
              </a:lnSpc>
              <a:spcBef>
                <a:spcPts val="0"/>
              </a:spcBef>
              <a:buClrTx/>
              <a:buSzTx/>
              <a:buFontTx/>
              <a:buNone/>
              <a:defRPr sz="2725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rPr sz="10800" dirty="0"/>
              <a:t>connection as the first stewards and the traditional</a:t>
            </a:r>
          </a:p>
          <a:p>
            <a:pPr marL="222504" indent="-222504" defTabSz="333756">
              <a:lnSpc>
                <a:spcPct val="120000"/>
              </a:lnSpc>
              <a:spcBef>
                <a:spcPts val="0"/>
              </a:spcBef>
              <a:buClrTx/>
              <a:buSzTx/>
              <a:buFontTx/>
              <a:buNone/>
              <a:defRPr sz="2725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rPr sz="10800" dirty="0"/>
              <a:t>caretakers of this land. We thank them for their</a:t>
            </a:r>
          </a:p>
          <a:p>
            <a:pPr marL="222504" indent="-222504" defTabSz="333756">
              <a:lnSpc>
                <a:spcPct val="120000"/>
              </a:lnSpc>
              <a:spcBef>
                <a:spcPts val="0"/>
              </a:spcBef>
              <a:buClrTx/>
              <a:buSzTx/>
              <a:buFontTx/>
              <a:buNone/>
              <a:defRPr sz="2725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rPr sz="10800" dirty="0"/>
              <a:t>strength, perseverance, and resistance. We pay our</a:t>
            </a:r>
          </a:p>
          <a:p>
            <a:pPr marL="222504" indent="-222504" defTabSz="333756">
              <a:lnSpc>
                <a:spcPct val="120000"/>
              </a:lnSpc>
              <a:spcBef>
                <a:spcPts val="0"/>
              </a:spcBef>
              <a:buClrTx/>
              <a:buSzTx/>
              <a:buFontTx/>
              <a:buNone/>
              <a:defRPr sz="2725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rPr sz="10800" dirty="0"/>
              <a:t>respects to the Ancestors, Elders, and our relatives, past,</a:t>
            </a:r>
          </a:p>
          <a:p>
            <a:pPr marL="222504" indent="-222504" defTabSz="333756">
              <a:lnSpc>
                <a:spcPct val="120000"/>
              </a:lnSpc>
              <a:spcBef>
                <a:spcPts val="0"/>
              </a:spcBef>
              <a:buClrTx/>
              <a:buSzTx/>
              <a:buFontTx/>
              <a:buNone/>
              <a:defRPr sz="2725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rPr sz="10800" dirty="0"/>
              <a:t>present and emerging.</a:t>
            </a:r>
            <a:r>
              <a:rPr dirty="0"/>
              <a:t> </a:t>
            </a:r>
            <a:endParaRPr sz="876" dirty="0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24">
                                            <p:txEl>
                                              <p:charRg st="493" end="4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build="p" animBg="1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itle 2"/>
          <p:cNvSpPr txBox="1">
            <a:spLocks noGrp="1"/>
          </p:cNvSpPr>
          <p:nvPr>
            <p:ph type="title"/>
          </p:nvPr>
        </p:nvSpPr>
        <p:spPr>
          <a:xfrm>
            <a:off x="609597" y="391885"/>
            <a:ext cx="7848601" cy="1188720"/>
          </a:xfrm>
          <a:prstGeom prst="rect">
            <a:avLst/>
          </a:prstGeom>
          <a:ln w="12700">
            <a:solidFill>
              <a:srgbClr val="845305"/>
            </a:solidFill>
          </a:ln>
        </p:spPr>
        <p:txBody>
          <a:bodyPr>
            <a:normAutofit fontScale="90000"/>
          </a:bodyPr>
          <a:lstStyle>
            <a:lvl1pPr>
              <a:defRPr sz="32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dirty="0"/>
              <a:t>Your Responsibilities as a Senator</a:t>
            </a:r>
            <a:br>
              <a:rPr lang="en-US" dirty="0"/>
            </a:br>
            <a:r>
              <a:rPr lang="en-US" b="1" dirty="0"/>
              <a:t>DURING THE MEETING</a:t>
            </a:r>
            <a:endParaRPr b="1" dirty="0"/>
          </a:p>
        </p:txBody>
      </p:sp>
      <p:sp>
        <p:nvSpPr>
          <p:cNvPr id="210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597" y="1580605"/>
            <a:ext cx="7848601" cy="5105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2627" indent="-452627" defTabSz="905255">
              <a:spcBef>
                <a:spcPts val="100"/>
              </a:spcBef>
              <a:buClr>
                <a:srgbClr val="1E1B0E"/>
              </a:buClr>
              <a:defRPr sz="2574">
                <a:latin typeface="+mj-lt"/>
                <a:ea typeface="+mj-ea"/>
                <a:cs typeface="+mj-cs"/>
                <a:sym typeface="Calibri"/>
              </a:defRPr>
            </a:pPr>
            <a:endParaRPr lang="en-US" dirty="0"/>
          </a:p>
          <a:p>
            <a:pPr marL="452627" indent="-452627" defTabSz="905255">
              <a:spcBef>
                <a:spcPts val="100"/>
              </a:spcBef>
              <a:buClr>
                <a:srgbClr val="1E1B0E"/>
              </a:buClr>
              <a:defRPr sz="2574">
                <a:latin typeface="+mj-lt"/>
                <a:ea typeface="+mj-ea"/>
                <a:cs typeface="+mj-cs"/>
                <a:sym typeface="Calibri"/>
              </a:defRPr>
            </a:pPr>
            <a:r>
              <a:rPr lang="en-US" sz="2574" dirty="0">
                <a:sym typeface="Calibri"/>
              </a:rPr>
              <a:t>Listen, debate, and contribute ideas collegially.</a:t>
            </a:r>
          </a:p>
          <a:p>
            <a:pPr marL="452627" indent="-452627" defTabSz="905255">
              <a:spcBef>
                <a:spcPts val="100"/>
              </a:spcBef>
              <a:buClr>
                <a:srgbClr val="1E1B0E"/>
              </a:buClr>
              <a:defRPr sz="2574">
                <a:latin typeface="+mj-lt"/>
                <a:ea typeface="+mj-ea"/>
                <a:cs typeface="+mj-cs"/>
                <a:sym typeface="Calibri"/>
              </a:defRPr>
            </a:pPr>
            <a:r>
              <a:rPr lang="en-US" sz="2574" dirty="0">
                <a:sym typeface="Calibri"/>
              </a:rPr>
              <a:t>Follow the procedures described at the start of the meeting for making amendments, commenting, and, if you’re on zoom, for using the zoom chat.</a:t>
            </a:r>
          </a:p>
          <a:p>
            <a:pPr marL="452627" indent="-452627" defTabSz="905255">
              <a:spcBef>
                <a:spcPts val="100"/>
              </a:spcBef>
              <a:buClr>
                <a:srgbClr val="1E1B0E"/>
              </a:buClr>
              <a:defRPr sz="2574">
                <a:latin typeface="+mj-lt"/>
                <a:ea typeface="+mj-ea"/>
                <a:cs typeface="+mj-cs"/>
                <a:sym typeface="Calibri"/>
              </a:defRPr>
            </a:pPr>
            <a:r>
              <a:rPr lang="en-US" sz="2574" dirty="0">
                <a:sym typeface="Calibri"/>
              </a:rPr>
              <a:t>Get to know other senators!</a:t>
            </a:r>
          </a:p>
        </p:txBody>
      </p:sp>
    </p:spTree>
    <p:extLst>
      <p:ext uri="{BB962C8B-B14F-4D97-AF65-F5344CB8AC3E}">
        <p14:creationId xmlns:p14="http://schemas.microsoft.com/office/powerpoint/2010/main" val="1582548187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" grpId="0" build="p" bldLvl="5" animBg="1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itle 2"/>
          <p:cNvSpPr txBox="1">
            <a:spLocks noGrp="1"/>
          </p:cNvSpPr>
          <p:nvPr>
            <p:ph type="title"/>
          </p:nvPr>
        </p:nvSpPr>
        <p:spPr>
          <a:xfrm>
            <a:off x="609598" y="304800"/>
            <a:ext cx="7848601" cy="1188720"/>
          </a:xfrm>
          <a:prstGeom prst="rect">
            <a:avLst/>
          </a:prstGeom>
          <a:ln w="12700">
            <a:solidFill>
              <a:srgbClr val="845305"/>
            </a:solidFill>
          </a:ln>
        </p:spPr>
        <p:txBody>
          <a:bodyPr>
            <a:normAutofit fontScale="90000"/>
          </a:bodyPr>
          <a:lstStyle>
            <a:lvl1pPr>
              <a:defRPr sz="32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dirty="0"/>
              <a:t>Your Responsibilities as a Senator</a:t>
            </a:r>
            <a:br>
              <a:rPr lang="en-US" dirty="0"/>
            </a:br>
            <a:r>
              <a:rPr lang="en-US" b="1" dirty="0"/>
              <a:t>After THE MEETING</a:t>
            </a:r>
            <a:endParaRPr b="1" dirty="0"/>
          </a:p>
        </p:txBody>
      </p:sp>
      <p:sp>
        <p:nvSpPr>
          <p:cNvPr id="210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598" y="1539240"/>
            <a:ext cx="7848601" cy="5105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2627" indent="-452627" defTabSz="905255">
              <a:spcBef>
                <a:spcPts val="100"/>
              </a:spcBef>
              <a:buClr>
                <a:srgbClr val="1E1B0E"/>
              </a:buClr>
              <a:defRPr sz="2574">
                <a:latin typeface="+mj-lt"/>
                <a:ea typeface="+mj-ea"/>
                <a:cs typeface="+mj-cs"/>
                <a:sym typeface="Calibri"/>
              </a:defRPr>
            </a:pPr>
            <a:endParaRPr lang="en-US" dirty="0"/>
          </a:p>
          <a:p>
            <a:pPr marL="452627" indent="-452627" defTabSz="905255">
              <a:spcBef>
                <a:spcPts val="100"/>
              </a:spcBef>
              <a:buClr>
                <a:srgbClr val="1E1B0E"/>
              </a:buClr>
              <a:defRPr sz="2574">
                <a:latin typeface="+mj-lt"/>
                <a:ea typeface="+mj-ea"/>
                <a:cs typeface="+mj-cs"/>
                <a:sym typeface="Calibri"/>
              </a:defRPr>
            </a:pPr>
            <a:r>
              <a:rPr lang="en-US" sz="2574" dirty="0">
                <a:sym typeface="Calibri"/>
              </a:rPr>
              <a:t>Report back on policies passed or policies for which we completed a first reading,</a:t>
            </a:r>
          </a:p>
          <a:p>
            <a:pPr marL="452627" indent="-452627" defTabSz="905255">
              <a:spcBef>
                <a:spcPts val="100"/>
              </a:spcBef>
              <a:buClr>
                <a:srgbClr val="1E1B0E"/>
              </a:buClr>
              <a:defRPr sz="2574">
                <a:latin typeface="+mj-lt"/>
                <a:ea typeface="+mj-ea"/>
                <a:cs typeface="+mj-cs"/>
                <a:sym typeface="Calibri"/>
              </a:defRPr>
            </a:pPr>
            <a:r>
              <a:rPr lang="en-US" sz="2574" dirty="0">
                <a:sym typeface="Calibri"/>
              </a:rPr>
              <a:t>Get feedback from your constituents where necessary,</a:t>
            </a:r>
          </a:p>
          <a:p>
            <a:pPr marL="452627" indent="-452627" defTabSz="905255">
              <a:spcBef>
                <a:spcPts val="100"/>
              </a:spcBef>
              <a:buClr>
                <a:srgbClr val="1E1B0E"/>
              </a:buClr>
              <a:defRPr sz="2574">
                <a:latin typeface="+mj-lt"/>
                <a:ea typeface="+mj-ea"/>
                <a:cs typeface="+mj-cs"/>
                <a:sym typeface="Calibri"/>
              </a:defRPr>
            </a:pPr>
            <a:r>
              <a:rPr lang="en-US" sz="2574" dirty="0">
                <a:sym typeface="Calibri"/>
              </a:rPr>
              <a:t>Share this work among the different Senators from your part of the university</a:t>
            </a:r>
          </a:p>
          <a:p>
            <a:pPr marL="452627" indent="-452627" defTabSz="905255">
              <a:spcBef>
                <a:spcPts val="100"/>
              </a:spcBef>
              <a:buClr>
                <a:srgbClr val="1E1B0E"/>
              </a:buClr>
              <a:defRPr sz="2574">
                <a:latin typeface="+mj-lt"/>
                <a:ea typeface="+mj-ea"/>
                <a:cs typeface="+mj-cs"/>
                <a:sym typeface="Calibri"/>
              </a:defRPr>
            </a:pPr>
            <a:r>
              <a:rPr lang="en-US" sz="2574" dirty="0">
                <a:sym typeface="Calibri"/>
              </a:rPr>
              <a:t>Think about amendments you would like to propose before the next meeting and add your proposed amendment, as a </a:t>
            </a:r>
            <a:r>
              <a:rPr lang="en-US" sz="2574" b="1" dirty="0">
                <a:sym typeface="Calibri"/>
              </a:rPr>
              <a:t>comment bubble</a:t>
            </a:r>
            <a:r>
              <a:rPr lang="en-US" sz="2574" dirty="0">
                <a:sym typeface="Calibri"/>
              </a:rPr>
              <a:t>, to the policy document linked on the Academic Senate Website. </a:t>
            </a:r>
            <a:r>
              <a:rPr lang="en-US" sz="2574" b="1" dirty="0">
                <a:sym typeface="Calibri"/>
              </a:rPr>
              <a:t>The deadline for amendments to be submitted is 5:00 pm Wednesday evening before each meeting</a:t>
            </a:r>
            <a:r>
              <a:rPr lang="en-US" sz="2574" b="1" i="1" dirty="0">
                <a:sym typeface="Calibri"/>
              </a:rPr>
              <a:t>.</a:t>
            </a:r>
            <a:endParaRPr lang="en-US" sz="2574" dirty="0">
              <a:sym typeface="Calibri"/>
            </a:endParaRPr>
          </a:p>
          <a:p>
            <a:pPr marL="452627" indent="-452627" defTabSz="905255">
              <a:spcBef>
                <a:spcPts val="100"/>
              </a:spcBef>
              <a:buClr>
                <a:srgbClr val="1E1B0E"/>
              </a:buClr>
              <a:defRPr sz="2574">
                <a:latin typeface="+mj-lt"/>
                <a:ea typeface="+mj-ea"/>
                <a:cs typeface="+mj-cs"/>
                <a:sym typeface="Calibri"/>
              </a:defRPr>
            </a:pPr>
            <a:endParaRPr lang="en-US" sz="2574" dirty="0"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1341085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" grpId="0" build="p" bldLvl="5" animBg="1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itle 2"/>
          <p:cNvSpPr txBox="1">
            <a:spLocks noGrp="1"/>
          </p:cNvSpPr>
          <p:nvPr>
            <p:ph type="title"/>
          </p:nvPr>
        </p:nvSpPr>
        <p:spPr>
          <a:xfrm>
            <a:off x="685799" y="335280"/>
            <a:ext cx="7848601" cy="1188720"/>
          </a:xfrm>
          <a:prstGeom prst="rect">
            <a:avLst/>
          </a:prstGeom>
          <a:ln w="12700">
            <a:solidFill>
              <a:srgbClr val="845305"/>
            </a:solidFill>
          </a:ln>
        </p:spPr>
        <p:txBody>
          <a:bodyPr>
            <a:normAutofit/>
          </a:bodyPr>
          <a:lstStyle>
            <a:lvl1pPr>
              <a:defRPr sz="32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lang="en-US" sz="4400" dirty="0"/>
              <a:t>Next Week’s Agenda</a:t>
            </a:r>
            <a:endParaRPr sz="4400" dirty="0"/>
          </a:p>
        </p:txBody>
      </p:sp>
      <p:sp>
        <p:nvSpPr>
          <p:cNvPr id="213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85799" y="1687286"/>
            <a:ext cx="7848601" cy="4944291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400"/>
              </a:spcAft>
              <a:buClr>
                <a:srgbClr val="1E1B0E"/>
              </a:buClr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rPr sz="2700" dirty="0"/>
              <a:t>Consent Calendar</a:t>
            </a:r>
          </a:p>
          <a:p>
            <a:pPr lvl="1">
              <a:spcBef>
                <a:spcPts val="0"/>
              </a:spcBef>
              <a:spcAft>
                <a:spcPts val="400"/>
              </a:spcAft>
              <a:buClr>
                <a:srgbClr val="1E1B0E"/>
              </a:buClr>
              <a:buFont typeface="Wingdings" pitchFamily="2" charset="2"/>
              <a:buChar char="§"/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rPr sz="2700" dirty="0"/>
              <a:t> Nothing at this point. Stay tuned!</a:t>
            </a:r>
          </a:p>
          <a:p>
            <a:pPr>
              <a:spcBef>
                <a:spcPts val="0"/>
              </a:spcBef>
              <a:spcAft>
                <a:spcPts val="400"/>
              </a:spcAft>
              <a:buClr>
                <a:srgbClr val="1E1B0E"/>
              </a:buClr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rPr sz="2700" dirty="0"/>
              <a:t>Special Orders</a:t>
            </a:r>
          </a:p>
          <a:p>
            <a:pPr lvl="1">
              <a:spcBef>
                <a:spcPts val="0"/>
              </a:spcBef>
              <a:spcAft>
                <a:spcPts val="400"/>
              </a:spcAft>
              <a:buClr>
                <a:srgbClr val="1E1B0E"/>
              </a:buClr>
              <a:buFont typeface="Wingdings" pitchFamily="2" charset="2"/>
              <a:buChar char="§"/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rPr sz="2700" dirty="0"/>
              <a:t>Reports from CSULB President </a:t>
            </a:r>
            <a:endParaRPr lang="en-US" sz="2700" dirty="0"/>
          </a:p>
          <a:p>
            <a:pPr lvl="1">
              <a:spcBef>
                <a:spcPts val="0"/>
              </a:spcBef>
              <a:spcAft>
                <a:spcPts val="400"/>
              </a:spcAft>
              <a:buClr>
                <a:srgbClr val="1E1B0E"/>
              </a:buClr>
              <a:buFont typeface="Wingdings" pitchFamily="2" charset="2"/>
              <a:buChar char="§"/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rPr sz="2700" dirty="0"/>
              <a:t>CFA Co-President</a:t>
            </a:r>
            <a:endParaRPr lang="en-US" sz="2700" dirty="0"/>
          </a:p>
          <a:p>
            <a:pPr lvl="1">
              <a:spcBef>
                <a:spcPts val="0"/>
              </a:spcBef>
              <a:spcAft>
                <a:spcPts val="400"/>
              </a:spcAft>
              <a:buClr>
                <a:srgbClr val="1E1B0E"/>
              </a:buClr>
              <a:buFont typeface="Wingdings" pitchFamily="2" charset="2"/>
              <a:buChar char="§"/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rPr lang="en-US" sz="2700" dirty="0"/>
              <a:t>Report from an ASCSU Senator</a:t>
            </a:r>
            <a:endParaRPr sz="2700" dirty="0"/>
          </a:p>
          <a:p>
            <a:pPr>
              <a:spcBef>
                <a:spcPts val="0"/>
              </a:spcBef>
              <a:spcAft>
                <a:spcPts val="400"/>
              </a:spcAft>
              <a:buClr>
                <a:srgbClr val="1E1B0E"/>
              </a:buClr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rPr sz="2700" dirty="0"/>
              <a:t>Curriculum</a:t>
            </a:r>
          </a:p>
          <a:p>
            <a:pPr marL="685799" lvl="1" indent="-457200">
              <a:spcBef>
                <a:spcPts val="0"/>
              </a:spcBef>
              <a:spcAft>
                <a:spcPts val="400"/>
              </a:spcAft>
              <a:buClr>
                <a:srgbClr val="1E1B0E"/>
              </a:buClr>
              <a:buFont typeface="Wingdings" pitchFamily="2" charset="2"/>
              <a:buChar char="§"/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rPr lang="en-US" sz="2700" dirty="0"/>
              <a:t>Change from the Economics B.A. to an Economics B.S. </a:t>
            </a:r>
          </a:p>
          <a:p>
            <a:pPr marL="685799" lvl="1" indent="-457200">
              <a:spcBef>
                <a:spcPts val="0"/>
              </a:spcBef>
              <a:spcAft>
                <a:spcPts val="400"/>
              </a:spcAft>
              <a:buClr>
                <a:srgbClr val="1E1B0E"/>
              </a:buClr>
              <a:buFont typeface="Wingdings" pitchFamily="2" charset="2"/>
              <a:buChar char="§"/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rPr lang="en-US" sz="2700" dirty="0">
                <a:sym typeface="Calibri"/>
              </a:rPr>
              <a:t>Change from the Economics, Mathematical Economics, and Economic Theory Option, B.A. to an Economics, Mathematical Economics, and Economic Theory Option, B.S. </a:t>
            </a:r>
            <a:endParaRPr sz="2700" dirty="0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 build="p" bldLvl="5" animBg="1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itle 2"/>
          <p:cNvSpPr txBox="1">
            <a:spLocks noGrp="1"/>
          </p:cNvSpPr>
          <p:nvPr>
            <p:ph type="title"/>
          </p:nvPr>
        </p:nvSpPr>
        <p:spPr>
          <a:xfrm>
            <a:off x="685798" y="302623"/>
            <a:ext cx="7848601" cy="1188720"/>
          </a:xfrm>
          <a:prstGeom prst="rect">
            <a:avLst/>
          </a:prstGeom>
          <a:ln w="12700">
            <a:solidFill>
              <a:srgbClr val="845305"/>
            </a:solidFill>
          </a:ln>
        </p:spPr>
        <p:txBody>
          <a:bodyPr>
            <a:normAutofit fontScale="90000"/>
          </a:bodyPr>
          <a:lstStyle>
            <a:lvl1pPr>
              <a:defRPr sz="32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lang="en-US" sz="4400" dirty="0"/>
              <a:t>Next Week’s Agenda,</a:t>
            </a:r>
            <a:br>
              <a:rPr lang="en-US" sz="4400" dirty="0"/>
            </a:br>
            <a:r>
              <a:rPr lang="en-US" sz="4400" dirty="0"/>
              <a:t>continued</a:t>
            </a:r>
            <a:endParaRPr sz="4400" dirty="0"/>
          </a:p>
        </p:txBody>
      </p:sp>
      <p:sp>
        <p:nvSpPr>
          <p:cNvPr id="213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85798" y="1719942"/>
            <a:ext cx="7848601" cy="494429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400"/>
              </a:spcAft>
              <a:buClr>
                <a:srgbClr val="1E1B0E"/>
              </a:buClr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rPr sz="2700" dirty="0"/>
              <a:t>Curriculum</a:t>
            </a:r>
            <a:endParaRPr lang="en-US" sz="2700" dirty="0"/>
          </a:p>
          <a:p>
            <a:pPr lvl="1">
              <a:spcBef>
                <a:spcPts val="0"/>
              </a:spcBef>
              <a:spcAft>
                <a:spcPts val="400"/>
              </a:spcAft>
              <a:buClr>
                <a:srgbClr val="1E1B0E"/>
              </a:buClr>
              <a:buFont typeface="Wingdings" pitchFamily="2" charset="2"/>
              <a:buChar char="§"/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rPr lang="en-US" sz="2700" dirty="0">
                <a:sym typeface="Calibri"/>
              </a:rPr>
              <a:t>Change from the Bachelor of Science in Nutrition and Food Science, Option in Nutrition and Dietetics to a Bachelor of Science in Nutrition and Food Science, Option in Nutrition.</a:t>
            </a:r>
            <a:endParaRPr lang="en-US" sz="2700" dirty="0"/>
          </a:p>
          <a:p>
            <a:pPr>
              <a:spcBef>
                <a:spcPts val="0"/>
              </a:spcBef>
              <a:spcAft>
                <a:spcPts val="400"/>
              </a:spcAft>
              <a:buClr>
                <a:srgbClr val="1E1B0E"/>
              </a:buClr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rPr lang="en-US" sz="2700" dirty="0"/>
              <a:t>Policies</a:t>
            </a:r>
            <a:endParaRPr sz="2700" dirty="0"/>
          </a:p>
          <a:p>
            <a:pPr marL="685799" lvl="1" indent="-457200">
              <a:spcBef>
                <a:spcPts val="0"/>
              </a:spcBef>
              <a:spcAft>
                <a:spcPts val="400"/>
              </a:spcAft>
              <a:buClr>
                <a:srgbClr val="1E1B0E"/>
              </a:buClr>
              <a:buFont typeface="Wingdings" pitchFamily="2" charset="2"/>
              <a:buChar char="§"/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rPr lang="en-US" sz="2700" dirty="0">
                <a:sym typeface="Calibri"/>
              </a:rPr>
              <a:t>Revisions to the current policy on General Education</a:t>
            </a:r>
          </a:p>
          <a:p>
            <a:pPr marL="685799" lvl="1" indent="-457200">
              <a:spcBef>
                <a:spcPts val="0"/>
              </a:spcBef>
              <a:spcAft>
                <a:spcPts val="400"/>
              </a:spcAft>
              <a:buClr>
                <a:srgbClr val="1E1B0E"/>
              </a:buClr>
              <a:buFont typeface="Wingdings" pitchFamily="2" charset="2"/>
              <a:buChar char="§"/>
              <a:defRPr sz="2700">
                <a:latin typeface="+mj-lt"/>
                <a:ea typeface="+mj-ea"/>
                <a:cs typeface="+mj-cs"/>
                <a:sym typeface="Calibri"/>
              </a:defRPr>
            </a:pPr>
            <a:r>
              <a:rPr lang="en-US" sz="2700" dirty="0">
                <a:sym typeface="Calibri"/>
              </a:rPr>
              <a:t>A new policy on Internships</a:t>
            </a:r>
          </a:p>
        </p:txBody>
      </p:sp>
    </p:spTree>
    <p:extLst>
      <p:ext uri="{BB962C8B-B14F-4D97-AF65-F5344CB8AC3E}">
        <p14:creationId xmlns:p14="http://schemas.microsoft.com/office/powerpoint/2010/main" val="3086922135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 build="p" bldLvl="5" animBg="1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itle 1"/>
          <p:cNvSpPr txBox="1">
            <a:spLocks noGrp="1"/>
          </p:cNvSpPr>
          <p:nvPr>
            <p:ph type="title"/>
          </p:nvPr>
        </p:nvSpPr>
        <p:spPr>
          <a:xfrm>
            <a:off x="800100" y="575611"/>
            <a:ext cx="7543800" cy="1346858"/>
          </a:xfrm>
          <a:prstGeom prst="rect">
            <a:avLst/>
          </a:prstGeom>
        </p:spPr>
        <p:txBody>
          <a:bodyPr lIns="182880">
            <a:normAutofit/>
          </a:bodyPr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sz="4400" dirty="0"/>
              <a:t>Follow us:</a:t>
            </a:r>
          </a:p>
        </p:txBody>
      </p:sp>
      <p:pic>
        <p:nvPicPr>
          <p:cNvPr id="216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307" y="2548740"/>
            <a:ext cx="786002" cy="749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7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3379" y="3684954"/>
            <a:ext cx="774930" cy="808332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TextBox 7"/>
          <p:cNvSpPr txBox="1"/>
          <p:nvPr/>
        </p:nvSpPr>
        <p:spPr>
          <a:xfrm>
            <a:off x="1858817" y="4935532"/>
            <a:ext cx="9630491" cy="876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 u="sng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latin typeface="+mj-lt"/>
                <a:ea typeface="+mj-ea"/>
                <a:cs typeface="+mj-cs"/>
                <a:sym typeface="Calibri"/>
                <a:hlinkClick r:id="rId4"/>
              </a:defRPr>
            </a:lvl1pPr>
          </a:lstStyle>
          <a:p>
            <a:pPr>
              <a:defRPr u="none">
                <a:solidFill>
                  <a:srgbClr val="000000"/>
                </a:solidFill>
                <a:uFillTx/>
              </a:defRPr>
            </a:pPr>
            <a:r>
              <a:rPr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hlinkClick r:id="rId4"/>
              </a:rPr>
              <a:t>http://www.csulb.edu/academic-senate</a:t>
            </a:r>
          </a:p>
        </p:txBody>
      </p:sp>
      <p:sp>
        <p:nvSpPr>
          <p:cNvPr id="220" name="TextBox 8"/>
          <p:cNvSpPr txBox="1"/>
          <p:nvPr/>
        </p:nvSpPr>
        <p:spPr>
          <a:xfrm>
            <a:off x="3078610" y="2548740"/>
            <a:ext cx="4075074" cy="4970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dirty="0"/>
              <a:t>CSULB Academic Senate</a:t>
            </a:r>
          </a:p>
        </p:txBody>
      </p:sp>
      <p:sp>
        <p:nvSpPr>
          <p:cNvPr id="221" name="TextBox 9"/>
          <p:cNvSpPr txBox="1"/>
          <p:nvPr/>
        </p:nvSpPr>
        <p:spPr>
          <a:xfrm>
            <a:off x="3078610" y="3684954"/>
            <a:ext cx="3820479" cy="4970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rPr dirty="0" err="1"/>
              <a:t>csulb_academicsenate</a:t>
            </a:r>
            <a:endParaRPr dirty="0"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itle 1"/>
          <p:cNvSpPr txBox="1">
            <a:spLocks noGrp="1"/>
          </p:cNvSpPr>
          <p:nvPr>
            <p:ph type="title"/>
          </p:nvPr>
        </p:nvSpPr>
        <p:spPr>
          <a:xfrm>
            <a:off x="1055913" y="506409"/>
            <a:ext cx="7228115" cy="136593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4400" dirty="0">
                <a:latin typeface="+mj-lt"/>
              </a:rPr>
              <a:t>QUESTIONS?</a:t>
            </a:r>
          </a:p>
        </p:txBody>
      </p:sp>
      <p:sp>
        <p:nvSpPr>
          <p:cNvPr id="225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598715" y="2182362"/>
            <a:ext cx="4465107" cy="3810001"/>
          </a:xfrm>
          <a:prstGeom prst="rect">
            <a:avLst/>
          </a:prstGeom>
        </p:spPr>
        <p:txBody>
          <a:bodyPr/>
          <a:lstStyle/>
          <a:p>
            <a:pPr marL="0" indent="0" defTabSz="905255">
              <a:spcBef>
                <a:spcPts val="0"/>
              </a:spcBef>
              <a:buSzTx/>
              <a:buNone/>
              <a:defRPr sz="2772"/>
            </a:pPr>
            <a:r>
              <a:rPr lang="en-US" dirty="0"/>
              <a:t>Neil</a:t>
            </a:r>
            <a:r>
              <a:rPr dirty="0"/>
              <a:t>:</a:t>
            </a:r>
            <a:endParaRPr lang="en-US" dirty="0"/>
          </a:p>
          <a:p>
            <a:pPr marL="0" indent="0" defTabSz="905255">
              <a:spcBef>
                <a:spcPts val="0"/>
              </a:spcBef>
              <a:buSzTx/>
              <a:buNone/>
              <a:defRPr sz="2772"/>
            </a:pPr>
            <a:r>
              <a:rPr lang="en-US" sz="2772" dirty="0">
                <a:hlinkClick r:id="rId2"/>
              </a:rPr>
              <a:t>Neil.Hultgren@csulb.edu</a:t>
            </a:r>
            <a:r>
              <a:rPr lang="en-US" sz="2772" dirty="0"/>
              <a:t> </a:t>
            </a:r>
          </a:p>
          <a:p>
            <a:pPr marL="0" indent="0" defTabSz="905255">
              <a:spcBef>
                <a:spcPts val="0"/>
              </a:spcBef>
              <a:buSzTx/>
              <a:buNone/>
              <a:defRPr sz="2772"/>
            </a:pPr>
            <a:endParaRPr lang="en-US" sz="1386" dirty="0"/>
          </a:p>
          <a:p>
            <a:pPr marL="0" indent="0" defTabSz="905255">
              <a:spcBef>
                <a:spcPts val="0"/>
              </a:spcBef>
              <a:buSzTx/>
              <a:buNone/>
              <a:defRPr sz="2772"/>
            </a:pPr>
            <a:endParaRPr lang="en-US" sz="1386" dirty="0"/>
          </a:p>
          <a:p>
            <a:pPr marL="0" indent="0" defTabSz="905255">
              <a:spcBef>
                <a:spcPts val="0"/>
              </a:spcBef>
              <a:buSzTx/>
              <a:buNone/>
              <a:defRPr sz="2772"/>
            </a:pPr>
            <a:r>
              <a:rPr lang="en-US" sz="2770" dirty="0"/>
              <a:t>Ryan:</a:t>
            </a:r>
          </a:p>
          <a:p>
            <a:pPr marL="0" indent="0" defTabSz="905255">
              <a:spcBef>
                <a:spcPts val="0"/>
              </a:spcBef>
              <a:buSzTx/>
              <a:buNone/>
              <a:defRPr sz="2772"/>
            </a:pPr>
            <a:r>
              <a:rPr lang="en-US" sz="2770" dirty="0">
                <a:hlinkClick r:id="rId3"/>
              </a:rPr>
              <a:t>Ryan.Fischer@csulb.edu</a:t>
            </a:r>
            <a:r>
              <a:rPr lang="en-US" sz="2770" dirty="0"/>
              <a:t> </a:t>
            </a:r>
          </a:p>
          <a:p>
            <a:pPr marL="0" indent="0" defTabSz="905255">
              <a:spcBef>
                <a:spcPts val="0"/>
              </a:spcBef>
              <a:buSzTx/>
              <a:buNone/>
              <a:defRPr sz="2772"/>
            </a:pPr>
            <a:endParaRPr lang="en-US" sz="1386" dirty="0"/>
          </a:p>
          <a:p>
            <a:pPr marL="0" indent="0" defTabSz="905255">
              <a:spcBef>
                <a:spcPts val="0"/>
              </a:spcBef>
              <a:buSzTx/>
              <a:buNone/>
              <a:defRPr sz="2772"/>
            </a:pPr>
            <a:endParaRPr sz="1386" dirty="0"/>
          </a:p>
          <a:p>
            <a:pPr marL="0" indent="0" defTabSz="905255">
              <a:spcBef>
                <a:spcPts val="0"/>
              </a:spcBef>
              <a:buSzTx/>
              <a:buNone/>
              <a:defRPr sz="2772"/>
            </a:pPr>
            <a:r>
              <a:rPr dirty="0"/>
              <a:t>Ann:  </a:t>
            </a:r>
          </a:p>
          <a:p>
            <a:pPr marL="0" indent="0" defTabSz="905255">
              <a:spcBef>
                <a:spcPts val="0"/>
              </a:spcBef>
              <a:buSzTx/>
              <a:buNone/>
              <a:defRPr sz="2772"/>
            </a:pPr>
            <a:r>
              <a:rPr u="sng" dirty="0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hlinkClick r:id="rId4"/>
              </a:rPr>
              <a:t>Ann.Kinsey@csulb.edu</a:t>
            </a:r>
            <a:r>
              <a:rPr dirty="0"/>
              <a:t> </a:t>
            </a:r>
          </a:p>
        </p:txBody>
      </p:sp>
      <p:pic>
        <p:nvPicPr>
          <p:cNvPr id="3" name="Picture 2" descr="Many hands reaching up to the sky&#10;&#10;Description automatically generated">
            <a:extLst>
              <a:ext uri="{FF2B5EF4-FFF2-40B4-BE49-F238E27FC236}">
                <a16:creationId xmlns:a16="http://schemas.microsoft.com/office/drawing/2014/main" id="{80C73652-2A90-DC07-1BD2-2354E369DA3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219" y="2667000"/>
            <a:ext cx="4024981" cy="231865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2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001000" cy="1188720"/>
          </a:xfrm>
          <a:prstGeom prst="rect">
            <a:avLst/>
          </a:prstGeom>
          <a:ln w="12700">
            <a:solidFill>
              <a:srgbClr val="845305"/>
            </a:solidFill>
          </a:ln>
        </p:spPr>
        <p:txBody>
          <a:bodyPr>
            <a:normAutofit fontScale="90000"/>
          </a:bodyPr>
          <a:lstStyle>
            <a:lvl1pPr defTabSz="886968">
              <a:defRPr sz="3492" spc="194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New Senator Orientation Agenda</a:t>
            </a:r>
          </a:p>
        </p:txBody>
      </p:sp>
      <p:sp>
        <p:nvSpPr>
          <p:cNvPr id="127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85800" y="2018625"/>
            <a:ext cx="7620000" cy="415357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136000"/>
              </a:lnSpc>
              <a:spcBef>
                <a:spcPts val="0"/>
              </a:spcBef>
              <a:buClr>
                <a:srgbClr val="1E1B0E"/>
              </a:buClr>
              <a:defRPr sz="2900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Welcome and Introductions</a:t>
            </a:r>
            <a:endParaRPr sz="1600" dirty="0"/>
          </a:p>
          <a:p>
            <a:pPr>
              <a:lnSpc>
                <a:spcPct val="136000"/>
              </a:lnSpc>
              <a:spcBef>
                <a:spcPts val="0"/>
              </a:spcBef>
              <a:buClr>
                <a:srgbClr val="1E1B0E"/>
              </a:buClr>
              <a:defRPr sz="2900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Senate Structure and Roster</a:t>
            </a:r>
            <a:endParaRPr sz="1600" dirty="0"/>
          </a:p>
          <a:p>
            <a:pPr>
              <a:lnSpc>
                <a:spcPct val="136000"/>
              </a:lnSpc>
              <a:spcBef>
                <a:spcPts val="0"/>
              </a:spcBef>
              <a:buClr>
                <a:srgbClr val="1E1B0E"/>
              </a:buClr>
              <a:defRPr sz="2900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Typical Agenda and Flow of Meeting </a:t>
            </a:r>
            <a:endParaRPr sz="1600" dirty="0"/>
          </a:p>
          <a:p>
            <a:pPr>
              <a:lnSpc>
                <a:spcPct val="136000"/>
              </a:lnSpc>
              <a:spcBef>
                <a:spcPts val="0"/>
              </a:spcBef>
              <a:buClr>
                <a:srgbClr val="1E1B0E"/>
              </a:buClr>
              <a:defRPr sz="2900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Parliamentary Procedure</a:t>
            </a:r>
            <a:endParaRPr lang="en-US" dirty="0"/>
          </a:p>
          <a:p>
            <a:pPr>
              <a:lnSpc>
                <a:spcPct val="136000"/>
              </a:lnSpc>
              <a:spcBef>
                <a:spcPts val="0"/>
              </a:spcBef>
              <a:buClr>
                <a:srgbClr val="1E1B0E"/>
              </a:buClr>
              <a:defRPr sz="2900">
                <a:latin typeface="+mj-lt"/>
                <a:ea typeface="+mj-ea"/>
                <a:cs typeface="+mj-cs"/>
                <a:sym typeface="Calibri"/>
              </a:defRPr>
            </a:pPr>
            <a:r>
              <a:rPr lang="en-US" dirty="0"/>
              <a:t>Voting</a:t>
            </a:r>
          </a:p>
          <a:p>
            <a:pPr>
              <a:lnSpc>
                <a:spcPct val="136000"/>
              </a:lnSpc>
              <a:spcBef>
                <a:spcPts val="0"/>
              </a:spcBef>
              <a:buClr>
                <a:srgbClr val="1E1B0E"/>
              </a:buClr>
              <a:defRPr sz="2900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Your Responsibilities as a Senator</a:t>
            </a:r>
            <a:endParaRPr sz="1600" dirty="0"/>
          </a:p>
          <a:p>
            <a:pPr>
              <a:lnSpc>
                <a:spcPct val="136000"/>
              </a:lnSpc>
              <a:spcBef>
                <a:spcPts val="0"/>
              </a:spcBef>
              <a:buClr>
                <a:srgbClr val="1E1B0E"/>
              </a:buClr>
              <a:defRPr sz="2900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Preview: Policies Coming your Way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0" build="p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itle 2"/>
          <p:cNvSpPr txBox="1">
            <a:spLocks noGrp="1"/>
          </p:cNvSpPr>
          <p:nvPr>
            <p:ph type="title"/>
          </p:nvPr>
        </p:nvSpPr>
        <p:spPr>
          <a:xfrm>
            <a:off x="832530" y="457200"/>
            <a:ext cx="7478940" cy="1188720"/>
          </a:xfrm>
          <a:prstGeom prst="rect">
            <a:avLst/>
          </a:prstGeom>
          <a:ln w="12700">
            <a:solidFill>
              <a:srgbClr val="845305"/>
            </a:solidFill>
          </a:ln>
        </p:spPr>
        <p:txBody>
          <a:bodyPr/>
          <a:lstStyle>
            <a:lvl1pPr defTabSz="822959">
              <a:defRPr sz="3600" spc="276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Welcome and Introductions</a:t>
            </a:r>
          </a:p>
        </p:txBody>
      </p:sp>
      <p:sp>
        <p:nvSpPr>
          <p:cNvPr id="130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839999" y="2057400"/>
            <a:ext cx="7464002" cy="4267200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800" b="1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Senate Executive Committee</a:t>
            </a:r>
          </a:p>
          <a:p>
            <a:pPr marL="685800" lvl="1" indent="-457200">
              <a:lnSpc>
                <a:spcPct val="120000"/>
              </a:lnSpc>
              <a:spcBef>
                <a:spcPts val="0"/>
              </a:spcBef>
              <a:buClr>
                <a:srgbClr val="1E1B0E"/>
              </a:buCl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rPr lang="en-US" dirty="0"/>
              <a:t>Neil Hultgren</a:t>
            </a:r>
            <a:r>
              <a:rPr dirty="0"/>
              <a:t>, C</a:t>
            </a:r>
            <a:r>
              <a:rPr lang="en-US" dirty="0"/>
              <a:t>LA</a:t>
            </a:r>
            <a:r>
              <a:rPr dirty="0"/>
              <a:t>, Chair</a:t>
            </a:r>
          </a:p>
          <a:p>
            <a:pPr marL="685800" lvl="1" indent="-457200">
              <a:lnSpc>
                <a:spcPct val="120000"/>
              </a:lnSpc>
              <a:spcBef>
                <a:spcPts val="0"/>
              </a:spcBef>
              <a:buClr>
                <a:srgbClr val="1E1B0E"/>
              </a:buCl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Ryan Fischer, CHHS, </a:t>
            </a:r>
            <a:r>
              <a:rPr lang="en-US" dirty="0"/>
              <a:t>Vice Chair</a:t>
            </a:r>
            <a:endParaRPr dirty="0"/>
          </a:p>
          <a:p>
            <a:pPr marL="685800" lvl="1" indent="-457200">
              <a:lnSpc>
                <a:spcPct val="120000"/>
              </a:lnSpc>
              <a:spcBef>
                <a:spcPts val="0"/>
              </a:spcBef>
              <a:buClr>
                <a:srgbClr val="1E1B0E"/>
              </a:buCl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rPr lang="en-US" dirty="0"/>
              <a:t>Melissa </a:t>
            </a:r>
            <a:r>
              <a:rPr lang="en-US" dirty="0" err="1"/>
              <a:t>Dyo</a:t>
            </a:r>
            <a:r>
              <a:rPr dirty="0"/>
              <a:t>, C</a:t>
            </a:r>
            <a:r>
              <a:rPr lang="en-US" dirty="0"/>
              <a:t>HHS</a:t>
            </a:r>
            <a:r>
              <a:rPr dirty="0"/>
              <a:t>, </a:t>
            </a:r>
            <a:r>
              <a:rPr lang="en-US" dirty="0"/>
              <a:t>Secretary</a:t>
            </a:r>
            <a:endParaRPr dirty="0"/>
          </a:p>
          <a:p>
            <a:pPr marL="685800" lvl="1" indent="-457200">
              <a:lnSpc>
                <a:spcPct val="120000"/>
              </a:lnSpc>
              <a:spcBef>
                <a:spcPts val="0"/>
              </a:spcBef>
              <a:buClr>
                <a:srgbClr val="1E1B0E"/>
              </a:buCl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rPr lang="en-US" dirty="0"/>
              <a:t>Nancy Meyer-Adams, CHHS, at-large</a:t>
            </a:r>
          </a:p>
          <a:p>
            <a:pPr marL="685800" lvl="1" indent="-457200">
              <a:lnSpc>
                <a:spcPct val="120000"/>
              </a:lnSpc>
              <a:spcBef>
                <a:spcPts val="0"/>
              </a:spcBef>
              <a:buClr>
                <a:srgbClr val="1E1B0E"/>
              </a:buCl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rPr lang="en-US" dirty="0"/>
              <a:t>Chris Miles, COTA, at-large</a:t>
            </a:r>
            <a:endParaRPr dirty="0"/>
          </a:p>
          <a:p>
            <a:pPr marL="685800" lvl="1" indent="-457200">
              <a:lnSpc>
                <a:spcPct val="120000"/>
              </a:lnSpc>
              <a:spcBef>
                <a:spcPts val="0"/>
              </a:spcBef>
              <a:buClr>
                <a:srgbClr val="1E1B0E"/>
              </a:buCl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rPr lang="en-US" dirty="0"/>
              <a:t>Adam Moore, COTA, at-large</a:t>
            </a:r>
          </a:p>
          <a:p>
            <a:pPr marL="685800" lvl="1" indent="-457200">
              <a:lnSpc>
                <a:spcPct val="120000"/>
              </a:lnSpc>
              <a:spcBef>
                <a:spcPts val="0"/>
              </a:spcBef>
              <a:buClr>
                <a:srgbClr val="1E1B0E"/>
              </a:buClr>
              <a:defRPr sz="2800">
                <a:latin typeface="+mj-lt"/>
                <a:ea typeface="+mj-ea"/>
                <a:cs typeface="+mj-cs"/>
                <a:sym typeface="Calibri"/>
              </a:defRPr>
            </a:pPr>
            <a:r>
              <a:rPr lang="en-US" sz="2800" dirty="0">
                <a:sym typeface="Calibri"/>
              </a:rPr>
              <a:t>Chris Warren, CLA, at-large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itle 2"/>
          <p:cNvSpPr txBox="1">
            <a:spLocks noGrp="1"/>
          </p:cNvSpPr>
          <p:nvPr>
            <p:ph type="title"/>
          </p:nvPr>
        </p:nvSpPr>
        <p:spPr>
          <a:xfrm>
            <a:off x="687261" y="533400"/>
            <a:ext cx="7769477" cy="1324357"/>
          </a:xfrm>
          <a:prstGeom prst="rect">
            <a:avLst/>
          </a:prstGeom>
          <a:ln w="12700">
            <a:solidFill>
              <a:srgbClr val="845305"/>
            </a:solidFill>
          </a:ln>
        </p:spPr>
        <p:txBody>
          <a:bodyPr/>
          <a:lstStyle>
            <a:lvl1pPr defTabSz="722376">
              <a:defRPr sz="3397" spc="295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Introductions: New &amp; Returning Senators</a:t>
            </a:r>
          </a:p>
        </p:txBody>
      </p:sp>
      <p:sp>
        <p:nvSpPr>
          <p:cNvPr id="133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724630" y="2382611"/>
            <a:ext cx="7694740" cy="3312094"/>
          </a:xfrm>
          <a:prstGeom prst="rect">
            <a:avLst/>
          </a:prstGeom>
        </p:spPr>
        <p:txBody>
          <a:bodyPr/>
          <a:lstStyle/>
          <a:p>
            <a:pPr marL="514350" indent="-514350">
              <a:lnSpc>
                <a:spcPct val="200000"/>
              </a:lnSpc>
              <a:spcBef>
                <a:spcPts val="0"/>
              </a:spcBef>
              <a:buClr>
                <a:srgbClr val="1E1B0E"/>
              </a:buClr>
              <a:buFontTx/>
              <a:buAutoNum type="arabicPeriod"/>
              <a:defRPr sz="3400">
                <a:latin typeface="+mj-lt"/>
                <a:ea typeface="+mj-ea"/>
                <a:cs typeface="+mj-cs"/>
                <a:sym typeface="Calibri"/>
              </a:defRPr>
            </a:pPr>
            <a:r>
              <a:t>Tell us your name, unit, and department</a:t>
            </a:r>
          </a:p>
          <a:p>
            <a:pPr marL="514350" indent="-514350">
              <a:lnSpc>
                <a:spcPct val="200000"/>
              </a:lnSpc>
              <a:spcBef>
                <a:spcPts val="0"/>
              </a:spcBef>
              <a:buClr>
                <a:srgbClr val="1E1B0E"/>
              </a:buClr>
              <a:buFontTx/>
              <a:buAutoNum type="arabicPeriod"/>
              <a:defRPr sz="3400">
                <a:latin typeface="+mj-lt"/>
                <a:ea typeface="+mj-ea"/>
                <a:cs typeface="+mj-cs"/>
                <a:sym typeface="Calibri"/>
              </a:defRPr>
            </a:pPr>
            <a:r>
              <a:t>Tell us what brought you to the Senate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7"/>
          <p:cNvSpPr/>
          <p:nvPr/>
        </p:nvSpPr>
        <p:spPr>
          <a:xfrm>
            <a:off x="-1" y="857250"/>
            <a:ext cx="9144001" cy="514302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34289" rIns="3428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sz="1350"/>
          </a:p>
        </p:txBody>
      </p:sp>
      <p:sp>
        <p:nvSpPr>
          <p:cNvPr id="104" name="Title 1"/>
          <p:cNvSpPr txBox="1">
            <a:spLocks noGrp="1"/>
          </p:cNvSpPr>
          <p:nvPr>
            <p:ph type="title"/>
          </p:nvPr>
        </p:nvSpPr>
        <p:spPr>
          <a:xfrm>
            <a:off x="157248" y="1367616"/>
            <a:ext cx="2603385" cy="241090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>
              <a:defRPr sz="3700"/>
            </a:pPr>
            <a:r>
              <a:rPr lang="en-US" sz="2400" dirty="0">
                <a:latin typeface="+mj-lt"/>
              </a:rPr>
              <a:t>Shared Governance in Higher Education</a:t>
            </a:r>
            <a:endParaRPr sz="2400" dirty="0">
              <a:latin typeface="+mj-lt"/>
            </a:endParaRPr>
          </a:p>
        </p:txBody>
      </p:sp>
      <p:grpSp>
        <p:nvGrpSpPr>
          <p:cNvPr id="107" name="Group 9"/>
          <p:cNvGrpSpPr/>
          <p:nvPr/>
        </p:nvGrpSpPr>
        <p:grpSpPr>
          <a:xfrm>
            <a:off x="157249" y="4168684"/>
            <a:ext cx="8986751" cy="1565848"/>
            <a:chOff x="0" y="0"/>
            <a:chExt cx="11982332" cy="2087796"/>
          </a:xfrm>
        </p:grpSpPr>
        <p:sp>
          <p:nvSpPr>
            <p:cNvPr id="105" name="Rectangle 10"/>
            <p:cNvSpPr/>
            <p:nvPr/>
          </p:nvSpPr>
          <p:spPr>
            <a:xfrm rot="10800000">
              <a:off x="214281" y="0"/>
              <a:ext cx="11768052" cy="2087796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34289" tIns="34289" rIns="34289" bIns="3428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sz="1350"/>
            </a:p>
          </p:txBody>
        </p:sp>
        <p:sp>
          <p:nvSpPr>
            <p:cNvPr id="106" name="Straight Connector 11"/>
            <p:cNvSpPr/>
            <p:nvPr/>
          </p:nvSpPr>
          <p:spPr>
            <a:xfrm flipH="1">
              <a:off x="-1" y="0"/>
              <a:ext cx="3" cy="2087796"/>
            </a:xfrm>
            <a:prstGeom prst="line">
              <a:avLst/>
            </a:prstGeom>
            <a:noFill/>
            <a:ln w="177800" cap="flat">
              <a:solidFill>
                <a:schemeClr val="accent4"/>
              </a:solidFill>
              <a:prstDash val="solid"/>
              <a:miter lim="800000"/>
            </a:ln>
            <a:effectLst/>
          </p:spPr>
          <p:txBody>
            <a:bodyPr wrap="square" lIns="34289" tIns="34289" rIns="34289" bIns="34289" numCol="1" anchor="t">
              <a:noAutofit/>
            </a:bodyPr>
            <a:lstStyle/>
            <a:p>
              <a:endParaRPr sz="1350"/>
            </a:p>
          </p:txBody>
        </p:sp>
      </p:grpSp>
      <p:sp>
        <p:nvSpPr>
          <p:cNvPr id="108" name="Rectangle 13"/>
          <p:cNvSpPr/>
          <p:nvPr/>
        </p:nvSpPr>
        <p:spPr>
          <a:xfrm>
            <a:off x="3078593" y="1298122"/>
            <a:ext cx="5890757" cy="426175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39700" dist="127000" dir="5400000" rotWithShape="0">
              <a:srgbClr val="000000">
                <a:alpha val="15000"/>
              </a:srgbClr>
            </a:outerShdw>
          </a:effectLst>
        </p:spPr>
        <p:txBody>
          <a:bodyPr lIns="34289" rIns="3428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sz="1350"/>
          </a:p>
        </p:txBody>
      </p:sp>
      <p:sp>
        <p:nvSpPr>
          <p:cNvPr id="109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3078593" y="857251"/>
            <a:ext cx="5908159" cy="47336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166307" indent="-166307" defTabSz="665226">
              <a:spcBef>
                <a:spcPts val="0"/>
              </a:spcBef>
              <a:defRPr sz="2716"/>
            </a:pPr>
            <a:r>
              <a:rPr sz="2000" i="1" dirty="0">
                <a:latin typeface="+mj-lt"/>
              </a:rPr>
              <a:t>Share the governance of our institution with all its constituents</a:t>
            </a:r>
            <a:endParaRPr lang="en-US" sz="2000" i="1" dirty="0">
              <a:latin typeface="+mj-lt"/>
            </a:endParaRPr>
          </a:p>
          <a:p>
            <a:pPr marL="714375" lvl="1" indent="-342900" defTabSz="665226">
              <a:spcBef>
                <a:spcPts val="0"/>
              </a:spcBef>
              <a:buFont typeface="Courier New" panose="02070309020205020404" pitchFamily="49" charset="0"/>
              <a:buChar char="o"/>
              <a:defRPr sz="2716"/>
            </a:pPr>
            <a:r>
              <a:rPr lang="en-US" sz="2000" dirty="0">
                <a:latin typeface="+mj-lt"/>
              </a:rPr>
              <a:t>"Shared governance" in higher education refers to structures and processes through which faculty, staff, administration, and students participate in the </a:t>
            </a:r>
            <a:r>
              <a:rPr lang="en-US" sz="2000" b="1" dirty="0">
                <a:latin typeface="+mj-lt"/>
              </a:rPr>
              <a:t>development of policies</a:t>
            </a:r>
            <a:r>
              <a:rPr lang="en-US" sz="2000" dirty="0">
                <a:latin typeface="+mj-lt"/>
              </a:rPr>
              <a:t> and in </a:t>
            </a:r>
            <a:r>
              <a:rPr lang="en-US" sz="2000" b="1" dirty="0">
                <a:latin typeface="+mj-lt"/>
              </a:rPr>
              <a:t>decision-making</a:t>
            </a:r>
            <a:r>
              <a:rPr lang="en-US" sz="2000" dirty="0">
                <a:latin typeface="+mj-lt"/>
              </a:rPr>
              <a:t> that affect the institution. </a:t>
            </a:r>
          </a:p>
          <a:p>
            <a:pPr defTabSz="665226">
              <a:spcBef>
                <a:spcPts val="0"/>
              </a:spcBef>
              <a:buFont typeface="Arial" panose="020B0604020202020204" pitchFamily="34" charset="0"/>
              <a:buChar char="•"/>
              <a:defRPr sz="2716"/>
            </a:pPr>
            <a:r>
              <a:rPr lang="en-US" sz="2000" i="1" dirty="0">
                <a:latin typeface="+mj-lt"/>
              </a:rPr>
              <a:t>What is the difference between unions and shared governance?</a:t>
            </a:r>
          </a:p>
          <a:p>
            <a:pPr lvl="1" defTabSz="665226">
              <a:spcBef>
                <a:spcPts val="0"/>
              </a:spcBef>
              <a:buFont typeface="Courier New" panose="02070309020205020404" pitchFamily="49" charset="0"/>
              <a:buChar char="o"/>
              <a:defRPr sz="2716"/>
            </a:pPr>
            <a:r>
              <a:rPr lang="en-US" sz="2000" dirty="0">
                <a:latin typeface="+mj-lt"/>
              </a:rPr>
              <a:t>Union (e.g., CFA): Focus on “terms and conditions of employment” of their members </a:t>
            </a:r>
          </a:p>
          <a:p>
            <a:pPr lvl="1" defTabSz="665226">
              <a:spcBef>
                <a:spcPts val="0"/>
              </a:spcBef>
              <a:buFont typeface="Courier New" panose="02070309020205020404" pitchFamily="49" charset="0"/>
              <a:buChar char="o"/>
              <a:defRPr sz="2716"/>
            </a:pPr>
            <a:r>
              <a:rPr lang="en-US" sz="2000" dirty="0">
                <a:latin typeface="+mj-lt"/>
              </a:rPr>
              <a:t>Shared Governance: Address all important issues of the institution, not only employment issues </a:t>
            </a:r>
          </a:p>
          <a:p>
            <a:pPr lvl="2" defTabSz="665226">
              <a:spcBef>
                <a:spcPts val="0"/>
              </a:spcBef>
              <a:buFont typeface="Wingdings" pitchFamily="2" charset="2"/>
              <a:buChar char="§"/>
              <a:defRPr sz="2716"/>
            </a:pPr>
            <a:r>
              <a:rPr lang="en-US" sz="2000" dirty="0">
                <a:latin typeface="+mj-lt"/>
              </a:rPr>
              <a:t>Supports the overall academic quality of the institution</a:t>
            </a:r>
            <a:endParaRPr sz="2000" i="1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7"/>
          <p:cNvSpPr/>
          <p:nvPr/>
        </p:nvSpPr>
        <p:spPr>
          <a:xfrm>
            <a:off x="-1" y="857250"/>
            <a:ext cx="9144001" cy="514302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34289" rIns="3428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sz="1350"/>
          </a:p>
        </p:txBody>
      </p:sp>
      <p:sp>
        <p:nvSpPr>
          <p:cNvPr id="104" name="Title 1"/>
          <p:cNvSpPr txBox="1">
            <a:spLocks noGrp="1"/>
          </p:cNvSpPr>
          <p:nvPr>
            <p:ph type="title"/>
          </p:nvPr>
        </p:nvSpPr>
        <p:spPr>
          <a:xfrm>
            <a:off x="188581" y="1367616"/>
            <a:ext cx="2362409" cy="2410904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>
              <a:defRPr sz="3700"/>
            </a:pPr>
            <a:r>
              <a:rPr sz="2800" dirty="0"/>
              <a:t>What the Academic Senate does? </a:t>
            </a:r>
          </a:p>
        </p:txBody>
      </p:sp>
      <p:grpSp>
        <p:nvGrpSpPr>
          <p:cNvPr id="107" name="Group 9"/>
          <p:cNvGrpSpPr/>
          <p:nvPr/>
        </p:nvGrpSpPr>
        <p:grpSpPr>
          <a:xfrm>
            <a:off x="157249" y="4168684"/>
            <a:ext cx="8986751" cy="1565848"/>
            <a:chOff x="0" y="0"/>
            <a:chExt cx="11982332" cy="2087796"/>
          </a:xfrm>
        </p:grpSpPr>
        <p:sp>
          <p:nvSpPr>
            <p:cNvPr id="105" name="Rectangle 10"/>
            <p:cNvSpPr/>
            <p:nvPr/>
          </p:nvSpPr>
          <p:spPr>
            <a:xfrm rot="10800000">
              <a:off x="214281" y="0"/>
              <a:ext cx="11768052" cy="2087796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34289" tIns="34289" rIns="34289" bIns="3428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sz="1350"/>
            </a:p>
          </p:txBody>
        </p:sp>
        <p:sp>
          <p:nvSpPr>
            <p:cNvPr id="106" name="Straight Connector 11"/>
            <p:cNvSpPr/>
            <p:nvPr/>
          </p:nvSpPr>
          <p:spPr>
            <a:xfrm flipH="1">
              <a:off x="-1" y="0"/>
              <a:ext cx="3" cy="2087796"/>
            </a:xfrm>
            <a:prstGeom prst="line">
              <a:avLst/>
            </a:prstGeom>
            <a:noFill/>
            <a:ln w="177800" cap="flat">
              <a:solidFill>
                <a:schemeClr val="accent4"/>
              </a:solidFill>
              <a:prstDash val="solid"/>
              <a:miter lim="800000"/>
            </a:ln>
            <a:effectLst/>
          </p:spPr>
          <p:txBody>
            <a:bodyPr wrap="square" lIns="34289" tIns="34289" rIns="34289" bIns="34289" numCol="1" anchor="t">
              <a:noAutofit/>
            </a:bodyPr>
            <a:lstStyle/>
            <a:p>
              <a:endParaRPr sz="1350"/>
            </a:p>
          </p:txBody>
        </p:sp>
      </p:grpSp>
      <p:sp>
        <p:nvSpPr>
          <p:cNvPr id="108" name="Rectangle 13"/>
          <p:cNvSpPr/>
          <p:nvPr/>
        </p:nvSpPr>
        <p:spPr>
          <a:xfrm>
            <a:off x="3078593" y="1298122"/>
            <a:ext cx="5890757" cy="426175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39700" dist="127000" dir="5400000" rotWithShape="0">
              <a:srgbClr val="000000">
                <a:alpha val="15000"/>
              </a:srgbClr>
            </a:outerShdw>
          </a:effectLst>
        </p:spPr>
        <p:txBody>
          <a:bodyPr lIns="34289" rIns="3428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sz="1350"/>
          </a:p>
        </p:txBody>
      </p:sp>
      <p:sp>
        <p:nvSpPr>
          <p:cNvPr id="109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3292794" y="1123467"/>
            <a:ext cx="5533246" cy="4385053"/>
          </a:xfrm>
          <a:prstGeom prst="rect">
            <a:avLst/>
          </a:prstGeom>
        </p:spPr>
        <p:txBody>
          <a:bodyPr>
            <a:noAutofit/>
          </a:bodyPr>
          <a:lstStyle/>
          <a:p>
            <a:pPr marL="166307" indent="-166307" defTabSz="665226">
              <a:spcBef>
                <a:spcPts val="0"/>
              </a:spcBef>
              <a:defRPr sz="2716"/>
            </a:pPr>
            <a:r>
              <a:rPr sz="2100" dirty="0">
                <a:latin typeface="+mj-ea"/>
                <a:ea typeface="+mj-ea"/>
              </a:rPr>
              <a:t>Make and revise policies in conjunction with Councils &amp; Committees, e.g., </a:t>
            </a:r>
            <a:endParaRPr sz="2100" dirty="0">
              <a:latin typeface="+mj-ea"/>
              <a:ea typeface="+mj-ea"/>
              <a:cs typeface="Times Roman"/>
              <a:sym typeface="Times Roman"/>
            </a:endParaRPr>
          </a:p>
          <a:p>
            <a:pPr marL="471488" lvl="1" indent="-195263" defTabSz="665226">
              <a:spcBef>
                <a:spcPts val="0"/>
              </a:spcBef>
              <a:buSzPct val="60000"/>
              <a:buFont typeface="Courier New" panose="02070309020205020404" pitchFamily="49" charset="0"/>
              <a:buChar char="o"/>
              <a:defRPr sz="2716"/>
            </a:pPr>
            <a:r>
              <a:rPr sz="2100" dirty="0">
                <a:latin typeface="+mj-ea"/>
                <a:ea typeface="+mj-ea"/>
              </a:rPr>
              <a:t>Curriculum &amp; Educational Policies Council (CEPC)</a:t>
            </a:r>
            <a:endParaRPr sz="2100" dirty="0">
              <a:latin typeface="+mj-ea"/>
              <a:ea typeface="+mj-ea"/>
              <a:cs typeface="Times Roman"/>
              <a:sym typeface="Times Roman"/>
            </a:endParaRPr>
          </a:p>
          <a:p>
            <a:pPr marL="471488" lvl="1" indent="-195263" defTabSz="665226">
              <a:spcBef>
                <a:spcPts val="0"/>
              </a:spcBef>
              <a:buSzPct val="60000"/>
              <a:buFont typeface="Courier New" panose="02070309020205020404" pitchFamily="49" charset="0"/>
              <a:buChar char="o"/>
              <a:defRPr sz="2716"/>
            </a:pPr>
            <a:r>
              <a:rPr sz="2100" dirty="0">
                <a:latin typeface="+mj-ea"/>
                <a:ea typeface="+mj-ea"/>
              </a:rPr>
              <a:t>Faculty Personnel Policies Council (FPPC)</a:t>
            </a:r>
            <a:endParaRPr sz="2100" dirty="0">
              <a:latin typeface="+mj-ea"/>
              <a:ea typeface="+mj-ea"/>
              <a:cs typeface="Times Roman"/>
              <a:sym typeface="Times Roman"/>
            </a:endParaRPr>
          </a:p>
          <a:p>
            <a:pPr marL="471488" lvl="1" indent="-195263" defTabSz="665226">
              <a:spcBef>
                <a:spcPts val="0"/>
              </a:spcBef>
              <a:buSzPct val="60000"/>
              <a:buFont typeface="Courier New" panose="02070309020205020404" pitchFamily="49" charset="0"/>
              <a:buChar char="o"/>
              <a:defRPr sz="2716"/>
            </a:pPr>
            <a:r>
              <a:rPr sz="2100" dirty="0">
                <a:latin typeface="+mj-ea"/>
                <a:ea typeface="+mj-ea"/>
              </a:rPr>
              <a:t>University Resources Council (URC)</a:t>
            </a:r>
            <a:endParaRPr sz="2100" dirty="0">
              <a:latin typeface="+mj-ea"/>
              <a:ea typeface="+mj-ea"/>
              <a:cs typeface="Times Roman"/>
              <a:sym typeface="Times Roman"/>
            </a:endParaRPr>
          </a:p>
          <a:p>
            <a:pPr marL="471488" lvl="1" indent="-195263" defTabSz="665226">
              <a:spcBef>
                <a:spcPts val="0"/>
              </a:spcBef>
              <a:buSzPct val="60000"/>
              <a:buFont typeface="Courier New" panose="02070309020205020404" pitchFamily="49" charset="0"/>
              <a:buChar char="o"/>
              <a:defRPr sz="2716"/>
            </a:pPr>
            <a:r>
              <a:rPr lang="en-US" sz="2100" dirty="0">
                <a:latin typeface="+mj-ea"/>
                <a:ea typeface="+mj-ea"/>
              </a:rPr>
              <a:t>Institution and </a:t>
            </a:r>
            <a:r>
              <a:rPr sz="2100" dirty="0">
                <a:latin typeface="+mj-ea"/>
                <a:ea typeface="+mj-ea"/>
              </a:rPr>
              <a:t>Program Assessment Council (</a:t>
            </a:r>
            <a:r>
              <a:rPr lang="en-US" sz="2100" dirty="0">
                <a:latin typeface="+mj-ea"/>
                <a:ea typeface="+mj-ea"/>
              </a:rPr>
              <a:t>IPAC</a:t>
            </a:r>
            <a:r>
              <a:rPr sz="2100" dirty="0">
                <a:latin typeface="+mj-ea"/>
                <a:ea typeface="+mj-ea"/>
              </a:rPr>
              <a:t>)</a:t>
            </a:r>
            <a:endParaRPr sz="2100" dirty="0">
              <a:latin typeface="+mj-ea"/>
              <a:ea typeface="+mj-ea"/>
              <a:cs typeface="Times Roman"/>
              <a:sym typeface="Times Roman"/>
            </a:endParaRPr>
          </a:p>
          <a:p>
            <a:pPr marL="166307" indent="-166307" defTabSz="665226">
              <a:spcBef>
                <a:spcPts val="0"/>
              </a:spcBef>
              <a:defRPr sz="2716"/>
            </a:pPr>
            <a:r>
              <a:rPr lang="en-US" sz="2100" dirty="0">
                <a:latin typeface="+mj-ea"/>
                <a:ea typeface="+mj-ea"/>
              </a:rPr>
              <a:t>Approve curriculum (new programs, majors, minors, and certificates)</a:t>
            </a:r>
            <a:endParaRPr lang="en-US" sz="2100" dirty="0">
              <a:latin typeface="+mj-ea"/>
              <a:ea typeface="+mj-ea"/>
              <a:cs typeface="Times Roman"/>
              <a:sym typeface="Times Roman"/>
            </a:endParaRPr>
          </a:p>
          <a:p>
            <a:pPr marL="166307" indent="-166307" defTabSz="665226">
              <a:spcBef>
                <a:spcPts val="0"/>
              </a:spcBef>
              <a:defRPr sz="2716"/>
            </a:pPr>
            <a:r>
              <a:rPr sz="2100" dirty="0">
                <a:latin typeface="+mj-ea"/>
                <a:ea typeface="+mj-ea"/>
              </a:rPr>
              <a:t>Facilitate reviews of administrators</a:t>
            </a:r>
            <a:endParaRPr sz="2100" dirty="0">
              <a:latin typeface="+mj-ea"/>
              <a:ea typeface="+mj-ea"/>
              <a:cs typeface="Times Roman"/>
              <a:sym typeface="Times Roman"/>
            </a:endParaRPr>
          </a:p>
          <a:p>
            <a:pPr marL="166307" indent="-166307" defTabSz="665226">
              <a:spcBef>
                <a:spcPts val="0"/>
              </a:spcBef>
              <a:defRPr sz="2716"/>
            </a:pPr>
            <a:r>
              <a:rPr sz="2100" dirty="0">
                <a:latin typeface="+mj-ea"/>
                <a:ea typeface="+mj-ea"/>
              </a:rPr>
              <a:t>Serve as a forum for news about </a:t>
            </a:r>
            <a:r>
              <a:rPr lang="en-US" sz="2100" dirty="0">
                <a:latin typeface="+mj-ea"/>
                <a:ea typeface="+mj-ea"/>
              </a:rPr>
              <a:t>policy work</a:t>
            </a:r>
            <a:r>
              <a:rPr sz="2100" dirty="0">
                <a:latin typeface="+mj-ea"/>
                <a:ea typeface="+mj-ea"/>
              </a:rPr>
              <a:t> and about campus issues</a:t>
            </a:r>
          </a:p>
        </p:txBody>
      </p:sp>
    </p:spTree>
    <p:extLst>
      <p:ext uri="{BB962C8B-B14F-4D97-AF65-F5344CB8AC3E}">
        <p14:creationId xmlns:p14="http://schemas.microsoft.com/office/powerpoint/2010/main" val="2820454388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uiExpand="1" build="p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708511-2422-EBF8-063D-511CA8940E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470" y="0"/>
            <a:ext cx="8868016" cy="6852557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itle 2"/>
          <p:cNvSpPr txBox="1">
            <a:spLocks noGrp="1"/>
          </p:cNvSpPr>
          <p:nvPr>
            <p:ph type="title"/>
          </p:nvPr>
        </p:nvSpPr>
        <p:spPr>
          <a:xfrm>
            <a:off x="762000" y="322728"/>
            <a:ext cx="7467600" cy="1188721"/>
          </a:xfrm>
          <a:prstGeom prst="rect">
            <a:avLst/>
          </a:prstGeom>
          <a:ln w="12700">
            <a:solidFill>
              <a:srgbClr val="845305"/>
            </a:solidFill>
          </a:ln>
        </p:spPr>
        <p:txBody>
          <a:bodyPr/>
          <a:lstStyle/>
          <a:p>
            <a:pPr>
              <a:defRPr sz="3200">
                <a:latin typeface="+mj-lt"/>
                <a:ea typeface="+mj-ea"/>
                <a:cs typeface="+mj-cs"/>
                <a:sym typeface="Calibri"/>
              </a:defRPr>
            </a:pPr>
            <a:r>
              <a:t>Senate Structure &amp; </a:t>
            </a:r>
            <a:r>
              <a:rPr u="sng">
                <a:solidFill>
                  <a:srgbClr val="00B0F0"/>
                </a:solidFill>
                <a:uFill>
                  <a:solidFill>
                    <a:srgbClr val="00B0F0"/>
                  </a:solidFill>
                </a:uFill>
                <a:hlinkClick r:id="rId2"/>
              </a:rPr>
              <a:t>Roster</a:t>
            </a:r>
          </a:p>
        </p:txBody>
      </p:sp>
      <p:sp>
        <p:nvSpPr>
          <p:cNvPr id="138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762000" y="1752600"/>
            <a:ext cx="7467600" cy="4648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50838" indent="-350838" defTabSz="896111">
              <a:spcBef>
                <a:spcPts val="100"/>
              </a:spcBef>
              <a:defRPr sz="2940"/>
            </a:pPr>
            <a:r>
              <a:rPr lang="en-US" sz="2700" dirty="0">
                <a:latin typeface="+mj-lt"/>
              </a:rPr>
              <a:t>62 Faculty, including Librarians and Counseling and Psychological Services (CAPS) Psychologists</a:t>
            </a:r>
          </a:p>
          <a:p>
            <a:pPr marL="350838" indent="-350838" defTabSz="896111">
              <a:spcBef>
                <a:spcPts val="100"/>
              </a:spcBef>
              <a:defRPr sz="2940"/>
            </a:pPr>
            <a:r>
              <a:rPr lang="en-US" sz="2700" dirty="0">
                <a:latin typeface="+mj-lt"/>
              </a:rPr>
              <a:t>5 Staff Members: Including the Chair of Staff Council</a:t>
            </a:r>
          </a:p>
          <a:p>
            <a:pPr marL="350838" indent="-350838" defTabSz="896111">
              <a:spcBef>
                <a:spcPts val="100"/>
              </a:spcBef>
              <a:defRPr sz="2940"/>
            </a:pPr>
            <a:r>
              <a:rPr lang="en-US" sz="2700" dirty="0">
                <a:latin typeface="+mj-lt"/>
              </a:rPr>
              <a:t>5 Students: Elected by Associated Students, Inc. (ASI), plus the ASI president</a:t>
            </a:r>
          </a:p>
          <a:p>
            <a:pPr marL="350838" indent="-350838" defTabSz="896111">
              <a:spcBef>
                <a:spcPts val="100"/>
              </a:spcBef>
              <a:defRPr sz="2940"/>
            </a:pPr>
            <a:r>
              <a:rPr lang="en-US" sz="2700" dirty="0">
                <a:latin typeface="+mj-lt"/>
              </a:rPr>
              <a:t>1 Emeritus Faculty </a:t>
            </a:r>
          </a:p>
          <a:p>
            <a:pPr marL="350838" indent="-350838" defTabSz="896111">
              <a:spcBef>
                <a:spcPts val="100"/>
              </a:spcBef>
              <a:defRPr sz="2940"/>
            </a:pPr>
            <a:r>
              <a:rPr lang="en-US" sz="2700" dirty="0">
                <a:latin typeface="+mj-lt"/>
              </a:rPr>
              <a:t>2 Voting Deans</a:t>
            </a:r>
          </a:p>
          <a:p>
            <a:pPr marL="350838" indent="-350838" defTabSz="896111">
              <a:spcBef>
                <a:spcPts val="100"/>
              </a:spcBef>
              <a:defRPr sz="2940"/>
            </a:pPr>
            <a:r>
              <a:rPr lang="en-US" sz="2700" dirty="0">
                <a:latin typeface="+mj-lt"/>
              </a:rPr>
              <a:t>5 Voting Administrators: Provost, AVPs </a:t>
            </a:r>
          </a:p>
          <a:p>
            <a:pPr marL="350838" indent="-350838" defTabSz="896111">
              <a:spcBef>
                <a:spcPts val="100"/>
              </a:spcBef>
              <a:defRPr sz="2940"/>
            </a:pPr>
            <a:r>
              <a:rPr lang="en-US" sz="2700" dirty="0">
                <a:latin typeface="+mj-lt"/>
              </a:rPr>
              <a:t>Nonvoting Members: Deans, Administrators (e.g., VPs), and 3 Statewide Senators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 build="p" bldLvl="5" animBg="1" advAuto="0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2F2F2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d595972-d2b2-44e4-a614-f625f3bd2105" xsi:nil="true"/>
    <lcf76f155ced4ddcb4097134ff3c332f xmlns="9daefb26-c9cf-4195-92eb-c751f54344d4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BEF009AAE41F43A8DCBB88CD782FEA" ma:contentTypeVersion="18" ma:contentTypeDescription="Create a new document." ma:contentTypeScope="" ma:versionID="71b4497ab3be73784cd8a0538ec10aa4">
  <xsd:schema xmlns:xsd="http://www.w3.org/2001/XMLSchema" xmlns:xs="http://www.w3.org/2001/XMLSchema" xmlns:p="http://schemas.microsoft.com/office/2006/metadata/properties" xmlns:ns2="9daefb26-c9cf-4195-92eb-c751f54344d4" xmlns:ns3="7d595972-d2b2-44e4-a614-f625f3bd2105" targetNamespace="http://schemas.microsoft.com/office/2006/metadata/properties" ma:root="true" ma:fieldsID="0d5c1cda6a5e84da45536d987b5b9c1c" ns2:_="" ns3:_="">
    <xsd:import namespace="9daefb26-c9cf-4195-92eb-c751f54344d4"/>
    <xsd:import namespace="7d595972-d2b2-44e4-a614-f625f3bd21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fb26-c9cf-4195-92eb-c751f54344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533f2cb7-7951-459f-bee5-9a1dad45a3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595972-d2b2-44e4-a614-f625f3bd210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b72c80a-b3cf-401f-9e0b-eea1c1a6a41e}" ma:internalName="TaxCatchAll" ma:showField="CatchAllData" ma:web="7d595972-d2b2-44e4-a614-f625f3bd21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6FF3F7-75C9-46A7-9184-E06ECD238A5E}">
  <ds:schemaRefs>
    <ds:schemaRef ds:uri="9daefb26-c9cf-4195-92eb-c751f54344d4"/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7d595972-d2b2-44e4-a614-f625f3bd2105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01226F3-6DA1-4108-B147-4E12FA0AEC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aefb26-c9cf-4195-92eb-c751f54344d4"/>
    <ds:schemaRef ds:uri="7d595972-d2b2-44e4-a614-f625f3bd21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B1A574-B6C4-4F58-9A96-90B7A9D722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1541</Words>
  <Application>Microsoft Office PowerPoint</Application>
  <PresentationFormat>On-screen Show (4:3)</PresentationFormat>
  <Paragraphs>183</Paragraphs>
  <Slides>25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Courier New</vt:lpstr>
      <vt:lpstr>Gill Sans MT</vt:lpstr>
      <vt:lpstr>Wingdings</vt:lpstr>
      <vt:lpstr>Parcel</vt:lpstr>
      <vt:lpstr>CSULB ACADEMIC SENATE 2024-25 New Senator Orientation </vt:lpstr>
      <vt:lpstr>Land Acknowledgment</vt:lpstr>
      <vt:lpstr>New Senator Orientation Agenda</vt:lpstr>
      <vt:lpstr>Welcome and Introductions</vt:lpstr>
      <vt:lpstr>Introductions: New &amp; Returning Senators</vt:lpstr>
      <vt:lpstr>Shared Governance in Higher Education</vt:lpstr>
      <vt:lpstr>What the Academic Senate does? </vt:lpstr>
      <vt:lpstr>PowerPoint Presentation</vt:lpstr>
      <vt:lpstr>Senate Structure &amp; Roster</vt:lpstr>
      <vt:lpstr>PowerPoint Presentation</vt:lpstr>
      <vt:lpstr>How it Works -- CURRICULUM Creating a New Academic Program</vt:lpstr>
      <vt:lpstr>How it Works -- POLICY Making Changes to a Policy  </vt:lpstr>
      <vt:lpstr>The role of the executive committee</vt:lpstr>
      <vt:lpstr>Where to find Meeting Materials</vt:lpstr>
      <vt:lpstr>AS Parliamentary Procedure</vt:lpstr>
      <vt:lpstr>More Parliamentary procedure!</vt:lpstr>
      <vt:lpstr>ENOUGH WITH THE PARLIAMENTARY PROCEDURE!</vt:lpstr>
      <vt:lpstr>VOTING</vt:lpstr>
      <vt:lpstr>Your Responsibilities as a Senator BEFORE THE MEETING</vt:lpstr>
      <vt:lpstr>Your Responsibilities as a Senator DURING THE MEETING</vt:lpstr>
      <vt:lpstr>Your Responsibilities as a Senator After THE MEETING</vt:lpstr>
      <vt:lpstr>Next Week’s Agenda</vt:lpstr>
      <vt:lpstr>Next Week’s Agenda, continued</vt:lpstr>
      <vt:lpstr>Follow us: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CSULB ACADEMIC SENATE 2023-24 New Senator Orientation</dc:title>
  <dc:creator>Ann Kinsey</dc:creator>
  <cp:lastModifiedBy>Ann Kinsey</cp:lastModifiedBy>
  <cp:revision>13</cp:revision>
  <dcterms:modified xsi:type="dcterms:W3CDTF">2024-08-22T22:55:24Z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0x01010096BEF009AAE41F43A8DCBB88CD782FEA</vt:lpwstr>
  </property>
  <property fmtid="{D5CDD505-2E9C-101B-9397-08002B2CF9AE}" pid="3" name="MediaServiceImageTags">
    <vt:lpwstr/>
  </property>
</Properties>
</file>