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94"/>
  </p:normalViewPr>
  <p:slideViewPr>
    <p:cSldViewPr snapToGrid="0" snapToObjects="1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337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56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219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3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6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9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28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24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36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9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4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24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88C505-3FDC-BB4E-B173-57E7E28BB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5783" y="948017"/>
            <a:ext cx="6253317" cy="3043216"/>
          </a:xfrm>
        </p:spPr>
        <p:txBody>
          <a:bodyPr>
            <a:normAutofit/>
          </a:bodyPr>
          <a:lstStyle/>
          <a:p>
            <a:r>
              <a:rPr lang="en-US" sz="5000" dirty="0"/>
              <a:t>Nicholas P. Hardeman</a:t>
            </a:r>
            <a:br>
              <a:rPr lang="en-US" sz="5000" dirty="0"/>
            </a:br>
            <a:r>
              <a:rPr lang="en-US" sz="5000" dirty="0"/>
              <a:t>Academic Leadership Award Recipient</a:t>
            </a:r>
            <a:br>
              <a:rPr lang="en-US" sz="5000" dirty="0"/>
            </a:br>
            <a:r>
              <a:rPr lang="en-US" sz="5000" dirty="0"/>
              <a:t>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5CCBD0-B0BF-E440-AE7F-D244C116E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7"/>
            <a:ext cx="6269347" cy="2442721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Dr. Babette </a:t>
            </a:r>
            <a:r>
              <a:rPr lang="en-US" sz="28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Benken</a:t>
            </a:r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ct val="11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Richard D. Green Professor &amp; Advisor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Department of Mathematics &amp; Statistics</a:t>
            </a:r>
          </a:p>
          <a:p>
            <a:pPr>
              <a:lnSpc>
                <a:spcPct val="110000"/>
              </a:lnSpc>
            </a:pPr>
            <a:r>
              <a:rPr lang="en-US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DIRECTOR OF GRADUATE STUDIES, CNSM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F0EB3E-1C8A-9D48-7F5E-27FDA965AA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18" r="29739"/>
          <a:stretch/>
        </p:blipFill>
        <p:spPr>
          <a:xfrm>
            <a:off x="-1" y="1"/>
            <a:ext cx="4635315" cy="685799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07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124663-6429-0449-9ADE-4D3AB27C3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Service &amp; Leadership Examples – CSULB</a:t>
            </a:r>
            <a:br>
              <a:rPr lang="en-US" sz="4400" dirty="0">
                <a:solidFill>
                  <a:srgbClr val="FFFFFF"/>
                </a:solidFill>
              </a:rPr>
            </a:br>
            <a:r>
              <a:rPr lang="en-US" sz="4400" dirty="0">
                <a:solidFill>
                  <a:srgbClr val="FFFFFF"/>
                </a:solidFill>
              </a:rPr>
              <a:t>(2006-present)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F3FF8-A722-3D44-938F-9874C3A15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1903" y="294289"/>
            <a:ext cx="6989380" cy="6327228"/>
          </a:xfrm>
        </p:spPr>
        <p:txBody>
          <a:bodyPr anchor="ctr"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Provides leadership in </a:t>
            </a:r>
            <a:r>
              <a:rPr lang="en-US" sz="2400" b="1" dirty="0"/>
              <a:t>multiple</a:t>
            </a:r>
            <a:r>
              <a:rPr lang="en-US" sz="2400" dirty="0"/>
              <a:t> areas central to supporting campus: </a:t>
            </a:r>
            <a:r>
              <a:rPr lang="en-US" sz="2400" b="1" i="1" dirty="0"/>
              <a:t>graduate studies &amp; student success</a:t>
            </a:r>
            <a:r>
              <a:rPr lang="en-US" sz="2400" i="1" dirty="0"/>
              <a:t>; </a:t>
            </a:r>
            <a:r>
              <a:rPr lang="en-US" sz="2400" b="1" i="1" dirty="0"/>
              <a:t>access and transition to higher education</a:t>
            </a:r>
            <a:r>
              <a:rPr lang="en-US" sz="2400" i="1" dirty="0"/>
              <a:t>; </a:t>
            </a:r>
            <a:r>
              <a:rPr lang="en-US" sz="2400" b="1" i="1" dirty="0"/>
              <a:t>strategic planning, organizational structure, &amp; policy</a:t>
            </a:r>
            <a:r>
              <a:rPr lang="en-US" sz="2400" i="1" dirty="0"/>
              <a:t>; </a:t>
            </a:r>
            <a:r>
              <a:rPr lang="en-US" sz="2400" b="1" i="1" dirty="0"/>
              <a:t>shared governance</a:t>
            </a:r>
            <a:r>
              <a:rPr lang="en-US" sz="2400" i="1" dirty="0"/>
              <a:t>; </a:t>
            </a:r>
            <a:r>
              <a:rPr lang="en-US" sz="2400" b="1" i="1" dirty="0"/>
              <a:t>teacher education, recruitment, &amp; retention</a:t>
            </a:r>
            <a:r>
              <a:rPr lang="en-US" sz="2400" i="1" dirty="0"/>
              <a:t>;</a:t>
            </a:r>
            <a:r>
              <a:rPr lang="en-US" sz="2400" b="1" i="1" dirty="0"/>
              <a:t> general education &amp; pathways</a:t>
            </a:r>
            <a:endParaRPr lang="en-US" sz="2400" b="1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Service &amp; leadership on </a:t>
            </a:r>
            <a:r>
              <a:rPr lang="en-US" sz="2400" b="1" dirty="0"/>
              <a:t>over 80 committees, councils, task forces, and/or initiatives at all levels </a:t>
            </a:r>
            <a:r>
              <a:rPr lang="en-US" sz="2400" dirty="0"/>
              <a:t>(e.g., RTP, faculty, staff &amp; AD hiring committees, CEPC, PARC, GSAC, awards committees, administrative review committees)</a:t>
            </a:r>
          </a:p>
          <a:p>
            <a:pPr>
              <a:buFont typeface="Wingdings" pitchFamily="2" charset="2"/>
              <a:buChar char="§"/>
            </a:pPr>
            <a:r>
              <a:rPr lang="en-US" sz="2400" b="1"/>
              <a:t> ~ $7.1 </a:t>
            </a:r>
            <a:r>
              <a:rPr lang="en-US" sz="2400" b="1" dirty="0"/>
              <a:t>M in program-focused grants as PI/Co-PI </a:t>
            </a:r>
            <a:r>
              <a:rPr lang="en-US" sz="2400" dirty="0"/>
              <a:t>(e.g., </a:t>
            </a:r>
            <a:r>
              <a:rPr lang="en-US" sz="2400" i="1" dirty="0"/>
              <a:t>Project HOGAR </a:t>
            </a:r>
            <a:r>
              <a:rPr lang="en-US" sz="2400" dirty="0"/>
              <a:t>that established the Graduate Center)</a:t>
            </a:r>
          </a:p>
        </p:txBody>
      </p:sp>
    </p:spTree>
    <p:extLst>
      <p:ext uri="{BB962C8B-B14F-4D97-AF65-F5344CB8AC3E}">
        <p14:creationId xmlns:p14="http://schemas.microsoft.com/office/powerpoint/2010/main" val="3922486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124663-6429-0449-9ADE-4D3AB27C3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US" sz="4400" dirty="0">
                <a:solidFill>
                  <a:srgbClr val="FFFFFF"/>
                </a:solidFill>
              </a:rPr>
              <a:t>Service &amp; Leadership Examples – CSU &amp; Professional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7F3FF8-A722-3D44-938F-9874C3A15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0962" y="605896"/>
            <a:ext cx="6558669" cy="6031387"/>
          </a:xfrm>
        </p:spPr>
        <p:txBody>
          <a:bodyPr anchor="ctr"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Provides </a:t>
            </a:r>
            <a:r>
              <a:rPr lang="en-US" sz="2200" b="1" dirty="0"/>
              <a:t>leadership across the state and CSU </a:t>
            </a:r>
            <a:r>
              <a:rPr lang="en-US" sz="2200" dirty="0"/>
              <a:t>through her work as a Faculty Associate (e.g., scholarship programs for credential students, Summer Algebra Institute), Coordinator for the Math &amp; Science Teacher Initiative, and on Board for Center for Advancement of Instruction in Quantitative Reasoning</a:t>
            </a:r>
          </a:p>
          <a:p>
            <a:pPr>
              <a:buFont typeface="Wingdings" pitchFamily="2" charset="2"/>
              <a:buChar char="§"/>
            </a:pPr>
            <a:r>
              <a:rPr lang="en-US" sz="2200" b="1" dirty="0"/>
              <a:t>Collaborates across district and community college partners </a:t>
            </a:r>
            <a:r>
              <a:rPr lang="en-US" sz="2200" dirty="0"/>
              <a:t>to support professional development and pathways to increase student access and success (e.g., Long Beach College Promise </a:t>
            </a:r>
            <a:r>
              <a:rPr lang="en-US" sz="2200" i="1" dirty="0"/>
              <a:t>Champion of the Year, </a:t>
            </a:r>
            <a:r>
              <a:rPr lang="en-US" sz="2200" dirty="0"/>
              <a:t>2017 &amp; </a:t>
            </a:r>
            <a:r>
              <a:rPr lang="en-US" sz="2200" i="1" dirty="0"/>
              <a:t>Pathway Champion, </a:t>
            </a:r>
            <a:r>
              <a:rPr lang="en-US" sz="2200" dirty="0"/>
              <a:t>2018)</a:t>
            </a:r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Serves in </a:t>
            </a:r>
            <a:r>
              <a:rPr lang="en-US" sz="2200" b="1" dirty="0"/>
              <a:t>leadership roles across state-level and national organizations </a:t>
            </a:r>
            <a:r>
              <a:rPr lang="en-US" sz="2200" dirty="0"/>
              <a:t>(e.g., Association of Mathematics Teacher Educators’ VP for Publications &amp; Editor for their Professional Book Series)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97565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1E2734"/>
      </a:dk2>
      <a:lt2>
        <a:srgbClr val="E2E5E8"/>
      </a:lt2>
      <a:accent1>
        <a:srgbClr val="C5864B"/>
      </a:accent1>
      <a:accent2>
        <a:srgbClr val="B34239"/>
      </a:accent2>
      <a:accent3>
        <a:srgbClr val="C54B75"/>
      </a:accent3>
      <a:accent4>
        <a:srgbClr val="B33996"/>
      </a:accent4>
      <a:accent5>
        <a:srgbClr val="AF4BC5"/>
      </a:accent5>
      <a:accent6>
        <a:srgbClr val="6A39B3"/>
      </a:accent6>
      <a:hlink>
        <a:srgbClr val="BD3FBF"/>
      </a:hlink>
      <a:folHlink>
        <a:srgbClr val="7F7F7F"/>
      </a:folHlink>
    </a:clrScheme>
    <a:fontScheme name="Retrospect">
      <a:majorFont>
        <a:latin typeface="Bembo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 Ligh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293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Aharoni</vt:lpstr>
      <vt:lpstr>Arial Nova Light</vt:lpstr>
      <vt:lpstr>Bembo</vt:lpstr>
      <vt:lpstr>Calibri</vt:lpstr>
      <vt:lpstr>Wingdings</vt:lpstr>
      <vt:lpstr>RetrospectVTI</vt:lpstr>
      <vt:lpstr>Nicholas P. Hardeman Academic Leadership Award Recipient 2023</vt:lpstr>
      <vt:lpstr>Service &amp; Leadership Examples – CSULB (2006-present)</vt:lpstr>
      <vt:lpstr>Service &amp; Leadership Examples – CSU &amp; Professional Community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Nicholas P. Hardeman Academic Leadership Award Recipient 2023</dc:title>
  <dc:creator>Babette Benken</dc:creator>
  <cp:lastModifiedBy>Ann Kinsey</cp:lastModifiedBy>
  <cp:revision>11</cp:revision>
  <dcterms:created xsi:type="dcterms:W3CDTF">2023-05-03T19:04:45Z</dcterms:created>
  <dcterms:modified xsi:type="dcterms:W3CDTF">2023-05-03T20:33:55Z</dcterms:modified>
</cp:coreProperties>
</file>