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/>
      <a:tcStyle>
        <a:tcBdr/>
        <a:fill>
          <a:solidFill>
            <a:srgbClr val="FDF0E7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/>
      <a:tcStyle>
        <a:tcBdr/>
        <a:fill>
          <a:solidFill>
            <a:srgbClr val="F5EAE7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/>
      <a:tcStyle>
        <a:tcBdr/>
        <a:fill>
          <a:solidFill>
            <a:srgbClr val="F0EFED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" name="Shape 11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Pei-Fang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2" name="Shape 1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Pei-Fang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102239" y="2386744"/>
            <a:ext cx="6939521" cy="1645921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021395" y="4352544"/>
            <a:ext cx="5101211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1pPr>
            <a:lvl2pPr marL="0" indent="4572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2pPr>
            <a:lvl3pPr marL="0" indent="9144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3pPr>
            <a:lvl4pPr marL="0" indent="13716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4pPr>
            <a:lvl5pPr marL="0" indent="18288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724401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 marL="476250" indent="-247650">
              <a:defRPr sz="2600"/>
            </a:lvl2pPr>
            <a:lvl3pPr marL="754380" indent="-297180">
              <a:defRPr sz="2600"/>
            </a:lvl3pPr>
            <a:lvl4pPr marL="1016000" indent="-330200">
              <a:defRPr sz="2600"/>
            </a:lvl4pPr>
            <a:lvl5pPr marL="1244600" indent="-330200">
              <a:defRPr sz="2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06044" y="2638044"/>
            <a:ext cx="5937756" cy="310198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1106424" y="2386744"/>
            <a:ext cx="6940296" cy="1645921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021395" y="4352464"/>
            <a:ext cx="5101211" cy="1265083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1pPr>
            <a:lvl2pPr marL="0" indent="4572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2pPr>
            <a:lvl3pPr marL="0" indent="9144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3pPr>
            <a:lvl4pPr marL="0" indent="13716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4pPr>
            <a:lvl5pPr marL="0" indent="18288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lvl1pPr>
            <a:lvl2pPr marL="0" indent="45720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lvl2pPr>
            <a:lvl3pPr marL="0" indent="91440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lvl3pPr>
            <a:lvl4pPr marL="0" indent="137160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lvl4pPr>
            <a:lvl5pPr marL="0" indent="182880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753736" y="2313433"/>
            <a:ext cx="3290517" cy="704088"/>
          </a:xfrm>
          <a:prstGeom prst="rect">
            <a:avLst/>
          </a:prstGeom>
        </p:spPr>
        <p:txBody>
          <a:bodyPr anchor="b"/>
          <a:lstStyle/>
          <a:p>
            <a:pPr marL="0" indent="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pPr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xfrm>
            <a:off x="640702" y="2243828"/>
            <a:ext cx="3290596" cy="1141498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r>
              <a:t>Title Text</a:t>
            </a:r>
          </a:p>
        </p:txBody>
      </p:sp>
      <p:sp>
        <p:nvSpPr>
          <p:cNvPr id="7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052059" y="804672"/>
            <a:ext cx="3611881" cy="5248656"/>
          </a:xfrm>
          <a:prstGeom prst="rect">
            <a:avLst/>
          </a:prstGeom>
        </p:spPr>
        <p:txBody>
          <a:bodyPr/>
          <a:lstStyle>
            <a:lvl1pPr>
              <a:defRPr sz="1900">
                <a:solidFill>
                  <a:srgbClr val="000000"/>
                </a:solidFill>
              </a:defRPr>
            </a:lvl1pPr>
            <a:lvl2pPr marL="500062" indent="-271462">
              <a:defRPr sz="1900">
                <a:solidFill>
                  <a:srgbClr val="000000"/>
                </a:solidFill>
              </a:defRPr>
            </a:lvl2pPr>
            <a:lvl3pPr marL="728662" indent="-271462">
              <a:defRPr sz="1900">
                <a:solidFill>
                  <a:srgbClr val="000000"/>
                </a:solidFill>
              </a:defRPr>
            </a:lvl3pPr>
            <a:lvl4pPr marL="957262" indent="-271462">
              <a:defRPr sz="1900">
                <a:solidFill>
                  <a:srgbClr val="000000"/>
                </a:solidFill>
              </a:defRPr>
            </a:lvl4pPr>
            <a:lvl5pPr marL="1185862" indent="-271462">
              <a:defRPr sz="19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62964" y="3549917"/>
            <a:ext cx="2846072" cy="2194037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4" name="Title Text"/>
          <p:cNvSpPr txBox="1">
            <a:spLocks noGrp="1"/>
          </p:cNvSpPr>
          <p:nvPr>
            <p:ph type="title"/>
          </p:nvPr>
        </p:nvSpPr>
        <p:spPr>
          <a:xfrm>
            <a:off x="640080" y="2243827"/>
            <a:ext cx="3291841" cy="1143001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r>
              <a:t>Title Text</a:t>
            </a:r>
          </a:p>
        </p:txBody>
      </p:sp>
      <p:sp>
        <p:nvSpPr>
          <p:cNvPr id="85" name="Picture Placeholder 2"/>
          <p:cNvSpPr>
            <a:spLocks noGrp="1"/>
          </p:cNvSpPr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62964" y="3549918"/>
            <a:ext cx="2846072" cy="2194038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1pPr>
            <a:lvl2pPr marL="0" indent="45720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2pPr>
            <a:lvl3pPr marL="0" indent="91440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3pPr>
            <a:lvl4pPr marL="0" indent="137160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4pPr>
            <a:lvl5pPr marL="0" indent="182880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9" tIns="182879" rIns="182879" bIns="1828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40111" y="6299961"/>
            <a:ext cx="365761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9pPr>
    </p:titleStyle>
    <p:bodyStyle>
      <a:lvl1pPr marL="228600" marR="0" indent="-2286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1pPr>
      <a:lvl2pPr marL="4857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2pPr>
      <a:lvl3pPr marL="7143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3pPr>
      <a:lvl4pPr marL="9429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4pPr>
      <a:lvl5pPr marL="11715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5pPr>
      <a:lvl6pPr marL="134302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6pPr>
      <a:lvl7pPr marL="15144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7pPr>
      <a:lvl8pPr marL="168592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8pPr>
      <a:lvl9pPr marL="18573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457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914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1371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18288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22860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2743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3200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3657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ulb.edu/academic-senate" TargetMode="Externa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Ann.Kinsey@csulb.edu" TargetMode="External"/><Relationship Id="rId2" Type="http://schemas.openxmlformats.org/officeDocument/2006/relationships/hyperlink" Target="mailto:Pei-Fang.Hung@csulb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ulb.edu/academic-senate/academic-senate/roste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7"/>
          <p:cNvSpPr/>
          <p:nvPr/>
        </p:nvSpPr>
        <p:spPr>
          <a:xfrm>
            <a:off x="0" y="-22201"/>
            <a:ext cx="9144000" cy="69024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5" name="Title 1"/>
          <p:cNvSpPr txBox="1">
            <a:spLocks noGrp="1"/>
          </p:cNvSpPr>
          <p:nvPr>
            <p:ph type="title"/>
          </p:nvPr>
        </p:nvSpPr>
        <p:spPr>
          <a:xfrm>
            <a:off x="502769" y="545191"/>
            <a:ext cx="7809009" cy="2292668"/>
          </a:xfrm>
          <a:prstGeom prst="rect">
            <a:avLst/>
          </a:prstGeom>
        </p:spPr>
        <p:txBody>
          <a:bodyPr/>
          <a:lstStyle/>
          <a:p>
            <a:pPr>
              <a:defRPr sz="4000" b="1">
                <a:solidFill>
                  <a:schemeClr val="accent4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CSULB ACADEMIC SENATE</a:t>
            </a:r>
            <a:br/>
            <a:r>
              <a:t>2022-23</a:t>
            </a:r>
            <a:br/>
            <a:r>
              <a:t>New Senator Orientation </a:t>
            </a:r>
          </a:p>
        </p:txBody>
      </p:sp>
      <p:sp>
        <p:nvSpPr>
          <p:cNvPr id="11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867709" y="3429001"/>
            <a:ext cx="6968589" cy="2218139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90000"/>
              </a:lnSpc>
              <a:buSzTx/>
              <a:buNone/>
              <a:defRPr sz="2400">
                <a:solidFill>
                  <a:srgbClr val="595959"/>
                </a:solidFill>
              </a:defRPr>
            </a:pPr>
            <a:r>
              <a:t>Pei-Fang Hung, Ph.D., CCC-SLP</a:t>
            </a:r>
          </a:p>
          <a:p>
            <a:pPr marL="0" indent="0" algn="ctr">
              <a:lnSpc>
                <a:spcPct val="90000"/>
              </a:lnSpc>
              <a:buSzTx/>
              <a:buNone/>
              <a:defRPr sz="2400">
                <a:solidFill>
                  <a:srgbClr val="595959"/>
                </a:solidFill>
              </a:defRPr>
            </a:pPr>
            <a:r>
              <a:t>Academic Senator Chair (AY 22-23)</a:t>
            </a:r>
          </a:p>
          <a:p>
            <a:pPr algn="ctr">
              <a:lnSpc>
                <a:spcPct val="90000"/>
              </a:lnSpc>
              <a:buSzTx/>
              <a:buNone/>
              <a:defRPr sz="2800" b="1">
                <a:solidFill>
                  <a:srgbClr val="808080"/>
                </a:solidFill>
              </a:defRPr>
            </a:pPr>
            <a:endParaRPr/>
          </a:p>
          <a:p>
            <a:pPr algn="ctr">
              <a:lnSpc>
                <a:spcPct val="90000"/>
              </a:lnSpc>
              <a:buSzTx/>
              <a:buNone/>
              <a:defRPr sz="2800" b="1">
                <a:solidFill>
                  <a:srgbClr val="808080"/>
                </a:solidFill>
              </a:defRPr>
            </a:pPr>
            <a:r>
              <a:t>August 25, 2022 </a:t>
            </a:r>
          </a:p>
        </p:txBody>
      </p:sp>
      <p:sp>
        <p:nvSpPr>
          <p:cNvPr id="117" name="Rectangle 9"/>
          <p:cNvSpPr/>
          <p:nvPr/>
        </p:nvSpPr>
        <p:spPr>
          <a:xfrm rot="2700000">
            <a:off x="8289472" y="2447268"/>
            <a:ext cx="484028" cy="484028"/>
          </a:xfrm>
          <a:prstGeom prst="rect">
            <a:avLst/>
          </a:pr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8" name="Isosceles Triangle 11"/>
          <p:cNvSpPr/>
          <p:nvPr/>
        </p:nvSpPr>
        <p:spPr>
          <a:xfrm rot="16200000">
            <a:off x="7716800" y="1864521"/>
            <a:ext cx="1899625" cy="954776"/>
          </a:xfrm>
          <a:prstGeom prst="triangle">
            <a:avLst/>
          </a:pr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9" name="Isosceles Triangle 13"/>
          <p:cNvSpPr/>
          <p:nvPr/>
        </p:nvSpPr>
        <p:spPr>
          <a:xfrm rot="5400000">
            <a:off x="-376321" y="4684692"/>
            <a:ext cx="1513186" cy="760548"/>
          </a:xfrm>
          <a:prstGeom prst="triangle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0" name="Rectangle 15"/>
          <p:cNvSpPr/>
          <p:nvPr/>
        </p:nvSpPr>
        <p:spPr>
          <a:xfrm rot="2700000">
            <a:off x="320936" y="5153781"/>
            <a:ext cx="364185" cy="364185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7116" y="5958002"/>
            <a:ext cx="8538135" cy="4896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itle 2"/>
          <p:cNvSpPr txBox="1">
            <a:spLocks noGrp="1"/>
          </p:cNvSpPr>
          <p:nvPr>
            <p:ph type="title"/>
          </p:nvPr>
        </p:nvSpPr>
        <p:spPr>
          <a:xfrm>
            <a:off x="533400" y="518505"/>
            <a:ext cx="8001000" cy="1104107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 marL="443484" indent="-443484" defTabSz="886968">
              <a:defRPr sz="3104" spc="194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The role of the executive committee</a:t>
            </a:r>
          </a:p>
        </p:txBody>
      </p:sp>
      <p:sp>
        <p:nvSpPr>
          <p:cNvPr id="195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724400"/>
          </a:xfrm>
          <a:prstGeom prst="rect">
            <a:avLst/>
          </a:prstGeom>
        </p:spPr>
        <p:txBody>
          <a:bodyPr/>
          <a:lstStyle/>
          <a:p>
            <a:pPr marL="458787" indent="-458787">
              <a:spcBef>
                <a:spcPts val="30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Works as a consultative body</a:t>
            </a:r>
          </a:p>
          <a:p>
            <a:pPr marL="458787" indent="-458787">
              <a:spcBef>
                <a:spcPts val="30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Helps the flow of information and presentation of policy issues </a:t>
            </a:r>
          </a:p>
          <a:p>
            <a:pPr marL="917575" lvl="1" indent="-458787">
              <a:spcBef>
                <a:spcPts val="300"/>
              </a:spcBef>
              <a:buClr>
                <a:srgbClr val="1E1B0E"/>
              </a:buClr>
              <a:buFont typeface="Courier New"/>
              <a:buChar char="o"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By discussing issues as they come up </a:t>
            </a:r>
            <a:r>
              <a:rPr i="1"/>
              <a:t>before</a:t>
            </a:r>
            <a:r>
              <a:t> they are referred to the Academic Senate </a:t>
            </a:r>
            <a:endParaRPr sz="1600"/>
          </a:p>
          <a:p>
            <a:pPr marL="458787" indent="-458787">
              <a:spcBef>
                <a:spcPts val="30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Serves as the agenda-making body of the Academic Senate</a:t>
            </a:r>
          </a:p>
          <a:p>
            <a:pPr marL="458787" indent="-458787">
              <a:spcBef>
                <a:spcPts val="30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Organizes annual retreat and spring lectures</a:t>
            </a:r>
          </a:p>
          <a:p>
            <a:pPr marL="458787" indent="-458787">
              <a:spcBef>
                <a:spcPts val="30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Organizes officer elections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1" build="p" bldLvl="5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itle 3"/>
          <p:cNvSpPr txBox="1">
            <a:spLocks noGrp="1"/>
          </p:cNvSpPr>
          <p:nvPr>
            <p:ph type="title"/>
          </p:nvPr>
        </p:nvSpPr>
        <p:spPr>
          <a:xfrm>
            <a:off x="838200" y="457200"/>
            <a:ext cx="7391400" cy="1188720"/>
          </a:xfrm>
          <a:prstGeom prst="rect">
            <a:avLst/>
          </a:prstGeom>
        </p:spPr>
        <p:txBody>
          <a:bodyPr/>
          <a:lstStyle>
            <a:lvl1pPr defTabSz="896111">
              <a:defRPr sz="3136" spc="196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Where to find Meeting Materials</a:t>
            </a:r>
          </a:p>
        </p:txBody>
      </p:sp>
      <p:sp>
        <p:nvSpPr>
          <p:cNvPr id="198" name="Content Placeholder 6"/>
          <p:cNvSpPr txBox="1">
            <a:spLocks noGrp="1"/>
          </p:cNvSpPr>
          <p:nvPr>
            <p:ph type="body" idx="1"/>
          </p:nvPr>
        </p:nvSpPr>
        <p:spPr>
          <a:xfrm>
            <a:off x="838200" y="2057400"/>
            <a:ext cx="7391400" cy="4190999"/>
          </a:xfrm>
          <a:prstGeom prst="rect">
            <a:avLst/>
          </a:prstGeom>
        </p:spPr>
        <p:txBody>
          <a:bodyPr/>
          <a:lstStyle/>
          <a:p>
            <a:pP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Ann keeps the Academic Senate (AS) Agenda updated on the AS Website</a:t>
            </a:r>
          </a:p>
          <a:p>
            <a:pP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As dictated by the AS Rules and Regulations, we need to circulate the agenda at least five days before the meeting.  </a:t>
            </a:r>
          </a:p>
          <a:p>
            <a:pPr marL="457200" lvl="1" indent="-228600">
              <a:buFont typeface="Courier New"/>
              <a:buChar char="o"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We do our best to circulate it one week in advance.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1" build="p" bldLvl="5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itle 2"/>
          <p:cNvSpPr txBox="1">
            <a:spLocks noGrp="1"/>
          </p:cNvSpPr>
          <p:nvPr>
            <p:ph type="title"/>
          </p:nvPr>
        </p:nvSpPr>
        <p:spPr>
          <a:xfrm>
            <a:off x="685799" y="241151"/>
            <a:ext cx="7848601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>
              <a:defRPr sz="36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AS Parliamentary Procedure</a:t>
            </a:r>
          </a:p>
        </p:txBody>
      </p:sp>
      <p:sp>
        <p:nvSpPr>
          <p:cNvPr id="201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85799" y="1752600"/>
            <a:ext cx="7848601" cy="4724400"/>
          </a:xfrm>
          <a:prstGeom prst="rect">
            <a:avLst/>
          </a:prstGeom>
        </p:spPr>
        <p:txBody>
          <a:bodyPr/>
          <a:lstStyle/>
          <a:p>
            <a:pPr marL="0" indent="62087" defTabSz="886968">
              <a:spcBef>
                <a:spcPts val="0"/>
              </a:spcBef>
              <a:buSzTx/>
              <a:buNone/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t>We follow </a:t>
            </a:r>
            <a:r>
              <a:rPr b="1"/>
              <a:t>Robert’s Rules of Order, Newly Revised</a:t>
            </a:r>
            <a:r>
              <a:t>, as stipulated by AS Rules and Regulations.</a:t>
            </a:r>
          </a:p>
          <a:p>
            <a:pPr marL="0" indent="62087" defTabSz="886968">
              <a:spcBef>
                <a:spcPts val="0"/>
              </a:spcBef>
              <a:buSzTx/>
              <a:buNone/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t>a</a:t>
            </a:r>
            <a:r>
              <a:rPr b="1"/>
              <a:t>. Motions:</a:t>
            </a:r>
            <a:r>
              <a:t> need a second and a majority vote</a:t>
            </a:r>
          </a:p>
          <a:p>
            <a:pPr marL="616442" lvl="1" indent="-332613" defTabSz="886968">
              <a:spcBef>
                <a:spcPts val="0"/>
              </a:spcBef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t>We start our meetings by moving the agenda and approving the agenda.</a:t>
            </a:r>
            <a:endParaRPr sz="1552"/>
          </a:p>
          <a:p>
            <a:pPr marL="616442" lvl="1" indent="-332613" defTabSz="886968">
              <a:spcBef>
                <a:spcPts val="0"/>
              </a:spcBef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t>After this, we move and approve the minutes from our last meeting. </a:t>
            </a:r>
            <a:endParaRPr sz="1552"/>
          </a:p>
          <a:p>
            <a:pPr marL="0" indent="62087" defTabSz="886968">
              <a:spcBef>
                <a:spcPts val="0"/>
              </a:spcBef>
              <a:buSzTx/>
              <a:buNone/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t>b. </a:t>
            </a:r>
            <a:r>
              <a:rPr b="1"/>
              <a:t>Amendments:</a:t>
            </a:r>
            <a:r>
              <a:t> need a second and a majority vote</a:t>
            </a:r>
          </a:p>
          <a:p>
            <a:pPr marL="609790" indent="-323373" defTabSz="886968">
              <a:spcBef>
                <a:spcPts val="0"/>
              </a:spcBef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t>This is important when we are revising policy, but we will also amend the agenda and minutes at as needed.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" grpId="1" build="p" bldLvl="5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itle 1"/>
          <p:cNvSpPr txBox="1">
            <a:spLocks noGrp="1"/>
          </p:cNvSpPr>
          <p:nvPr>
            <p:ph type="title"/>
          </p:nvPr>
        </p:nvSpPr>
        <p:spPr>
          <a:xfrm>
            <a:off x="838200" y="457200"/>
            <a:ext cx="7467600" cy="1188720"/>
          </a:xfrm>
          <a:prstGeom prst="rect">
            <a:avLst/>
          </a:prstGeom>
        </p:spPr>
        <p:txBody>
          <a:bodyPr/>
          <a:lstStyle>
            <a:lvl1pPr defTabSz="841247">
              <a:defRPr sz="3312" spc="183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More Parliamentary procedure!</a:t>
            </a:r>
          </a:p>
        </p:txBody>
      </p:sp>
      <p:sp>
        <p:nvSpPr>
          <p:cNvPr id="204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800100" y="1945354"/>
            <a:ext cx="7543800" cy="4495801"/>
          </a:xfrm>
          <a:prstGeom prst="rect">
            <a:avLst/>
          </a:prstGeom>
        </p:spPr>
        <p:txBody>
          <a:bodyPr/>
          <a:lstStyle/>
          <a:p>
            <a:pPr marL="0" indent="64007">
              <a:spcBef>
                <a:spcPts val="400"/>
              </a:spcBef>
              <a:buSzTx/>
              <a:buNone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These can be helpful when things get complicated:</a:t>
            </a:r>
          </a:p>
          <a:p>
            <a:pPr marL="338138" indent="-274638">
              <a:spcBef>
                <a:spcPts val="400"/>
              </a:spcBef>
              <a:buSzTx/>
              <a:buNone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c. </a:t>
            </a:r>
            <a:r>
              <a:rPr b="1"/>
              <a:t>Point of Order: </a:t>
            </a:r>
            <a:r>
              <a:t>You can say this at any time if you want to understand if procedure is being followed appropriately. </a:t>
            </a:r>
          </a:p>
          <a:p>
            <a:pPr marL="338138" indent="-274638">
              <a:spcBef>
                <a:spcPts val="400"/>
              </a:spcBef>
              <a:buSzTx/>
              <a:buNone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d. </a:t>
            </a:r>
            <a:r>
              <a:rPr b="1"/>
              <a:t>Point of Clarification: </a:t>
            </a:r>
            <a:r>
              <a:t>Ensure the understanding of what the speaker has said is correct, reducing misunderstanding</a:t>
            </a:r>
          </a:p>
          <a:p>
            <a:pPr marL="338138" indent="-274638">
              <a:spcBef>
                <a:spcPts val="400"/>
              </a:spcBef>
              <a:buSzTx/>
              <a:buNone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e. </a:t>
            </a:r>
            <a:r>
              <a:rPr b="1"/>
              <a:t>Call the Question:</a:t>
            </a:r>
            <a:r>
              <a:t> Vote on the motion; if no objection, we just proceed to vote; if there is objection needs 2/3 majority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1" build="p" bldLvl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itle 1"/>
          <p:cNvSpPr txBox="1">
            <a:spLocks noGrp="1"/>
          </p:cNvSpPr>
          <p:nvPr>
            <p:ph type="title"/>
          </p:nvPr>
        </p:nvSpPr>
        <p:spPr>
          <a:xfrm>
            <a:off x="762000" y="362639"/>
            <a:ext cx="7620000" cy="1188720"/>
          </a:xfrm>
          <a:prstGeom prst="rect">
            <a:avLst/>
          </a:prstGeom>
        </p:spPr>
        <p:txBody>
          <a:bodyPr/>
          <a:lstStyle>
            <a:lvl1pPr defTabSz="841247">
              <a:defRPr sz="2944" spc="184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ENOUGH WITH THE PARLIAMENTARY PROCEDURE!</a:t>
            </a:r>
          </a:p>
        </p:txBody>
      </p:sp>
      <p:sp>
        <p:nvSpPr>
          <p:cNvPr id="20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762000" y="1905000"/>
            <a:ext cx="7696200" cy="4572000"/>
          </a:xfrm>
          <a:prstGeom prst="rect">
            <a:avLst/>
          </a:prstGeom>
        </p:spPr>
        <p:txBody>
          <a:bodyPr/>
          <a:lstStyle/>
          <a:p>
            <a:pP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It will most likely seem overly formal and and a little overwhelming at first, but all of us are still learning.</a:t>
            </a:r>
          </a:p>
          <a:p>
            <a:pPr marL="635000" lvl="1" indent="-406400">
              <a:buFont typeface="Courier New"/>
              <a:buChar char="o"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We have a parliamentarian to help us when needed.</a:t>
            </a:r>
            <a:endParaRPr sz="1600"/>
          </a:p>
          <a:p>
            <a:pP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Don’t worry about being confused</a:t>
            </a:r>
          </a:p>
          <a:p>
            <a:pPr marL="635000" lvl="1" indent="-406400">
              <a:buFont typeface="Courier New"/>
              <a:buChar char="o"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Feel free to ask us questions before or after the meeting.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1" build="p" bldLvl="5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2"/>
          <p:cNvSpPr txBox="1">
            <a:spLocks noGrp="1"/>
          </p:cNvSpPr>
          <p:nvPr>
            <p:ph type="title"/>
          </p:nvPr>
        </p:nvSpPr>
        <p:spPr>
          <a:xfrm>
            <a:off x="609599" y="152400"/>
            <a:ext cx="7848601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Your Responsibilities as a Senator</a:t>
            </a:r>
          </a:p>
        </p:txBody>
      </p:sp>
      <p:sp>
        <p:nvSpPr>
          <p:cNvPr id="210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598" y="1447800"/>
            <a:ext cx="7848601" cy="5105400"/>
          </a:xfrm>
          <a:prstGeom prst="rect">
            <a:avLst/>
          </a:prstGeom>
        </p:spPr>
        <p:txBody>
          <a:bodyPr/>
          <a:lstStyle/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t>Read the agenda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t>Read minutes, supporting documents, and policies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t>Work with your other college/unit senators </a:t>
            </a:r>
          </a:p>
          <a:p>
            <a:pPr marL="628650" lvl="1" indent="-402336" defTabSz="905255">
              <a:spcBef>
                <a:spcPts val="100"/>
              </a:spcBef>
              <a:buFont typeface="Courier New"/>
              <a:buChar char="o"/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t>Inform your unit’s members about items of interest beforehand and bring their comments to the senate </a:t>
            </a:r>
          </a:p>
          <a:p>
            <a:pPr marL="1012457" lvl="2" indent="-258077" defTabSz="905255">
              <a:spcBef>
                <a:spcPts val="100"/>
              </a:spcBef>
              <a:buClrTx/>
              <a:buFontTx/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t>Example: Faculty Council Chair (if you’re a faculty member)</a:t>
            </a:r>
          </a:p>
          <a:p>
            <a:pPr marL="628650" lvl="1" indent="-402336" defTabSz="905255">
              <a:spcBef>
                <a:spcPts val="100"/>
              </a:spcBef>
              <a:buFont typeface="Courier New"/>
              <a:buChar char="o"/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t>This is why we have first and second readings!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t>Make amendments to </a:t>
            </a:r>
            <a:r>
              <a:rPr>
                <a:solidFill>
                  <a:srgbClr val="FF0000"/>
                </a:solidFill>
              </a:rPr>
              <a:t>online policy drafts </a:t>
            </a:r>
            <a:r>
              <a:t>before the meetings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t>Listen, debate, and contribute ideas collegially  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t>Report back on policies passed, etc. after meetings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1" build="p" bldLvl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itle 2"/>
          <p:cNvSpPr txBox="1">
            <a:spLocks noGrp="1"/>
          </p:cNvSpPr>
          <p:nvPr>
            <p:ph type="title"/>
          </p:nvPr>
        </p:nvSpPr>
        <p:spPr>
          <a:xfrm>
            <a:off x="685799" y="152400"/>
            <a:ext cx="7848601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Preview of coming attractions</a:t>
            </a:r>
          </a:p>
        </p:txBody>
      </p:sp>
      <p:sp>
        <p:nvSpPr>
          <p:cNvPr id="213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85799" y="1524000"/>
            <a:ext cx="7848601" cy="494429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Clr>
                <a:srgbClr val="1E1B0E"/>
              </a:buClr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Consent Calendar</a:t>
            </a:r>
          </a:p>
          <a:p>
            <a:pPr marL="457200" lvl="1" indent="-228600">
              <a:spcBef>
                <a:spcPts val="0"/>
              </a:spcBef>
              <a:buClr>
                <a:srgbClr val="1E1B0E"/>
              </a:buClr>
              <a:buFont typeface="Courier New"/>
              <a:buChar char="o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 Nothing at this point. Stay tuned!</a:t>
            </a:r>
            <a:endParaRPr sz="1600"/>
          </a:p>
          <a:p>
            <a:pPr>
              <a:spcBef>
                <a:spcPts val="0"/>
              </a:spcBef>
              <a:buClr>
                <a:srgbClr val="1E1B0E"/>
              </a:buClr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Special Orders</a:t>
            </a:r>
          </a:p>
          <a:p>
            <a:pPr marL="514350" lvl="1" indent="-285750">
              <a:spcBef>
                <a:spcPts val="0"/>
              </a:spcBef>
              <a:buClr>
                <a:srgbClr val="1E1B0E"/>
              </a:buClr>
              <a:buFont typeface="Courier New"/>
              <a:buChar char="o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Reports from CSULB President, CFA Co-President, ASCSU Senators</a:t>
            </a:r>
            <a:endParaRPr sz="1600"/>
          </a:p>
          <a:p>
            <a:pPr>
              <a:spcBef>
                <a:spcPts val="0"/>
              </a:spcBef>
              <a:buClr>
                <a:srgbClr val="1E1B0E"/>
              </a:buClr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Curriculum</a:t>
            </a:r>
          </a:p>
          <a:p>
            <a:pPr marL="579437" lvl="1" indent="-350838">
              <a:spcBef>
                <a:spcPts val="0"/>
              </a:spcBef>
              <a:buClr>
                <a:srgbClr val="1E1B0E"/>
              </a:buClr>
              <a:buFont typeface="Courier New"/>
              <a:buChar char="o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Proposal for a Bachelor of Science in Dance Science </a:t>
            </a:r>
            <a:endParaRPr sz="1600"/>
          </a:p>
          <a:p>
            <a:pPr>
              <a:spcBef>
                <a:spcPts val="0"/>
              </a:spcBef>
              <a:buClr>
                <a:srgbClr val="1E1B0E"/>
              </a:buClr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Policies</a:t>
            </a:r>
          </a:p>
          <a:p>
            <a:pPr marL="579437" lvl="1" indent="-350838">
              <a:spcBef>
                <a:spcPts val="0"/>
              </a:spcBef>
              <a:buClr>
                <a:srgbClr val="1E1B0E"/>
              </a:buClr>
              <a:buFont typeface="Courier New"/>
              <a:buChar char="o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Proposed revision of PS 10-12, Policy on Program Review</a:t>
            </a:r>
            <a:endParaRPr sz="1600"/>
          </a:p>
          <a:p>
            <a:pPr marL="579437" lvl="1" indent="-350838">
              <a:spcBef>
                <a:spcPts val="0"/>
              </a:spcBef>
              <a:buClr>
                <a:srgbClr val="1E1B0E"/>
              </a:buClr>
              <a:buFont typeface="Courier New"/>
              <a:buChar char="o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Proposed revision of PARC charge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1" build="p" bldLvl="5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itle 1"/>
          <p:cNvSpPr txBox="1">
            <a:spLocks noGrp="1"/>
          </p:cNvSpPr>
          <p:nvPr>
            <p:ph type="title"/>
          </p:nvPr>
        </p:nvSpPr>
        <p:spPr>
          <a:xfrm>
            <a:off x="381000" y="533400"/>
            <a:ext cx="7543801" cy="134685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Follow us:</a:t>
            </a:r>
          </a:p>
        </p:txBody>
      </p:sp>
      <p:pic>
        <p:nvPicPr>
          <p:cNvPr id="216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9371" y="3547764"/>
            <a:ext cx="786002" cy="749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9371" y="4398078"/>
            <a:ext cx="894081" cy="932619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Picture 6" descr="Pictur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9371" y="5431711"/>
            <a:ext cx="836469" cy="876301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extBox 7"/>
          <p:cNvSpPr txBox="1"/>
          <p:nvPr/>
        </p:nvSpPr>
        <p:spPr>
          <a:xfrm>
            <a:off x="1162131" y="2237455"/>
            <a:ext cx="9630491" cy="876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800" u="sng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+mj-lt"/>
                <a:ea typeface="+mj-ea"/>
                <a:cs typeface="+mj-cs"/>
                <a:sym typeface="Calibri"/>
                <a:hlinkClick r:id="rId5"/>
              </a:defRPr>
            </a:lvl1pPr>
          </a:lstStyle>
          <a:p>
            <a:pPr>
              <a:defRPr u="none">
                <a:solidFill>
                  <a:srgbClr val="000000"/>
                </a:solidFill>
                <a:uFillTx/>
              </a:defRPr>
            </a:pPr>
            <a:r>
              <a:rPr u="sng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hlinkClick r:id="rId5"/>
              </a:rPr>
              <a:t>http://www.csulb.edu/academic-senate</a:t>
            </a:r>
          </a:p>
        </p:txBody>
      </p:sp>
      <p:sp>
        <p:nvSpPr>
          <p:cNvPr id="220" name="TextBox 8"/>
          <p:cNvSpPr txBox="1"/>
          <p:nvPr/>
        </p:nvSpPr>
        <p:spPr>
          <a:xfrm>
            <a:off x="1950719" y="3630026"/>
            <a:ext cx="4075074" cy="497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CSULB Academic Senate</a:t>
            </a:r>
          </a:p>
        </p:txBody>
      </p:sp>
      <p:sp>
        <p:nvSpPr>
          <p:cNvPr id="221" name="TextBox 9"/>
          <p:cNvSpPr txBox="1"/>
          <p:nvPr/>
        </p:nvSpPr>
        <p:spPr>
          <a:xfrm>
            <a:off x="1950719" y="4572000"/>
            <a:ext cx="3820479" cy="497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csulb_academicsenate</a:t>
            </a:r>
          </a:p>
        </p:txBody>
      </p:sp>
      <p:sp>
        <p:nvSpPr>
          <p:cNvPr id="222" name="TextBox 10"/>
          <p:cNvSpPr txBox="1"/>
          <p:nvPr/>
        </p:nvSpPr>
        <p:spPr>
          <a:xfrm>
            <a:off x="1950719" y="5513973"/>
            <a:ext cx="2825513" cy="497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@CSULB_senate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QUESTIONS?</a:t>
            </a:r>
          </a:p>
        </p:txBody>
      </p:sp>
      <p:sp>
        <p:nvSpPr>
          <p:cNvPr id="225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609600" y="2541590"/>
            <a:ext cx="4465107" cy="3810001"/>
          </a:xfrm>
          <a:prstGeom prst="rect">
            <a:avLst/>
          </a:prstGeom>
        </p:spPr>
        <p:txBody>
          <a:bodyPr/>
          <a:lstStyle/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t>Pei-Fang: 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rPr u="sng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hlinkClick r:id="rId2"/>
              </a:rPr>
              <a:t>Pei-Fang.Hung@csulb.edu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endParaRPr u="sng">
              <a:solidFill>
                <a:srgbClr val="00B0F0"/>
              </a:solidFill>
              <a:uFill>
                <a:solidFill>
                  <a:srgbClr val="00B0F0"/>
                </a:solidFill>
              </a:uFill>
              <a:hlinkClick r:id="rId2"/>
            </a:endParaRPr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t>Norbert: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772">
                <a:solidFill>
                  <a:srgbClr val="00B0F0"/>
                </a:solidFill>
              </a:defRPr>
            </a:pPr>
            <a:r>
              <a:t>Norbert.Schurer@csulb.edu</a:t>
            </a:r>
            <a:endParaRPr sz="1386"/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endParaRPr sz="1386"/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t>Ann:  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rPr u="sng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hlinkClick r:id="rId3"/>
              </a:rPr>
              <a:t>Ann.Kinsey@csulb.edu</a:t>
            </a:r>
            <a:r>
              <a:t> </a:t>
            </a:r>
          </a:p>
        </p:txBody>
      </p:sp>
      <p:pic>
        <p:nvPicPr>
          <p:cNvPr id="226" name="Picture 5" descr="Picture 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34000" y="2667000"/>
            <a:ext cx="3515582" cy="31019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001000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>
              <a:defRPr sz="4000" spc="222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Land Acknowledgment</a:t>
            </a:r>
          </a:p>
        </p:txBody>
      </p:sp>
      <p:sp>
        <p:nvSpPr>
          <p:cNvPr id="124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533443" y="1910838"/>
            <a:ext cx="8077114" cy="4558276"/>
          </a:xfrm>
          <a:prstGeom prst="rect">
            <a:avLst/>
          </a:prstGeom>
        </p:spPr>
        <p:txBody>
          <a:bodyPr/>
          <a:lstStyle/>
          <a:p>
            <a:pPr marL="222504" indent="-222504" defTabSz="333756">
              <a:lnSpc>
                <a:spcPts val="4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CSULB is located on the sacred site of Puvungna. We</a:t>
            </a:r>
          </a:p>
          <a:p>
            <a:pPr marL="222504" indent="-222504" defTabSz="333756">
              <a:lnSpc>
                <a:spcPts val="4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acknowledge that we are on the land of the Tongva</a:t>
            </a:r>
          </a:p>
          <a:p>
            <a:pPr marL="222504" indent="-222504" defTabSz="333756">
              <a:lnSpc>
                <a:spcPts val="4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Gabrieleño and the Acjachemen/Juaneño Nations who</a:t>
            </a:r>
          </a:p>
          <a:p>
            <a:pPr marL="222504" indent="-222504" defTabSz="333756">
              <a:lnSpc>
                <a:spcPts val="4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have lived and continue to live here. We recognize</a:t>
            </a:r>
          </a:p>
          <a:p>
            <a:pPr marL="222504" indent="-222504" defTabSz="333756">
              <a:lnSpc>
                <a:spcPts val="4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the Tongva and Acjachemen Nations and their spiritual</a:t>
            </a:r>
          </a:p>
          <a:p>
            <a:pPr marL="222504" indent="-222504" defTabSz="333756">
              <a:lnSpc>
                <a:spcPts val="4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connection as the first stewards and the traditional</a:t>
            </a:r>
          </a:p>
          <a:p>
            <a:pPr marL="222504" indent="-222504" defTabSz="333756">
              <a:lnSpc>
                <a:spcPts val="4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caretakers of this land. We thank them for their</a:t>
            </a:r>
          </a:p>
          <a:p>
            <a:pPr marL="222504" indent="-222504" defTabSz="333756">
              <a:lnSpc>
                <a:spcPts val="4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strength, perseverance, and resistance. We pay our</a:t>
            </a:r>
          </a:p>
          <a:p>
            <a:pPr marL="222504" indent="-222504" defTabSz="333756">
              <a:lnSpc>
                <a:spcPts val="4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respects to the Ancestors, Elders, and our relatives, past,</a:t>
            </a:r>
          </a:p>
          <a:p>
            <a:pPr marL="222504" indent="-222504" defTabSz="333756">
              <a:lnSpc>
                <a:spcPts val="4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present and emerging. </a:t>
            </a:r>
            <a:endParaRPr sz="876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1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001000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 defTabSz="886968">
              <a:defRPr sz="3492" spc="194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New Senator Orientation Agenda</a:t>
            </a:r>
          </a:p>
        </p:txBody>
      </p:sp>
      <p:sp>
        <p:nvSpPr>
          <p:cNvPr id="127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85800" y="2018625"/>
            <a:ext cx="7620000" cy="4153575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buFontTx/>
              <a:buAutoNum type="arabicPeriod"/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t>Welcome and Introductions</a:t>
            </a:r>
            <a:endParaRPr sz="1600"/>
          </a:p>
          <a:p>
            <a:pPr marL="514350" indent="-514350"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buFontTx/>
              <a:buAutoNum type="arabicPeriod"/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t>Senate Structure and Roster</a:t>
            </a:r>
            <a:endParaRPr sz="1600"/>
          </a:p>
          <a:p>
            <a:pPr marL="514350" indent="-514350"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buFontTx/>
              <a:buAutoNum type="arabicPeriod"/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t>Typical Agenda and Flow of Meeting </a:t>
            </a:r>
            <a:endParaRPr sz="1600"/>
          </a:p>
          <a:p>
            <a:pPr marL="514350" indent="-514350"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buFontTx/>
              <a:buAutoNum type="arabicPeriod"/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t>Parliamentary Procedure</a:t>
            </a:r>
            <a:endParaRPr sz="1600"/>
          </a:p>
          <a:p>
            <a:pPr marL="514350" indent="-514350"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buFontTx/>
              <a:buAutoNum type="arabicPeriod"/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t>Your Responsibilities as a Senator</a:t>
            </a:r>
            <a:endParaRPr sz="1600"/>
          </a:p>
          <a:p>
            <a:pPr marL="514350" indent="-514350"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buFontTx/>
              <a:buAutoNum type="arabicPeriod"/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t>Preview: Policies Coming your Way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1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2"/>
          <p:cNvSpPr txBox="1">
            <a:spLocks noGrp="1"/>
          </p:cNvSpPr>
          <p:nvPr>
            <p:ph type="title"/>
          </p:nvPr>
        </p:nvSpPr>
        <p:spPr>
          <a:xfrm>
            <a:off x="832530" y="457200"/>
            <a:ext cx="7478940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 defTabSz="822959">
              <a:defRPr sz="3600" spc="276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Welcome and Introductions</a:t>
            </a:r>
          </a:p>
        </p:txBody>
      </p:sp>
      <p:sp>
        <p:nvSpPr>
          <p:cNvPr id="130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839999" y="2057400"/>
            <a:ext cx="7464002" cy="42672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800" b="1">
                <a:latin typeface="+mj-lt"/>
                <a:ea typeface="+mj-ea"/>
                <a:cs typeface="+mj-cs"/>
                <a:sym typeface="Calibri"/>
              </a:defRPr>
            </a:pPr>
            <a:r>
              <a:t>Senate Executive Committee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Pei-Fang Hung, CHHS, Chair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Norbert Schürer, CLA, Vice Chair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Ryan Fischer, CHHS, Secretary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Mehrdad Aliasgari, COE, at-large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Alan Colburn, CNSM, at-large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Nancy Meyer-Adams, CHHS, at-large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Aparna Nayak, CLA, at-large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2"/>
          <p:cNvSpPr txBox="1">
            <a:spLocks noGrp="1"/>
          </p:cNvSpPr>
          <p:nvPr>
            <p:ph type="title"/>
          </p:nvPr>
        </p:nvSpPr>
        <p:spPr>
          <a:xfrm>
            <a:off x="687261" y="533400"/>
            <a:ext cx="7769477" cy="1324357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 defTabSz="722376">
              <a:defRPr sz="3397" spc="295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Introductions: New &amp; Returning Senators</a:t>
            </a:r>
          </a:p>
        </p:txBody>
      </p:sp>
      <p:sp>
        <p:nvSpPr>
          <p:cNvPr id="133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724630" y="2382611"/>
            <a:ext cx="7694740" cy="3312094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200000"/>
              </a:lnSpc>
              <a:spcBef>
                <a:spcPts val="0"/>
              </a:spcBef>
              <a:buClr>
                <a:srgbClr val="1E1B0E"/>
              </a:buClr>
              <a:buFontTx/>
              <a:buAutoNum type="arabicPeriod"/>
              <a:defRPr sz="3400">
                <a:latin typeface="+mj-lt"/>
                <a:ea typeface="+mj-ea"/>
                <a:cs typeface="+mj-cs"/>
                <a:sym typeface="Calibri"/>
              </a:defRPr>
            </a:pPr>
            <a:r>
              <a:t>Tell us your name, unit, and department</a:t>
            </a:r>
          </a:p>
          <a:p>
            <a:pPr marL="514350" indent="-514350">
              <a:lnSpc>
                <a:spcPct val="200000"/>
              </a:lnSpc>
              <a:spcBef>
                <a:spcPts val="0"/>
              </a:spcBef>
              <a:buClr>
                <a:srgbClr val="1E1B0E"/>
              </a:buClr>
              <a:buFontTx/>
              <a:buAutoNum type="arabicPeriod"/>
              <a:defRPr sz="3400">
                <a:latin typeface="+mj-lt"/>
                <a:ea typeface="+mj-ea"/>
                <a:cs typeface="+mj-cs"/>
                <a:sym typeface="Calibri"/>
              </a:defRPr>
            </a:pPr>
            <a:r>
              <a:t>Tell us what brought you to the Senate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itle 2"/>
          <p:cNvSpPr txBox="1">
            <a:spLocks noGrp="1"/>
          </p:cNvSpPr>
          <p:nvPr>
            <p:ph type="title"/>
          </p:nvPr>
        </p:nvSpPr>
        <p:spPr>
          <a:xfrm>
            <a:off x="762000" y="322728"/>
            <a:ext cx="7467600" cy="1188721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/>
          <a:p>
            <a:pPr>
              <a:defRPr sz="3200">
                <a:latin typeface="+mj-lt"/>
                <a:ea typeface="+mj-ea"/>
                <a:cs typeface="+mj-cs"/>
                <a:sym typeface="Calibri"/>
              </a:defRPr>
            </a:pPr>
            <a:r>
              <a:t>Senate Structure &amp; </a:t>
            </a:r>
            <a:r>
              <a:rPr u="sng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hlinkClick r:id="rId2"/>
              </a:rPr>
              <a:t>Roster</a:t>
            </a:r>
          </a:p>
        </p:txBody>
      </p:sp>
      <p:sp>
        <p:nvSpPr>
          <p:cNvPr id="138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762000" y="1752600"/>
            <a:ext cx="7467600" cy="4648200"/>
          </a:xfrm>
          <a:prstGeom prst="rect">
            <a:avLst/>
          </a:prstGeom>
        </p:spPr>
        <p:txBody>
          <a:bodyPr/>
          <a:lstStyle/>
          <a:p>
            <a:pPr marL="295275" indent="-295275" defTabSz="672083">
              <a:spcBef>
                <a:spcPts val="0"/>
              </a:spcBef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61 Faculty, including Librarians and Counseling and Psychological Services (CAPS) Psychologists</a:t>
            </a:r>
            <a:endParaRPr sz="2900"/>
          </a:p>
          <a:p>
            <a:pPr marL="295275" indent="-295275" defTabSz="672083">
              <a:spcBef>
                <a:spcPts val="0"/>
              </a:spcBef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5 Staff Members: Including the Chair of Staff Council</a:t>
            </a:r>
            <a:endParaRPr sz="2900"/>
          </a:p>
          <a:p>
            <a:pPr marL="295275" indent="-295275" defTabSz="672083">
              <a:spcBef>
                <a:spcPts val="0"/>
              </a:spcBef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5 Students: Elected by Associated Students, Inc. (ASI), plus the ASI president</a:t>
            </a:r>
            <a:endParaRPr sz="2900"/>
          </a:p>
          <a:p>
            <a:pPr marL="295275" indent="-295275" defTabSz="672083">
              <a:spcBef>
                <a:spcPts val="0"/>
              </a:spcBef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1 Emeritus Faculty </a:t>
            </a:r>
            <a:endParaRPr sz="2900"/>
          </a:p>
          <a:p>
            <a:pPr marL="295275" indent="-295275" defTabSz="672083">
              <a:spcBef>
                <a:spcPts val="0"/>
              </a:spcBef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2 Voting Deans</a:t>
            </a:r>
            <a:endParaRPr sz="2900"/>
          </a:p>
          <a:p>
            <a:pPr marL="295275" indent="-295275" defTabSz="672083">
              <a:spcBef>
                <a:spcPts val="0"/>
              </a:spcBef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5 Voting Administrators: Provost, AVPs </a:t>
            </a:r>
            <a:endParaRPr sz="2900"/>
          </a:p>
          <a:p>
            <a:pPr marL="295275" indent="-295275" defTabSz="672083">
              <a:spcBef>
                <a:spcPts val="0"/>
              </a:spcBef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t>Nonvoting Members: Deans and Administrators, and 3 Statewide Senators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Screen Shot 2022-08-16 at 9.50.45 AM.png" descr="Screen Shot 2022-08-16 at 9.50.45 AM.png"/>
          <p:cNvPicPr>
            <a:picLocks noChangeAspect="1"/>
          </p:cNvPicPr>
          <p:nvPr/>
        </p:nvPicPr>
        <p:blipFill>
          <a:blip r:embed="rId2">
            <a:extLst/>
          </a:blip>
          <a:srcRect t="609" b="1482"/>
          <a:stretch>
            <a:fillRect/>
          </a:stretch>
        </p:blipFill>
        <p:spPr>
          <a:xfrm>
            <a:off x="114300" y="76516"/>
            <a:ext cx="8915400" cy="67049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3" name="Rectangle 25"/>
          <p:cNvSpPr/>
          <p:nvPr/>
        </p:nvSpPr>
        <p:spPr>
          <a:xfrm rot="2700000">
            <a:off x="311577" y="1348604"/>
            <a:ext cx="515606" cy="515605"/>
          </a:xfrm>
          <a:prstGeom prst="rect">
            <a:avLst/>
          </a:pr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4" name="Freeform: Shape 27"/>
          <p:cNvSpPr/>
          <p:nvPr/>
        </p:nvSpPr>
        <p:spPr>
          <a:xfrm rot="10800000">
            <a:off x="-2" y="857250"/>
            <a:ext cx="2126521" cy="11106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11829" y="0"/>
                </a:lnTo>
                <a:lnTo>
                  <a:pt x="21600" y="17843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5" name="Freeform: Shape 29"/>
          <p:cNvSpPr/>
          <p:nvPr/>
        </p:nvSpPr>
        <p:spPr>
          <a:xfrm rot="2700000">
            <a:off x="8054495" y="666997"/>
            <a:ext cx="1370730" cy="10327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488"/>
                </a:moveTo>
                <a:lnTo>
                  <a:pt x="11669" y="0"/>
                </a:lnTo>
                <a:lnTo>
                  <a:pt x="21600" y="13181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Rectangle 31"/>
          <p:cNvSpPr/>
          <p:nvPr/>
        </p:nvSpPr>
        <p:spPr>
          <a:xfrm rot="2700000">
            <a:off x="7990350" y="1173858"/>
            <a:ext cx="484028" cy="484029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7" name="Isosceles Triangle 33"/>
          <p:cNvSpPr/>
          <p:nvPr/>
        </p:nvSpPr>
        <p:spPr>
          <a:xfrm>
            <a:off x="6086566" y="5443875"/>
            <a:ext cx="1120888" cy="556875"/>
          </a:xfrm>
          <a:prstGeom prst="triangle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Isosceles Triangle 35"/>
          <p:cNvSpPr/>
          <p:nvPr/>
        </p:nvSpPr>
        <p:spPr>
          <a:xfrm>
            <a:off x="6875473" y="5697106"/>
            <a:ext cx="611178" cy="303644"/>
          </a:xfrm>
          <a:prstGeom prst="triangle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9" name="Title 1"/>
          <p:cNvSpPr txBox="1">
            <a:spLocks noGrp="1"/>
          </p:cNvSpPr>
          <p:nvPr>
            <p:ph type="title"/>
          </p:nvPr>
        </p:nvSpPr>
        <p:spPr>
          <a:xfrm>
            <a:off x="511985" y="466169"/>
            <a:ext cx="8170482" cy="1068935"/>
          </a:xfrm>
          <a:prstGeom prst="rect">
            <a:avLst/>
          </a:prstGeom>
        </p:spPr>
        <p:txBody>
          <a:bodyPr/>
          <a:lstStyle/>
          <a:p>
            <a:pPr defTabSz="704087">
              <a:defRPr sz="2464" spc="154">
                <a:latin typeface="+mj-lt"/>
                <a:ea typeface="+mj-ea"/>
                <a:cs typeface="+mj-cs"/>
                <a:sym typeface="Calibri"/>
              </a:defRPr>
            </a:pPr>
            <a:r>
              <a:t>How it Works--- Scenario #1</a:t>
            </a:r>
            <a:br/>
            <a:r>
              <a:rPr>
                <a:solidFill>
                  <a:schemeClr val="accent1"/>
                </a:solidFill>
              </a:rPr>
              <a:t>Creating a New Academic Program</a:t>
            </a:r>
          </a:p>
        </p:txBody>
      </p:sp>
      <p:grpSp>
        <p:nvGrpSpPr>
          <p:cNvPr id="162" name="Content Placeholder 2"/>
          <p:cNvGrpSpPr/>
          <p:nvPr/>
        </p:nvGrpSpPr>
        <p:grpSpPr>
          <a:xfrm>
            <a:off x="516575" y="1667662"/>
            <a:ext cx="8223288" cy="4601355"/>
            <a:chOff x="0" y="0"/>
            <a:chExt cx="8223287" cy="4601354"/>
          </a:xfrm>
        </p:grpSpPr>
        <p:grpSp>
          <p:nvGrpSpPr>
            <p:cNvPr id="152" name="Group"/>
            <p:cNvGrpSpPr/>
            <p:nvPr/>
          </p:nvGrpSpPr>
          <p:grpSpPr>
            <a:xfrm>
              <a:off x="0" y="0"/>
              <a:ext cx="8223288" cy="943848"/>
              <a:chOff x="0" y="0"/>
              <a:chExt cx="8223287" cy="943847"/>
            </a:xfrm>
          </p:grpSpPr>
          <p:sp>
            <p:nvSpPr>
              <p:cNvPr id="150" name="Rounded Rectangle"/>
              <p:cNvSpPr/>
              <p:nvPr/>
            </p:nvSpPr>
            <p:spPr>
              <a:xfrm>
                <a:off x="0" y="0"/>
                <a:ext cx="8223288" cy="943848"/>
              </a:xfrm>
              <a:prstGeom prst="roundRect">
                <a:avLst>
                  <a:gd name="adj" fmla="val 16667"/>
                </a:avLst>
              </a:prstGeom>
              <a:solidFill>
                <a:schemeClr val="accent4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66812">
                  <a:lnSpc>
                    <a:spcPct val="90000"/>
                  </a:lnSpc>
                  <a:spcBef>
                    <a:spcPts val="800"/>
                  </a:spcBef>
                  <a:defRPr sz="21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1" name="New Program Proposals"/>
              <p:cNvSpPr txBox="1"/>
              <p:nvPr/>
            </p:nvSpPr>
            <p:spPr>
              <a:xfrm>
                <a:off x="30734" y="175061"/>
                <a:ext cx="8161818" cy="59372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00013" tIns="100013" rIns="100013" bIns="100013" numCol="1" anchor="ctr">
                <a:spAutoFit/>
              </a:bodyPr>
              <a:lstStyle>
                <a:lvl1pPr defTabSz="1555750">
                  <a:lnSpc>
                    <a:spcPct val="90000"/>
                  </a:lnSpc>
                  <a:spcBef>
                    <a:spcPts val="1400"/>
                  </a:spcBef>
                  <a:defRPr sz="2600">
                    <a:solidFill>
                      <a:srgbClr val="595959"/>
                    </a:solidFill>
                  </a:defRPr>
                </a:lvl1pPr>
              </a:lstStyle>
              <a:p>
                <a:r>
                  <a:t>New Program Proposals</a:t>
                </a:r>
              </a:p>
            </p:txBody>
          </p:sp>
        </p:grpSp>
        <p:sp>
          <p:nvSpPr>
            <p:cNvPr id="153" name="Must be approved by Departments, Colleges, and the Vice Provost of Academic Programs"/>
            <p:cNvSpPr txBox="1"/>
            <p:nvPr/>
          </p:nvSpPr>
          <p:spPr>
            <a:xfrm>
              <a:off x="240134" y="943847"/>
              <a:ext cx="7886760" cy="5003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0954" tIns="20954" rIns="20954" bIns="20954" numCol="1" anchor="t">
              <a:spAutoFit/>
            </a:bodyPr>
            <a:lstStyle/>
            <a:p>
              <a:pPr marL="171450" lvl="1" indent="-171450" defTabSz="733425">
                <a:lnSpc>
                  <a:spcPct val="90000"/>
                </a:lnSpc>
                <a:spcBef>
                  <a:spcPts val="300"/>
                </a:spcBef>
                <a:buSzPct val="100000"/>
                <a:buFont typeface="Arial"/>
                <a:buChar char="•"/>
                <a:defRPr sz="1600">
                  <a:solidFill>
                    <a:srgbClr val="0D0D0D"/>
                  </a:solidFill>
                </a:defRPr>
              </a:pPr>
              <a:r>
                <a:t>Must be approved by Departments, Colleges, and the Vice Provost of Academic Programs </a:t>
              </a:r>
            </a:p>
          </p:txBody>
        </p:sp>
        <p:grpSp>
          <p:nvGrpSpPr>
            <p:cNvPr id="156" name="Group"/>
            <p:cNvGrpSpPr/>
            <p:nvPr/>
          </p:nvGrpSpPr>
          <p:grpSpPr>
            <a:xfrm>
              <a:off x="0" y="1595509"/>
              <a:ext cx="8223288" cy="943849"/>
              <a:chOff x="0" y="0"/>
              <a:chExt cx="8223287" cy="943847"/>
            </a:xfrm>
          </p:grpSpPr>
          <p:sp>
            <p:nvSpPr>
              <p:cNvPr id="154" name="Rounded Rectangle"/>
              <p:cNvSpPr/>
              <p:nvPr/>
            </p:nvSpPr>
            <p:spPr>
              <a:xfrm>
                <a:off x="0" y="0"/>
                <a:ext cx="8223288" cy="943848"/>
              </a:xfrm>
              <a:prstGeom prst="roundRect">
                <a:avLst>
                  <a:gd name="adj" fmla="val 16667"/>
                </a:avLst>
              </a:prstGeom>
              <a:solidFill>
                <a:srgbClr val="FFD966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66812">
                  <a:lnSpc>
                    <a:spcPct val="90000"/>
                  </a:lnSpc>
                  <a:spcBef>
                    <a:spcPts val="800"/>
                  </a:spcBef>
                  <a:defRPr sz="21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5" name="Forward to the AS Councils for Review"/>
              <p:cNvSpPr txBox="1"/>
              <p:nvPr/>
            </p:nvSpPr>
            <p:spPr>
              <a:xfrm>
                <a:off x="30734" y="175061"/>
                <a:ext cx="8161818" cy="59372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00013" tIns="100013" rIns="100013" bIns="100013" numCol="1" anchor="ctr">
                <a:spAutoFit/>
              </a:bodyPr>
              <a:lstStyle>
                <a:lvl1pPr defTabSz="1555750">
                  <a:lnSpc>
                    <a:spcPct val="90000"/>
                  </a:lnSpc>
                  <a:spcBef>
                    <a:spcPts val="1400"/>
                  </a:spcBef>
                  <a:defRPr sz="2600">
                    <a:solidFill>
                      <a:srgbClr val="595959"/>
                    </a:solidFill>
                  </a:defRPr>
                </a:lvl1pPr>
              </a:lstStyle>
              <a:p>
                <a:r>
                  <a:t>Forward to the AS Councils for Review </a:t>
                </a:r>
              </a:p>
            </p:txBody>
          </p:sp>
        </p:grpSp>
        <p:sp>
          <p:nvSpPr>
            <p:cNvPr id="157" name="Review by the Curriculum and Educational Policies Council (CEPC)…"/>
            <p:cNvSpPr txBox="1"/>
            <p:nvPr/>
          </p:nvSpPr>
          <p:spPr>
            <a:xfrm>
              <a:off x="240134" y="2539356"/>
              <a:ext cx="7886760" cy="5384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0954" tIns="20954" rIns="20954" bIns="20954" numCol="1" anchor="t">
              <a:spAutoFit/>
            </a:bodyPr>
            <a:lstStyle/>
            <a:p>
              <a:pPr marL="171450" lvl="1" indent="-171450" defTabSz="733425">
                <a:lnSpc>
                  <a:spcPct val="90000"/>
                </a:lnSpc>
                <a:spcBef>
                  <a:spcPts val="300"/>
                </a:spcBef>
                <a:buSzPct val="100000"/>
                <a:buFont typeface="Arial"/>
                <a:buChar char="•"/>
                <a:defRPr sz="1600"/>
              </a:pPr>
              <a:r>
                <a:t>Review by the Curriculum and Educational Policies Council (CEPC) </a:t>
              </a:r>
              <a:endParaRPr sz="2200"/>
            </a:p>
            <a:p>
              <a:pPr marL="171450" lvl="1" indent="-171450" defTabSz="733425">
                <a:lnSpc>
                  <a:spcPct val="90000"/>
                </a:lnSpc>
                <a:spcBef>
                  <a:spcPts val="300"/>
                </a:spcBef>
                <a:buSzPct val="100000"/>
                <a:buFont typeface="Arial"/>
                <a:buChar char="•"/>
                <a:defRPr sz="1600"/>
              </a:pPr>
              <a:r>
                <a:t>Review by the University Resources Council (URC)</a:t>
              </a:r>
            </a:p>
          </p:txBody>
        </p:sp>
        <p:grpSp>
          <p:nvGrpSpPr>
            <p:cNvPr id="160" name="Group"/>
            <p:cNvGrpSpPr/>
            <p:nvPr/>
          </p:nvGrpSpPr>
          <p:grpSpPr>
            <a:xfrm>
              <a:off x="0" y="3372195"/>
              <a:ext cx="8223288" cy="948057"/>
              <a:chOff x="0" y="0"/>
              <a:chExt cx="8223287" cy="948055"/>
            </a:xfrm>
          </p:grpSpPr>
          <p:sp>
            <p:nvSpPr>
              <p:cNvPr id="158" name="Rounded Rectangle"/>
              <p:cNvSpPr/>
              <p:nvPr/>
            </p:nvSpPr>
            <p:spPr>
              <a:xfrm>
                <a:off x="0" y="2102"/>
                <a:ext cx="8223288" cy="943850"/>
              </a:xfrm>
              <a:prstGeom prst="roundRect">
                <a:avLst>
                  <a:gd name="adj" fmla="val 16667"/>
                </a:avLst>
              </a:prstGeom>
              <a:solidFill>
                <a:srgbClr val="FFF2CC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66812">
                  <a:lnSpc>
                    <a:spcPct val="90000"/>
                  </a:lnSpc>
                  <a:spcBef>
                    <a:spcPts val="800"/>
                  </a:spcBef>
                  <a:defRPr sz="21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9" name="Forward to the Academic Senate for Review and Approval"/>
              <p:cNvSpPr txBox="1"/>
              <p:nvPr/>
            </p:nvSpPr>
            <p:spPr>
              <a:xfrm>
                <a:off x="30734" y="0"/>
                <a:ext cx="8161818" cy="9480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00013" tIns="100013" rIns="100013" bIns="100013" numCol="1" anchor="ctr">
                <a:spAutoFit/>
              </a:bodyPr>
              <a:lstStyle>
                <a:lvl1pPr defTabSz="1555750">
                  <a:lnSpc>
                    <a:spcPct val="90000"/>
                  </a:lnSpc>
                  <a:spcBef>
                    <a:spcPts val="1400"/>
                  </a:spcBef>
                  <a:defRPr sz="2600">
                    <a:solidFill>
                      <a:srgbClr val="595959"/>
                    </a:solidFill>
                  </a:defRPr>
                </a:lvl1pPr>
              </a:lstStyle>
              <a:p>
                <a:r>
                  <a:t>Forward to the Academic Senate for Review and Approval</a:t>
                </a:r>
              </a:p>
            </p:txBody>
          </p:sp>
        </p:grpSp>
        <p:sp>
          <p:nvSpPr>
            <p:cNvPr id="161" name="The proposed program must be reviewed and approved by the entire senate."/>
            <p:cNvSpPr txBox="1"/>
            <p:nvPr/>
          </p:nvSpPr>
          <p:spPr>
            <a:xfrm>
              <a:off x="240134" y="4318144"/>
              <a:ext cx="7886760" cy="2832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0954" tIns="20954" rIns="20954" bIns="20954" numCol="1" anchor="t">
              <a:spAutoFit/>
            </a:bodyPr>
            <a:lstStyle/>
            <a:p>
              <a:pPr marL="171450" lvl="1" indent="-171450" defTabSz="733425">
                <a:lnSpc>
                  <a:spcPct val="90000"/>
                </a:lnSpc>
                <a:spcBef>
                  <a:spcPts val="300"/>
                </a:spcBef>
                <a:buSzPct val="100000"/>
                <a:buFont typeface="Arial"/>
                <a:buChar char="•"/>
                <a:defRPr sz="1600"/>
              </a:pPr>
              <a:r>
                <a:t>The proposed program must be reviewed and approved by the entire senate.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1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7" name="Rectangle 25"/>
          <p:cNvSpPr/>
          <p:nvPr/>
        </p:nvSpPr>
        <p:spPr>
          <a:xfrm rot="2700000">
            <a:off x="311577" y="1348604"/>
            <a:ext cx="515606" cy="515605"/>
          </a:xfrm>
          <a:prstGeom prst="rect">
            <a:avLst/>
          </a:pr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8" name="Freeform: Shape 27"/>
          <p:cNvSpPr/>
          <p:nvPr/>
        </p:nvSpPr>
        <p:spPr>
          <a:xfrm rot="10800000">
            <a:off x="-2" y="857250"/>
            <a:ext cx="2126521" cy="11106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11829" y="0"/>
                </a:lnTo>
                <a:lnTo>
                  <a:pt x="21600" y="17843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9" name="Freeform: Shape 29"/>
          <p:cNvSpPr/>
          <p:nvPr/>
        </p:nvSpPr>
        <p:spPr>
          <a:xfrm rot="2700000">
            <a:off x="8054495" y="666997"/>
            <a:ext cx="1370730" cy="10327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488"/>
                </a:moveTo>
                <a:lnTo>
                  <a:pt x="11669" y="0"/>
                </a:lnTo>
                <a:lnTo>
                  <a:pt x="21600" y="13181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0" name="Rectangle 31"/>
          <p:cNvSpPr/>
          <p:nvPr/>
        </p:nvSpPr>
        <p:spPr>
          <a:xfrm rot="2700000">
            <a:off x="7990350" y="1173858"/>
            <a:ext cx="484028" cy="484029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1" name="Isosceles Triangle 33"/>
          <p:cNvSpPr/>
          <p:nvPr/>
        </p:nvSpPr>
        <p:spPr>
          <a:xfrm>
            <a:off x="6086566" y="5443875"/>
            <a:ext cx="1120888" cy="556875"/>
          </a:xfrm>
          <a:prstGeom prst="triangle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2" name="Isosceles Triangle 35"/>
          <p:cNvSpPr/>
          <p:nvPr/>
        </p:nvSpPr>
        <p:spPr>
          <a:xfrm>
            <a:off x="6875473" y="5697106"/>
            <a:ext cx="611178" cy="303644"/>
          </a:xfrm>
          <a:prstGeom prst="triangle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3" name="Title 1"/>
          <p:cNvSpPr txBox="1">
            <a:spLocks noGrp="1"/>
          </p:cNvSpPr>
          <p:nvPr>
            <p:ph type="title"/>
          </p:nvPr>
        </p:nvSpPr>
        <p:spPr>
          <a:xfrm>
            <a:off x="651998" y="455094"/>
            <a:ext cx="8058047" cy="1109779"/>
          </a:xfrm>
          <a:prstGeom prst="rect">
            <a:avLst/>
          </a:prstGeom>
        </p:spPr>
        <p:txBody>
          <a:bodyPr/>
          <a:lstStyle/>
          <a:p>
            <a:pPr defTabSz="740663">
              <a:defRPr sz="2592" spc="162">
                <a:latin typeface="+mj-lt"/>
                <a:ea typeface="+mj-ea"/>
                <a:cs typeface="+mj-cs"/>
                <a:sym typeface="Calibri"/>
              </a:defRPr>
            </a:pPr>
            <a:r>
              <a:t>How it Works--- Scenario #2</a:t>
            </a:r>
            <a:br/>
            <a:r>
              <a:rPr>
                <a:solidFill>
                  <a:schemeClr val="accent1"/>
                </a:solidFill>
              </a:rPr>
              <a:t>Making Changes to a Policy </a:t>
            </a:r>
            <a:r>
              <a:t> </a:t>
            </a:r>
          </a:p>
        </p:txBody>
      </p:sp>
      <p:grpSp>
        <p:nvGrpSpPr>
          <p:cNvPr id="190" name="Content Placeholder 2"/>
          <p:cNvGrpSpPr/>
          <p:nvPr/>
        </p:nvGrpSpPr>
        <p:grpSpPr>
          <a:xfrm>
            <a:off x="651999" y="1915067"/>
            <a:ext cx="8172072" cy="4365887"/>
            <a:chOff x="0" y="0"/>
            <a:chExt cx="8172071" cy="4365884"/>
          </a:xfrm>
        </p:grpSpPr>
        <p:grpSp>
          <p:nvGrpSpPr>
            <p:cNvPr id="176" name="Group"/>
            <p:cNvGrpSpPr/>
            <p:nvPr/>
          </p:nvGrpSpPr>
          <p:grpSpPr>
            <a:xfrm>
              <a:off x="0" y="0"/>
              <a:ext cx="8172072" cy="733860"/>
              <a:chOff x="0" y="0"/>
              <a:chExt cx="8172070" cy="733859"/>
            </a:xfrm>
          </p:grpSpPr>
          <p:sp>
            <p:nvSpPr>
              <p:cNvPr id="174" name="Rounded Rectangle"/>
              <p:cNvSpPr/>
              <p:nvPr/>
            </p:nvSpPr>
            <p:spPr>
              <a:xfrm>
                <a:off x="0" y="0"/>
                <a:ext cx="8172071" cy="733860"/>
              </a:xfrm>
              <a:prstGeom prst="roundRect">
                <a:avLst>
                  <a:gd name="adj" fmla="val 16667"/>
                </a:avLst>
              </a:prstGeom>
              <a:solidFill>
                <a:srgbClr val="0070C0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00137">
                  <a:lnSpc>
                    <a:spcPct val="90000"/>
                  </a:lnSpc>
                  <a:spcBef>
                    <a:spcPts val="800"/>
                  </a:spcBef>
                  <a:defRPr sz="2400">
                    <a:solidFill>
                      <a:srgbClr val="D9D9D9"/>
                    </a:solidFill>
                  </a:defRPr>
                </a:pPr>
                <a:endParaRPr/>
              </a:p>
            </p:txBody>
          </p:sp>
          <p:sp>
            <p:nvSpPr>
              <p:cNvPr id="175" name="Request to Open a Policy (by administrators, faculty, staff)"/>
              <p:cNvSpPr txBox="1"/>
              <p:nvPr/>
            </p:nvSpPr>
            <p:spPr>
              <a:xfrm>
                <a:off x="28798" y="85431"/>
                <a:ext cx="8114476" cy="56299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94296" tIns="94296" rIns="94296" bIns="94296" numCol="1" anchor="ctr">
                <a:spAutoFit/>
              </a:bodyPr>
              <a:lstStyle/>
              <a:p>
                <a:pPr defTabSz="1100137">
                  <a:lnSpc>
                    <a:spcPct val="90000"/>
                  </a:lnSpc>
                  <a:spcBef>
                    <a:spcPts val="900"/>
                  </a:spcBef>
                  <a:defRPr sz="2400">
                    <a:solidFill>
                      <a:srgbClr val="D9D9D9"/>
                    </a:solidFill>
                  </a:defRPr>
                </a:pPr>
                <a:r>
                  <a:t>Request to Open a Policy (by administrators, faculty, staff)</a:t>
                </a:r>
                <a:r>
                  <a:rPr>
                    <a:latin typeface="Calibri Light"/>
                    <a:ea typeface="Calibri Light"/>
                    <a:cs typeface="Calibri Light"/>
                    <a:sym typeface="Calibri Light"/>
                  </a:rPr>
                  <a:t> </a:t>
                </a:r>
              </a:p>
            </p:txBody>
          </p:sp>
        </p:grpSp>
        <p:grpSp>
          <p:nvGrpSpPr>
            <p:cNvPr id="179" name="Group"/>
            <p:cNvGrpSpPr/>
            <p:nvPr/>
          </p:nvGrpSpPr>
          <p:grpSpPr>
            <a:xfrm>
              <a:off x="0" y="733856"/>
              <a:ext cx="8172071" cy="675459"/>
              <a:chOff x="0" y="0"/>
              <a:chExt cx="8172070" cy="675458"/>
            </a:xfrm>
          </p:grpSpPr>
          <p:sp>
            <p:nvSpPr>
              <p:cNvPr id="177" name="Rectangle"/>
              <p:cNvSpPr/>
              <p:nvPr/>
            </p:nvSpPr>
            <p:spPr>
              <a:xfrm>
                <a:off x="0" y="0"/>
                <a:ext cx="8172071" cy="644275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866775">
                  <a:lnSpc>
                    <a:spcPct val="90000"/>
                  </a:lnSpc>
                  <a:spcBef>
                    <a:spcPts val="300"/>
                  </a:spcBef>
                  <a:defRPr sz="2400"/>
                </a:pPr>
                <a:endParaRPr/>
              </a:p>
            </p:txBody>
          </p:sp>
          <p:sp>
            <p:nvSpPr>
              <p:cNvPr id="178" name="The request will be reviewed by Academic Senate Executive Committee"/>
              <p:cNvSpPr txBox="1"/>
              <p:nvPr/>
            </p:nvSpPr>
            <p:spPr>
              <a:xfrm>
                <a:off x="228226" y="0"/>
                <a:ext cx="7800156" cy="67545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31431" tIns="31431" rIns="31431" bIns="31431" numCol="1" anchor="t">
                <a:spAutoFit/>
              </a:bodyPr>
              <a:lstStyle/>
              <a:p>
                <a:pPr marL="171449" lvl="1" indent="-171449" defTabSz="866775">
                  <a:lnSpc>
                    <a:spcPct val="90000"/>
                  </a:lnSpc>
                  <a:spcBef>
                    <a:spcPts val="400"/>
                  </a:spcBef>
                  <a:buSzPct val="100000"/>
                  <a:buFont typeface="Arial"/>
                  <a:buChar char="•"/>
                  <a:defRPr sz="1900">
                    <a:solidFill>
                      <a:srgbClr val="0D0D0D"/>
                    </a:solidFill>
                  </a:defRPr>
                </a:pPr>
                <a:r>
                  <a:t>The </a:t>
                </a:r>
                <a:r>
                  <a:rPr>
                    <a:latin typeface="Calibri Light"/>
                    <a:ea typeface="Calibri Light"/>
                    <a:cs typeface="Calibri Light"/>
                    <a:sym typeface="Calibri Light"/>
                  </a:rPr>
                  <a:t>request will</a:t>
                </a:r>
                <a:r>
                  <a:t> be reviewed by Academic Senate Executive Committee</a:t>
                </a:r>
              </a:p>
            </p:txBody>
          </p:sp>
        </p:grpSp>
        <p:grpSp>
          <p:nvGrpSpPr>
            <p:cNvPr id="182" name="Group"/>
            <p:cNvGrpSpPr/>
            <p:nvPr/>
          </p:nvGrpSpPr>
          <p:grpSpPr>
            <a:xfrm>
              <a:off x="0" y="1378130"/>
              <a:ext cx="8172072" cy="733861"/>
              <a:chOff x="0" y="0"/>
              <a:chExt cx="8172070" cy="733860"/>
            </a:xfrm>
          </p:grpSpPr>
          <p:sp>
            <p:nvSpPr>
              <p:cNvPr id="180" name="Rounded Rectangle"/>
              <p:cNvSpPr/>
              <p:nvPr/>
            </p:nvSpPr>
            <p:spPr>
              <a:xfrm>
                <a:off x="0" y="0"/>
                <a:ext cx="8172071" cy="733861"/>
              </a:xfrm>
              <a:prstGeom prst="roundRect">
                <a:avLst>
                  <a:gd name="adj" fmla="val 16667"/>
                </a:avLst>
              </a:prstGeom>
              <a:solidFill>
                <a:srgbClr val="B4C7E7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00137">
                  <a:lnSpc>
                    <a:spcPct val="90000"/>
                  </a:lnSpc>
                  <a:spcBef>
                    <a:spcPts val="800"/>
                  </a:spcBef>
                  <a:defRPr sz="21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1" name="Forward the Request to the Senate Councils for Review"/>
              <p:cNvSpPr txBox="1"/>
              <p:nvPr/>
            </p:nvSpPr>
            <p:spPr>
              <a:xfrm>
                <a:off x="28798" y="88483"/>
                <a:ext cx="8114476" cy="55689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94296" tIns="94296" rIns="94296" bIns="94296" numCol="1" anchor="ctr">
                <a:spAutoFit/>
              </a:bodyPr>
              <a:lstStyle>
                <a:lvl1pPr defTabSz="1466850">
                  <a:lnSpc>
                    <a:spcPct val="90000"/>
                  </a:lnSpc>
                  <a:spcBef>
                    <a:spcPts val="1300"/>
                  </a:spcBef>
                  <a:defRPr sz="2400">
                    <a:solidFill>
                      <a:srgbClr val="595959"/>
                    </a:solidFill>
                  </a:defRPr>
                </a:lvl1pPr>
              </a:lstStyle>
              <a:p>
                <a:r>
                  <a:t>Forward the Request to the Senate Councils for Review </a:t>
                </a:r>
              </a:p>
            </p:txBody>
          </p:sp>
        </p:grpSp>
        <p:sp>
          <p:nvSpPr>
            <p:cNvPr id="183" name="For example, Faculty Personnel Policies Council (FPPC) reviews and makes recommendation on policies related to academic personnel matters"/>
            <p:cNvSpPr txBox="1"/>
            <p:nvPr/>
          </p:nvSpPr>
          <p:spPr>
            <a:xfrm>
              <a:off x="228226" y="2111988"/>
              <a:ext cx="7800156" cy="880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1431" tIns="31431" rIns="31431" bIns="31431" numCol="1" anchor="t">
              <a:spAutoFit/>
            </a:bodyPr>
            <a:lstStyle/>
            <a:p>
              <a:pPr marL="171449" lvl="1" indent="-171449" defTabSz="866775">
                <a:lnSpc>
                  <a:spcPct val="90000"/>
                </a:lnSpc>
                <a:spcBef>
                  <a:spcPts val="400"/>
                </a:spcBef>
                <a:buSzPct val="100000"/>
                <a:buFont typeface="Arial"/>
                <a:buChar char="•"/>
                <a:defRPr sz="1900"/>
              </a:pPr>
              <a:r>
                <a:t>For example, Faculty Personnel Policies Council (FPPC) reviews and makes recommendation on policies related to academic personnel matters</a:t>
              </a:r>
            </a:p>
          </p:txBody>
        </p:sp>
        <p:grpSp>
          <p:nvGrpSpPr>
            <p:cNvPr id="186" name="Group"/>
            <p:cNvGrpSpPr/>
            <p:nvPr/>
          </p:nvGrpSpPr>
          <p:grpSpPr>
            <a:xfrm>
              <a:off x="0" y="2872007"/>
              <a:ext cx="8172072" cy="733861"/>
              <a:chOff x="0" y="0"/>
              <a:chExt cx="8172070" cy="733860"/>
            </a:xfrm>
          </p:grpSpPr>
          <p:sp>
            <p:nvSpPr>
              <p:cNvPr id="184" name="Rounded Rectangle"/>
              <p:cNvSpPr/>
              <p:nvPr/>
            </p:nvSpPr>
            <p:spPr>
              <a:xfrm>
                <a:off x="0" y="0"/>
                <a:ext cx="8172071" cy="733861"/>
              </a:xfrm>
              <a:prstGeom prst="roundRect">
                <a:avLst>
                  <a:gd name="adj" fmla="val 16667"/>
                </a:avLst>
              </a:prstGeom>
              <a:solidFill>
                <a:srgbClr val="DAE3F3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00137">
                  <a:lnSpc>
                    <a:spcPct val="90000"/>
                  </a:lnSpc>
                  <a:spcBef>
                    <a:spcPts val="800"/>
                  </a:spcBef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5" name="Forward to the Academic Senate for Review and Approval"/>
              <p:cNvSpPr txBox="1"/>
              <p:nvPr/>
            </p:nvSpPr>
            <p:spPr>
              <a:xfrm>
                <a:off x="28798" y="88483"/>
                <a:ext cx="8114476" cy="55689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94296" tIns="94296" rIns="94296" bIns="94296" numCol="1" anchor="ctr">
                <a:spAutoFit/>
              </a:bodyPr>
              <a:lstStyle>
                <a:lvl1pPr defTabSz="1466850">
                  <a:lnSpc>
                    <a:spcPct val="90000"/>
                  </a:lnSpc>
                  <a:spcBef>
                    <a:spcPts val="1300"/>
                  </a:spcBef>
                  <a:defRPr sz="2400">
                    <a:solidFill>
                      <a:srgbClr val="595959"/>
                    </a:solidFill>
                  </a:defRPr>
                </a:lvl1pPr>
              </a:lstStyle>
              <a:p>
                <a:r>
                  <a:t>Forward to the Academic Senate for Review and Approval</a:t>
                </a:r>
              </a:p>
            </p:txBody>
          </p:sp>
        </p:grpSp>
        <p:grpSp>
          <p:nvGrpSpPr>
            <p:cNvPr id="189" name="Group"/>
            <p:cNvGrpSpPr/>
            <p:nvPr/>
          </p:nvGrpSpPr>
          <p:grpSpPr>
            <a:xfrm>
              <a:off x="0" y="3605863"/>
              <a:ext cx="8172071" cy="760022"/>
              <a:chOff x="0" y="0"/>
              <a:chExt cx="8172070" cy="760021"/>
            </a:xfrm>
          </p:grpSpPr>
          <p:sp>
            <p:nvSpPr>
              <p:cNvPr id="187" name="Rectangle"/>
              <p:cNvSpPr/>
              <p:nvPr/>
            </p:nvSpPr>
            <p:spPr>
              <a:xfrm>
                <a:off x="0" y="-1"/>
                <a:ext cx="8172071" cy="76002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866775">
                  <a:lnSpc>
                    <a:spcPct val="90000"/>
                  </a:lnSpc>
                  <a:spcBef>
                    <a:spcPts val="300"/>
                  </a:spcBef>
                  <a:defRPr sz="1900">
                    <a:solidFill>
                      <a:srgbClr val="0D0D0D"/>
                    </a:solidFill>
                  </a:defRPr>
                </a:pPr>
                <a:endParaRPr/>
              </a:p>
            </p:txBody>
          </p:sp>
          <p:sp>
            <p:nvSpPr>
              <p:cNvPr id="188" name="All amended policies and regulations must be reviewed and approved by the entire senate."/>
              <p:cNvSpPr txBox="1"/>
              <p:nvPr/>
            </p:nvSpPr>
            <p:spPr>
              <a:xfrm>
                <a:off x="228226" y="0"/>
                <a:ext cx="7800156" cy="61785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31431" tIns="31431" rIns="31431" bIns="31431" numCol="1" anchor="t">
                <a:spAutoFit/>
              </a:bodyPr>
              <a:lstStyle/>
              <a:p>
                <a:pPr marL="171449" lvl="1" indent="-171449" defTabSz="866775">
                  <a:lnSpc>
                    <a:spcPct val="90000"/>
                  </a:lnSpc>
                  <a:spcBef>
                    <a:spcPts val="400"/>
                  </a:spcBef>
                  <a:buSzPct val="100000"/>
                  <a:buFont typeface="Arial"/>
                  <a:buChar char="•"/>
                  <a:defRPr sz="1900">
                    <a:solidFill>
                      <a:srgbClr val="0D0D0D"/>
                    </a:solidFill>
                  </a:defRPr>
                </a:pPr>
                <a:r>
                  <a:t>All amended policies and regulations </a:t>
                </a:r>
                <a:r>
                  <a:rPr>
                    <a:solidFill>
                      <a:srgbClr val="000000"/>
                    </a:solidFill>
                  </a:rPr>
                  <a:t>must be reviewed and approved by the entire senate.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1" animBg="1" advAuto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2F2F2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1031</Words>
  <Application>Microsoft Office PowerPoint</Application>
  <PresentationFormat>On-screen Show (4:3)</PresentationFormat>
  <Paragraphs>123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Gill Sans MT</vt:lpstr>
      <vt:lpstr>Parcel</vt:lpstr>
      <vt:lpstr>CSULB ACADEMIC SENATE 2022-23 New Senator Orientation </vt:lpstr>
      <vt:lpstr>Land Acknowledgment</vt:lpstr>
      <vt:lpstr>New Senator Orientation Agenda</vt:lpstr>
      <vt:lpstr>Welcome and Introductions</vt:lpstr>
      <vt:lpstr>Introductions: New &amp; Returning Senators</vt:lpstr>
      <vt:lpstr>Senate Structure &amp; Roster</vt:lpstr>
      <vt:lpstr>PowerPoint Presentation</vt:lpstr>
      <vt:lpstr>How it Works--- Scenario #1 Creating a New Academic Program</vt:lpstr>
      <vt:lpstr>How it Works--- Scenario #2 Making Changes to a Policy  </vt:lpstr>
      <vt:lpstr>The role of the executive committee</vt:lpstr>
      <vt:lpstr>Where to find Meeting Materials</vt:lpstr>
      <vt:lpstr>AS Parliamentary Procedure</vt:lpstr>
      <vt:lpstr>More Parliamentary procedure!</vt:lpstr>
      <vt:lpstr>ENOUGH WITH THE PARLIAMENTARY PROCEDURE!</vt:lpstr>
      <vt:lpstr>Your Responsibilities as a Senator</vt:lpstr>
      <vt:lpstr>Preview of coming attractions</vt:lpstr>
      <vt:lpstr>Follow us: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CSULB ACADEMIC SENATE 2022-23 New Senator Orientation </dc:title>
  <dc:creator>Ann Kinsey</dc:creator>
  <cp:lastModifiedBy>Ann Kinsey</cp:lastModifiedBy>
  <cp:revision>1</cp:revision>
  <dcterms:modified xsi:type="dcterms:W3CDTF">2022-08-25T22:29:59Z</dcterms:modified>
</cp:coreProperties>
</file>