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sldIdLst>
    <p:sldId id="256" r:id="rId3"/>
    <p:sldId id="275" r:id="rId4"/>
    <p:sldId id="276" r:id="rId5"/>
    <p:sldId id="277" r:id="rId6"/>
    <p:sldId id="278" r:id="rId7"/>
    <p:sldId id="279" r:id="rId8"/>
    <p:sldId id="280" r:id="rId9"/>
    <p:sldId id="289" r:id="rId10"/>
    <p:sldId id="282" r:id="rId11"/>
    <p:sldId id="283" r:id="rId12"/>
    <p:sldId id="287" r:id="rId13"/>
    <p:sldId id="288" r:id="rId14"/>
    <p:sldId id="285" r:id="rId15"/>
    <p:sldId id="286"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4" autoAdjust="0"/>
  </p:normalViewPr>
  <p:slideViewPr>
    <p:cSldViewPr>
      <p:cViewPr>
        <p:scale>
          <a:sx n="100" d="100"/>
          <a:sy n="100" d="100"/>
        </p:scale>
        <p:origin x="-13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Office_Excel_Worksheet11.xlsx"/><Relationship Id="rId1" Type="http://schemas.openxmlformats.org/officeDocument/2006/relationships/themeOverride" Target="../theme/themeOverride7.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Office_Excel_Worksheet9.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dirty="0"/>
              <a:t>Time certain: </a:t>
            </a:r>
            <a:endParaRPr lang="en-US" dirty="0" smtClean="0"/>
          </a:p>
          <a:p>
            <a:pPr>
              <a:defRPr/>
            </a:pPr>
            <a:r>
              <a:rPr lang="en-US" dirty="0" smtClean="0"/>
              <a:t>Is it effective?</a:t>
            </a:r>
            <a:endParaRPr lang="en-US" dirty="0"/>
          </a:p>
        </c:rich>
      </c:tx>
      <c:layout/>
    </c:title>
    <c:plotArea>
      <c:layout/>
      <c:pieChart>
        <c:varyColors val="1"/>
        <c:ser>
          <c:idx val="0"/>
          <c:order val="0"/>
          <c:tx>
            <c:strRef>
              <c:f>Sheet1!$B$1</c:f>
              <c:strCache>
                <c:ptCount val="1"/>
                <c:pt idx="0">
                  <c:v>Time certain: old business</c:v>
                </c:pt>
              </c:strCache>
            </c:strRef>
          </c:tx>
          <c:cat>
            <c:strRef>
              <c:f>Sheet1!$A$2:$A$4</c:f>
              <c:strCache>
                <c:ptCount val="3"/>
                <c:pt idx="0">
                  <c:v>Yes (78%)</c:v>
                </c:pt>
                <c:pt idx="1">
                  <c:v>No (2%)</c:v>
                </c:pt>
                <c:pt idx="2">
                  <c:v>Uncertain (20%)</c:v>
                </c:pt>
              </c:strCache>
            </c:strRef>
          </c:cat>
          <c:val>
            <c:numRef>
              <c:f>Sheet1!$B$2:$B$4</c:f>
              <c:numCache>
                <c:formatCode>General</c:formatCode>
                <c:ptCount val="3"/>
                <c:pt idx="0">
                  <c:v>78</c:v>
                </c:pt>
                <c:pt idx="1">
                  <c:v>2</c:v>
                </c:pt>
                <c:pt idx="2">
                  <c:v>20</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Should we have a retreat</a:t>
            </a:r>
            <a:r>
              <a:rPr lang="en-US" baseline="0" dirty="0" smtClean="0"/>
              <a:t> this year?</a:t>
            </a:r>
            <a:endParaRPr lang="en-US" dirty="0"/>
          </a:p>
        </c:rich>
      </c:tx>
      <c:layout>
        <c:manualLayout>
          <c:xMode val="edge"/>
          <c:yMode val="edge"/>
          <c:x val="0.13438666864755117"/>
          <c:y val="0"/>
        </c:manualLayout>
      </c:layout>
    </c:title>
    <c:plotArea>
      <c:layout/>
      <c:pieChart>
        <c:varyColors val="1"/>
        <c:ser>
          <c:idx val="0"/>
          <c:order val="0"/>
          <c:tx>
            <c:strRef>
              <c:f>Sheet1!$B$1</c:f>
              <c:strCache>
                <c:ptCount val="1"/>
                <c:pt idx="0">
                  <c:v>Time certain: new business</c:v>
                </c:pt>
              </c:strCache>
            </c:strRef>
          </c:tx>
          <c:cat>
            <c:strRef>
              <c:f>Sheet1!$A$2:$A$4</c:f>
              <c:strCache>
                <c:ptCount val="3"/>
                <c:pt idx="0">
                  <c:v>Yes  (50%)</c:v>
                </c:pt>
                <c:pt idx="1">
                  <c:v>No (10%)</c:v>
                </c:pt>
                <c:pt idx="2">
                  <c:v>Unable to answer / uncertain (39%)</c:v>
                </c:pt>
              </c:strCache>
            </c:strRef>
          </c:cat>
          <c:val>
            <c:numRef>
              <c:f>Sheet1!$B$2:$B$4</c:f>
              <c:numCache>
                <c:formatCode>General</c:formatCode>
                <c:ptCount val="3"/>
                <c:pt idx="0">
                  <c:v>50</c:v>
                </c:pt>
                <c:pt idx="1">
                  <c:v>10</c:v>
                </c:pt>
                <c:pt idx="2">
                  <c:v>39</c:v>
                </c:pt>
              </c:numCache>
            </c:numRef>
          </c:val>
        </c:ser>
        <c:firstSliceAng val="0"/>
      </c:pieChart>
    </c:plotArea>
    <c:legend>
      <c:legendPos val="r"/>
      <c:layout>
        <c:manualLayout>
          <c:xMode val="edge"/>
          <c:yMode val="edge"/>
          <c:x val="0.63836477987421358"/>
          <c:y val="0.26032969917221904"/>
          <c:w val="0.35849056603773582"/>
          <c:h val="0.67790470421966509"/>
        </c:manualLayout>
      </c:layout>
    </c:legend>
    <c:plotVisOnly val="1"/>
  </c:chart>
  <c:txPr>
    <a:bodyPr/>
    <a:lstStyle/>
    <a:p>
      <a:pPr>
        <a:defRPr sz="1800"/>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sz="2800" dirty="0" smtClean="0"/>
              <a:t>Retreat topics:</a:t>
            </a:r>
            <a:r>
              <a:rPr lang="en-US" sz="2800" baseline="0" dirty="0" smtClean="0"/>
              <a:t> level of support</a:t>
            </a:r>
            <a:endParaRPr lang="en-US" sz="2800" dirty="0"/>
          </a:p>
        </c:rich>
      </c:tx>
      <c:layout>
        <c:manualLayout>
          <c:xMode val="edge"/>
          <c:yMode val="edge"/>
          <c:x val="0.19262546247984061"/>
          <c:y val="1.4492753623188409E-2"/>
        </c:manualLayout>
      </c:layout>
    </c:title>
    <c:view3D>
      <c:perspective val="30"/>
    </c:view3D>
    <c:plotArea>
      <c:layout/>
      <c:bar3DChart>
        <c:barDir val="bar"/>
        <c:grouping val="clustered"/>
        <c:ser>
          <c:idx val="0"/>
          <c:order val="0"/>
          <c:tx>
            <c:strRef>
              <c:f>Sheet1!$B$1</c:f>
              <c:strCache>
                <c:ptCount val="1"/>
                <c:pt idx="0">
                  <c:v>Column1</c:v>
                </c:pt>
              </c:strCache>
            </c:strRef>
          </c:tx>
          <c:cat>
            <c:strRef>
              <c:f>Sheet1!$A$2:$A$6</c:f>
              <c:strCache>
                <c:ptCount val="5"/>
                <c:pt idx="0">
                  <c:v>Technology &amp; Efficiency (75%)</c:v>
                </c:pt>
                <c:pt idx="1">
                  <c:v>Mentoring (62%)</c:v>
                </c:pt>
                <c:pt idx="2">
                  <c:v>Morale (61%)</c:v>
                </c:pt>
                <c:pt idx="3">
                  <c:v>Work/Life Balance (58%)</c:v>
                </c:pt>
                <c:pt idx="4">
                  <c:v>Campus Climate (56%)</c:v>
                </c:pt>
              </c:strCache>
            </c:strRef>
          </c:cat>
          <c:val>
            <c:numRef>
              <c:f>Sheet1!$B$2:$B$6</c:f>
              <c:numCache>
                <c:formatCode>General</c:formatCode>
                <c:ptCount val="5"/>
                <c:pt idx="0">
                  <c:v>75</c:v>
                </c:pt>
                <c:pt idx="1">
                  <c:v>62</c:v>
                </c:pt>
                <c:pt idx="2">
                  <c:v>61</c:v>
                </c:pt>
                <c:pt idx="3">
                  <c:v>58</c:v>
                </c:pt>
                <c:pt idx="4">
                  <c:v>56</c:v>
                </c:pt>
              </c:numCache>
            </c:numRef>
          </c:val>
        </c:ser>
        <c:gapWidth val="100"/>
        <c:shape val="cylinder"/>
        <c:axId val="134056960"/>
        <c:axId val="134055424"/>
        <c:axId val="0"/>
      </c:bar3DChart>
      <c:valAx>
        <c:axId val="134055424"/>
        <c:scaling>
          <c:orientation val="minMax"/>
        </c:scaling>
        <c:axPos val="b"/>
        <c:majorGridlines/>
        <c:numFmt formatCode="General" sourceLinked="1"/>
        <c:tickLblPos val="nextTo"/>
        <c:crossAx val="134056960"/>
        <c:crosses val="autoZero"/>
        <c:crossBetween val="between"/>
      </c:valAx>
      <c:catAx>
        <c:axId val="134056960"/>
        <c:scaling>
          <c:orientation val="minMax"/>
        </c:scaling>
        <c:axPos val="l"/>
        <c:tickLblPos val="nextTo"/>
        <c:txPr>
          <a:bodyPr/>
          <a:lstStyle/>
          <a:p>
            <a:pPr>
              <a:defRPr sz="1800"/>
            </a:pPr>
            <a:endParaRPr lang="en-US"/>
          </a:p>
        </c:txPr>
        <c:crossAx val="134055424"/>
        <c:crosses val="autoZero"/>
        <c:auto val="1"/>
        <c:lblAlgn val="ctr"/>
        <c:lblOffset val="100"/>
      </c:catAx>
    </c:plotArea>
    <c:plotVisOnly val="1"/>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dirty="0" err="1" smtClean="0"/>
              <a:t>iClickers</a:t>
            </a:r>
            <a:r>
              <a:rPr lang="en-US" dirty="0" smtClean="0"/>
              <a:t>: </a:t>
            </a:r>
          </a:p>
          <a:p>
            <a:pPr>
              <a:defRPr/>
            </a:pPr>
            <a:r>
              <a:rPr lang="en-US" dirty="0" smtClean="0"/>
              <a:t>Are they effective?</a:t>
            </a:r>
            <a:endParaRPr lang="en-US" dirty="0"/>
          </a:p>
        </c:rich>
      </c:tx>
      <c:layout/>
    </c:title>
    <c:plotArea>
      <c:layout/>
      <c:pieChart>
        <c:varyColors val="1"/>
        <c:ser>
          <c:idx val="0"/>
          <c:order val="0"/>
          <c:tx>
            <c:strRef>
              <c:f>Sheet1!$B$1</c:f>
              <c:strCache>
                <c:ptCount val="1"/>
                <c:pt idx="0">
                  <c:v>Time certain: new business</c:v>
                </c:pt>
              </c:strCache>
            </c:strRef>
          </c:tx>
          <c:cat>
            <c:strRef>
              <c:f>Sheet1!$A$2:$A$4</c:f>
              <c:strCache>
                <c:ptCount val="3"/>
                <c:pt idx="0">
                  <c:v>Yes  (90%)</c:v>
                </c:pt>
                <c:pt idx="1">
                  <c:v>No (2%)</c:v>
                </c:pt>
                <c:pt idx="2">
                  <c:v>Uncertain (8%)</c:v>
                </c:pt>
              </c:strCache>
            </c:strRef>
          </c:cat>
          <c:val>
            <c:numRef>
              <c:f>Sheet1!$B$2:$B$4</c:f>
              <c:numCache>
                <c:formatCode>General</c:formatCode>
                <c:ptCount val="3"/>
                <c:pt idx="0">
                  <c:v>90</c:v>
                </c:pt>
                <c:pt idx="1">
                  <c:v>2</c:v>
                </c:pt>
                <c:pt idx="2">
                  <c:v>8</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Start and stop presentation times:  </a:t>
            </a:r>
          </a:p>
          <a:p>
            <a:pPr>
              <a:defRPr/>
            </a:pPr>
            <a:r>
              <a:rPr lang="en-US" dirty="0" smtClean="0"/>
              <a:t>Is this effective?</a:t>
            </a:r>
            <a:endParaRPr lang="en-US" dirty="0"/>
          </a:p>
        </c:rich>
      </c:tx>
      <c:layout/>
    </c:title>
    <c:plotArea>
      <c:layout/>
      <c:pieChart>
        <c:varyColors val="1"/>
        <c:ser>
          <c:idx val="0"/>
          <c:order val="0"/>
          <c:tx>
            <c:strRef>
              <c:f>Sheet1!$B$1</c:f>
              <c:strCache>
                <c:ptCount val="1"/>
                <c:pt idx="0">
                  <c:v>Time certain: old business</c:v>
                </c:pt>
              </c:strCache>
            </c:strRef>
          </c:tx>
          <c:cat>
            <c:strRef>
              <c:f>Sheet1!$A$2:$A$4</c:f>
              <c:strCache>
                <c:ptCount val="3"/>
                <c:pt idx="0">
                  <c:v>Yes (78%)</c:v>
                </c:pt>
                <c:pt idx="1">
                  <c:v>No (0%)</c:v>
                </c:pt>
                <c:pt idx="2">
                  <c:v>Uncertain (22%)</c:v>
                </c:pt>
              </c:strCache>
            </c:strRef>
          </c:cat>
          <c:val>
            <c:numRef>
              <c:f>Sheet1!$B$2:$B$4</c:f>
              <c:numCache>
                <c:formatCode>General</c:formatCode>
                <c:ptCount val="3"/>
                <c:pt idx="0">
                  <c:v>78</c:v>
                </c:pt>
                <c:pt idx="1">
                  <c:v>0</c:v>
                </c:pt>
                <c:pt idx="2">
                  <c:v>22</c:v>
                </c:pt>
              </c:numCache>
            </c:numRef>
          </c:val>
        </c:ser>
        <c:firstSliceAng val="0"/>
      </c:pieChart>
    </c:plotArea>
    <c:legend>
      <c:legendPos val="r"/>
      <c:layout/>
    </c:legend>
    <c:plotVisOnly val="1"/>
  </c:chart>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New</a:t>
            </a:r>
            <a:r>
              <a:rPr lang="en-US" baseline="0" dirty="0" smtClean="0"/>
              <a:t> senator orientation</a:t>
            </a:r>
            <a:r>
              <a:rPr lang="en-US" dirty="0" smtClean="0"/>
              <a:t>: </a:t>
            </a:r>
          </a:p>
          <a:p>
            <a:pPr>
              <a:defRPr/>
            </a:pPr>
            <a:r>
              <a:rPr lang="en-US" dirty="0" smtClean="0"/>
              <a:t>I</a:t>
            </a:r>
            <a:r>
              <a:rPr lang="en-US" baseline="0" dirty="0" smtClean="0"/>
              <a:t>s it</a:t>
            </a:r>
            <a:r>
              <a:rPr lang="en-US" dirty="0" smtClean="0"/>
              <a:t> effective?</a:t>
            </a:r>
            <a:endParaRPr lang="en-US" dirty="0"/>
          </a:p>
        </c:rich>
      </c:tx>
      <c:layout>
        <c:manualLayout>
          <c:xMode val="edge"/>
          <c:yMode val="edge"/>
          <c:x val="0.24444956172931229"/>
          <c:y val="1.5384615384615392E-2"/>
        </c:manualLayout>
      </c:layout>
    </c:title>
    <c:plotArea>
      <c:layout/>
      <c:pieChart>
        <c:varyColors val="1"/>
        <c:ser>
          <c:idx val="0"/>
          <c:order val="0"/>
          <c:tx>
            <c:strRef>
              <c:f>Sheet1!$B$1</c:f>
              <c:strCache>
                <c:ptCount val="1"/>
                <c:pt idx="0">
                  <c:v>Time certain: new business</c:v>
                </c:pt>
              </c:strCache>
            </c:strRef>
          </c:tx>
          <c:cat>
            <c:strRef>
              <c:f>Sheet1!$A$2:$A$4</c:f>
              <c:strCache>
                <c:ptCount val="3"/>
                <c:pt idx="0">
                  <c:v>Yes  (72%)</c:v>
                </c:pt>
                <c:pt idx="1">
                  <c:v>No (0%)</c:v>
                </c:pt>
                <c:pt idx="2">
                  <c:v>Uncertain (28%)</c:v>
                </c:pt>
              </c:strCache>
            </c:strRef>
          </c:cat>
          <c:val>
            <c:numRef>
              <c:f>Sheet1!$B$2:$B$4</c:f>
              <c:numCache>
                <c:formatCode>General</c:formatCode>
                <c:ptCount val="3"/>
                <c:pt idx="0">
                  <c:v>72</c:v>
                </c:pt>
                <c:pt idx="1">
                  <c:v>0</c:v>
                </c:pt>
                <c:pt idx="2">
                  <c:v>28</c:v>
                </c:pt>
              </c:numCache>
            </c:numRef>
          </c:val>
        </c:ser>
        <c:firstSliceAng val="0"/>
      </c:pieChart>
    </c:plotArea>
    <c:legend>
      <c:legendPos val="r"/>
      <c:layout>
        <c:manualLayout>
          <c:xMode val="edge"/>
          <c:yMode val="edge"/>
          <c:x val="0.63836477987421358"/>
          <c:y val="0.41417585301837284"/>
          <c:w val="0.34276729559748431"/>
          <c:h val="0.38559701191197276"/>
        </c:manualLayout>
      </c:layout>
    </c:legend>
    <c:plotVisOnly val="1"/>
  </c:chart>
  <c:txPr>
    <a:bodyPr/>
    <a:lstStyle/>
    <a:p>
      <a:pPr>
        <a:defRPr sz="18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Council presentations to Senate Exec.:  </a:t>
            </a:r>
          </a:p>
          <a:p>
            <a:pPr>
              <a:defRPr/>
            </a:pPr>
            <a:r>
              <a:rPr lang="en-US" dirty="0" smtClean="0"/>
              <a:t>Is this effective?</a:t>
            </a:r>
            <a:endParaRPr lang="en-US" dirty="0"/>
          </a:p>
        </c:rich>
      </c:tx>
      <c:layout/>
    </c:title>
    <c:plotArea>
      <c:layout/>
      <c:pieChart>
        <c:varyColors val="1"/>
        <c:ser>
          <c:idx val="0"/>
          <c:order val="0"/>
          <c:tx>
            <c:strRef>
              <c:f>Sheet1!$B$1</c:f>
              <c:strCache>
                <c:ptCount val="1"/>
                <c:pt idx="0">
                  <c:v>Time certain: old business</c:v>
                </c:pt>
              </c:strCache>
            </c:strRef>
          </c:tx>
          <c:cat>
            <c:strRef>
              <c:f>Sheet1!$A$2:$A$4</c:f>
              <c:strCache>
                <c:ptCount val="3"/>
                <c:pt idx="0">
                  <c:v>Yes (82%)</c:v>
                </c:pt>
                <c:pt idx="1">
                  <c:v>No (0%)</c:v>
                </c:pt>
                <c:pt idx="2">
                  <c:v>Uncertain (18%)</c:v>
                </c:pt>
              </c:strCache>
            </c:strRef>
          </c:cat>
          <c:val>
            <c:numRef>
              <c:f>Sheet1!$B$2:$B$4</c:f>
              <c:numCache>
                <c:formatCode>General</c:formatCode>
                <c:ptCount val="3"/>
                <c:pt idx="0">
                  <c:v>82</c:v>
                </c:pt>
                <c:pt idx="1">
                  <c:v>0</c:v>
                </c:pt>
                <c:pt idx="2">
                  <c:v>18</c:v>
                </c:pt>
              </c:numCache>
            </c:numRef>
          </c:val>
        </c:ser>
        <c:firstSliceAng val="0"/>
      </c:pieChart>
    </c:plotArea>
    <c:legend>
      <c:legendPos val="r"/>
      <c:layout/>
    </c:legend>
    <c:plotVisOnly val="1"/>
  </c:chart>
  <c:txPr>
    <a:bodyPr/>
    <a:lstStyle/>
    <a:p>
      <a:pPr>
        <a:defRPr sz="180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Presidential and CFA</a:t>
            </a:r>
            <a:r>
              <a:rPr lang="en-US" baseline="0" dirty="0" smtClean="0"/>
              <a:t> reports: Are these effective?</a:t>
            </a:r>
            <a:endParaRPr lang="en-US" dirty="0"/>
          </a:p>
        </c:rich>
      </c:tx>
      <c:layout>
        <c:manualLayout>
          <c:xMode val="edge"/>
          <c:yMode val="edge"/>
          <c:x val="0.13438666864755117"/>
          <c:y val="1.5384615384615392E-2"/>
        </c:manualLayout>
      </c:layout>
    </c:title>
    <c:plotArea>
      <c:layout/>
      <c:pieChart>
        <c:varyColors val="1"/>
        <c:ser>
          <c:idx val="0"/>
          <c:order val="0"/>
          <c:tx>
            <c:strRef>
              <c:f>Sheet1!$B$1</c:f>
              <c:strCache>
                <c:ptCount val="1"/>
                <c:pt idx="0">
                  <c:v>Time certain: new business</c:v>
                </c:pt>
              </c:strCache>
            </c:strRef>
          </c:tx>
          <c:cat>
            <c:strRef>
              <c:f>Sheet1!$A$2:$A$4</c:f>
              <c:strCache>
                <c:ptCount val="3"/>
                <c:pt idx="0">
                  <c:v>Yes  (79%)</c:v>
                </c:pt>
                <c:pt idx="1">
                  <c:v>No (4%)</c:v>
                </c:pt>
                <c:pt idx="2">
                  <c:v>Uncertain (17%)</c:v>
                </c:pt>
              </c:strCache>
            </c:strRef>
          </c:cat>
          <c:val>
            <c:numRef>
              <c:f>Sheet1!$B$2:$B$4</c:f>
              <c:numCache>
                <c:formatCode>General</c:formatCode>
                <c:ptCount val="3"/>
                <c:pt idx="0">
                  <c:v>79</c:v>
                </c:pt>
                <c:pt idx="1">
                  <c:v>4</c:v>
                </c:pt>
                <c:pt idx="2">
                  <c:v>17</c:v>
                </c:pt>
              </c:numCache>
            </c:numRef>
          </c:val>
        </c:ser>
        <c:firstSliceAng val="0"/>
      </c:pieChart>
    </c:plotArea>
    <c:legend>
      <c:legendPos val="r"/>
      <c:layout>
        <c:manualLayout>
          <c:xMode val="edge"/>
          <c:yMode val="edge"/>
          <c:x val="0.63836477987421358"/>
          <c:y val="0.41417585301837284"/>
          <c:w val="0.34276729559748431"/>
          <c:h val="0.38559701191197282"/>
        </c:manualLayout>
      </c:layout>
    </c:legend>
    <c:plotVisOnly val="1"/>
  </c:chart>
  <c:txPr>
    <a:bodyPr/>
    <a:lstStyle/>
    <a:p>
      <a:pPr>
        <a:defRPr sz="1800"/>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sz="2800" dirty="0"/>
              <a:t>Reports from statewide senators</a:t>
            </a:r>
          </a:p>
        </c:rich>
      </c:tx>
      <c:layout/>
    </c:title>
    <c:plotArea>
      <c:layout/>
      <c:pieChart>
        <c:varyColors val="1"/>
        <c:ser>
          <c:idx val="0"/>
          <c:order val="0"/>
          <c:tx>
            <c:strRef>
              <c:f>'Sheet1'!$B$1</c:f>
              <c:strCache>
                <c:ptCount val="1"/>
                <c:pt idx="0">
                  <c:v>Reports from statewide senators</c:v>
                </c:pt>
              </c:strCache>
            </c:strRef>
          </c:tx>
          <c:cat>
            <c:strRef>
              <c:f>'Sheet1'!$A$2:$A$6</c:f>
              <c:strCache>
                <c:ptCount val="5"/>
                <c:pt idx="0">
                  <c:v>As-needed (48%)</c:v>
                </c:pt>
                <c:pt idx="1">
                  <c:v>Via email (29%)</c:v>
                </c:pt>
                <c:pt idx="2">
                  <c:v>Once / semester (19%)</c:v>
                </c:pt>
                <c:pt idx="3">
                  <c:v>Twice / semester (8%)</c:v>
                </c:pt>
                <c:pt idx="4">
                  <c:v>Once / year (2%)</c:v>
                </c:pt>
              </c:strCache>
            </c:strRef>
          </c:cat>
          <c:val>
            <c:numRef>
              <c:f>'Sheet1'!$B$2:$B$6</c:f>
              <c:numCache>
                <c:formatCode>General</c:formatCode>
                <c:ptCount val="5"/>
                <c:pt idx="0">
                  <c:v>48</c:v>
                </c:pt>
                <c:pt idx="1">
                  <c:v>29</c:v>
                </c:pt>
                <c:pt idx="2">
                  <c:v>19</c:v>
                </c:pt>
                <c:pt idx="3">
                  <c:v>8</c:v>
                </c:pt>
                <c:pt idx="4">
                  <c:v>2</c:v>
                </c:pt>
              </c:numCache>
            </c:numRef>
          </c:val>
        </c:ser>
        <c:firstSliceAng val="0"/>
      </c:pieChart>
    </c:plotArea>
    <c:legend>
      <c:legendPos val="r"/>
      <c:layout>
        <c:manualLayout>
          <c:xMode val="edge"/>
          <c:yMode val="edge"/>
          <c:x val="0.60750048605035478"/>
          <c:y val="0.17871669523989794"/>
          <c:w val="0.38906362399144701"/>
          <c:h val="0.82128330476010236"/>
        </c:manualLayout>
      </c:layout>
      <c:txPr>
        <a:bodyPr/>
        <a:lstStyle/>
        <a:p>
          <a:pPr>
            <a:defRPr sz="1600"/>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a:pPr>
            <a:r>
              <a:rPr lang="en-US" sz="2800" dirty="0" smtClean="0"/>
              <a:t>Are retreats</a:t>
            </a:r>
            <a:r>
              <a:rPr lang="en-US" sz="2800" baseline="0" dirty="0" smtClean="0"/>
              <a:t> useful &amp; productive?</a:t>
            </a:r>
            <a:endParaRPr lang="en-US" sz="2800" dirty="0"/>
          </a:p>
        </c:rich>
      </c:tx>
      <c:layout/>
    </c:title>
    <c:plotArea>
      <c:layout/>
      <c:pieChart>
        <c:varyColors val="1"/>
        <c:ser>
          <c:idx val="0"/>
          <c:order val="0"/>
          <c:tx>
            <c:strRef>
              <c:f>Sheet1!$B$1</c:f>
              <c:strCache>
                <c:ptCount val="1"/>
                <c:pt idx="0">
                  <c:v>Start and stop time for regular presentations</c:v>
                </c:pt>
              </c:strCache>
            </c:strRef>
          </c:tx>
          <c:cat>
            <c:strRef>
              <c:f>Sheet1!$A$2:$A$6</c:f>
              <c:strCache>
                <c:ptCount val="5"/>
                <c:pt idx="0">
                  <c:v>Very (11%)</c:v>
                </c:pt>
                <c:pt idx="1">
                  <c:v>Moderately (28%)</c:v>
                </c:pt>
                <c:pt idx="2">
                  <c:v>Somewhat (30%)</c:v>
                </c:pt>
                <c:pt idx="3">
                  <c:v>Not at all (0%)</c:v>
                </c:pt>
                <c:pt idx="4">
                  <c:v>Never attended (32%)</c:v>
                </c:pt>
              </c:strCache>
            </c:strRef>
          </c:cat>
          <c:val>
            <c:numRef>
              <c:f>Sheet1!$B$2:$B$6</c:f>
              <c:numCache>
                <c:formatCode>General</c:formatCode>
                <c:ptCount val="5"/>
                <c:pt idx="0">
                  <c:v>11</c:v>
                </c:pt>
                <c:pt idx="1">
                  <c:v>28</c:v>
                </c:pt>
                <c:pt idx="2">
                  <c:v>29</c:v>
                </c:pt>
                <c:pt idx="3">
                  <c:v>0</c:v>
                </c:pt>
                <c:pt idx="4">
                  <c:v>32</c:v>
                </c:pt>
              </c:numCache>
            </c:numRef>
          </c:val>
        </c:ser>
        <c:firstSliceAng val="0"/>
      </c:pieChart>
    </c:plotArea>
    <c:legend>
      <c:legendPos val="r"/>
      <c:legendEntry>
        <c:idx val="3"/>
        <c:delete val="1"/>
      </c:legendEntry>
      <c:layout>
        <c:manualLayout>
          <c:xMode val="edge"/>
          <c:yMode val="edge"/>
          <c:x val="0.61949685534591192"/>
          <c:y val="0.35982491224038005"/>
          <c:w val="0.38050314465408808"/>
          <c:h val="0.50448036521331108"/>
        </c:manualLayout>
      </c:layout>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title>
      <c:tx>
        <c:rich>
          <a:bodyPr/>
          <a:lstStyle/>
          <a:p>
            <a:pPr>
              <a:defRPr/>
            </a:pPr>
            <a:r>
              <a:rPr lang="en-US" dirty="0" smtClean="0"/>
              <a:t>Was retreat feedback effective in 2010-11?</a:t>
            </a:r>
            <a:endParaRPr lang="en-US" dirty="0"/>
          </a:p>
        </c:rich>
      </c:tx>
      <c:layout/>
    </c:title>
    <c:plotArea>
      <c:layout/>
      <c:pieChart>
        <c:varyColors val="1"/>
        <c:ser>
          <c:idx val="0"/>
          <c:order val="0"/>
          <c:tx>
            <c:strRef>
              <c:f>Sheet1!$B$1</c:f>
              <c:strCache>
                <c:ptCount val="1"/>
                <c:pt idx="0">
                  <c:v>Time certain: old business</c:v>
                </c:pt>
              </c:strCache>
            </c:strRef>
          </c:tx>
          <c:cat>
            <c:strRef>
              <c:f>Sheet1!$A$2:$A$6</c:f>
              <c:strCache>
                <c:ptCount val="5"/>
                <c:pt idx="0">
                  <c:v>Very (26%)</c:v>
                </c:pt>
                <c:pt idx="1">
                  <c:v>Moderately (19%)</c:v>
                </c:pt>
                <c:pt idx="2">
                  <c:v>Somewhat (10%)</c:v>
                </c:pt>
                <c:pt idx="3">
                  <c:v>Not very (10%)</c:v>
                </c:pt>
                <c:pt idx="4">
                  <c:v>Unable to comment (34%)</c:v>
                </c:pt>
              </c:strCache>
            </c:strRef>
          </c:cat>
          <c:val>
            <c:numRef>
              <c:f>Sheet1!$B$2:$B$6</c:f>
              <c:numCache>
                <c:formatCode>General</c:formatCode>
                <c:ptCount val="5"/>
                <c:pt idx="0">
                  <c:v>26</c:v>
                </c:pt>
                <c:pt idx="1">
                  <c:v>0</c:v>
                </c:pt>
                <c:pt idx="2">
                  <c:v>10</c:v>
                </c:pt>
                <c:pt idx="3">
                  <c:v>10</c:v>
                </c:pt>
                <c:pt idx="4">
                  <c:v>34</c:v>
                </c:pt>
              </c:numCache>
            </c:numRef>
          </c:val>
        </c:ser>
        <c:firstSliceAng val="0"/>
      </c:pieChart>
    </c:plotArea>
    <c:legend>
      <c:legendPos val="r"/>
      <c:legendEntry>
        <c:idx val="1"/>
        <c:txPr>
          <a:bodyPr/>
          <a:lstStyle/>
          <a:p>
            <a:pPr>
              <a:defRPr sz="1600"/>
            </a:pPr>
            <a:endParaRPr lang="en-US"/>
          </a:p>
        </c:txPr>
      </c:legendEntry>
      <c:legendEntry>
        <c:idx val="2"/>
        <c:txPr>
          <a:bodyPr/>
          <a:lstStyle/>
          <a:p>
            <a:pPr>
              <a:defRPr sz="1600"/>
            </a:pPr>
            <a:endParaRPr lang="en-US"/>
          </a:p>
        </c:txPr>
      </c:legendEntry>
      <c:legendEntry>
        <c:idx val="4"/>
        <c:txPr>
          <a:bodyPr/>
          <a:lstStyle/>
          <a:p>
            <a:pPr>
              <a:defRPr sz="1600"/>
            </a:pPr>
            <a:endParaRPr lang="en-US"/>
          </a:p>
        </c:txPr>
      </c:legendEntry>
      <c:layout>
        <c:manualLayout>
          <c:xMode val="edge"/>
          <c:yMode val="edge"/>
          <c:x val="0.64094191056306693"/>
          <c:y val="0.13999273167777113"/>
          <c:w val="0.34962412717278285"/>
          <c:h val="0.8600073115860517"/>
        </c:manualLayout>
      </c:layout>
    </c:legend>
    <c:plotVisOnly val="1"/>
  </c:chart>
  <c:txPr>
    <a:bodyPr/>
    <a:lstStyle/>
    <a:p>
      <a:pPr>
        <a:defRPr sz="1800"/>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C9987-AE10-4685-9B5B-4577F1D5BB4C}" type="datetimeFigureOut">
              <a:rPr lang="en-US" smtClean="0"/>
              <a:pPr/>
              <a:t>9/6/2011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8454A-404F-4DF1-8F43-7DDF83BF3B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D8454A-404F-4DF1-8F43-7DDF83BF3B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63% response rate (50 people responded)</a:t>
            </a:r>
          </a:p>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8EB7338-4531-4986-A6AF-EB0AFE19591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EB7338-4531-4986-A6AF-EB0AFE19591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a:spcBef>
                <a:spcPts val="0"/>
              </a:spcBef>
              <a:buNone/>
              <a:defRP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1BF1CCF-7666-4D44-83CF-B1D9081B196F}" type="datetime1">
              <a:rPr lang="en-US" smtClean="0"/>
              <a:pPr/>
              <a:t>9/6/2011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Your logo here</a:t>
            </a:r>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46FD205-8D79-439C-A802-2377436AEC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514FD-1763-45C1-AED0-FF855CD2E095}" type="datetime1">
              <a:rPr lang="en-US" smtClean="0"/>
              <a:pPr/>
              <a:t>9/6/2011</a:t>
            </a:fld>
            <a:endParaRPr lang="en-US"/>
          </a:p>
        </p:txBody>
      </p:sp>
      <p:sp>
        <p:nvSpPr>
          <p:cNvPr id="5" name="Footer Placeholder 4"/>
          <p:cNvSpPr>
            <a:spLocks noGrp="1"/>
          </p:cNvSpPr>
          <p:nvPr>
            <p:ph type="ftr" sz="quarter" idx="11"/>
          </p:nvPr>
        </p:nvSpPr>
        <p:spPr/>
        <p:txBody>
          <a:bodyPr/>
          <a:lstStyle/>
          <a:p>
            <a:r>
              <a:rPr lang="en-US"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1B317-6CCF-44A4-B99C-75730E0DA706}" type="datetime1">
              <a:rPr lang="en-US" smtClean="0"/>
              <a:pPr/>
              <a:t>9/6/2011</a:t>
            </a:fld>
            <a:endParaRPr lang="en-US"/>
          </a:p>
        </p:txBody>
      </p:sp>
      <p:sp>
        <p:nvSpPr>
          <p:cNvPr id="5" name="Footer Placeholder 4"/>
          <p:cNvSpPr>
            <a:spLocks noGrp="1"/>
          </p:cNvSpPr>
          <p:nvPr>
            <p:ph type="ftr" sz="quarter" idx="11"/>
          </p:nvPr>
        </p:nvSpPr>
        <p:spPr/>
        <p:txBody>
          <a:bodyPr/>
          <a:lstStyle/>
          <a:p>
            <a:r>
              <a:rPr lang="en-US"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075BA6BE-7F97-411F-9CC5-5AB35133F2B3}" type="datetime1">
              <a:rPr lang="en-US" smtClean="0"/>
              <a:pPr/>
              <a:t>9/6/2011</a:t>
            </a:fld>
            <a:endParaRPr lang="en-US"/>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lang="en-US" smtClean="0"/>
              <a:pPr/>
              <a:t>9/6/2011</a:t>
            </a:fld>
            <a:endParaRPr lang="en-US"/>
          </a:p>
        </p:txBody>
      </p:sp>
      <p:sp>
        <p:nvSpPr>
          <p:cNvPr id="5" name="Footer Placeholder 4"/>
          <p:cNvSpPr>
            <a:spLocks noGrp="1"/>
          </p:cNvSpPr>
          <p:nvPr>
            <p:ph type="ftr" sz="quarter" idx="11"/>
          </p:nvPr>
        </p:nvSpPr>
        <p:spPr>
          <a:xfrm>
            <a:off x="2619376" y="6366669"/>
            <a:ext cx="4260056" cy="300831"/>
          </a:xfrm>
        </p:spPr>
        <p:txBody>
          <a:bodyPr/>
          <a:lstStyle/>
          <a:p>
            <a:r>
              <a:rPr lang="en-US" smtClean="0"/>
              <a:t>Your logo here</a:t>
            </a:r>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B81A9FF-1E9C-4B66-B4A0-EADB765782FB}" type="datetime1">
              <a:rPr lang="en-US" smtClean="0"/>
              <a:pPr/>
              <a:t>9/6/2011</a:t>
            </a:fld>
            <a:endParaRPr lang="en-US"/>
          </a:p>
        </p:txBody>
      </p:sp>
      <p:sp>
        <p:nvSpPr>
          <p:cNvPr id="10" name="Slide Number Placeholder 9"/>
          <p:cNvSpPr>
            <a:spLocks noGrp="1"/>
          </p:cNvSpPr>
          <p:nvPr>
            <p:ph type="sldNum" sz="quarter" idx="11"/>
          </p:nvPr>
        </p:nvSpPr>
        <p:spPr/>
        <p:txBody>
          <a:bodyPr/>
          <a:lstStyle/>
          <a:p>
            <a:fld id="{746FD205-8D79-439C-A802-2377436AEC8A}"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a:defRPr sz="3300" b="0">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2897476"/>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350924"/>
            <a:ext cx="6858000" cy="289747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D96A02F-3A95-4944-9ABC-E1DA10A11467}" type="datetime1">
              <a:rPr lang="en-US" smtClean="0"/>
              <a:pPr/>
              <a:t>9/6/2011</a:t>
            </a:fld>
            <a:endParaRPr lang="en-US"/>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a:lstStyle/>
          <a:p>
            <a:fld id="{EB627A8D-4D3E-4B4C-B199-3FF96543B789}" type="datetime1">
              <a:rPr lang="en-US" smtClean="0"/>
              <a:pPr/>
              <a:t>9/6/2011</a:t>
            </a:fld>
            <a:endParaRPr lang="en-US"/>
          </a:p>
        </p:txBody>
      </p:sp>
      <p:sp>
        <p:nvSpPr>
          <p:cNvPr id="7" name="Slide Number Placeholder 6"/>
          <p:cNvSpPr>
            <a:spLocks noGrp="1"/>
          </p:cNvSpPr>
          <p:nvPr>
            <p:ph type="sldNum" sz="quarter" idx="11"/>
          </p:nvPr>
        </p:nvSpPr>
        <p:spPr/>
        <p:txBody>
          <a:bodyPr/>
          <a:lstStyle/>
          <a:p>
            <a:fld id="{746FD205-8D79-439C-A802-2377436AEC8A}" type="slidenum">
              <a:rPr lang="en-US" smtClean="0"/>
              <a:pPr/>
              <a:t>‹#›</a:t>
            </a:fld>
            <a:endParaRPr lang="en-US"/>
          </a:p>
        </p:txBody>
      </p:sp>
      <p:sp>
        <p:nvSpPr>
          <p:cNvPr id="8" name="Footer Placeholder 7"/>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lang="en-US" smtClean="0"/>
              <a:pPr/>
              <a:t>9/6/2011</a:t>
            </a:fld>
            <a:endParaRPr lang="en-US"/>
          </a:p>
        </p:txBody>
      </p:sp>
      <p:sp>
        <p:nvSpPr>
          <p:cNvPr id="6" name="Slide Number Placeholder 5"/>
          <p:cNvSpPr>
            <a:spLocks noGrp="1"/>
          </p:cNvSpPr>
          <p:nvPr>
            <p:ph type="sldNum" sz="quarter" idx="11"/>
          </p:nvPr>
        </p:nvSpPr>
        <p:spPr/>
        <p:txBody>
          <a:bodyPr/>
          <a:lstStyle/>
          <a:p>
            <a:fld id="{746FD205-8D79-439C-A802-2377436AEC8A}" type="slidenum">
              <a:rPr lang="en-US" smtClean="0"/>
              <a:pPr/>
              <a:t>‹#›</a:t>
            </a:fld>
            <a:endParaRPr lang="en-US"/>
          </a:p>
        </p:txBody>
      </p:sp>
      <p:sp>
        <p:nvSpPr>
          <p:cNvPr id="7" name="Footer Placeholder 6"/>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883105"/>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283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0"/>
          </p:nvPr>
        </p:nvSpPr>
        <p:spPr/>
        <p:txBody>
          <a:bodyPr/>
          <a:lstStyle/>
          <a:p>
            <a:fld id="{69E77799-E3A9-4516-B428-D2DCE16620CD}" type="datetime1">
              <a:rPr lang="en-US" smtClean="0"/>
              <a:pPr/>
              <a:t>9/6/2011</a:t>
            </a:fld>
            <a:endParaRPr lang="en-US"/>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306688B-20E5-4279-9389-143F269CFCDC}" type="datetime1">
              <a:rPr lang="en-US" smtClean="0"/>
              <a:pPr/>
              <a:t>9/6/2011</a:t>
            </a:fld>
            <a:endParaRPr lang="en-US"/>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Your logo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sz="1000" b="0">
                <a:solidFill>
                  <a:schemeClr val="tx1"/>
                </a:solidFill>
              </a:defRPr>
            </a:lvl1pPr>
          </a:lstStyle>
          <a:p>
            <a:fld id="{0ABAC977-30FA-477C-9A84-AFCB3E072BCA}" type="datetime1">
              <a:rPr lang="en-US" smtClean="0"/>
              <a:pPr/>
              <a:t>9/6/2011</a:t>
            </a:fld>
            <a:endParaRPr lang="en-US"/>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Your logo here</a:t>
            </a:r>
            <a:endParaRPr lang="en-US" dirty="0"/>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sz="1200">
                <a:solidFill>
                  <a:schemeClr val="tx1"/>
                </a:solidFill>
              </a:defRPr>
            </a:lvl1pPr>
          </a:lstStyle>
          <a:p>
            <a:fld id="{746FD205-8D79-439C-A802-2377436AEC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62912" cy="2514600"/>
          </a:xfrm>
        </p:spPr>
        <p:txBody>
          <a:bodyPr>
            <a:normAutofit fontScale="90000"/>
          </a:bodyPr>
          <a:lstStyle/>
          <a:p>
            <a:pPr algn="ctr"/>
            <a:r>
              <a:rPr lang="en-US" dirty="0" smtClean="0"/>
              <a:t>CSULB ACADEMIC SENATE</a:t>
            </a:r>
            <a:br>
              <a:rPr lang="en-US" dirty="0" smtClean="0"/>
            </a:br>
            <a:r>
              <a:rPr lang="en-US" dirty="0" smtClean="0"/>
              <a:t>SURVEY RESULTS</a:t>
            </a:r>
            <a:br>
              <a:rPr lang="en-US" dirty="0" smtClean="0"/>
            </a:br>
            <a:r>
              <a:rPr lang="en-US" dirty="0" smtClean="0"/>
              <a:t>September 2, 2011</a:t>
            </a:r>
            <a:br>
              <a:rPr lang="en-US" dirty="0" smtClean="0"/>
            </a:br>
            <a:endParaRPr lang="en-US" dirty="0"/>
          </a:p>
        </p:txBody>
      </p:sp>
      <p:pic>
        <p:nvPicPr>
          <p:cNvPr id="6" name="Picture 2" descr="CSULB logo"/>
          <p:cNvPicPr>
            <a:picLocks noChangeAspect="1" noChangeArrowheads="1"/>
          </p:cNvPicPr>
          <p:nvPr/>
        </p:nvPicPr>
        <p:blipFill>
          <a:blip r:embed="rId3" cstate="print"/>
          <a:srcRect/>
          <a:stretch>
            <a:fillRect/>
          </a:stretch>
        </p:blipFill>
        <p:spPr bwMode="auto">
          <a:xfrm>
            <a:off x="3505200" y="3886200"/>
            <a:ext cx="2189262" cy="20793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806958" indent="-742950">
              <a:buFont typeface="Wingdings" pitchFamily="2" charset="2"/>
              <a:buChar char="Ø"/>
            </a:pPr>
            <a:r>
              <a:rPr lang="en-US" sz="3600" dirty="0" smtClean="0"/>
              <a:t>GE Reform</a:t>
            </a:r>
          </a:p>
          <a:p>
            <a:pPr marL="806958" indent="-742950">
              <a:buFont typeface="Wingdings" pitchFamily="2" charset="2"/>
              <a:buChar char="Ø"/>
            </a:pPr>
            <a:r>
              <a:rPr lang="en-US" sz="3600" dirty="0" smtClean="0"/>
              <a:t>International Education</a:t>
            </a:r>
          </a:p>
          <a:p>
            <a:pPr marL="806958" indent="-742950">
              <a:buFont typeface="Wingdings" pitchFamily="2" charset="2"/>
              <a:buChar char="Ø"/>
            </a:pPr>
            <a:r>
              <a:rPr lang="en-US" sz="3600" dirty="0" smtClean="0"/>
              <a:t>Student Success</a:t>
            </a:r>
          </a:p>
          <a:p>
            <a:pPr marL="806958" indent="-742950">
              <a:buFont typeface="Wingdings" pitchFamily="2" charset="2"/>
              <a:buChar char="Ø"/>
            </a:pPr>
            <a:r>
              <a:rPr lang="en-US" sz="3600" dirty="0" smtClean="0"/>
              <a:t>RSCA on our campus</a:t>
            </a:r>
          </a:p>
          <a:p>
            <a:pPr marL="806958" indent="-742950">
              <a:buFont typeface="Wingdings" pitchFamily="2" charset="2"/>
              <a:buChar char="Ø"/>
            </a:pPr>
            <a:r>
              <a:rPr lang="en-US" sz="3600" dirty="0" smtClean="0"/>
              <a:t>Trends in higher education </a:t>
            </a:r>
          </a:p>
          <a:p>
            <a:pPr marL="806958" indent="-742950">
              <a:buFont typeface="Wingdings" pitchFamily="2" charset="2"/>
              <a:buChar char="Ø"/>
            </a:pPr>
            <a:r>
              <a:rPr lang="en-US" sz="3600" dirty="0" smtClean="0"/>
              <a:t>Higher education funding</a:t>
            </a:r>
          </a:p>
          <a:p>
            <a:pPr marL="806958" indent="-742950">
              <a:buFont typeface="Wingdings" pitchFamily="2" charset="2"/>
              <a:buChar char="Ø"/>
            </a:pPr>
            <a:r>
              <a:rPr lang="en-US" sz="3600" dirty="0" smtClean="0"/>
              <a:t>Academic freedom and faculty solidarity</a:t>
            </a:r>
          </a:p>
          <a:p>
            <a:pPr>
              <a:buNone/>
            </a:pPr>
            <a:r>
              <a:rPr lang="en-US" sz="2800" dirty="0" smtClean="0"/>
              <a:t>	</a:t>
            </a:r>
            <a:endParaRPr lang="en-US" sz="2000" dirty="0" smtClean="0"/>
          </a:p>
          <a:p>
            <a:pPr>
              <a:buNone/>
            </a:pPr>
            <a:endParaRPr lang="en-US" sz="2400" dirty="0" smtClean="0"/>
          </a:p>
          <a:p>
            <a:pPr marL="578358" indent="-514350">
              <a:buClr>
                <a:schemeClr val="bg2">
                  <a:lumMod val="10000"/>
                </a:schemeClr>
              </a:buClr>
              <a:buAutoNum type="arabicPeriod"/>
            </a:pPr>
            <a:endParaRPr lang="en-US" sz="3200" dirty="0" smtClean="0"/>
          </a:p>
          <a:p>
            <a:pPr marL="578358" indent="-514350">
              <a:buClr>
                <a:schemeClr val="accent1">
                  <a:lumMod val="75000"/>
                </a:schemeClr>
              </a:buClr>
              <a:buAutoNum type="arabicPeriod"/>
            </a:pPr>
            <a:endParaRPr lang="en-US" dirty="0" smtClean="0"/>
          </a:p>
          <a:p>
            <a:pPr marL="578358" indent="-514350">
              <a:buAutoNum type="arabicPeriod"/>
            </a:pPr>
            <a:endParaRPr lang="en-US" dirty="0"/>
          </a:p>
        </p:txBody>
      </p:sp>
      <p:sp>
        <p:nvSpPr>
          <p:cNvPr id="3" name="Title 2"/>
          <p:cNvSpPr>
            <a:spLocks noGrp="1"/>
          </p:cNvSpPr>
          <p:nvPr>
            <p:ph type="title"/>
          </p:nvPr>
        </p:nvSpPr>
        <p:spPr>
          <a:ln w="12700">
            <a:solidFill>
              <a:schemeClr val="accent1">
                <a:lumMod val="50000"/>
              </a:schemeClr>
            </a:solidFill>
          </a:ln>
        </p:spPr>
        <p:txBody>
          <a:bodyPr>
            <a:normAutofit/>
          </a:bodyPr>
          <a:lstStyle/>
          <a:p>
            <a:r>
              <a:rPr lang="en-US" dirty="0" smtClean="0"/>
              <a:t>Other retreat topics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5181600"/>
          </a:xfrm>
          <a:ln w="19050">
            <a:solidFill>
              <a:schemeClr val="accent1">
                <a:lumMod val="75000"/>
              </a:schemeClr>
            </a:solidFill>
          </a:ln>
        </p:spPr>
        <p:txBody>
          <a:bodyPr>
            <a:noAutofit/>
          </a:bodyPr>
          <a:lstStyle/>
          <a:p>
            <a:pPr lvl="0">
              <a:buFont typeface="Wingdings" pitchFamily="2" charset="2"/>
              <a:buChar char="v"/>
            </a:pPr>
            <a:r>
              <a:rPr lang="en-US" sz="1750" dirty="0" smtClean="0"/>
              <a:t>Road to tenure ship for lecturers that qualify</a:t>
            </a:r>
          </a:p>
          <a:p>
            <a:pPr lvl="0">
              <a:buFont typeface="Wingdings" pitchFamily="2" charset="2"/>
              <a:buChar char="v"/>
            </a:pPr>
            <a:r>
              <a:rPr lang="en-US" sz="1750" dirty="0" smtClean="0"/>
              <a:t>Administration/ faculty relationship</a:t>
            </a:r>
          </a:p>
          <a:p>
            <a:pPr lvl="0">
              <a:buFont typeface="Wingdings" pitchFamily="2" charset="2"/>
              <a:buChar char="v"/>
            </a:pPr>
            <a:r>
              <a:rPr lang="en-US" sz="1750" dirty="0" smtClean="0"/>
              <a:t>Utilizing faculty governance and solidarity to combat the degradation and destruction of the CSU by the Chancellor and the administration.</a:t>
            </a:r>
          </a:p>
          <a:p>
            <a:pPr lvl="0">
              <a:buFont typeface="Wingdings" pitchFamily="2" charset="2"/>
              <a:buChar char="v"/>
            </a:pPr>
            <a:r>
              <a:rPr lang="en-US" sz="1750" dirty="0" smtClean="0"/>
              <a:t>How to ensure that the liberal arts are seen as viable to education.</a:t>
            </a:r>
          </a:p>
          <a:p>
            <a:pPr lvl="0">
              <a:buFont typeface="Wingdings" pitchFamily="2" charset="2"/>
              <a:buChar char="v"/>
            </a:pPr>
            <a:r>
              <a:rPr lang="en-US" sz="1750" dirty="0" smtClean="0"/>
              <a:t>Status, vision about, and support of research and creative activities. This has become an essential part of teaching and training our students.</a:t>
            </a:r>
          </a:p>
          <a:p>
            <a:pPr lvl="0">
              <a:buFont typeface="Wingdings" pitchFamily="2" charset="2"/>
              <a:buChar char="v"/>
            </a:pPr>
            <a:r>
              <a:rPr lang="en-US" sz="1750" dirty="0" smtClean="0"/>
              <a:t>The status of the state of California</a:t>
            </a:r>
          </a:p>
          <a:p>
            <a:pPr lvl="0"/>
            <a:endParaRPr lang="en-US" sz="1000" dirty="0" smtClean="0"/>
          </a:p>
          <a:p>
            <a:pPr lvl="0"/>
            <a:endParaRPr lang="en-US" sz="1000" dirty="0" smtClean="0"/>
          </a:p>
          <a:p>
            <a:pPr>
              <a:buNone/>
            </a:pPr>
            <a:r>
              <a:rPr lang="en-US" sz="1000" dirty="0" smtClean="0"/>
              <a:t>	</a:t>
            </a:r>
          </a:p>
          <a:p>
            <a:pPr>
              <a:buNone/>
            </a:pPr>
            <a:endParaRPr lang="en-US" sz="1000" dirty="0" smtClean="0"/>
          </a:p>
          <a:p>
            <a:pPr marL="578358" indent="-514350">
              <a:buClr>
                <a:schemeClr val="bg2">
                  <a:lumMod val="10000"/>
                </a:schemeClr>
              </a:buClr>
              <a:buAutoNum type="arabicPeriod"/>
            </a:pPr>
            <a:endParaRPr lang="en-US" sz="1000" dirty="0" smtClean="0"/>
          </a:p>
          <a:p>
            <a:pPr marL="578358" indent="-514350">
              <a:buClr>
                <a:schemeClr val="accent1">
                  <a:lumMod val="75000"/>
                </a:schemeClr>
              </a:buClr>
              <a:buAutoNum type="arabicPeriod"/>
            </a:pPr>
            <a:endParaRPr lang="en-US" sz="1000" dirty="0" smtClean="0"/>
          </a:p>
          <a:p>
            <a:pPr marL="578358" indent="-514350">
              <a:buAutoNum type="arabicPeriod"/>
            </a:pPr>
            <a:endParaRPr lang="en-US" sz="1000" dirty="0"/>
          </a:p>
        </p:txBody>
      </p:sp>
      <p:sp>
        <p:nvSpPr>
          <p:cNvPr id="3" name="Title 2"/>
          <p:cNvSpPr>
            <a:spLocks noGrp="1"/>
          </p:cNvSpPr>
          <p:nvPr>
            <p:ph type="title"/>
          </p:nvPr>
        </p:nvSpPr>
        <p:spPr>
          <a:ln w="12700">
            <a:solidFill>
              <a:schemeClr val="accent1">
                <a:lumMod val="50000"/>
              </a:schemeClr>
            </a:solidFill>
          </a:ln>
        </p:spPr>
        <p:txBody>
          <a:bodyPr>
            <a:normAutofit/>
          </a:bodyPr>
          <a:lstStyle/>
          <a:p>
            <a:r>
              <a:rPr lang="en-US" dirty="0" smtClean="0"/>
              <a:t>Other retreat topics</a:t>
            </a:r>
            <a:endParaRPr lang="en-US" dirty="0"/>
          </a:p>
        </p:txBody>
      </p:sp>
      <p:sp>
        <p:nvSpPr>
          <p:cNvPr id="5" name="Content Placeholder 1"/>
          <p:cNvSpPr txBox="1">
            <a:spLocks/>
          </p:cNvSpPr>
          <p:nvPr/>
        </p:nvSpPr>
        <p:spPr>
          <a:xfrm>
            <a:off x="4495800" y="1447800"/>
            <a:ext cx="4419600" cy="5181600"/>
          </a:xfrm>
          <a:prstGeom prst="rect">
            <a:avLst/>
          </a:prstGeom>
          <a:ln w="19050">
            <a:solidFill>
              <a:schemeClr val="accent1">
                <a:lumMod val="75000"/>
              </a:schemeClr>
            </a:solidFill>
          </a:ln>
        </p:spPr>
        <p:txBody>
          <a:bodyPr vert="horz" anchor="t">
            <a:noAutofit/>
          </a:bodyPr>
          <a:lstStyle/>
          <a:p>
            <a:pPr lvl="0">
              <a:buClr>
                <a:schemeClr val="accent1"/>
              </a:buClr>
              <a:buFont typeface="Wingdings" pitchFamily="2" charset="2"/>
              <a:buChar char="v"/>
            </a:pPr>
            <a:r>
              <a:rPr lang="en-US" sz="1700" dirty="0" smtClean="0"/>
              <a:t>How to decentralize decision making where the departments have more say in running their programs than the college level decision making. This is especially true in colleges where neither the dean nor the associate dean has any knowledge of accreditation or discipline related rules and regulations. Every time we get a new dean or an associate dean, the program regresses at least by two years. Department Chairs spend more time to do damage control than moving the department's strategic plans forward. 2. Restructuring the university's organizational chart, where there is direct access to the Provost from the departments. Eliminate the middle college level bureaucracy.</a:t>
            </a:r>
          </a:p>
          <a:p>
            <a:pPr marL="578358" marR="0" lvl="0" indent="-514350" algn="l" defTabSz="914400" rtl="0" eaLnBrk="1" fontAlgn="auto" latinLnBrk="0" hangingPunct="1">
              <a:lnSpc>
                <a:spcPct val="100000"/>
              </a:lnSpc>
              <a:spcBef>
                <a:spcPct val="20000"/>
              </a:spcBef>
              <a:spcAft>
                <a:spcPts val="0"/>
              </a:spcAft>
              <a:buClr>
                <a:schemeClr val="accent1"/>
              </a:buClr>
              <a:buSzPct val="80000"/>
              <a:buFont typeface="Wingdings 2"/>
              <a:buAutoNum type="arabicPeriod"/>
              <a:tabLst/>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5181600"/>
          </a:xfrm>
          <a:ln w="19050">
            <a:solidFill>
              <a:schemeClr val="accent1">
                <a:lumMod val="75000"/>
              </a:schemeClr>
            </a:solidFill>
          </a:ln>
        </p:spPr>
        <p:txBody>
          <a:bodyPr>
            <a:noAutofit/>
          </a:bodyPr>
          <a:lstStyle/>
          <a:p>
            <a:pPr lvl="0">
              <a:buFont typeface="Wingdings" pitchFamily="2" charset="2"/>
              <a:buChar char="v"/>
            </a:pPr>
            <a:r>
              <a:rPr lang="en-US" sz="1700" dirty="0" smtClean="0"/>
              <a:t>I would support the topic of "Morale" if it could be made into a positive topic with ideas for productive outcomes and not one of complaining</a:t>
            </a:r>
          </a:p>
          <a:p>
            <a:pPr lvl="0">
              <a:buFont typeface="Wingdings" pitchFamily="2" charset="2"/>
              <a:buChar char="v"/>
            </a:pPr>
            <a:r>
              <a:rPr lang="en-US" sz="1700" dirty="0" smtClean="0"/>
              <a:t>Burgeoning bureaucracy requiring more and more hours of effort by faculty and review by administrators (travel, guest parking permits, etc.)</a:t>
            </a:r>
          </a:p>
          <a:p>
            <a:pPr lvl="0">
              <a:buFont typeface="Wingdings" pitchFamily="2" charset="2"/>
              <a:buChar char="v"/>
            </a:pPr>
            <a:r>
              <a:rPr lang="en-US" sz="1700" dirty="0" smtClean="0"/>
              <a:t>I feel it is important to emphasis the very structure of the University is being undermined and that we have to be vigilant in continuing to support faculty governance and the academic freedom of faculty.</a:t>
            </a:r>
          </a:p>
          <a:p>
            <a:pPr>
              <a:buFont typeface="Wingdings" pitchFamily="2" charset="2"/>
              <a:buChar char="v"/>
            </a:pPr>
            <a:r>
              <a:rPr lang="en-US" sz="1700" dirty="0" smtClean="0"/>
              <a:t>One item of most interest to faculty (and others) is a report like you presented last year about current trend in Higher Education. </a:t>
            </a:r>
          </a:p>
          <a:p>
            <a:pPr lvl="0"/>
            <a:endParaRPr lang="en-US" sz="1000" dirty="0" smtClean="0"/>
          </a:p>
          <a:p>
            <a:pPr lvl="0"/>
            <a:endParaRPr lang="en-US" sz="1000" dirty="0" smtClean="0"/>
          </a:p>
          <a:p>
            <a:pPr>
              <a:buNone/>
            </a:pPr>
            <a:r>
              <a:rPr lang="en-US" sz="1000" dirty="0" smtClean="0"/>
              <a:t>	</a:t>
            </a:r>
          </a:p>
          <a:p>
            <a:pPr>
              <a:buNone/>
            </a:pPr>
            <a:endParaRPr lang="en-US" sz="1000" dirty="0" smtClean="0"/>
          </a:p>
          <a:p>
            <a:pPr marL="578358" indent="-514350">
              <a:buClr>
                <a:schemeClr val="bg2">
                  <a:lumMod val="10000"/>
                </a:schemeClr>
              </a:buClr>
              <a:buAutoNum type="arabicPeriod"/>
            </a:pPr>
            <a:endParaRPr lang="en-US" sz="1000" dirty="0" smtClean="0"/>
          </a:p>
          <a:p>
            <a:pPr marL="578358" indent="-514350">
              <a:buClr>
                <a:schemeClr val="accent1">
                  <a:lumMod val="75000"/>
                </a:schemeClr>
              </a:buClr>
              <a:buAutoNum type="arabicPeriod"/>
            </a:pPr>
            <a:endParaRPr lang="en-US" sz="1000" dirty="0" smtClean="0"/>
          </a:p>
          <a:p>
            <a:pPr marL="578358" indent="-514350">
              <a:buAutoNum type="arabicPeriod"/>
            </a:pPr>
            <a:endParaRPr lang="en-US" sz="1000" dirty="0"/>
          </a:p>
        </p:txBody>
      </p:sp>
      <p:sp>
        <p:nvSpPr>
          <p:cNvPr id="3" name="Title 2"/>
          <p:cNvSpPr>
            <a:spLocks noGrp="1"/>
          </p:cNvSpPr>
          <p:nvPr>
            <p:ph type="title"/>
          </p:nvPr>
        </p:nvSpPr>
        <p:spPr>
          <a:ln w="12700">
            <a:solidFill>
              <a:schemeClr val="accent1">
                <a:lumMod val="50000"/>
              </a:schemeClr>
            </a:solidFill>
          </a:ln>
        </p:spPr>
        <p:txBody>
          <a:bodyPr>
            <a:normAutofit/>
          </a:bodyPr>
          <a:lstStyle/>
          <a:p>
            <a:r>
              <a:rPr lang="en-US" dirty="0" smtClean="0"/>
              <a:t>Other retreat topics</a:t>
            </a:r>
            <a:endParaRPr lang="en-US" dirty="0"/>
          </a:p>
        </p:txBody>
      </p:sp>
      <p:sp>
        <p:nvSpPr>
          <p:cNvPr id="5" name="Content Placeholder 1"/>
          <p:cNvSpPr txBox="1">
            <a:spLocks/>
          </p:cNvSpPr>
          <p:nvPr/>
        </p:nvSpPr>
        <p:spPr>
          <a:xfrm>
            <a:off x="4495800" y="1447800"/>
            <a:ext cx="4419600" cy="5181600"/>
          </a:xfrm>
          <a:prstGeom prst="rect">
            <a:avLst/>
          </a:prstGeom>
          <a:ln w="19050">
            <a:solidFill>
              <a:schemeClr val="accent1">
                <a:lumMod val="75000"/>
              </a:schemeClr>
            </a:solidFill>
          </a:ln>
        </p:spPr>
        <p:txBody>
          <a:bodyPr vert="horz" anchor="t">
            <a:noAutofit/>
          </a:bodyPr>
          <a:lstStyle/>
          <a:p>
            <a:pPr>
              <a:buClr>
                <a:schemeClr val="accent1"/>
              </a:buClr>
              <a:buFont typeface="Wingdings" pitchFamily="2" charset="2"/>
              <a:buChar char="v"/>
            </a:pPr>
            <a:r>
              <a:rPr lang="en-US" sz="1650" dirty="0" smtClean="0"/>
              <a:t>Another topic would be an informed discussion of the current state of the economy in CA. </a:t>
            </a:r>
          </a:p>
          <a:p>
            <a:pPr>
              <a:buClr>
                <a:schemeClr val="accent1"/>
              </a:buClr>
              <a:buFont typeface="Wingdings" pitchFamily="2" charset="2"/>
              <a:buChar char="v"/>
            </a:pPr>
            <a:r>
              <a:rPr lang="en-US" sz="1650" dirty="0" smtClean="0"/>
              <a:t>We also need to discuss whether we need a revised/new approach to how the CSU System interfaces with the Governor and the Legislature. The budget problems of CSU and UC are significantly different from the K - 12 budget problems. The Governor and legislators know that he/they can cut the budget of CSU and UC and the institutions can raise the tuition as needed to cover a shortfall. This may not be a good way to run a state budget but it is the way the state seems to be operating. If the faculty and administrators accept this reality, then perhaps the CSU/UC should revise their approach to working with the legislators.</a:t>
            </a:r>
          </a:p>
          <a:p>
            <a:pPr marL="578358" marR="0" lvl="0" indent="-514350" algn="l" defTabSz="914400" rtl="0" eaLnBrk="1" fontAlgn="auto" latinLnBrk="0" hangingPunct="1">
              <a:lnSpc>
                <a:spcPct val="100000"/>
              </a:lnSpc>
              <a:spcBef>
                <a:spcPct val="20000"/>
              </a:spcBef>
              <a:spcAft>
                <a:spcPts val="0"/>
              </a:spcAft>
              <a:buClr>
                <a:schemeClr val="accent1"/>
              </a:buClr>
              <a:buSzPct val="80000"/>
              <a:buFont typeface="Wingdings 2"/>
              <a:buAutoNum type="arabicPeriod"/>
              <a:tabLst/>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5181600"/>
          </a:xfrm>
          <a:ln w="19050">
            <a:solidFill>
              <a:schemeClr val="accent1">
                <a:lumMod val="75000"/>
              </a:schemeClr>
            </a:solidFill>
          </a:ln>
        </p:spPr>
        <p:txBody>
          <a:bodyPr>
            <a:noAutofit/>
          </a:bodyPr>
          <a:lstStyle/>
          <a:p>
            <a:pPr lvl="0">
              <a:buFont typeface="Wingdings" pitchFamily="2" charset="2"/>
              <a:buChar char="v"/>
            </a:pPr>
            <a:r>
              <a:rPr lang="en-US" sz="1800" dirty="0" smtClean="0"/>
              <a:t>Let's continue to have civility govern our debates.</a:t>
            </a:r>
          </a:p>
          <a:p>
            <a:pPr lvl="0">
              <a:buFont typeface="Wingdings" pitchFamily="2" charset="2"/>
              <a:buChar char="v"/>
            </a:pPr>
            <a:r>
              <a:rPr lang="en-US" sz="1800" dirty="0" smtClean="0"/>
              <a:t>Lisa, I think you're doing a wonderful job leading the Senate.  Thanks for being so responsive to each of us.  I like how you are running the meetings.  More of the same, please.</a:t>
            </a:r>
          </a:p>
          <a:p>
            <a:pPr lvl="0">
              <a:buFont typeface="Wingdings" pitchFamily="2" charset="2"/>
              <a:buChar char="v"/>
            </a:pPr>
            <a:r>
              <a:rPr lang="en-US" sz="1800" dirty="0" smtClean="0"/>
              <a:t>Limit CFA to CFA business and allocate 1-2 minutes.</a:t>
            </a:r>
          </a:p>
          <a:p>
            <a:pPr lvl="0">
              <a:buFont typeface="Wingdings" pitchFamily="2" charset="2"/>
              <a:buChar char="v"/>
            </a:pPr>
            <a:r>
              <a:rPr lang="en-US" sz="1800" dirty="0" smtClean="0"/>
              <a:t>Great job!</a:t>
            </a:r>
          </a:p>
          <a:p>
            <a:pPr lvl="0"/>
            <a:endParaRPr lang="en-US" sz="1800" dirty="0" smtClean="0"/>
          </a:p>
        </p:txBody>
      </p:sp>
      <p:sp>
        <p:nvSpPr>
          <p:cNvPr id="3" name="Title 2"/>
          <p:cNvSpPr>
            <a:spLocks noGrp="1"/>
          </p:cNvSpPr>
          <p:nvPr>
            <p:ph type="title"/>
          </p:nvPr>
        </p:nvSpPr>
        <p:spPr>
          <a:ln w="12700">
            <a:solidFill>
              <a:schemeClr val="accent1">
                <a:lumMod val="50000"/>
              </a:schemeClr>
            </a:solidFill>
          </a:ln>
        </p:spPr>
        <p:txBody>
          <a:bodyPr>
            <a:normAutofit/>
          </a:bodyPr>
          <a:lstStyle/>
          <a:p>
            <a:r>
              <a:rPr lang="en-US" dirty="0" smtClean="0"/>
              <a:t>Written comments </a:t>
            </a:r>
            <a:endParaRPr lang="en-US" dirty="0"/>
          </a:p>
        </p:txBody>
      </p:sp>
      <p:sp>
        <p:nvSpPr>
          <p:cNvPr id="5" name="Content Placeholder 1"/>
          <p:cNvSpPr txBox="1">
            <a:spLocks/>
          </p:cNvSpPr>
          <p:nvPr/>
        </p:nvSpPr>
        <p:spPr>
          <a:xfrm>
            <a:off x="4495800" y="1447800"/>
            <a:ext cx="4419600" cy="5181600"/>
          </a:xfrm>
          <a:prstGeom prst="rect">
            <a:avLst/>
          </a:prstGeom>
          <a:ln w="19050">
            <a:solidFill>
              <a:schemeClr val="accent1">
                <a:lumMod val="75000"/>
              </a:schemeClr>
            </a:solidFill>
          </a:ln>
        </p:spPr>
        <p:txBody>
          <a:bodyPr vert="horz" anchor="t">
            <a:noAutofit/>
          </a:bodyPr>
          <a:lstStyle/>
          <a:p>
            <a:pPr lvl="0">
              <a:buClr>
                <a:schemeClr val="accent1"/>
              </a:buClr>
              <a:buFont typeface="Wingdings" pitchFamily="2" charset="2"/>
              <a:buChar char="v"/>
            </a:pPr>
            <a:r>
              <a:rPr lang="en-US" dirty="0" smtClean="0"/>
              <a:t>Question 6 is two questions in one. While I appreciate the president's report because it is (usually) relevant to our campus, the CFA report is often more politics than information relevant to the broader campus community (and yes, I understand that it can/could be both). We don't let all the other campus unions report about their bargaining process/progress or political activities, so why should the CFA? The Academic Senate represents more than just the faculty. </a:t>
            </a:r>
          </a:p>
          <a:p>
            <a:pPr lvl="0">
              <a:buClr>
                <a:schemeClr val="accent1"/>
              </a:buClr>
              <a:buFont typeface="Wingdings" pitchFamily="2" charset="2"/>
              <a:buChar char="v"/>
            </a:pPr>
            <a:r>
              <a:rPr lang="en-US" dirty="0" smtClean="0"/>
              <a:t>Thank you.</a:t>
            </a:r>
          </a:p>
          <a:p>
            <a:pPr>
              <a:buClr>
                <a:schemeClr val="accent1"/>
              </a:buClr>
            </a:pPr>
            <a:endParaRPr lang="en-US" dirty="0" smtClean="0"/>
          </a:p>
          <a:p>
            <a:pPr lvl="0"/>
            <a:endParaRPr lang="en-US" dirty="0" smtClean="0"/>
          </a:p>
          <a:p>
            <a:pPr lvl="0"/>
            <a:endParaRPr lang="en-US" dirty="0" smtClean="0"/>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bg2">
                  <a:lumMod val="10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lumMod val="75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buClr>
              <a:buSzPct val="80000"/>
              <a:buFont typeface="Wingdings 2"/>
              <a:buAutoNum type="arabicPeriod"/>
              <a:tabLst/>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5181600"/>
          </a:xfrm>
          <a:ln w="19050">
            <a:solidFill>
              <a:schemeClr val="accent1">
                <a:lumMod val="75000"/>
              </a:schemeClr>
            </a:solidFill>
          </a:ln>
        </p:spPr>
        <p:txBody>
          <a:bodyPr>
            <a:normAutofit lnSpcReduction="10000"/>
          </a:bodyPr>
          <a:lstStyle/>
          <a:p>
            <a:pPr lvl="0">
              <a:buFont typeface="Wingdings" pitchFamily="2" charset="2"/>
              <a:buChar char="v"/>
            </a:pPr>
            <a:r>
              <a:rPr lang="en-US" sz="1800" dirty="0" smtClean="0"/>
              <a:t>Democracy can be slow and painful at times!  I think a lot of T/TT faculty felt they were not represented in the senate discussion and vote for the chair policy where lecturers acquired the vote for chair recommendations.  Many are not happy now as they are just learning about it. </a:t>
            </a:r>
          </a:p>
          <a:p>
            <a:pPr lvl="0">
              <a:buFont typeface="Wingdings" pitchFamily="2" charset="2"/>
              <a:buChar char="v"/>
            </a:pPr>
            <a:r>
              <a:rPr lang="en-US" sz="1800" dirty="0" smtClean="0"/>
              <a:t>Senators must preface their comments with a declaration of conflict of interest, when the topic of consultation may impact the senator.  Last year, it was comical when department chairs (serving as senators) were discussing such topics as "chairs' term limit" or the chair nomination process. </a:t>
            </a:r>
          </a:p>
          <a:p>
            <a:pPr lvl="0"/>
            <a:endParaRPr lang="en-US" sz="1800" dirty="0" smtClean="0"/>
          </a:p>
          <a:p>
            <a:pPr lvl="0"/>
            <a:endParaRPr lang="en-US" sz="1800" dirty="0" smtClean="0"/>
          </a:p>
        </p:txBody>
      </p:sp>
      <p:sp>
        <p:nvSpPr>
          <p:cNvPr id="3" name="Title 2"/>
          <p:cNvSpPr>
            <a:spLocks noGrp="1"/>
          </p:cNvSpPr>
          <p:nvPr>
            <p:ph type="title"/>
          </p:nvPr>
        </p:nvSpPr>
        <p:spPr>
          <a:ln w="12700">
            <a:solidFill>
              <a:schemeClr val="accent1">
                <a:lumMod val="50000"/>
              </a:schemeClr>
            </a:solidFill>
          </a:ln>
        </p:spPr>
        <p:txBody>
          <a:bodyPr>
            <a:normAutofit/>
          </a:bodyPr>
          <a:lstStyle/>
          <a:p>
            <a:r>
              <a:rPr lang="en-US" dirty="0" smtClean="0"/>
              <a:t>Written comments </a:t>
            </a:r>
            <a:endParaRPr lang="en-US" dirty="0"/>
          </a:p>
        </p:txBody>
      </p:sp>
      <p:sp>
        <p:nvSpPr>
          <p:cNvPr id="5" name="Content Placeholder 1"/>
          <p:cNvSpPr txBox="1">
            <a:spLocks/>
          </p:cNvSpPr>
          <p:nvPr/>
        </p:nvSpPr>
        <p:spPr>
          <a:xfrm>
            <a:off x="4495800" y="1447800"/>
            <a:ext cx="4419600" cy="5181600"/>
          </a:xfrm>
          <a:prstGeom prst="rect">
            <a:avLst/>
          </a:prstGeom>
          <a:ln w="19050">
            <a:solidFill>
              <a:schemeClr val="accent1">
                <a:lumMod val="75000"/>
              </a:schemeClr>
            </a:solidFill>
          </a:ln>
        </p:spPr>
        <p:txBody>
          <a:bodyPr vert="horz" anchor="t">
            <a:noAutofit/>
          </a:bodyPr>
          <a:lstStyle/>
          <a:p>
            <a:pPr marL="448056" lvl="0" indent="-384048">
              <a:spcBef>
                <a:spcPct val="20000"/>
              </a:spcBef>
              <a:buClr>
                <a:schemeClr val="accent1"/>
              </a:buClr>
              <a:buSzPct val="80000"/>
              <a:buFont typeface="Wingdings" pitchFamily="2" charset="2"/>
              <a:buChar char="v"/>
            </a:pPr>
            <a:r>
              <a:rPr lang="en-US" dirty="0" smtClean="0"/>
              <a:t>Great job to Chair Vollendorf in her leadership of Academic Senate.</a:t>
            </a:r>
          </a:p>
          <a:p>
            <a:pPr marL="448056" indent="-384048">
              <a:spcBef>
                <a:spcPct val="20000"/>
              </a:spcBef>
              <a:buClr>
                <a:schemeClr val="accent1"/>
              </a:buClr>
              <a:buSzPct val="80000"/>
              <a:buFont typeface="Wingdings" pitchFamily="2" charset="2"/>
              <a:buChar char="v"/>
            </a:pPr>
            <a:r>
              <a:rPr lang="en-US" dirty="0" smtClean="0"/>
              <a:t>Lisa and Dan, your leadership of the Senate has been absolutely transformative. Your grace under pressure is remarkable. Thanks so much for your service.</a:t>
            </a:r>
          </a:p>
          <a:p>
            <a:pPr marL="448056" indent="-384048">
              <a:spcBef>
                <a:spcPct val="20000"/>
              </a:spcBef>
              <a:buClr>
                <a:schemeClr val="accent1"/>
              </a:buClr>
              <a:buSzPct val="80000"/>
              <a:buFont typeface="Wingdings" pitchFamily="2" charset="2"/>
              <a:buChar char="v"/>
            </a:pPr>
            <a:r>
              <a:rPr lang="en-US" dirty="0" smtClean="0"/>
              <a:t>In the discussions that will take place this year, please keep the point of views of students in mind.</a:t>
            </a:r>
          </a:p>
          <a:p>
            <a:pPr marL="448056" indent="-384048">
              <a:spcBef>
                <a:spcPct val="20000"/>
              </a:spcBef>
              <a:buClr>
                <a:schemeClr val="accent1"/>
              </a:buClr>
              <a:buSzPct val="80000"/>
              <a:buFont typeface="Wingdings" pitchFamily="2" charset="2"/>
              <a:buChar char="v"/>
            </a:pPr>
            <a:endParaRPr lang="en-US" dirty="0" smtClean="0"/>
          </a:p>
          <a:p>
            <a:pPr marL="448056" indent="-384048">
              <a:spcBef>
                <a:spcPct val="20000"/>
              </a:spcBef>
              <a:buClr>
                <a:schemeClr val="accent1"/>
              </a:buClr>
              <a:buSzPct val="80000"/>
              <a:buFont typeface="Wingdings" pitchFamily="2" charset="2"/>
              <a:buChar char="v"/>
            </a:pPr>
            <a:endParaRPr lang="en-US" dirty="0" smtClean="0"/>
          </a:p>
          <a:p>
            <a:pPr marL="448056" lvl="0" indent="-384048">
              <a:spcBef>
                <a:spcPct val="20000"/>
              </a:spcBef>
              <a:buClr>
                <a:schemeClr val="accent1"/>
              </a:buClr>
              <a:buSzPct val="80000"/>
              <a:buFont typeface="Wingdings 2"/>
              <a:buChar cha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bg2">
                  <a:lumMod val="10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lumMod val="75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buClr>
              <a:buSzPct val="80000"/>
              <a:buFont typeface="Wingdings 2"/>
              <a:buAutoNum type="arabicPeriod"/>
              <a:tabLst/>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4419600" cy="5181600"/>
          </a:xfrm>
          <a:ln w="19050">
            <a:solidFill>
              <a:schemeClr val="accent1">
                <a:lumMod val="75000"/>
              </a:schemeClr>
            </a:solidFill>
          </a:ln>
        </p:spPr>
        <p:txBody>
          <a:bodyPr>
            <a:noAutofit/>
          </a:bodyPr>
          <a:lstStyle/>
          <a:p>
            <a:pPr lvl="0"/>
            <a:r>
              <a:rPr lang="en-US" sz="1800" dirty="0" smtClean="0"/>
              <a:t>We may never pass this way again - Seals and Crofts</a:t>
            </a:r>
          </a:p>
          <a:p>
            <a:pPr lvl="0"/>
            <a:r>
              <a:rPr lang="en-US" sz="1800" dirty="0" smtClean="0"/>
              <a:t>Another Part Of Me - Michael Jackson</a:t>
            </a:r>
          </a:p>
          <a:p>
            <a:pPr lvl="0"/>
            <a:r>
              <a:rPr lang="en-US" sz="1800" dirty="0" smtClean="0"/>
              <a:t>Beside You - Van Morrison</a:t>
            </a:r>
          </a:p>
          <a:p>
            <a:pPr lvl="0"/>
            <a:r>
              <a:rPr lang="en-US" sz="1800" dirty="0" smtClean="0"/>
              <a:t>(Don't Fear) The Reaper - Blue Oyster Cult</a:t>
            </a:r>
          </a:p>
          <a:p>
            <a:pPr lvl="0"/>
            <a:r>
              <a:rPr lang="en-US" sz="1800" dirty="0" smtClean="0"/>
              <a:t>What A Wonderful World - Louis Armstrong</a:t>
            </a:r>
          </a:p>
          <a:p>
            <a:pPr lvl="0"/>
            <a:r>
              <a:rPr lang="en-US" sz="1800" dirty="0" smtClean="0"/>
              <a:t>Imagine - John Lennon</a:t>
            </a:r>
          </a:p>
          <a:p>
            <a:pPr lvl="0"/>
            <a:r>
              <a:rPr lang="en-US" sz="1800" dirty="0" smtClean="0"/>
              <a:t>Somewhere Over the Rainbow - Israel </a:t>
            </a:r>
            <a:r>
              <a:rPr lang="en-US" sz="1800" dirty="0" err="1" smtClean="0"/>
              <a:t>Kamakawiwo'ole</a:t>
            </a:r>
            <a:endParaRPr lang="en-US" sz="1800" dirty="0" smtClean="0"/>
          </a:p>
          <a:p>
            <a:pPr lvl="0"/>
            <a:r>
              <a:rPr lang="en-US" sz="1800" dirty="0" smtClean="0"/>
              <a:t>Glory Hallelujah - Frank Turner</a:t>
            </a:r>
          </a:p>
          <a:p>
            <a:pPr lvl="0"/>
            <a:r>
              <a:rPr lang="en-US" sz="1800" dirty="0" smtClean="0"/>
              <a:t>One Love - Bob Marley</a:t>
            </a:r>
          </a:p>
          <a:p>
            <a:pPr lvl="0"/>
            <a:r>
              <a:rPr lang="en-US" sz="1800" dirty="0" smtClean="0"/>
              <a:t>Tomorrow - Grace Jones</a:t>
            </a:r>
          </a:p>
          <a:p>
            <a:r>
              <a:rPr lang="en-US" sz="1800" dirty="0" smtClean="0"/>
              <a:t>Lovely Day-Bill Withers</a:t>
            </a:r>
          </a:p>
          <a:p>
            <a:pPr lvl="0"/>
            <a:endParaRPr lang="en-US" sz="1700" dirty="0" smtClean="0"/>
          </a:p>
          <a:p>
            <a:pPr lvl="0"/>
            <a:endParaRPr lang="en-US" sz="1000" dirty="0" smtClean="0"/>
          </a:p>
          <a:p>
            <a:pPr lvl="0"/>
            <a:endParaRPr lang="en-US" sz="1000" dirty="0" smtClean="0"/>
          </a:p>
          <a:p>
            <a:pPr>
              <a:buNone/>
            </a:pPr>
            <a:r>
              <a:rPr lang="en-US" sz="1000" dirty="0" smtClean="0"/>
              <a:t>	</a:t>
            </a:r>
          </a:p>
          <a:p>
            <a:pPr>
              <a:buNone/>
            </a:pPr>
            <a:endParaRPr lang="en-US" sz="1000" dirty="0" smtClean="0"/>
          </a:p>
          <a:p>
            <a:pPr marL="578358" indent="-514350">
              <a:buClr>
                <a:schemeClr val="bg2">
                  <a:lumMod val="10000"/>
                </a:schemeClr>
              </a:buClr>
              <a:buAutoNum type="arabicPeriod"/>
            </a:pPr>
            <a:endParaRPr lang="en-US" sz="1000" dirty="0" smtClean="0"/>
          </a:p>
          <a:p>
            <a:pPr marL="578358" indent="-514350">
              <a:buClr>
                <a:schemeClr val="accent1">
                  <a:lumMod val="75000"/>
                </a:schemeClr>
              </a:buClr>
              <a:buAutoNum type="arabicPeriod"/>
            </a:pPr>
            <a:endParaRPr lang="en-US" sz="1000" dirty="0" smtClean="0"/>
          </a:p>
          <a:p>
            <a:pPr marL="578358" indent="-514350">
              <a:buAutoNum type="arabicPeriod"/>
            </a:pPr>
            <a:endParaRPr lang="en-US" sz="1000" dirty="0"/>
          </a:p>
        </p:txBody>
      </p:sp>
      <p:sp>
        <p:nvSpPr>
          <p:cNvPr id="3" name="Title 2"/>
          <p:cNvSpPr>
            <a:spLocks noGrp="1"/>
          </p:cNvSpPr>
          <p:nvPr>
            <p:ph type="title"/>
          </p:nvPr>
        </p:nvSpPr>
        <p:spPr>
          <a:ln w="12700">
            <a:solidFill>
              <a:schemeClr val="accent1">
                <a:lumMod val="50000"/>
              </a:schemeClr>
            </a:solidFill>
          </a:ln>
        </p:spPr>
        <p:txBody>
          <a:bodyPr>
            <a:normAutofit fontScale="90000"/>
          </a:bodyPr>
          <a:lstStyle/>
          <a:p>
            <a:r>
              <a:rPr lang="en-US" dirty="0" smtClean="0"/>
              <a:t>Senators’ favorite songs…more on this as the year progresses!</a:t>
            </a:r>
            <a:endParaRPr lang="en-US" dirty="0"/>
          </a:p>
        </p:txBody>
      </p:sp>
      <p:sp>
        <p:nvSpPr>
          <p:cNvPr id="5" name="Content Placeholder 1"/>
          <p:cNvSpPr txBox="1">
            <a:spLocks/>
          </p:cNvSpPr>
          <p:nvPr/>
        </p:nvSpPr>
        <p:spPr>
          <a:xfrm>
            <a:off x="4495800" y="1447800"/>
            <a:ext cx="4419600" cy="5181600"/>
          </a:xfrm>
          <a:prstGeom prst="rect">
            <a:avLst/>
          </a:prstGeom>
          <a:ln w="19050">
            <a:solidFill>
              <a:schemeClr val="accent1">
                <a:lumMod val="75000"/>
              </a:schemeClr>
            </a:solidFill>
          </a:ln>
        </p:spPr>
        <p:txBody>
          <a:bodyPr vert="horz" anchor="t">
            <a:no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Beautiful by Carole King</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Trouble - Cat Stevens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When You're Good to Mama (Mama's Good to you) - from Chicago Soundtrack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Toes -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Zac</a:t>
            </a:r>
            <a:r>
              <a:rPr kumimoji="0" lang="en-US" b="0" i="0" u="none" strike="noStrike" kern="1200" cap="none" spc="0" normalizeH="0" baseline="0" noProof="0" dirty="0" smtClean="0">
                <a:ln>
                  <a:noFill/>
                </a:ln>
                <a:solidFill>
                  <a:schemeClr val="tx1"/>
                </a:solidFill>
                <a:effectLst/>
                <a:uLnTx/>
                <a:uFillTx/>
                <a:latin typeface="+mn-lt"/>
                <a:ea typeface="+mn-ea"/>
                <a:cs typeface="+mn-cs"/>
              </a:rPr>
              <a:t> Brown Band</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Miss American Pie – Don McLean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Uprising (Muse) or I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Gotta</a:t>
            </a:r>
            <a:r>
              <a:rPr kumimoji="0" lang="en-US" b="0" i="0" u="none" strike="noStrike" kern="1200" cap="none" spc="0" normalizeH="0" baseline="0" noProof="0" dirty="0" smtClean="0">
                <a:ln>
                  <a:noFill/>
                </a:ln>
                <a:solidFill>
                  <a:schemeClr val="tx1"/>
                </a:solidFill>
                <a:effectLst/>
                <a:uLnTx/>
                <a:uFillTx/>
                <a:latin typeface="+mn-lt"/>
                <a:ea typeface="+mn-ea"/>
                <a:cs typeface="+mn-cs"/>
              </a:rPr>
              <a:t> Feeling -  Black Eyed Peas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Mann –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Buzzin</a:t>
            </a:r>
            <a:r>
              <a:rPr kumimoji="0" lang="en-US" b="0" i="0" u="none" strike="noStrike" kern="1200" cap="none" spc="0" normalizeH="0" baseline="0" noProof="0" dirty="0" smtClean="0">
                <a:ln>
                  <a:noFill/>
                </a:ln>
                <a:solidFill>
                  <a:schemeClr val="tx1"/>
                </a:solidFill>
                <a:effectLst/>
                <a:uLnTx/>
                <a:uFillTx/>
                <a:latin typeface="+mn-lt"/>
                <a:ea typeface="+mn-ea"/>
                <a:cs typeface="+mn-cs"/>
              </a:rPr>
              <a:t>’ (Remix) ft. - 50 Cent</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Don't take life too seriously - Elbert Hubbard</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The Becoming - Nine Inch Nails</a:t>
            </a:r>
          </a:p>
          <a:p>
            <a:pPr marL="448056" indent="-384048">
              <a:spcBef>
                <a:spcPct val="20000"/>
              </a:spcBef>
              <a:buClr>
                <a:schemeClr val="accent1"/>
              </a:buClr>
              <a:buSzPct val="80000"/>
              <a:buFont typeface="Wingdings 2"/>
              <a:buChar char=""/>
            </a:pPr>
            <a:r>
              <a:rPr lang="en-US" dirty="0" smtClean="0"/>
              <a:t>Don't Worry Be Happy- Bobby McFerrin</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bg2">
                  <a:lumMod val="10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lumMod val="75000"/>
                </a:schemeClr>
              </a:buClr>
              <a:buSzPct val="80000"/>
              <a:buFont typeface="Wingdings 2"/>
              <a:buAutoNum type="arabicPeriod"/>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578358" marR="0" lvl="0" indent="-514350" algn="l" defTabSz="914400" rtl="0" eaLnBrk="1" fontAlgn="auto" latinLnBrk="0" hangingPunct="1">
              <a:lnSpc>
                <a:spcPct val="100000"/>
              </a:lnSpc>
              <a:spcBef>
                <a:spcPct val="20000"/>
              </a:spcBef>
              <a:spcAft>
                <a:spcPts val="0"/>
              </a:spcAft>
              <a:buClr>
                <a:schemeClr val="accent1"/>
              </a:buClr>
              <a:buSzPct val="80000"/>
              <a:buFont typeface="Wingdings 2"/>
              <a:buAutoNum type="arabicPeriod"/>
              <a:tabLst/>
              <a:defRPr/>
            </a:pP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Survey 2011</a:t>
            </a:r>
            <a:endParaRPr lang="en-US" dirty="0"/>
          </a:p>
        </p:txBody>
      </p:sp>
      <p:graphicFrame>
        <p:nvGraphicFramePr>
          <p:cNvPr id="5" name="Content Placeholder 4"/>
          <p:cNvGraphicFramePr>
            <a:graphicFrameLocks noGrp="1"/>
          </p:cNvGraphicFramePr>
          <p:nvPr>
            <p:ph sz="half" idx="1"/>
          </p:nvPr>
        </p:nvGraphicFramePr>
        <p:xfrm>
          <a:off x="301625" y="1371600"/>
          <a:ext cx="4038600" cy="46815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800600" y="1371600"/>
          <a:ext cx="4038600" cy="4681538"/>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Survey 2011</a:t>
            </a:r>
            <a:endParaRPr lang="en-US" dirty="0"/>
          </a:p>
        </p:txBody>
      </p:sp>
      <p:graphicFrame>
        <p:nvGraphicFramePr>
          <p:cNvPr id="5" name="Content Placeholder 4"/>
          <p:cNvGraphicFramePr>
            <a:graphicFrameLocks noGrp="1"/>
          </p:cNvGraphicFramePr>
          <p:nvPr>
            <p:ph sz="half" idx="1"/>
          </p:nvPr>
        </p:nvGraphicFramePr>
        <p:xfrm>
          <a:off x="301625" y="1371600"/>
          <a:ext cx="40386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800600" y="1371600"/>
          <a:ext cx="40386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Survey 2011</a:t>
            </a:r>
            <a:endParaRPr lang="en-US" dirty="0"/>
          </a:p>
        </p:txBody>
      </p:sp>
      <p:graphicFrame>
        <p:nvGraphicFramePr>
          <p:cNvPr id="5" name="Content Placeholder 4"/>
          <p:cNvGraphicFramePr>
            <a:graphicFrameLocks noGrp="1"/>
          </p:cNvGraphicFramePr>
          <p:nvPr>
            <p:ph sz="half" idx="1"/>
          </p:nvPr>
        </p:nvGraphicFramePr>
        <p:xfrm>
          <a:off x="301625" y="1371600"/>
          <a:ext cx="40386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800600" y="1371600"/>
          <a:ext cx="40386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graphicFrame>
        <p:nvGraphicFramePr>
          <p:cNvPr id="8" name="Content Placeholder 5"/>
          <p:cNvGraphicFramePr>
            <a:graphicFrameLocks/>
          </p:cNvGraphicFramePr>
          <p:nvPr/>
        </p:nvGraphicFramePr>
        <p:xfrm>
          <a:off x="1981200" y="1447800"/>
          <a:ext cx="5181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3"/>
          <p:cNvSpPr>
            <a:spLocks noGrp="1"/>
          </p:cNvSpPr>
          <p:nvPr>
            <p:ph type="title"/>
          </p:nvPr>
        </p:nvSpPr>
        <p:spPr/>
        <p:txBody>
          <a:bodyPr/>
          <a:lstStyle/>
          <a:p>
            <a:r>
              <a:rPr lang="en-US" dirty="0" smtClean="0"/>
              <a:t>Senate Survey 2011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371600" y="1447800"/>
          <a:ext cx="63246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
        <p:nvSpPr>
          <p:cNvPr id="8" name="Title 13"/>
          <p:cNvSpPr>
            <a:spLocks noGrp="1"/>
          </p:cNvSpPr>
          <p:nvPr>
            <p:ph type="title"/>
          </p:nvPr>
        </p:nvSpPr>
        <p:spPr>
          <a:xfrm>
            <a:off x="685800" y="267494"/>
            <a:ext cx="8001000" cy="1104106"/>
          </a:xfrm>
        </p:spPr>
        <p:txBody>
          <a:bodyPr/>
          <a:lstStyle/>
          <a:p>
            <a:r>
              <a:rPr lang="en-US" dirty="0" smtClean="0"/>
              <a:t>Senate Survey 2011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Survey 2011</a:t>
            </a:r>
            <a:endParaRPr lang="en-US" dirty="0"/>
          </a:p>
        </p:txBody>
      </p:sp>
      <p:graphicFrame>
        <p:nvGraphicFramePr>
          <p:cNvPr id="5" name="Content Placeholder 4"/>
          <p:cNvGraphicFramePr>
            <a:graphicFrameLocks noGrp="1"/>
          </p:cNvGraphicFramePr>
          <p:nvPr>
            <p:ph sz="half" idx="1"/>
          </p:nvPr>
        </p:nvGraphicFramePr>
        <p:xfrm>
          <a:off x="301625" y="1371600"/>
          <a:ext cx="4038600" cy="533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724400" y="1447800"/>
          <a:ext cx="40386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sz="3200" dirty="0" smtClean="0"/>
              <a:t>Ability to do it electronically</a:t>
            </a:r>
          </a:p>
          <a:p>
            <a:pPr lvl="0"/>
            <a:r>
              <a:rPr lang="en-US" sz="3200" dirty="0" smtClean="0"/>
              <a:t>The retreat is fine as is.</a:t>
            </a:r>
          </a:p>
          <a:p>
            <a:pPr lvl="0"/>
            <a:r>
              <a:rPr lang="en-US" sz="3200" dirty="0" smtClean="0"/>
              <a:t>I didn't feel that the retreat information is really taken up by the university. I also feel uncomfortable that the administration is allowed to stay for all of our discussions. Similarly, I'm unclear if and when they are allowed to vote on things.</a:t>
            </a:r>
          </a:p>
          <a:p>
            <a:pPr lvl="0"/>
            <a:r>
              <a:rPr lang="en-US" sz="3200" dirty="0" smtClean="0"/>
              <a:t>Offer incentives ;-)</a:t>
            </a:r>
          </a:p>
          <a:p>
            <a:pPr lvl="0"/>
            <a:r>
              <a:rPr lang="en-US" sz="3200" dirty="0" smtClean="0"/>
              <a:t>Discussions at my table kept getting off track. Need moderators who know how to keep a discussion focused and moving.</a:t>
            </a:r>
          </a:p>
          <a:p>
            <a:pPr lvl="0"/>
            <a:r>
              <a:rPr lang="en-US" sz="3200" dirty="0" smtClean="0"/>
              <a:t>Maybe something like the Provost's brief "Wednesday Message" for the Academic Senate?</a:t>
            </a:r>
          </a:p>
          <a:p>
            <a:pPr lvl="0"/>
            <a:r>
              <a:rPr lang="en-US" sz="3200" dirty="0" smtClean="0"/>
              <a:t>This survey is a go idea</a:t>
            </a:r>
          </a:p>
          <a:p>
            <a:pPr>
              <a:buNone/>
            </a:pPr>
            <a:r>
              <a:rPr lang="en-US" sz="2800" dirty="0" smtClean="0"/>
              <a:t>	</a:t>
            </a:r>
            <a:endParaRPr lang="en-US" sz="2000" dirty="0" smtClean="0"/>
          </a:p>
          <a:p>
            <a:pPr>
              <a:buNone/>
            </a:pPr>
            <a:endParaRPr lang="en-US" sz="2400" dirty="0" smtClean="0"/>
          </a:p>
          <a:p>
            <a:pPr marL="578358" indent="-514350">
              <a:buClr>
                <a:schemeClr val="bg2">
                  <a:lumMod val="10000"/>
                </a:schemeClr>
              </a:buClr>
              <a:buAutoNum type="arabicPeriod"/>
            </a:pPr>
            <a:endParaRPr lang="en-US" sz="3200" dirty="0" smtClean="0"/>
          </a:p>
          <a:p>
            <a:pPr marL="578358" indent="-514350">
              <a:buClr>
                <a:schemeClr val="accent1">
                  <a:lumMod val="75000"/>
                </a:schemeClr>
              </a:buClr>
              <a:buAutoNum type="arabicPeriod"/>
            </a:pPr>
            <a:endParaRPr lang="en-US" dirty="0" smtClean="0"/>
          </a:p>
          <a:p>
            <a:pPr marL="578358" indent="-514350">
              <a:buAutoNum type="arabicPeriod"/>
            </a:pPr>
            <a:endParaRPr lang="en-US" dirty="0"/>
          </a:p>
        </p:txBody>
      </p:sp>
      <p:sp>
        <p:nvSpPr>
          <p:cNvPr id="3" name="Title 2"/>
          <p:cNvSpPr>
            <a:spLocks noGrp="1"/>
          </p:cNvSpPr>
          <p:nvPr>
            <p:ph type="title"/>
          </p:nvPr>
        </p:nvSpPr>
        <p:spPr>
          <a:ln w="12700">
            <a:solidFill>
              <a:schemeClr val="accent1">
                <a:lumMod val="50000"/>
              </a:schemeClr>
            </a:solidFill>
          </a:ln>
        </p:spPr>
        <p:txBody>
          <a:bodyPr>
            <a:normAutofit fontScale="90000"/>
          </a:bodyPr>
          <a:lstStyle/>
          <a:p>
            <a:r>
              <a:rPr lang="en-US" dirty="0" smtClean="0"/>
              <a:t>How to improve retreat feedback</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1066800" y="1447800"/>
          <a:ext cx="6934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2"/>
          <p:cNvSpPr txBox="1">
            <a:spLocks/>
          </p:cNvSpPr>
          <p:nvPr/>
        </p:nvSpPr>
        <p:spPr>
          <a:xfrm>
            <a:off x="609600" y="228600"/>
            <a:ext cx="8229600" cy="1104106"/>
          </a:xfrm>
          <a:prstGeom prst="rect">
            <a:avLst/>
          </a:prstGeom>
          <a:ln w="12700">
            <a:solidFill>
              <a:schemeClr val="accent1">
                <a:lumMod val="50000"/>
              </a:schemeClr>
            </a:solidFill>
          </a:ln>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noFill/>
              </a:ln>
              <a:solidFill>
                <a:schemeClr val="tx2"/>
              </a:solidFill>
              <a:effectLst/>
              <a:uLnTx/>
              <a:uFillTx/>
              <a:latin typeface="+mj-lt"/>
              <a:ea typeface="+mj-ea"/>
              <a:cs typeface="+mj-cs"/>
            </a:endParaRPr>
          </a:p>
        </p:txBody>
      </p:sp>
      <p:sp>
        <p:nvSpPr>
          <p:cNvPr id="8" name="Title 13"/>
          <p:cNvSpPr>
            <a:spLocks noGrp="1"/>
          </p:cNvSpPr>
          <p:nvPr>
            <p:ph type="title"/>
          </p:nvPr>
        </p:nvSpPr>
        <p:spPr>
          <a:xfrm>
            <a:off x="685800" y="267494"/>
            <a:ext cx="8001000" cy="1104106"/>
          </a:xfrm>
        </p:spPr>
        <p:txBody>
          <a:bodyPr/>
          <a:lstStyle/>
          <a:p>
            <a:r>
              <a:rPr lang="en-US" dirty="0" smtClean="0"/>
              <a:t>Senate Survey 2011</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3.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4.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5.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6.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ppt/theme/themeOverride7.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DF76E17-4C45-4ED6-B926-849D8EB4B3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SalesPropPres</Template>
  <TotalTime>0</TotalTime>
  <Words>1053</Words>
  <Application>Microsoft Office PowerPoint</Application>
  <PresentationFormat>On-screen Show (4:3)</PresentationFormat>
  <Paragraphs>151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SalesPropPres</vt:lpstr>
      <vt:lpstr>CSULB ACADEMIC SENATE SURVEY RESULTS September 2, 2011 </vt:lpstr>
      <vt:lpstr>Senate Survey 2011</vt:lpstr>
      <vt:lpstr>Senate Survey 2011</vt:lpstr>
      <vt:lpstr>Senate Survey 2011</vt:lpstr>
      <vt:lpstr>Senate Survey 2011</vt:lpstr>
      <vt:lpstr>Senate Survey 2011</vt:lpstr>
      <vt:lpstr>Senate Survey 2011</vt:lpstr>
      <vt:lpstr>How to improve retreat feedback</vt:lpstr>
      <vt:lpstr>Senate Survey 2011</vt:lpstr>
      <vt:lpstr>Other retreat topics</vt:lpstr>
      <vt:lpstr>Other retreat topics</vt:lpstr>
      <vt:lpstr>Other retreat topics</vt:lpstr>
      <vt:lpstr>Written comments </vt:lpstr>
      <vt:lpstr>Written comments </vt:lpstr>
      <vt:lpstr>Senators’ favorite songs…more on this as the year progresses!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2011-09-03T00:29:03Z</dcterms:created>
  <dcterms:modified xsi:type="dcterms:W3CDTF">2011-09-06T15:48:51Z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