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96" r:id="rId3"/>
    <p:sldId id="382" r:id="rId4"/>
    <p:sldId id="409" r:id="rId5"/>
    <p:sldId id="412" r:id="rId6"/>
    <p:sldId id="413" r:id="rId7"/>
    <p:sldId id="414" r:id="rId8"/>
    <p:sldId id="415" r:id="rId9"/>
    <p:sldId id="417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/>
    <p:restoredTop sz="96327"/>
  </p:normalViewPr>
  <p:slideViewPr>
    <p:cSldViewPr snapToGrid="0">
      <p:cViewPr varScale="1">
        <p:scale>
          <a:sx n="108" d="100"/>
          <a:sy n="108" d="100"/>
        </p:scale>
        <p:origin x="2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EFD9-24A4-4CB6-8210-129F7231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204B5-8D0C-A01F-1612-D401A735E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EFA59-7F7F-A544-EE5D-E6B5998C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37B7-D836-19AD-D2D4-9C4AAFF4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C004D-57F9-7996-205C-654DFE5D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BE38-6DD8-2D24-6E02-1E3F325C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DD9EC-30FC-E130-1C6E-2534E8514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5C82F-8431-9DDA-195D-84576C11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6CF25-2761-A019-CE62-DBE9819F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74B46-9CE4-F278-56E4-FCE10D7A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8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B9894-0F43-5D19-2A4F-0DE939C3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5D37B-E854-C29C-F037-50D16E68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44705-6011-3D56-2467-D4AC1F34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EDB0-40D6-DDD1-773E-0E4F51B1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8178B-AF3B-43F9-EA3F-E5DDE78D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4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6B7E-6C73-274A-D8B8-15E0FF98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5602-AF15-F3D4-55A5-D040CB21B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1B3F8-5242-33D2-77DD-16B34C74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DD9D-5311-6BF8-756C-636F77FE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72008-14B1-5FC3-C83A-971E337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97CE-8A4E-00E3-A201-037D97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90347-479D-D6B5-56A6-39CE15B0D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01DF-7AAF-4194-9429-594D5C2A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3A7F-6588-853E-9385-EABAA41E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A535-07D5-859D-EF2E-5D9FCCD0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E454-F0FD-D494-6FC1-C24A3AC6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5A31C-590D-5AD0-4633-75022E950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BE8C9-14AD-260A-28D2-990C38102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BE484-856C-2091-3DBF-A3107F2E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BAEBB-AFBC-27F8-E510-3D59A252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9B2F5-E82D-983C-03C2-03106B7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7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4760-130E-97D4-448D-BEF30E38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C126F-739D-0ADA-6121-63E1DEDCE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DD647-C995-FC48-0199-EDF9D1A14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D0ACC-7AA9-8CDF-71DF-98386A5C6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3F072-5801-31C9-0BDE-78550C6B1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C5E9C8-1C2B-6796-5D73-B0394A93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A0F8B-80DB-105A-4DE8-E1B695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42D4E-F28E-4B48-C9F9-307E6CBC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8CF1-14C5-5D8D-2879-73F2E2E0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A1630-F9FE-D817-AEB0-733D2714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F517A-145C-2BB6-DFD8-3CFE4CBB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0AD94-581D-D108-E242-AFC28B62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0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D8B11-C735-3A3C-1BB3-D31987EC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96FD1-27F6-FA51-9989-45E07F1D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515EE-DC32-879A-F0E0-8EC9EC5E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1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DD7D-B103-E0BE-1500-0D9C44B6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E6225-28E7-3ACE-6182-AA1BAE12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3B789-C9A3-18AB-4FA4-67AE7E664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1E269-84D6-3944-90B0-80937920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E449B-95D3-22EB-A269-2C7D15B5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3342E-3711-1628-BD3F-5942EE33B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6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289B4-5A6F-E697-4EB7-F9B9FD13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618A4-A447-363A-9461-B58137EC9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4DB19-F626-B38F-8B83-48FFBCF1B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2AF74-185A-0CDF-4C8B-28F2206A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A5FF2-6BC4-942C-1645-7E95A7A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88CF9-54BF-E6D9-5DFE-A49F6D9C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7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91B9E-B6F1-90BC-0404-82DA6F7A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C9743-92B0-FAB5-1608-1A48B0FD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267A4-7C66-C993-9AAA-A548B211A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3CB25-F6F4-E443-843C-35C73D254FD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7EA49-7ADB-6FAC-57B3-9CA71E228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D5760-ADFD-73A2-BD57-4427A33C6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1EAAC-76E7-B348-A240-AC097EFE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1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2B7DB-EBF3-168A-1F92-4A3FA5E4BF97}"/>
              </a:ext>
            </a:extLst>
          </p:cNvPr>
          <p:cNvSpPr txBox="1"/>
          <p:nvPr/>
        </p:nvSpPr>
        <p:spPr>
          <a:xfrm>
            <a:off x="1928192" y="1302027"/>
            <a:ext cx="866403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Legacy Lecture:</a:t>
            </a:r>
          </a:p>
          <a:p>
            <a:pPr algn="ctr"/>
            <a:r>
              <a:rPr lang="en-US" sz="4800" dirty="0"/>
              <a:t>My Path in Research and Teaching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Jeff </a:t>
            </a:r>
            <a:r>
              <a:rPr lang="en-US" sz="4800" dirty="0" err="1"/>
              <a:t>Cohlberg</a:t>
            </a:r>
            <a:endParaRPr lang="en-US" sz="4800" dirty="0"/>
          </a:p>
          <a:p>
            <a:pPr algn="ctr"/>
            <a:r>
              <a:rPr lang="en-US" sz="3600" dirty="0"/>
              <a:t>Chemistry and Biochemistry</a:t>
            </a:r>
          </a:p>
          <a:p>
            <a:pPr algn="ctr"/>
            <a:r>
              <a:rPr lang="en-US" sz="3600" dirty="0"/>
              <a:t>April 13, 2023</a:t>
            </a:r>
          </a:p>
        </p:txBody>
      </p:sp>
    </p:spTree>
    <p:extLst>
      <p:ext uri="{BB962C8B-B14F-4D97-AF65-F5344CB8AC3E}">
        <p14:creationId xmlns:p14="http://schemas.microsoft.com/office/powerpoint/2010/main" val="394221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59415A26-5D78-9632-9DE3-9906C821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228601"/>
            <a:ext cx="6530975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Ketone Bodies is the Game to Play</a:t>
            </a:r>
            <a:endParaRPr lang="en-US" altLang="en-US" sz="1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(Tune: "A Policeman's Lot is Not a Happy One")</a:t>
            </a:r>
          </a:p>
          <a:p>
            <a:pPr eaLnBrk="1" hangingPunct="1"/>
            <a:endParaRPr lang="en-US" altLang="en-US" sz="900" b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When your exercising's gotten rather furious   	(rather furious)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glucose is depleted from your blood   	(from your blood)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Then with sugar stores you'd best not be penurious  (be penurious)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Or soon you'll be collapsing with a thud.   	(with a thud)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But when your liver glycogen's dissolving    	('gen's dissolving)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the energy demand seems there to stay,  	(there to stay)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Then I think it's time you'd better be resolving  	(be resolving)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That Ketone Bodies is the game to play.     OH!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  <a:p>
            <a:pPr eaLnBrk="1" hangingPunct="1"/>
            <a:endParaRPr lang="en-US" altLang="en-US" sz="900" b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When gluconeogenesis is speeded,		('sis is speeded)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PEP </a:t>
            </a:r>
            <a:r>
              <a:rPr lang="en-US" altLang="en-US" sz="1800" b="1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carboxykinase</a:t>
            </a:r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activated,			(activated)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Then oxaloacetate becomes depleted,		('comes depleted)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Citrate synthetase velocity deflated.		('ty deflated)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If you go through pyruvate to acetyl CoA,		(acetyl CoA)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Pyruvate carboxylase can save the day.		(save the day)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But when burning fatty acids there is no way	(there is no way)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Ketone Bodies is the game to play.   OH!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784195C5-728F-F4BA-C83E-19489EAA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533401"/>
            <a:ext cx="655637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If you bring two acetyl CoA's together,		('A's together)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Acetoacetyl CoA is what you get.			(what you get)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 third acetyl CoA we now can tether,		(now can tether)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you'll get HMG CoA, I bet.			('A, I bet)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Then HMG CoA is split asunder			(split asunder)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To acetoacetate and acetyl CoA.			('tyl CoA)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Now, think a minute, is it any wonder		(any wonder)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That Ketone Bodies is the game to play?   OH!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  <a:p>
            <a:pPr eaLnBrk="1" hangingPunct="1"/>
            <a:endParaRPr lang="en-US" altLang="en-US" sz="18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Acetoacetate you may be reducing		(be reducing)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With NADH from </a:t>
            </a:r>
            <a:r>
              <a:rPr lang="en-US" altLang="en-US" sz="1800" b="1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</a:t>
            </a:r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-oxidation,			(oxidation)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hydroxybutyrate you'll be producing,		(be producing)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Destined for the blood by membrane translocation.  (translocation)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Now sometimes a CO</a:t>
            </a:r>
            <a:r>
              <a:rPr lang="en-US" altLang="en-US" sz="1800" b="1" baseline="-25000">
                <a:latin typeface="Calibri" panose="020F050202020403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 you will be losing		(will be losing)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acetone is made, but don't dismay,		(don't dismay)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For the other ketone bodies you'll be using,	(you'll be using)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Ketone Bodies is the game to play.   OH!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B0E9E99C-061C-F6DD-B6CA-91ABA1DF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57201"/>
            <a:ext cx="6916738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Now the bloodstream flows just like a mighty torrent.  (mighty torrent)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Ketone bodies go to muscle and to brain.		(and to brain)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wasted ketone bodies certainly aren't.	(certainly aren't)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For liver's loss is other tissues gain.		(tissues gain)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For the brain, while thinking glucose so nutritious,   (so nutritious)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Won't take fatty acids up, it's sad to say,		(sad to say)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But it finds ketone bodies quite delicious,		(quite delicious)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So Ketone Bodies is the game to play.   OH!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  <a:p>
            <a:pPr eaLnBrk="1" hangingPunct="1"/>
            <a:endParaRPr lang="en-US" altLang="en-US" sz="1800" b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Hydroxybutyrate combines with NAD, now,	(NAD, now)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Forms acetoacetate; it does not fester.		(does not fester)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Then a succinyl CoA, I hope you'll see, now,	(hope you'll see, now)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Gives energy for AcAc CoA ester.		(CoA ester)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Thiolase two acetyl CoA's now produces,		(now produces)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And ATP will soon be on its way.			(on its way)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Well, I hope it's clear by now just what their use is. (what their use is)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Yes, Ketone Bodies is the game to play.   OH!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When oxaloacetate has gone away, gone away,</a:t>
            </a:r>
          </a:p>
          <a:p>
            <a:pPr eaLnBrk="1" hangingPunct="1"/>
            <a:r>
              <a:rPr lang="en-US" altLang="en-US" sz="1800" b="1">
                <a:latin typeface="Calibri" panose="020F0502020204030204" pitchFamily="34" charset="0"/>
                <a:ea typeface="ＭＳ Ｐゴシック" panose="020B0600070205080204" pitchFamily="34" charset="-128"/>
              </a:rPr>
              <a:t>	Then Ketone Bodies is the game to play, game to play.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1" descr="NF EM-142.pdf">
            <a:extLst>
              <a:ext uri="{FF2B5EF4-FFF2-40B4-BE49-F238E27FC236}">
                <a16:creationId xmlns:a16="http://schemas.microsoft.com/office/drawing/2014/main" id="{41D0B45F-2DD9-AF25-0659-7A089CF4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8" y="3485204"/>
            <a:ext cx="5302492" cy="28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TextBox 2">
            <a:extLst>
              <a:ext uri="{FF2B5EF4-FFF2-40B4-BE49-F238E27FC236}">
                <a16:creationId xmlns:a16="http://schemas.microsoft.com/office/drawing/2014/main" id="{7624304B-3AB0-5688-9446-2B48A536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686" y="6352619"/>
            <a:ext cx="3952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Region of an axon rich in neurofilaments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551DF-F812-B9A3-C9F9-D3111D0D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22" y="246314"/>
            <a:ext cx="3700999" cy="2785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77150-A68C-56AE-B2A2-3CD090A33B4E}"/>
              </a:ext>
            </a:extLst>
          </p:cNvPr>
          <p:cNvSpPr txBox="1"/>
          <p:nvPr/>
        </p:nvSpPr>
        <p:spPr>
          <a:xfrm>
            <a:off x="1855678" y="3019551"/>
            <a:ext cx="2916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Aspartate </a:t>
            </a:r>
            <a:r>
              <a:rPr lang="en-US" dirty="0" err="1"/>
              <a:t>transcarbamoylase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FEE9F-FD37-3E15-2A30-CD25B8EC7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984" y="318572"/>
            <a:ext cx="3246804" cy="2718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B9D2E-7F4B-3FE0-B8E3-5F46EC856D26}"/>
              </a:ext>
            </a:extLst>
          </p:cNvPr>
          <p:cNvSpPr txBox="1"/>
          <p:nvPr/>
        </p:nvSpPr>
        <p:spPr>
          <a:xfrm>
            <a:off x="7838146" y="2851968"/>
            <a:ext cx="194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Bacterial ribosome</a:t>
            </a:r>
          </a:p>
        </p:txBody>
      </p:sp>
      <p:pic>
        <p:nvPicPr>
          <p:cNvPr id="2050" name="Picture 2" descr="page40image49531536">
            <a:extLst>
              <a:ext uri="{FF2B5EF4-FFF2-40B4-BE49-F238E27FC236}">
                <a16:creationId xmlns:a16="http://schemas.microsoft.com/office/drawing/2014/main" id="{20D8E6C1-CB86-4211-4008-5657C5DC2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47267" r="33621" b="7780"/>
          <a:stretch/>
        </p:blipFill>
        <p:spPr bwMode="auto">
          <a:xfrm>
            <a:off x="7250984" y="3221299"/>
            <a:ext cx="3104299" cy="31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11BD1-DB82-F055-4AD8-34F6435F47FC}"/>
              </a:ext>
            </a:extLst>
          </p:cNvPr>
          <p:cNvSpPr txBox="1"/>
          <p:nvPr/>
        </p:nvSpPr>
        <p:spPr>
          <a:xfrm>
            <a:off x="6942225" y="6354762"/>
            <a:ext cx="412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Amyloid fibrils from superoxide dismutase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biochemists.jpg                                                02053257Macintosh HD                   C3E2E026:">
            <a:extLst>
              <a:ext uri="{FF2B5EF4-FFF2-40B4-BE49-F238E27FC236}">
                <a16:creationId xmlns:a16="http://schemas.microsoft.com/office/drawing/2014/main" id="{6E6E168A-4353-DC1E-872A-CACD2A1D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9963" y="-536575"/>
            <a:ext cx="5170488" cy="868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3" name="Text Box 3">
            <a:extLst>
              <a:ext uri="{FF2B5EF4-FFF2-40B4-BE49-F238E27FC236}">
                <a16:creationId xmlns:a16="http://schemas.microsoft.com/office/drawing/2014/main" id="{C6CD2BFE-6DF5-F6CF-8264-B2C85A43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381000"/>
            <a:ext cx="4875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eaLnBrk="1" hangingPunct="1"/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Biochemists, around 1979</a:t>
            </a:r>
            <a:endParaRPr lang="en-US" altLang="en-US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44" name="Rectangle 4">
            <a:extLst>
              <a:ext uri="{FF2B5EF4-FFF2-40B4-BE49-F238E27FC236}">
                <a16:creationId xmlns:a16="http://schemas.microsoft.com/office/drawing/2014/main" id="{C5F9D07D-79F5-5D11-FC3A-CFFB7B6EF2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200" y="-487363"/>
            <a:ext cx="7772400" cy="487363"/>
          </a:xfrm>
        </p:spPr>
        <p:txBody>
          <a:bodyPr>
            <a:normAutofit fontScale="90000"/>
          </a:bodyPr>
          <a:lstStyle/>
          <a:p>
            <a:endParaRPr lang="en-US" altLang="en-US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 descr="lab group143.pdf">
            <a:extLst>
              <a:ext uri="{FF2B5EF4-FFF2-40B4-BE49-F238E27FC236}">
                <a16:creationId xmlns:a16="http://schemas.microsoft.com/office/drawing/2014/main" id="{6DB3DEEB-F196-0782-7870-6A97E1DE2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17104" r="22867"/>
          <a:stretch>
            <a:fillRect/>
          </a:stretch>
        </p:blipFill>
        <p:spPr bwMode="auto">
          <a:xfrm>
            <a:off x="2840039" y="1154113"/>
            <a:ext cx="6327775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1" name="TextBox 2">
            <a:extLst>
              <a:ext uri="{FF2B5EF4-FFF2-40B4-BE49-F238E27FC236}">
                <a16:creationId xmlns:a16="http://schemas.microsoft.com/office/drawing/2014/main" id="{D714680C-7154-A9CE-10A7-E7A78FBAF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519113"/>
            <a:ext cx="33194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Lab group mid-1990’s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9AE0F-860D-4F87-4F8C-8C1A8494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73" y="0"/>
            <a:ext cx="55687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6E441-9196-9B60-4782-6754FAA3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8" y="0"/>
            <a:ext cx="528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026ECA-BBAD-D022-DAFA-41502467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87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07CE-D333-4A87-1B9A-8C751B4C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75" y="0"/>
            <a:ext cx="5510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1D0BE-A1B0-FD64-4D51-62E8F8B4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8" y="0"/>
            <a:ext cx="55103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57EA6D-31F5-4E88-C48C-01B0E1C9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425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C24F8-2E41-D6B6-F351-4F54015E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1" y="0"/>
            <a:ext cx="542507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F4D1E-1054-2DEB-DBB5-B78D96C3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17" y="0"/>
            <a:ext cx="5425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8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31E6B-93C6-B31F-5A91-28B4F01F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7" t="6927" r="11875" b="51688"/>
          <a:stretch/>
        </p:blipFill>
        <p:spPr>
          <a:xfrm>
            <a:off x="261256" y="332509"/>
            <a:ext cx="11719797" cy="61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2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863</Words>
  <Application>Microsoft Office PowerPoint</Application>
  <PresentationFormat>Widescreen</PresentationFormat>
  <Paragraphs>78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Cohlberg</dc:creator>
  <cp:lastModifiedBy>Jeffrey Cohlberg</cp:lastModifiedBy>
  <cp:revision>12</cp:revision>
  <dcterms:created xsi:type="dcterms:W3CDTF">2023-03-22T22:53:29Z</dcterms:created>
  <dcterms:modified xsi:type="dcterms:W3CDTF">2023-04-07T17:20:05Z</dcterms:modified>
</cp:coreProperties>
</file>