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5" r:id="rId2"/>
    <p:sldId id="283" r:id="rId3"/>
    <p:sldId id="270" r:id="rId4"/>
    <p:sldId id="286" r:id="rId5"/>
    <p:sldId id="267" r:id="rId6"/>
    <p:sldId id="258" r:id="rId7"/>
    <p:sldId id="260" r:id="rId8"/>
    <p:sldId id="275" r:id="rId9"/>
    <p:sldId id="276" r:id="rId10"/>
    <p:sldId id="277" r:id="rId11"/>
    <p:sldId id="288" r:id="rId12"/>
    <p:sldId id="262" r:id="rId13"/>
    <p:sldId id="261" r:id="rId14"/>
    <p:sldId id="279" r:id="rId15"/>
    <p:sldId id="274" r:id="rId16"/>
    <p:sldId id="280" r:id="rId17"/>
    <p:sldId id="271" r:id="rId18"/>
    <p:sldId id="290" r:id="rId19"/>
    <p:sldId id="273" r:id="rId20"/>
    <p:sldId id="287" r:id="rId21"/>
    <p:sldId id="292" r:id="rId22"/>
    <p:sldId id="294" r:id="rId23"/>
    <p:sldId id="289" r:id="rId24"/>
    <p:sldId id="295" r:id="rId25"/>
    <p:sldId id="29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D4659174-8687-48AD-A361-AC2C2265FAC0}">
          <p14:sldIdLst>
            <p14:sldId id="285"/>
            <p14:sldId id="283"/>
          </p14:sldIdLst>
        </p14:section>
        <p14:section name="Sensor Types" id="{773523E0-FF5A-4C81-B716-C0FE8F9519C0}">
          <p14:sldIdLst>
            <p14:sldId id="270"/>
            <p14:sldId id="286"/>
            <p14:sldId id="267"/>
          </p14:sldIdLst>
        </p14:section>
        <p14:section name="nRF24L01+ Transceiver IC" id="{8A00472B-B16E-4277-9EDB-D5AC1734DA64}">
          <p14:sldIdLst>
            <p14:sldId id="258"/>
          </p14:sldIdLst>
        </p14:section>
        <p14:section name="Breakout" id="{517E8771-5B93-4025-BE34-071D9DC4C919}">
          <p14:sldIdLst>
            <p14:sldId id="260"/>
          </p14:sldIdLst>
        </p14:section>
        <p14:section name="Antenna" id="{FC43DF7B-7273-461D-9372-94E80550AC8C}">
          <p14:sldIdLst>
            <p14:sldId id="275"/>
            <p14:sldId id="276"/>
            <p14:sldId id="277"/>
          </p14:sldIdLst>
        </p14:section>
        <p14:section name="Antenna Testing" id="{970143BD-1074-4908-B4AA-BDDB229FB10D}">
          <p14:sldIdLst>
            <p14:sldId id="288"/>
            <p14:sldId id="262"/>
            <p14:sldId id="261"/>
            <p14:sldId id="279"/>
            <p14:sldId id="274"/>
          </p14:sldIdLst>
        </p14:section>
        <p14:section name="Determination of Distance" id="{AD74A6E7-9953-40A9-81B4-09EA8E4CD5EE}">
          <p14:sldIdLst>
            <p14:sldId id="280"/>
            <p14:sldId id="271"/>
          </p14:sldIdLst>
        </p14:section>
        <p14:section name="Setup and Theory Of Opperation" id="{0FBA79F6-BF47-4E14-AC6A-7B8D3C7713EF}">
          <p14:sldIdLst>
            <p14:sldId id="290"/>
            <p14:sldId id="273"/>
          </p14:sldIdLst>
        </p14:section>
        <p14:section name="Final Thoughts" id="{520498BD-A5F5-441E-99CA-D255274E0666}">
          <p14:sldIdLst>
            <p14:sldId id="287"/>
            <p14:sldId id="292"/>
            <p14:sldId id="294"/>
          </p14:sldIdLst>
        </p14:section>
        <p14:section name="overflow" id="{D6DCBE39-99C2-4FC9-8847-0603D0DE269C}">
          <p14:sldIdLst>
            <p14:sldId id="289"/>
            <p14:sldId id="295"/>
            <p14:sldId id="29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7500" autoAdjust="0"/>
    <p:restoredTop sz="94660"/>
  </p:normalViewPr>
  <p:slideViewPr>
    <p:cSldViewPr snapToGrid="0">
      <p:cViewPr>
        <p:scale>
          <a:sx n="50" d="100"/>
          <a:sy n="50" d="100"/>
        </p:scale>
        <p:origin x="304" y="63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CCF55-1C9A-45FA-9FC4-245210B9A2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BC59A1-4AFD-4291-85D1-13525F7B3C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10E7C90-CC63-42FA-A105-A7B8872E9B53}"/>
              </a:ext>
            </a:extLst>
          </p:cNvPr>
          <p:cNvSpPr>
            <a:spLocks noGrp="1"/>
          </p:cNvSpPr>
          <p:nvPr>
            <p:ph type="dt" sz="half" idx="10"/>
          </p:nvPr>
        </p:nvSpPr>
        <p:spPr/>
        <p:txBody>
          <a:bodyPr/>
          <a:lstStyle/>
          <a:p>
            <a:fld id="{8144E2CE-8311-4314-AFF9-26B671B40B4B}" type="datetimeFigureOut">
              <a:rPr lang="en-US" smtClean="0"/>
              <a:t>10/30/2017</a:t>
            </a:fld>
            <a:endParaRPr lang="en-US"/>
          </a:p>
        </p:txBody>
      </p:sp>
      <p:sp>
        <p:nvSpPr>
          <p:cNvPr id="5" name="Footer Placeholder 4">
            <a:extLst>
              <a:ext uri="{FF2B5EF4-FFF2-40B4-BE49-F238E27FC236}">
                <a16:creationId xmlns:a16="http://schemas.microsoft.com/office/drawing/2014/main" id="{22B42D56-0AF0-4379-8978-89CC968F18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7AB2F-F1E2-4E10-AD9D-C81DD52BA388}"/>
              </a:ext>
            </a:extLst>
          </p:cNvPr>
          <p:cNvSpPr>
            <a:spLocks noGrp="1"/>
          </p:cNvSpPr>
          <p:nvPr>
            <p:ph type="sldNum" sz="quarter" idx="12"/>
          </p:nvPr>
        </p:nvSpPr>
        <p:spPr/>
        <p:txBody>
          <a:bodyPr/>
          <a:lstStyle/>
          <a:p>
            <a:fld id="{60476C41-2E17-4D97-A698-20DDA91EB316}" type="slidenum">
              <a:rPr lang="en-US" smtClean="0"/>
              <a:t>‹#›</a:t>
            </a:fld>
            <a:endParaRPr lang="en-US"/>
          </a:p>
        </p:txBody>
      </p:sp>
    </p:spTree>
    <p:extLst>
      <p:ext uri="{BB962C8B-B14F-4D97-AF65-F5344CB8AC3E}">
        <p14:creationId xmlns:p14="http://schemas.microsoft.com/office/powerpoint/2010/main" val="40795040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926C8-58E7-444B-A6B5-9687CAF16E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8B3D79-0131-4473-AC63-14BF5796754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57B2BF-C343-4285-9DB3-AC563A7214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AA9474C-E61A-4A45-8AAF-F3EB6D94EAF2}"/>
              </a:ext>
            </a:extLst>
          </p:cNvPr>
          <p:cNvSpPr>
            <a:spLocks noGrp="1"/>
          </p:cNvSpPr>
          <p:nvPr>
            <p:ph type="dt" sz="half" idx="10"/>
          </p:nvPr>
        </p:nvSpPr>
        <p:spPr/>
        <p:txBody>
          <a:bodyPr/>
          <a:lstStyle/>
          <a:p>
            <a:fld id="{8144E2CE-8311-4314-AFF9-26B671B40B4B}" type="datetimeFigureOut">
              <a:rPr lang="en-US" smtClean="0"/>
              <a:t>10/30/2017</a:t>
            </a:fld>
            <a:endParaRPr lang="en-US"/>
          </a:p>
        </p:txBody>
      </p:sp>
      <p:sp>
        <p:nvSpPr>
          <p:cNvPr id="6" name="Footer Placeholder 5">
            <a:extLst>
              <a:ext uri="{FF2B5EF4-FFF2-40B4-BE49-F238E27FC236}">
                <a16:creationId xmlns:a16="http://schemas.microsoft.com/office/drawing/2014/main" id="{F401B5BA-42AF-4C71-9625-F2A80FB803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BCB6B7-2717-4F04-8B1B-C19F04385D9A}"/>
              </a:ext>
            </a:extLst>
          </p:cNvPr>
          <p:cNvSpPr>
            <a:spLocks noGrp="1"/>
          </p:cNvSpPr>
          <p:nvPr>
            <p:ph type="sldNum" sz="quarter" idx="12"/>
          </p:nvPr>
        </p:nvSpPr>
        <p:spPr/>
        <p:txBody>
          <a:bodyPr/>
          <a:lstStyle/>
          <a:p>
            <a:fld id="{60476C41-2E17-4D97-A698-20DDA91EB316}" type="slidenum">
              <a:rPr lang="en-US" smtClean="0"/>
              <a:t>‹#›</a:t>
            </a:fld>
            <a:endParaRPr lang="en-US"/>
          </a:p>
        </p:txBody>
      </p:sp>
    </p:spTree>
    <p:extLst>
      <p:ext uri="{BB962C8B-B14F-4D97-AF65-F5344CB8AC3E}">
        <p14:creationId xmlns:p14="http://schemas.microsoft.com/office/powerpoint/2010/main" val="17549826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07D5E-6AFC-4261-9C16-2563819DAD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FF570D2-822D-4FED-A549-50F29595280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871804-7D92-40E5-A5B4-F81D798FB4FA}"/>
              </a:ext>
            </a:extLst>
          </p:cNvPr>
          <p:cNvSpPr>
            <a:spLocks noGrp="1"/>
          </p:cNvSpPr>
          <p:nvPr>
            <p:ph type="dt" sz="half" idx="10"/>
          </p:nvPr>
        </p:nvSpPr>
        <p:spPr/>
        <p:txBody>
          <a:bodyPr/>
          <a:lstStyle/>
          <a:p>
            <a:fld id="{8144E2CE-8311-4314-AFF9-26B671B40B4B}" type="datetimeFigureOut">
              <a:rPr lang="en-US" smtClean="0"/>
              <a:t>10/30/2017</a:t>
            </a:fld>
            <a:endParaRPr lang="en-US"/>
          </a:p>
        </p:txBody>
      </p:sp>
      <p:sp>
        <p:nvSpPr>
          <p:cNvPr id="5" name="Footer Placeholder 4">
            <a:extLst>
              <a:ext uri="{FF2B5EF4-FFF2-40B4-BE49-F238E27FC236}">
                <a16:creationId xmlns:a16="http://schemas.microsoft.com/office/drawing/2014/main" id="{4A8C5162-C007-49F7-A160-C523CBB501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1422F9-F34C-43C2-A912-202AF4A8CDD4}"/>
              </a:ext>
            </a:extLst>
          </p:cNvPr>
          <p:cNvSpPr>
            <a:spLocks noGrp="1"/>
          </p:cNvSpPr>
          <p:nvPr>
            <p:ph type="sldNum" sz="quarter" idx="12"/>
          </p:nvPr>
        </p:nvSpPr>
        <p:spPr/>
        <p:txBody>
          <a:bodyPr/>
          <a:lstStyle/>
          <a:p>
            <a:fld id="{60476C41-2E17-4D97-A698-20DDA91EB316}" type="slidenum">
              <a:rPr lang="en-US" smtClean="0"/>
              <a:t>‹#›</a:t>
            </a:fld>
            <a:endParaRPr lang="en-US"/>
          </a:p>
        </p:txBody>
      </p:sp>
    </p:spTree>
    <p:extLst>
      <p:ext uri="{BB962C8B-B14F-4D97-AF65-F5344CB8AC3E}">
        <p14:creationId xmlns:p14="http://schemas.microsoft.com/office/powerpoint/2010/main" val="2580376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43C35D-B07E-44EC-9DF4-3F5DEC8CB21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E8255B-4C85-495B-90E6-4D259D1F8D9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00E2F5-AE52-4BAF-8BF6-3BF6FC90FB3A}"/>
              </a:ext>
            </a:extLst>
          </p:cNvPr>
          <p:cNvSpPr>
            <a:spLocks noGrp="1"/>
          </p:cNvSpPr>
          <p:nvPr>
            <p:ph type="dt" sz="half" idx="10"/>
          </p:nvPr>
        </p:nvSpPr>
        <p:spPr/>
        <p:txBody>
          <a:bodyPr/>
          <a:lstStyle/>
          <a:p>
            <a:fld id="{8144E2CE-8311-4314-AFF9-26B671B40B4B}" type="datetimeFigureOut">
              <a:rPr lang="en-US" smtClean="0"/>
              <a:t>10/30/2017</a:t>
            </a:fld>
            <a:endParaRPr lang="en-US"/>
          </a:p>
        </p:txBody>
      </p:sp>
      <p:sp>
        <p:nvSpPr>
          <p:cNvPr id="5" name="Footer Placeholder 4">
            <a:extLst>
              <a:ext uri="{FF2B5EF4-FFF2-40B4-BE49-F238E27FC236}">
                <a16:creationId xmlns:a16="http://schemas.microsoft.com/office/drawing/2014/main" id="{4309A0C4-639D-4142-9C05-6C037E64F8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17F49B-0809-4DE3-98EE-141604DEF198}"/>
              </a:ext>
            </a:extLst>
          </p:cNvPr>
          <p:cNvSpPr>
            <a:spLocks noGrp="1"/>
          </p:cNvSpPr>
          <p:nvPr>
            <p:ph type="sldNum" sz="quarter" idx="12"/>
          </p:nvPr>
        </p:nvSpPr>
        <p:spPr/>
        <p:txBody>
          <a:bodyPr/>
          <a:lstStyle/>
          <a:p>
            <a:fld id="{60476C41-2E17-4D97-A698-20DDA91EB316}" type="slidenum">
              <a:rPr lang="en-US" smtClean="0"/>
              <a:t>‹#›</a:t>
            </a:fld>
            <a:endParaRPr lang="en-US"/>
          </a:p>
        </p:txBody>
      </p:sp>
    </p:spTree>
    <p:extLst>
      <p:ext uri="{BB962C8B-B14F-4D97-AF65-F5344CB8AC3E}">
        <p14:creationId xmlns:p14="http://schemas.microsoft.com/office/powerpoint/2010/main" val="21284816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2980E-089D-4DD8-8FD7-E51D7AEEBE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C3CFF2D-D058-4804-9D00-AD7B0DB6199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B37743-9193-41D2-A5D9-931C402103A1}"/>
              </a:ext>
            </a:extLst>
          </p:cNvPr>
          <p:cNvSpPr>
            <a:spLocks noGrp="1"/>
          </p:cNvSpPr>
          <p:nvPr>
            <p:ph type="dt" sz="half" idx="10"/>
          </p:nvPr>
        </p:nvSpPr>
        <p:spPr/>
        <p:txBody>
          <a:bodyPr/>
          <a:lstStyle/>
          <a:p>
            <a:fld id="{8144E2CE-8311-4314-AFF9-26B671B40B4B}" type="datetimeFigureOut">
              <a:rPr lang="en-US" smtClean="0"/>
              <a:t>10/30/2017</a:t>
            </a:fld>
            <a:endParaRPr lang="en-US"/>
          </a:p>
        </p:txBody>
      </p:sp>
      <p:sp>
        <p:nvSpPr>
          <p:cNvPr id="5" name="Footer Placeholder 4">
            <a:extLst>
              <a:ext uri="{FF2B5EF4-FFF2-40B4-BE49-F238E27FC236}">
                <a16:creationId xmlns:a16="http://schemas.microsoft.com/office/drawing/2014/main" id="{AB873DD0-66B4-4F63-83E3-9A320242DD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E4AA4D-39F7-4EE7-A928-454274D9D6DD}"/>
              </a:ext>
            </a:extLst>
          </p:cNvPr>
          <p:cNvSpPr>
            <a:spLocks noGrp="1"/>
          </p:cNvSpPr>
          <p:nvPr>
            <p:ph type="sldNum" sz="quarter" idx="12"/>
          </p:nvPr>
        </p:nvSpPr>
        <p:spPr/>
        <p:txBody>
          <a:bodyPr/>
          <a:lstStyle/>
          <a:p>
            <a:fld id="{60476C41-2E17-4D97-A698-20DDA91EB316}" type="slidenum">
              <a:rPr lang="en-US" smtClean="0"/>
              <a:t>‹#›</a:t>
            </a:fld>
            <a:endParaRPr lang="en-US"/>
          </a:p>
        </p:txBody>
      </p:sp>
    </p:spTree>
    <p:extLst>
      <p:ext uri="{BB962C8B-B14F-4D97-AF65-F5344CB8AC3E}">
        <p14:creationId xmlns:p14="http://schemas.microsoft.com/office/powerpoint/2010/main" val="348955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9192C-C6D3-4BF8-8BC4-82FB21C3CF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DC79F4-AC01-452D-8D4E-E0B8925C771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9689A10-C911-4086-BB65-19606AA5061D}"/>
              </a:ext>
            </a:extLst>
          </p:cNvPr>
          <p:cNvSpPr>
            <a:spLocks noGrp="1"/>
          </p:cNvSpPr>
          <p:nvPr>
            <p:ph type="dt" sz="half" idx="10"/>
          </p:nvPr>
        </p:nvSpPr>
        <p:spPr/>
        <p:txBody>
          <a:bodyPr/>
          <a:lstStyle/>
          <a:p>
            <a:fld id="{8144E2CE-8311-4314-AFF9-26B671B40B4B}" type="datetimeFigureOut">
              <a:rPr lang="en-US" smtClean="0"/>
              <a:t>10/30/2017</a:t>
            </a:fld>
            <a:endParaRPr lang="en-US"/>
          </a:p>
        </p:txBody>
      </p:sp>
      <p:sp>
        <p:nvSpPr>
          <p:cNvPr id="5" name="Footer Placeholder 4">
            <a:extLst>
              <a:ext uri="{FF2B5EF4-FFF2-40B4-BE49-F238E27FC236}">
                <a16:creationId xmlns:a16="http://schemas.microsoft.com/office/drawing/2014/main" id="{926A961F-2698-4AB3-AE8A-B1282DF59A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409A93-AB36-45F3-A0F9-28C48D2F8380}"/>
              </a:ext>
            </a:extLst>
          </p:cNvPr>
          <p:cNvSpPr>
            <a:spLocks noGrp="1"/>
          </p:cNvSpPr>
          <p:nvPr>
            <p:ph type="sldNum" sz="quarter" idx="12"/>
          </p:nvPr>
        </p:nvSpPr>
        <p:spPr/>
        <p:txBody>
          <a:bodyPr/>
          <a:lstStyle/>
          <a:p>
            <a:fld id="{60476C41-2E17-4D97-A698-20DDA91EB316}" type="slidenum">
              <a:rPr lang="en-US" smtClean="0"/>
              <a:t>‹#›</a:t>
            </a:fld>
            <a:endParaRPr lang="en-US"/>
          </a:p>
        </p:txBody>
      </p:sp>
    </p:spTree>
    <p:extLst>
      <p:ext uri="{BB962C8B-B14F-4D97-AF65-F5344CB8AC3E}">
        <p14:creationId xmlns:p14="http://schemas.microsoft.com/office/powerpoint/2010/main" val="21377039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FE4467-DDE0-451C-81B0-6C9CC0F04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7C90BB-CCE2-4297-917A-0166DF496B8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4562105-03D1-4462-9B77-7348362A230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6B00BD0-0B2C-4CDD-8A80-53421F1C1930}"/>
              </a:ext>
            </a:extLst>
          </p:cNvPr>
          <p:cNvSpPr>
            <a:spLocks noGrp="1"/>
          </p:cNvSpPr>
          <p:nvPr>
            <p:ph type="dt" sz="half" idx="10"/>
          </p:nvPr>
        </p:nvSpPr>
        <p:spPr/>
        <p:txBody>
          <a:bodyPr/>
          <a:lstStyle/>
          <a:p>
            <a:fld id="{8144E2CE-8311-4314-AFF9-26B671B40B4B}" type="datetimeFigureOut">
              <a:rPr lang="en-US" smtClean="0"/>
              <a:t>10/30/2017</a:t>
            </a:fld>
            <a:endParaRPr lang="en-US"/>
          </a:p>
        </p:txBody>
      </p:sp>
      <p:sp>
        <p:nvSpPr>
          <p:cNvPr id="6" name="Footer Placeholder 5">
            <a:extLst>
              <a:ext uri="{FF2B5EF4-FFF2-40B4-BE49-F238E27FC236}">
                <a16:creationId xmlns:a16="http://schemas.microsoft.com/office/drawing/2014/main" id="{321B1DE1-4102-4375-A3CE-75880E0123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CFE7B1-E459-4E07-BF82-BD7ED34EFC77}"/>
              </a:ext>
            </a:extLst>
          </p:cNvPr>
          <p:cNvSpPr>
            <a:spLocks noGrp="1"/>
          </p:cNvSpPr>
          <p:nvPr>
            <p:ph type="sldNum" sz="quarter" idx="12"/>
          </p:nvPr>
        </p:nvSpPr>
        <p:spPr/>
        <p:txBody>
          <a:bodyPr/>
          <a:lstStyle/>
          <a:p>
            <a:fld id="{60476C41-2E17-4D97-A698-20DDA91EB316}" type="slidenum">
              <a:rPr lang="en-US" smtClean="0"/>
              <a:t>‹#›</a:t>
            </a:fld>
            <a:endParaRPr lang="en-US"/>
          </a:p>
        </p:txBody>
      </p:sp>
    </p:spTree>
    <p:extLst>
      <p:ext uri="{BB962C8B-B14F-4D97-AF65-F5344CB8AC3E}">
        <p14:creationId xmlns:p14="http://schemas.microsoft.com/office/powerpoint/2010/main" val="3778525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0943C-B620-4B23-B951-1983B7443D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544A56-7613-4AC7-BB06-BD960554E9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C7365F7-0E5B-46B9-A4B2-BD06D5566BF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4640BC5-C4FB-4DE1-B3DD-D741849667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679D982-5D98-4D67-9BF4-641ACFBF4817}"/>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DA1BF10-134C-42E5-8F96-47F0B73148C8}"/>
              </a:ext>
            </a:extLst>
          </p:cNvPr>
          <p:cNvSpPr>
            <a:spLocks noGrp="1"/>
          </p:cNvSpPr>
          <p:nvPr>
            <p:ph type="dt" sz="half" idx="10"/>
          </p:nvPr>
        </p:nvSpPr>
        <p:spPr/>
        <p:txBody>
          <a:bodyPr/>
          <a:lstStyle/>
          <a:p>
            <a:fld id="{8144E2CE-8311-4314-AFF9-26B671B40B4B}" type="datetimeFigureOut">
              <a:rPr lang="en-US" smtClean="0"/>
              <a:t>10/30/2017</a:t>
            </a:fld>
            <a:endParaRPr lang="en-US"/>
          </a:p>
        </p:txBody>
      </p:sp>
      <p:sp>
        <p:nvSpPr>
          <p:cNvPr id="8" name="Footer Placeholder 7">
            <a:extLst>
              <a:ext uri="{FF2B5EF4-FFF2-40B4-BE49-F238E27FC236}">
                <a16:creationId xmlns:a16="http://schemas.microsoft.com/office/drawing/2014/main" id="{F605B26B-6176-45CD-BC04-A3BED3C4A2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FF0B39C-44E3-40E6-B3C0-82572B87E236}"/>
              </a:ext>
            </a:extLst>
          </p:cNvPr>
          <p:cNvSpPr>
            <a:spLocks noGrp="1"/>
          </p:cNvSpPr>
          <p:nvPr>
            <p:ph type="sldNum" sz="quarter" idx="12"/>
          </p:nvPr>
        </p:nvSpPr>
        <p:spPr/>
        <p:txBody>
          <a:bodyPr/>
          <a:lstStyle/>
          <a:p>
            <a:fld id="{60476C41-2E17-4D97-A698-20DDA91EB316}" type="slidenum">
              <a:rPr lang="en-US" smtClean="0"/>
              <a:t>‹#›</a:t>
            </a:fld>
            <a:endParaRPr lang="en-US"/>
          </a:p>
        </p:txBody>
      </p:sp>
    </p:spTree>
    <p:extLst>
      <p:ext uri="{BB962C8B-B14F-4D97-AF65-F5344CB8AC3E}">
        <p14:creationId xmlns:p14="http://schemas.microsoft.com/office/powerpoint/2010/main" val="920282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E35CF-3249-4201-AD9C-A86ACAA688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744A2A-7A73-4344-A888-74452EF9523B}"/>
              </a:ext>
            </a:extLst>
          </p:cNvPr>
          <p:cNvSpPr>
            <a:spLocks noGrp="1"/>
          </p:cNvSpPr>
          <p:nvPr>
            <p:ph type="dt" sz="half" idx="10"/>
          </p:nvPr>
        </p:nvSpPr>
        <p:spPr/>
        <p:txBody>
          <a:bodyPr/>
          <a:lstStyle/>
          <a:p>
            <a:fld id="{8144E2CE-8311-4314-AFF9-26B671B40B4B}" type="datetimeFigureOut">
              <a:rPr lang="en-US" smtClean="0"/>
              <a:t>10/30/2017</a:t>
            </a:fld>
            <a:endParaRPr lang="en-US"/>
          </a:p>
        </p:txBody>
      </p:sp>
      <p:sp>
        <p:nvSpPr>
          <p:cNvPr id="4" name="Footer Placeholder 3">
            <a:extLst>
              <a:ext uri="{FF2B5EF4-FFF2-40B4-BE49-F238E27FC236}">
                <a16:creationId xmlns:a16="http://schemas.microsoft.com/office/drawing/2014/main" id="{B65CB162-9007-4392-9D8D-95800AB96E7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A1C847-D78D-4210-B3E8-2F2B7CA698B9}"/>
              </a:ext>
            </a:extLst>
          </p:cNvPr>
          <p:cNvSpPr>
            <a:spLocks noGrp="1"/>
          </p:cNvSpPr>
          <p:nvPr>
            <p:ph type="sldNum" sz="quarter" idx="12"/>
          </p:nvPr>
        </p:nvSpPr>
        <p:spPr/>
        <p:txBody>
          <a:bodyPr/>
          <a:lstStyle/>
          <a:p>
            <a:fld id="{60476C41-2E17-4D97-A698-20DDA91EB316}" type="slidenum">
              <a:rPr lang="en-US" smtClean="0"/>
              <a:t>‹#›</a:t>
            </a:fld>
            <a:endParaRPr lang="en-US"/>
          </a:p>
        </p:txBody>
      </p:sp>
    </p:spTree>
    <p:extLst>
      <p:ext uri="{BB962C8B-B14F-4D97-AF65-F5344CB8AC3E}">
        <p14:creationId xmlns:p14="http://schemas.microsoft.com/office/powerpoint/2010/main" val="3162554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Ref idx="1003">
        <a:schemeClr val="bg1"/>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3AD2C2-30FD-4B40-B108-5A7ECD4AA06B}"/>
              </a:ext>
            </a:extLst>
          </p:cNvPr>
          <p:cNvSpPr>
            <a:spLocks noGrp="1"/>
          </p:cNvSpPr>
          <p:nvPr>
            <p:ph type="dt" sz="half" idx="10"/>
          </p:nvPr>
        </p:nvSpPr>
        <p:spPr/>
        <p:txBody>
          <a:bodyPr/>
          <a:lstStyle/>
          <a:p>
            <a:fld id="{8144E2CE-8311-4314-AFF9-26B671B40B4B}" type="datetimeFigureOut">
              <a:rPr lang="en-US" smtClean="0"/>
              <a:t>10/30/2017</a:t>
            </a:fld>
            <a:endParaRPr lang="en-US"/>
          </a:p>
        </p:txBody>
      </p:sp>
      <p:sp>
        <p:nvSpPr>
          <p:cNvPr id="3" name="Footer Placeholder 2">
            <a:extLst>
              <a:ext uri="{FF2B5EF4-FFF2-40B4-BE49-F238E27FC236}">
                <a16:creationId xmlns:a16="http://schemas.microsoft.com/office/drawing/2014/main" id="{E96B0EFE-D33A-4350-8814-7635B9AD79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C1C4FFF-841A-41AC-BB12-22B12E855186}"/>
              </a:ext>
            </a:extLst>
          </p:cNvPr>
          <p:cNvSpPr>
            <a:spLocks noGrp="1"/>
          </p:cNvSpPr>
          <p:nvPr>
            <p:ph type="sldNum" sz="quarter" idx="12"/>
          </p:nvPr>
        </p:nvSpPr>
        <p:spPr/>
        <p:txBody>
          <a:bodyPr/>
          <a:lstStyle/>
          <a:p>
            <a:fld id="{60476C41-2E17-4D97-A698-20DDA91EB316}" type="slidenum">
              <a:rPr lang="en-US" smtClean="0"/>
              <a:t>‹#›</a:t>
            </a:fld>
            <a:endParaRPr lang="en-US"/>
          </a:p>
        </p:txBody>
      </p:sp>
    </p:spTree>
    <p:extLst>
      <p:ext uri="{BB962C8B-B14F-4D97-AF65-F5344CB8AC3E}">
        <p14:creationId xmlns:p14="http://schemas.microsoft.com/office/powerpoint/2010/main" val="1808608142"/>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27F19-2F05-47A4-9D38-81DE30FF1B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210B4F-90D4-47F2-90CB-140BD1504AF9}"/>
              </a:ext>
            </a:extLst>
          </p:cNvPr>
          <p:cNvSpPr>
            <a:spLocks noGrp="1"/>
          </p:cNvSpPr>
          <p:nvPr>
            <p:ph type="dt" sz="half" idx="10"/>
          </p:nvPr>
        </p:nvSpPr>
        <p:spPr/>
        <p:txBody>
          <a:bodyPr/>
          <a:lstStyle/>
          <a:p>
            <a:fld id="{8144E2CE-8311-4314-AFF9-26B671B40B4B}" type="datetimeFigureOut">
              <a:rPr lang="en-US" smtClean="0"/>
              <a:t>10/30/2017</a:t>
            </a:fld>
            <a:endParaRPr lang="en-US"/>
          </a:p>
        </p:txBody>
      </p:sp>
      <p:sp>
        <p:nvSpPr>
          <p:cNvPr id="4" name="Footer Placeholder 3">
            <a:extLst>
              <a:ext uri="{FF2B5EF4-FFF2-40B4-BE49-F238E27FC236}">
                <a16:creationId xmlns:a16="http://schemas.microsoft.com/office/drawing/2014/main" id="{5C32B364-FA33-4907-B92B-466664D294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FF44B9-FFBE-4871-928D-9C0128C6B82E}"/>
              </a:ext>
            </a:extLst>
          </p:cNvPr>
          <p:cNvSpPr>
            <a:spLocks noGrp="1"/>
          </p:cNvSpPr>
          <p:nvPr>
            <p:ph type="sldNum" sz="quarter" idx="12"/>
          </p:nvPr>
        </p:nvSpPr>
        <p:spPr/>
        <p:txBody>
          <a:bodyPr/>
          <a:lstStyle/>
          <a:p>
            <a:fld id="{60476C41-2E17-4D97-A698-20DDA91EB316}" type="slidenum">
              <a:rPr lang="en-US" smtClean="0"/>
              <a:t>‹#›</a:t>
            </a:fld>
            <a:endParaRPr lang="en-US"/>
          </a:p>
        </p:txBody>
      </p:sp>
    </p:spTree>
    <p:extLst>
      <p:ext uri="{BB962C8B-B14F-4D97-AF65-F5344CB8AC3E}">
        <p14:creationId xmlns:p14="http://schemas.microsoft.com/office/powerpoint/2010/main" val="1745226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2C106-6ED0-4B7A-BF74-C41B90B3957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4E1AC74-7011-4403-9D82-6D1B3AC38B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39B220C-9423-4CF0-9ACE-782CCB48A4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225F8E0-3BBD-4D61-8289-7F18AB7D2B2B}"/>
              </a:ext>
            </a:extLst>
          </p:cNvPr>
          <p:cNvSpPr>
            <a:spLocks noGrp="1"/>
          </p:cNvSpPr>
          <p:nvPr>
            <p:ph type="dt" sz="half" idx="10"/>
          </p:nvPr>
        </p:nvSpPr>
        <p:spPr/>
        <p:txBody>
          <a:bodyPr/>
          <a:lstStyle/>
          <a:p>
            <a:fld id="{8144E2CE-8311-4314-AFF9-26B671B40B4B}" type="datetimeFigureOut">
              <a:rPr lang="en-US" smtClean="0"/>
              <a:t>10/30/2017</a:t>
            </a:fld>
            <a:endParaRPr lang="en-US"/>
          </a:p>
        </p:txBody>
      </p:sp>
      <p:sp>
        <p:nvSpPr>
          <p:cNvPr id="6" name="Footer Placeholder 5">
            <a:extLst>
              <a:ext uri="{FF2B5EF4-FFF2-40B4-BE49-F238E27FC236}">
                <a16:creationId xmlns:a16="http://schemas.microsoft.com/office/drawing/2014/main" id="{541A9F3C-36F3-4FB8-9384-85BFA7FB4E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147EBE-2BC4-4898-A99B-5C830FD8AE96}"/>
              </a:ext>
            </a:extLst>
          </p:cNvPr>
          <p:cNvSpPr>
            <a:spLocks noGrp="1"/>
          </p:cNvSpPr>
          <p:nvPr>
            <p:ph type="sldNum" sz="quarter" idx="12"/>
          </p:nvPr>
        </p:nvSpPr>
        <p:spPr/>
        <p:txBody>
          <a:bodyPr/>
          <a:lstStyle/>
          <a:p>
            <a:fld id="{60476C41-2E17-4D97-A698-20DDA91EB316}" type="slidenum">
              <a:rPr lang="en-US" smtClean="0"/>
              <a:t>‹#›</a:t>
            </a:fld>
            <a:endParaRPr lang="en-US"/>
          </a:p>
        </p:txBody>
      </p:sp>
    </p:spTree>
    <p:extLst>
      <p:ext uri="{BB962C8B-B14F-4D97-AF65-F5344CB8AC3E}">
        <p14:creationId xmlns:p14="http://schemas.microsoft.com/office/powerpoint/2010/main" val="35220306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E3D479-D477-420A-8FE6-9D4CA76A10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DC02E02-E5C4-4C23-91F3-B06CDB6CDC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781BE3-A391-45CB-849C-C0219E16B0B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44E2CE-8311-4314-AFF9-26B671B40B4B}" type="datetimeFigureOut">
              <a:rPr lang="en-US" smtClean="0"/>
              <a:t>10/30/2017</a:t>
            </a:fld>
            <a:endParaRPr lang="en-US"/>
          </a:p>
        </p:txBody>
      </p:sp>
      <p:sp>
        <p:nvSpPr>
          <p:cNvPr id="5" name="Footer Placeholder 4">
            <a:extLst>
              <a:ext uri="{FF2B5EF4-FFF2-40B4-BE49-F238E27FC236}">
                <a16:creationId xmlns:a16="http://schemas.microsoft.com/office/drawing/2014/main" id="{CBB4D75A-16D2-4C96-9622-C9CB66E0CD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6470A70-ED0C-4944-9C3C-A6CA3AFAB1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476C41-2E17-4D97-A698-20DDA91EB316}" type="slidenum">
              <a:rPr lang="en-US" smtClean="0"/>
              <a:t>‹#›</a:t>
            </a:fld>
            <a:endParaRPr lang="en-US"/>
          </a:p>
        </p:txBody>
      </p:sp>
    </p:spTree>
    <p:extLst>
      <p:ext uri="{BB962C8B-B14F-4D97-AF65-F5344CB8AC3E}">
        <p14:creationId xmlns:p14="http://schemas.microsoft.com/office/powerpoint/2010/main" val="8177712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0"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hyperlink" Target="https://www.sketchup.com/products/sketchup-pro/new-in-2017" TargetMode="External"/><Relationship Id="rId5" Type="http://schemas.openxmlformats.org/officeDocument/2006/relationships/image" Target="../media/image21.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hyperlink" Target="https://www.sketchup.com/products/sketchup-pro/new-in-2017" TargetMode="External"/><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hyperlink" Target="https://www.sketchup.com/products/sketchup-pro/new-in-2017" TargetMode="External"/><Relationship Id="rId5" Type="http://schemas.openxmlformats.org/officeDocument/2006/relationships/image" Target="../media/image33.png"/><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hyperlink" Target="http://howtomechatronics.com/tutorials/arduino/arduino-wireless-communication-nrf24l01-tutorial/" TargetMode="External"/><Relationship Id="rId4" Type="http://schemas.openxmlformats.org/officeDocument/2006/relationships/hyperlink" Target="https://learn.sparkfun.com/tutorials/nrf24l01-transceiver-hookup-guid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21.xml.rels><?xml version="1.0" encoding="UTF-8" standalone="yes"?>
<Relationships xmlns="http://schemas.openxmlformats.org/package/2006/relationships"><Relationship Id="rId3" Type="http://schemas.openxmlformats.org/officeDocument/2006/relationships/hyperlink" Target="http://howtomechatronics.com/tutorials/arduino/arduino-wireless-communication-nrf24l01-tutorial/" TargetMode="External"/><Relationship Id="rId7" Type="http://schemas.openxmlformats.org/officeDocument/2006/relationships/image" Target="../media/image49.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hyperlink" Target="http://www.google.com/"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howtomechatronics.com/tutorials/arduino/arduino-wireless-communication-nrf24l01-tutorial/" TargetMode="External"/><Relationship Id="rId2" Type="http://schemas.openxmlformats.org/officeDocument/2006/relationships/hyperlink" Target="https://www.instructables.com/answers/How-do-you-determine-the-length-of-an-antenna-and-/" TargetMode="External"/><Relationship Id="rId1" Type="http://schemas.openxmlformats.org/officeDocument/2006/relationships/slideLayout" Target="../slideLayouts/slideLayout7.xml"/><Relationship Id="rId5" Type="http://schemas.openxmlformats.org/officeDocument/2006/relationships/hyperlink" Target="https://arduino-info.wikispaces.com/Nrf24L01-2.4GHz-HowTo" TargetMode="External"/><Relationship Id="rId4" Type="http://schemas.openxmlformats.org/officeDocument/2006/relationships/hyperlink" Target="https://learn.sparkfun.com/tutorials/nrf24l01-transceiver-hookup-guide"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https://en.wikipedia.org/wiki/Proximity_sensor" TargetMode="External"/><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hyperlink" Target="http://arduino-info.wikispaces.com/Ultrasonic+Distance+Sensor" TargetMode="External"/><Relationship Id="rId4" Type="http://schemas.openxmlformats.org/officeDocument/2006/relationships/image" Target="../media/image3.jpeg"/><Relationship Id="rId9" Type="http://schemas.openxmlformats.org/officeDocument/2006/relationships/hyperlink" Target="https://oceanservice.noaa.gov/facts/lidar.html"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earchnetworking.techtarget.com/definition/transceiver" TargetMode="External"/><Relationship Id="rId2" Type="http://schemas.openxmlformats.org/officeDocument/2006/relationships/hyperlink" Target="http://www.futureelectronics.com/en/wireless-rf-radio-frequency/transceiver-ics.aspx"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hyperlink" Target="https://www.amazon.com/Adafruit-RFM69HCW-Transceiver-Radio-Breakout/dp/B01HST0T88/ref=sr_1_1?ie=UTF8&amp;qid=1508584246&amp;sr=8-1&amp;keywords=transceiver+breakout" TargetMode="External"/><Relationship Id="rId7" Type="http://schemas.openxmlformats.org/officeDocument/2006/relationships/image" Target="../media/image11.jpeg"/><Relationship Id="rId12" Type="http://schemas.openxmlformats.org/officeDocument/2006/relationships/image" Target="../media/image16.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0.jpeg"/><Relationship Id="rId11" Type="http://schemas.openxmlformats.org/officeDocument/2006/relationships/image" Target="../media/image15.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3" Type="http://schemas.openxmlformats.org/officeDocument/2006/relationships/hyperlink" Target="https://www.wired.com/2010/09/wireless-explainer/" TargetMode="External"/><Relationship Id="rId2" Type="http://schemas.openxmlformats.org/officeDocument/2006/relationships/hyperlink" Target="https://www.allaboutcircuits.com/technical-articles/wi-fi-antennas-part-1-fundamentals/" TargetMode="Externa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6500586-CCA4-4904-952B-3E79AD9B08E4}"/>
              </a:ext>
            </a:extLst>
          </p:cNvPr>
          <p:cNvSpPr/>
          <p:nvPr/>
        </p:nvSpPr>
        <p:spPr>
          <a:xfrm>
            <a:off x="1243361" y="1526147"/>
            <a:ext cx="9294541" cy="4154984"/>
          </a:xfrm>
          <a:prstGeom prst="rect">
            <a:avLst/>
          </a:prstGeom>
          <a:noFill/>
          <a:effectLst>
            <a:glow rad="1155700">
              <a:schemeClr val="tx1">
                <a:alpha val="84000"/>
              </a:schemeClr>
            </a:glow>
          </a:effectLst>
        </p:spPr>
        <p:txBody>
          <a:bodyPr wrap="square">
            <a:spAutoFit/>
          </a:bodyPr>
          <a:lstStyle/>
          <a:p>
            <a:pPr algn="ctr"/>
            <a:r>
              <a:rPr lang="en-US" sz="5400" dirty="0">
                <a:latin typeface="Arial" panose="020B0604020202020204" pitchFamily="34" charset="0"/>
              </a:rPr>
              <a:t>EE 444  </a:t>
            </a:r>
            <a:endParaRPr lang="en-US" sz="5400" b="0" dirty="0">
              <a:effectLst/>
            </a:endParaRPr>
          </a:p>
          <a:p>
            <a:pPr algn="ctr"/>
            <a:r>
              <a:rPr lang="en-US" sz="5400" dirty="0">
                <a:latin typeface="Arial" panose="020B0604020202020204" pitchFamily="34" charset="0"/>
              </a:rPr>
              <a:t>Wireless Transceiver</a:t>
            </a:r>
          </a:p>
          <a:p>
            <a:pPr algn="ctr"/>
            <a:r>
              <a:rPr lang="en-US" sz="5400" dirty="0"/>
              <a:t>n</a:t>
            </a:r>
            <a:r>
              <a:rPr lang="en-US" sz="5400" b="0" dirty="0">
                <a:effectLst/>
              </a:rPr>
              <a:t>RF24L01+</a:t>
            </a:r>
          </a:p>
          <a:p>
            <a:pPr algn="ctr"/>
            <a:br>
              <a:rPr lang="en-US" sz="6600" b="0" dirty="0">
                <a:effectLst/>
              </a:rPr>
            </a:br>
            <a:r>
              <a:rPr lang="en-US" sz="3600" b="0" i="0" u="none" strike="noStrike" dirty="0">
                <a:effectLst/>
                <a:latin typeface="Arial" panose="020B0604020202020204" pitchFamily="34" charset="0"/>
              </a:rPr>
              <a:t>Roy Benmoshe</a:t>
            </a:r>
            <a:endParaRPr lang="en-US" sz="6600" b="0" dirty="0">
              <a:effectLst/>
            </a:endParaRPr>
          </a:p>
        </p:txBody>
      </p:sp>
    </p:spTree>
    <p:extLst>
      <p:ext uri="{BB962C8B-B14F-4D97-AF65-F5344CB8AC3E}">
        <p14:creationId xmlns:p14="http://schemas.microsoft.com/office/powerpoint/2010/main" val="2319466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radio-electronics.com/images/half-wave-dipole.gif">
            <a:extLst>
              <a:ext uri="{FF2B5EF4-FFF2-40B4-BE49-F238E27FC236}">
                <a16:creationId xmlns:a16="http://schemas.microsoft.com/office/drawing/2014/main" id="{47A4AD43-088D-4D29-848E-45B74112E9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5099" y="4032581"/>
            <a:ext cx="3715875" cy="26213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 athletic game&#10;&#10;Description generated with high confidence">
            <a:extLst>
              <a:ext uri="{FF2B5EF4-FFF2-40B4-BE49-F238E27FC236}">
                <a16:creationId xmlns:a16="http://schemas.microsoft.com/office/drawing/2014/main" id="{79610207-597B-4C3D-A715-467E7DFCB5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7410" y="1598218"/>
            <a:ext cx="4700859" cy="2315173"/>
          </a:xfrm>
          <a:prstGeom prst="rect">
            <a:avLst/>
          </a:prstGeom>
        </p:spPr>
      </p:pic>
      <p:sp>
        <p:nvSpPr>
          <p:cNvPr id="8" name="Rectangle 7">
            <a:extLst>
              <a:ext uri="{FF2B5EF4-FFF2-40B4-BE49-F238E27FC236}">
                <a16:creationId xmlns:a16="http://schemas.microsoft.com/office/drawing/2014/main" id="{BC1DEFF1-59EC-47E5-BC2A-ACAFD5DDF1E3}"/>
              </a:ext>
            </a:extLst>
          </p:cNvPr>
          <p:cNvSpPr/>
          <p:nvPr/>
        </p:nvSpPr>
        <p:spPr>
          <a:xfrm>
            <a:off x="258275" y="1057844"/>
            <a:ext cx="6096000" cy="2554545"/>
          </a:xfrm>
          <a:prstGeom prst="rect">
            <a:avLst/>
          </a:prstGeom>
        </p:spPr>
        <p:txBody>
          <a:bodyPr>
            <a:spAutoFit/>
          </a:bodyPr>
          <a:lstStyle/>
          <a:p>
            <a:endParaRPr lang="en-US" sz="1600" dirty="0">
              <a:solidFill>
                <a:srgbClr val="000000"/>
              </a:solidFill>
            </a:endParaRPr>
          </a:p>
          <a:p>
            <a:r>
              <a:rPr lang="en-US" sz="1600" dirty="0">
                <a:solidFill>
                  <a:srgbClr val="FF0000"/>
                </a:solidFill>
              </a:rPr>
              <a:t>Resonance</a:t>
            </a:r>
            <a:r>
              <a:rPr lang="en-US" sz="1600" dirty="0"/>
              <a:t> will occur at whole number fractions (1/2, 1/3, 1/4, etc.) of the fundamental frequency, shorter antennas can be used to send and recover the signal. </a:t>
            </a:r>
          </a:p>
          <a:p>
            <a:endParaRPr lang="en-US" sz="1600" dirty="0"/>
          </a:p>
          <a:p>
            <a:r>
              <a:rPr lang="en-US" sz="1600" dirty="0">
                <a:solidFill>
                  <a:srgbClr val="000000"/>
                </a:solidFill>
              </a:rPr>
              <a:t>A half-wave dipole antenna has a length that is one-half of the fundamental wavelength It is broken into two quarter-wave lengths called elements. The elements are set at 180 degrees from each other and fed from the middle. This type of antenna is called a center-fed half-wave dipole and shortens the antenna length by half.</a:t>
            </a:r>
          </a:p>
        </p:txBody>
      </p:sp>
      <p:sp>
        <p:nvSpPr>
          <p:cNvPr id="3" name="Rectangle 2">
            <a:extLst>
              <a:ext uri="{FF2B5EF4-FFF2-40B4-BE49-F238E27FC236}">
                <a16:creationId xmlns:a16="http://schemas.microsoft.com/office/drawing/2014/main" id="{C284C05E-97DE-44C2-8F54-AD4032F71791}"/>
              </a:ext>
            </a:extLst>
          </p:cNvPr>
          <p:cNvSpPr/>
          <p:nvPr/>
        </p:nvSpPr>
        <p:spPr>
          <a:xfrm>
            <a:off x="7202580" y="6066321"/>
            <a:ext cx="4545361" cy="461665"/>
          </a:xfrm>
          <a:prstGeom prst="rect">
            <a:avLst/>
          </a:prstGeom>
        </p:spPr>
        <p:txBody>
          <a:bodyPr wrap="square">
            <a:spAutoFit/>
          </a:bodyPr>
          <a:lstStyle/>
          <a:p>
            <a:r>
              <a:rPr lang="en-US" sz="1200" dirty="0"/>
              <a:t>https://upload.wikimedia.org/wikipedia/commons/d/dd/Dipole_receiving_antenna_animation_6_800x394x150ms.gif</a:t>
            </a:r>
          </a:p>
        </p:txBody>
      </p:sp>
      <p:sp>
        <p:nvSpPr>
          <p:cNvPr id="7" name="Rectangle 6">
            <a:extLst>
              <a:ext uri="{FF2B5EF4-FFF2-40B4-BE49-F238E27FC236}">
                <a16:creationId xmlns:a16="http://schemas.microsoft.com/office/drawing/2014/main" id="{6EE263BB-D8B9-4A2F-A270-E6B2F39E537A}"/>
              </a:ext>
            </a:extLst>
          </p:cNvPr>
          <p:cNvSpPr/>
          <p:nvPr/>
        </p:nvSpPr>
        <p:spPr>
          <a:xfrm>
            <a:off x="3410361" y="184432"/>
            <a:ext cx="4748992" cy="923330"/>
          </a:xfrm>
          <a:prstGeom prst="rect">
            <a:avLst/>
          </a:prstGeom>
          <a:noFill/>
        </p:spPr>
        <p:txBody>
          <a:bodyPr wrap="none" lIns="91440" tIns="45720" rIns="91440" bIns="45720">
            <a:spAutoFit/>
          </a:bodyPr>
          <a:lstStyle/>
          <a:p>
            <a:pPr algn="ct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2.4GHz Antenna</a:t>
            </a:r>
          </a:p>
        </p:txBody>
      </p:sp>
    </p:spTree>
    <p:extLst>
      <p:ext uri="{BB962C8B-B14F-4D97-AF65-F5344CB8AC3E}">
        <p14:creationId xmlns:p14="http://schemas.microsoft.com/office/powerpoint/2010/main" val="1679817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24BC2F1-A37B-4967-91F8-BFAA4980F84B}"/>
              </a:ext>
            </a:extLst>
          </p:cNvPr>
          <p:cNvPicPr>
            <a:picLocks noChangeAspect="1"/>
          </p:cNvPicPr>
          <p:nvPr/>
        </p:nvPicPr>
        <p:blipFill rotWithShape="1">
          <a:blip r:embed="rId2"/>
          <a:srcRect b="5245"/>
          <a:stretch/>
        </p:blipFill>
        <p:spPr>
          <a:xfrm>
            <a:off x="2" y="1317725"/>
            <a:ext cx="9406052" cy="5540275"/>
          </a:xfrm>
          <a:prstGeom prst="rect">
            <a:avLst/>
          </a:prstGeom>
        </p:spPr>
      </p:pic>
      <p:pic>
        <p:nvPicPr>
          <p:cNvPr id="3" name="Picture 2" descr="Image result for wifi transmission">
            <a:extLst>
              <a:ext uri="{FF2B5EF4-FFF2-40B4-BE49-F238E27FC236}">
                <a16:creationId xmlns:a16="http://schemas.microsoft.com/office/drawing/2014/main" id="{59AB7C52-18EC-4EF1-B21F-D8C6C1EEF49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207" b="89855" l="9990" r="89914">
                        <a14:foregroundMark x1="33979" y1="9477" x2="41585" y2="4300"/>
                        <a14:foregroundMark x1="53601" y1="66974" x2="51105" y2="69772"/>
                        <a14:foregroundMark x1="51105" y1="69772" x2="45821" y2="70393"/>
                        <a14:foregroundMark x1="45821" y1="70393" x2="40922" y2="67081"/>
                        <a14:foregroundMark x1="40922" y1="67081" x2="40611" y2="66654"/>
                        <a14:foregroundMark x1="37464" y1="21325" x2="37464" y2="21325"/>
                        <a14:foregroundMark x1="51105" y1="25466" x2="51105" y2="25466"/>
                        <a14:foregroundMark x1="49472" y1="46791" x2="49472" y2="46791"/>
                        <a14:backgroundMark x1="27762" y1="4555" x2="27762" y2="4555"/>
                        <a14:backgroundMark x1="24496" y1="30849" x2="24496" y2="30849"/>
                        <a14:backgroundMark x1="24111" y1="44928" x2="24111" y2="44928"/>
                        <a14:backgroundMark x1="26801" y1="46584" x2="26801" y2="46584"/>
                        <a14:backgroundMark x1="30259" y1="51346" x2="24015" y2="34990"/>
                        <a14:backgroundMark x1="24015" y1="34990" x2="15370" y2="20083"/>
                        <a14:backgroundMark x1="36311" y1="59627" x2="21326" y2="42029"/>
                        <a14:backgroundMark x1="21326" y1="42029" x2="18732" y2="37681"/>
                        <a14:backgroundMark x1="21326" y1="34161" x2="19500" y2="48447"/>
                        <a14:backgroundMark x1="19500" y1="48447" x2="21422" y2="59213"/>
                        <a14:backgroundMark x1="21422" y1="59213" x2="27185" y2="62112"/>
                        <a14:backgroundMark x1="27185" y1="62112" x2="27185" y2="48861"/>
                        <a14:backgroundMark x1="27185" y1="48861" x2="20653" y2="32298"/>
                        <a14:backgroundMark x1="20653" y1="32298" x2="20077" y2="32505"/>
                        <a14:backgroundMark x1="26321" y1="17184" x2="26321" y2="17184"/>
                        <a14:backgroundMark x1="27185" y1="7246" x2="19404" y2="26915"/>
                        <a14:backgroundMark x1="19404" y1="26915" x2="17195" y2="36439"/>
                        <a14:backgroundMark x1="17195" y1="36439" x2="17291" y2="36439"/>
                        <a14:backgroundMark x1="54947" y1="3520" x2="66378" y2="12008"/>
                        <a14:backgroundMark x1="66378" y1="12008" x2="73487" y2="42443"/>
                        <a14:backgroundMark x1="73487" y1="42443" x2="72430" y2="51760"/>
                        <a14:backgroundMark x1="40730" y1="20083" x2="38232" y2="22774"/>
                        <a14:backgroundMark x1="44284" y1="29193" x2="41883" y2="36025"/>
                        <a14:backgroundMark x1="37944" y1="60870" x2="36023" y2="67702"/>
                        <a14:backgroundMark x1="67147" y1="63147" x2="66571" y2="54658"/>
                        <a14:backgroundMark x1="64649" y1="55072" x2="61864" y2="61698"/>
                        <a14:backgroundMark x1="73007" y1="51553" x2="67435" y2="55487"/>
                        <a14:backgroundMark x1="67435" y1="55487" x2="65994" y2="57557"/>
                        <a14:backgroundMark x1="62824" y1="56936" x2="58021" y2="62112"/>
                        <a14:backgroundMark x1="58021" y1="62112" x2="57637" y2="64389"/>
                        <a14:backgroundMark x1="53794" y1="66460" x2="56004" y2="68116"/>
                        <a14:backgroundMark x1="30548" y1="12629" x2="30548" y2="12629"/>
                        <a14:backgroundMark x1="55427" y1="3106" x2="40826" y2="1656"/>
                        <a14:backgroundMark x1="45053" y1="1242" x2="51009" y2="0"/>
                        <a14:backgroundMark x1="51009" y1="0" x2="57733" y2="0"/>
                        <a14:backgroundMark x1="57733" y1="0" x2="54659" y2="1449"/>
                        <a14:backgroundMark x1="32661" y1="7246" x2="29971" y2="13043"/>
                        <a14:backgroundMark x1="38521" y1="18219" x2="38136" y2="18427"/>
                      </a14:backgroundRemoval>
                    </a14:imgEffect>
                  </a14:imgLayer>
                </a14:imgProps>
              </a:ext>
              <a:ext uri="{28A0092B-C50C-407E-A947-70E740481C1C}">
                <a14:useLocalDpi xmlns:a14="http://schemas.microsoft.com/office/drawing/2010/main" val="0"/>
              </a:ext>
            </a:extLst>
          </a:blip>
          <a:srcRect t="2" b="-3453"/>
          <a:stretch/>
        </p:blipFill>
        <p:spPr bwMode="auto">
          <a:xfrm>
            <a:off x="3173143" y="3542187"/>
            <a:ext cx="1634391" cy="784486"/>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9BE0C75D-485C-4693-84A8-6A2DD209B01D}"/>
              </a:ext>
            </a:extLst>
          </p:cNvPr>
          <p:cNvCxnSpPr>
            <a:cxnSpLocks/>
          </p:cNvCxnSpPr>
          <p:nvPr/>
        </p:nvCxnSpPr>
        <p:spPr>
          <a:xfrm flipH="1">
            <a:off x="4152156" y="3477751"/>
            <a:ext cx="1468059" cy="545981"/>
          </a:xfrm>
          <a:prstGeom prst="straightConnector1">
            <a:avLst/>
          </a:prstGeom>
          <a:ln w="57150">
            <a:solidFill>
              <a:srgbClr val="FF0000"/>
            </a:solidFill>
            <a:prstDash val="sysDot"/>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1D0E10F6-4C81-44AB-B00C-9338667BC43B}"/>
              </a:ext>
            </a:extLst>
          </p:cNvPr>
          <p:cNvSpPr/>
          <p:nvPr/>
        </p:nvSpPr>
        <p:spPr>
          <a:xfrm>
            <a:off x="9642445" y="2155022"/>
            <a:ext cx="2424506" cy="2168390"/>
          </a:xfrm>
          <a:prstGeom prst="rect">
            <a:avLst/>
          </a:prstGeom>
          <a:blipFill rotWithShape="1">
            <a:blip r:embed="rId5"/>
            <a:srcRect/>
            <a:stretch>
              <a:fillRect t="-1000" b="-1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1" name="TextBox 10">
            <a:extLst>
              <a:ext uri="{FF2B5EF4-FFF2-40B4-BE49-F238E27FC236}">
                <a16:creationId xmlns:a16="http://schemas.microsoft.com/office/drawing/2014/main" id="{59700130-4650-477E-A89B-BCB2712F697D}"/>
              </a:ext>
            </a:extLst>
          </p:cNvPr>
          <p:cNvSpPr txBox="1"/>
          <p:nvPr/>
        </p:nvSpPr>
        <p:spPr>
          <a:xfrm>
            <a:off x="2166571" y="6123825"/>
            <a:ext cx="6255227" cy="646331"/>
          </a:xfrm>
          <a:prstGeom prst="rect">
            <a:avLst/>
          </a:prstGeom>
          <a:noFill/>
        </p:spPr>
        <p:txBody>
          <a:bodyPr wrap="square" rtlCol="0">
            <a:spAutoFit/>
          </a:bodyPr>
          <a:lstStyle/>
          <a:p>
            <a:r>
              <a:rPr lang="en-US" dirty="0"/>
              <a:t>Designed on Sketchup</a:t>
            </a:r>
          </a:p>
          <a:p>
            <a:r>
              <a:rPr lang="en-US" dirty="0">
                <a:hlinkClick r:id="rId6"/>
              </a:rPr>
              <a:t>https://www.sketchup.com/products/sketchup-pro/new-in-2017</a:t>
            </a:r>
            <a:endParaRPr lang="en-US" dirty="0"/>
          </a:p>
        </p:txBody>
      </p:sp>
      <p:sp>
        <p:nvSpPr>
          <p:cNvPr id="12" name="Rectangle 11">
            <a:extLst>
              <a:ext uri="{FF2B5EF4-FFF2-40B4-BE49-F238E27FC236}">
                <a16:creationId xmlns:a16="http://schemas.microsoft.com/office/drawing/2014/main" id="{1B8E24F8-0B73-4C95-89D7-CAC905331991}"/>
              </a:ext>
            </a:extLst>
          </p:cNvPr>
          <p:cNvSpPr/>
          <p:nvPr/>
        </p:nvSpPr>
        <p:spPr>
          <a:xfrm>
            <a:off x="3203467" y="184432"/>
            <a:ext cx="5162760" cy="646331"/>
          </a:xfrm>
          <a:prstGeom prst="rect">
            <a:avLst/>
          </a:prstGeom>
          <a:noFill/>
        </p:spPr>
        <p:txBody>
          <a:bodyPr wrap="none" lIns="91440" tIns="45720" rIns="91440" bIns="45720">
            <a:spAutoFit/>
          </a:bodyPr>
          <a:lstStyle/>
          <a:p>
            <a:pPr algn="ctr"/>
            <a:r>
              <a:rPr lang="en-US"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2.4GHz PCB Trace Antenna</a:t>
            </a:r>
          </a:p>
        </p:txBody>
      </p:sp>
      <p:sp>
        <p:nvSpPr>
          <p:cNvPr id="13" name="TextBox 12">
            <a:extLst>
              <a:ext uri="{FF2B5EF4-FFF2-40B4-BE49-F238E27FC236}">
                <a16:creationId xmlns:a16="http://schemas.microsoft.com/office/drawing/2014/main" id="{D0456509-B50D-404C-AE1A-6D9861612745}"/>
              </a:ext>
            </a:extLst>
          </p:cNvPr>
          <p:cNvSpPr txBox="1"/>
          <p:nvPr/>
        </p:nvSpPr>
        <p:spPr>
          <a:xfrm rot="20254289">
            <a:off x="4460783" y="3321067"/>
            <a:ext cx="508473" cy="369332"/>
          </a:xfrm>
          <a:prstGeom prst="rect">
            <a:avLst/>
          </a:prstGeom>
          <a:noFill/>
        </p:spPr>
        <p:txBody>
          <a:bodyPr wrap="none" rtlCol="0">
            <a:spAutoFit/>
          </a:bodyPr>
          <a:lstStyle/>
          <a:p>
            <a:r>
              <a:rPr lang="en-US" b="1" dirty="0">
                <a:solidFill>
                  <a:srgbClr val="FF0000"/>
                </a:solidFill>
              </a:rPr>
              <a:t>8 </a:t>
            </a:r>
            <a:r>
              <a:rPr lang="en-US" b="1" dirty="0" err="1">
                <a:solidFill>
                  <a:srgbClr val="FF0000"/>
                </a:solidFill>
              </a:rPr>
              <a:t>ft</a:t>
            </a:r>
            <a:endParaRPr lang="en-US" b="1" dirty="0">
              <a:solidFill>
                <a:srgbClr val="FF0000"/>
              </a:solidFill>
            </a:endParaRPr>
          </a:p>
        </p:txBody>
      </p:sp>
    </p:spTree>
    <p:extLst>
      <p:ext uri="{BB962C8B-B14F-4D97-AF65-F5344CB8AC3E}">
        <p14:creationId xmlns:p14="http://schemas.microsoft.com/office/powerpoint/2010/main" val="1051823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9944719-5995-4BE1-AA4C-878A2B317A21}"/>
              </a:ext>
            </a:extLst>
          </p:cNvPr>
          <p:cNvPicPr>
            <a:picLocks noChangeAspect="1"/>
          </p:cNvPicPr>
          <p:nvPr/>
        </p:nvPicPr>
        <p:blipFill>
          <a:blip r:embed="rId2"/>
          <a:stretch>
            <a:fillRect/>
          </a:stretch>
        </p:blipFill>
        <p:spPr>
          <a:xfrm>
            <a:off x="1" y="1315844"/>
            <a:ext cx="9350878" cy="5498474"/>
          </a:xfrm>
          <a:prstGeom prst="rect">
            <a:avLst/>
          </a:prstGeom>
        </p:spPr>
      </p:pic>
      <p:sp>
        <p:nvSpPr>
          <p:cNvPr id="4" name="TextBox 3">
            <a:extLst>
              <a:ext uri="{FF2B5EF4-FFF2-40B4-BE49-F238E27FC236}">
                <a16:creationId xmlns:a16="http://schemas.microsoft.com/office/drawing/2014/main" id="{E6955D93-842A-42C1-8DFF-046F88A40503}"/>
              </a:ext>
            </a:extLst>
          </p:cNvPr>
          <p:cNvSpPr txBox="1"/>
          <p:nvPr/>
        </p:nvSpPr>
        <p:spPr>
          <a:xfrm>
            <a:off x="2166571" y="6123825"/>
            <a:ext cx="6255227" cy="646331"/>
          </a:xfrm>
          <a:prstGeom prst="rect">
            <a:avLst/>
          </a:prstGeom>
          <a:noFill/>
        </p:spPr>
        <p:txBody>
          <a:bodyPr wrap="square" rtlCol="0">
            <a:spAutoFit/>
          </a:bodyPr>
          <a:lstStyle/>
          <a:p>
            <a:r>
              <a:rPr lang="en-US" dirty="0"/>
              <a:t>Designed on Sketchup</a:t>
            </a:r>
          </a:p>
          <a:p>
            <a:r>
              <a:rPr lang="en-US" dirty="0">
                <a:hlinkClick r:id="rId3"/>
              </a:rPr>
              <a:t>https://www.sketchup.com/products/sketchup-pro/new-in-2017</a:t>
            </a:r>
            <a:endParaRPr lang="en-US" dirty="0"/>
          </a:p>
        </p:txBody>
      </p:sp>
      <p:sp>
        <p:nvSpPr>
          <p:cNvPr id="5" name="Rectangle 4">
            <a:extLst>
              <a:ext uri="{FF2B5EF4-FFF2-40B4-BE49-F238E27FC236}">
                <a16:creationId xmlns:a16="http://schemas.microsoft.com/office/drawing/2014/main" id="{FFB7DFF0-E85E-4617-8DB0-27E9A9400D63}"/>
              </a:ext>
            </a:extLst>
          </p:cNvPr>
          <p:cNvSpPr/>
          <p:nvPr/>
        </p:nvSpPr>
        <p:spPr>
          <a:xfrm>
            <a:off x="9539869" y="1800922"/>
            <a:ext cx="2472946" cy="2063707"/>
          </a:xfrm>
          <a:prstGeom prst="rect">
            <a:avLst/>
          </a:prstGeom>
          <a:blipFill rotWithShape="1">
            <a:blip r:embed="rId4">
              <a:extLst>
                <a:ext uri="{28A0092B-C50C-407E-A947-70E740481C1C}">
                  <a14:useLocalDpi xmlns:a14="http://schemas.microsoft.com/office/drawing/2010/main" val="0"/>
                </a:ext>
              </a:extLst>
            </a:blip>
            <a:srcRect/>
            <a:stretch>
              <a:fillRect t="-8000" b="-8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 name="Rectangle 7">
            <a:extLst>
              <a:ext uri="{FF2B5EF4-FFF2-40B4-BE49-F238E27FC236}">
                <a16:creationId xmlns:a16="http://schemas.microsoft.com/office/drawing/2014/main" id="{79D19B5D-61D0-4438-943D-9EE66E84DF45}"/>
              </a:ext>
            </a:extLst>
          </p:cNvPr>
          <p:cNvSpPr/>
          <p:nvPr/>
        </p:nvSpPr>
        <p:spPr>
          <a:xfrm>
            <a:off x="1357670" y="184432"/>
            <a:ext cx="8854347" cy="646331"/>
          </a:xfrm>
          <a:prstGeom prst="rect">
            <a:avLst/>
          </a:prstGeom>
          <a:noFill/>
        </p:spPr>
        <p:txBody>
          <a:bodyPr wrap="none" lIns="91440" tIns="45720" rIns="91440" bIns="45720">
            <a:spAutoFit/>
          </a:bodyPr>
          <a:lstStyle/>
          <a:p>
            <a:pPr algn="ctr"/>
            <a:r>
              <a:rPr lang="en-US"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2.4GHz </a:t>
            </a:r>
            <a:r>
              <a:rPr lang="en-US" sz="36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Sparkfun</a:t>
            </a:r>
            <a:r>
              <a:rPr lang="en-US"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Board With Ceramic Antenna</a:t>
            </a:r>
          </a:p>
        </p:txBody>
      </p:sp>
      <p:sp>
        <p:nvSpPr>
          <p:cNvPr id="9" name="TextBox 8">
            <a:extLst>
              <a:ext uri="{FF2B5EF4-FFF2-40B4-BE49-F238E27FC236}">
                <a16:creationId xmlns:a16="http://schemas.microsoft.com/office/drawing/2014/main" id="{4502BAB6-294C-4431-B69A-2A34E500B510}"/>
              </a:ext>
            </a:extLst>
          </p:cNvPr>
          <p:cNvSpPr txBox="1"/>
          <p:nvPr/>
        </p:nvSpPr>
        <p:spPr>
          <a:xfrm rot="924577">
            <a:off x="5710290" y="4804696"/>
            <a:ext cx="625492" cy="369332"/>
          </a:xfrm>
          <a:prstGeom prst="rect">
            <a:avLst/>
          </a:prstGeom>
          <a:noFill/>
        </p:spPr>
        <p:txBody>
          <a:bodyPr wrap="none" rtlCol="0">
            <a:spAutoFit/>
          </a:bodyPr>
          <a:lstStyle/>
          <a:p>
            <a:r>
              <a:rPr lang="en-US" b="1" dirty="0">
                <a:solidFill>
                  <a:srgbClr val="FF0000"/>
                </a:solidFill>
              </a:rPr>
              <a:t>30 </a:t>
            </a:r>
            <a:r>
              <a:rPr lang="en-US" b="1" dirty="0" err="1">
                <a:solidFill>
                  <a:srgbClr val="FF0000"/>
                </a:solidFill>
              </a:rPr>
              <a:t>ft</a:t>
            </a:r>
            <a:endParaRPr lang="en-US" b="1" dirty="0">
              <a:solidFill>
                <a:srgbClr val="FF0000"/>
              </a:solidFill>
            </a:endParaRPr>
          </a:p>
        </p:txBody>
      </p:sp>
    </p:spTree>
    <p:extLst>
      <p:ext uri="{BB962C8B-B14F-4D97-AF65-F5344CB8AC3E}">
        <p14:creationId xmlns:p14="http://schemas.microsoft.com/office/powerpoint/2010/main" val="22669481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6" descr="https://arduino-info.wikispaces.com/file/view/nRF24L01-LN-PA-2.jpg/243330207/370x267/nRF24L01-LN-PA-2.jpg">
            <a:extLst>
              <a:ext uri="{FF2B5EF4-FFF2-40B4-BE49-F238E27FC236}">
                <a16:creationId xmlns:a16="http://schemas.microsoft.com/office/drawing/2014/main" id="{02242B3C-CCC8-46AF-BCEB-34B9D1D168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20255" y="1400983"/>
            <a:ext cx="2103771" cy="1518127"/>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Super Power Supply® SMA Male to IPEX U.FL Male Center Straight RF Adapter Coax Coaxial Connector">
            <a:extLst>
              <a:ext uri="{FF2B5EF4-FFF2-40B4-BE49-F238E27FC236}">
                <a16:creationId xmlns:a16="http://schemas.microsoft.com/office/drawing/2014/main" id="{78A1748B-AECD-4638-A796-7FC9F1CA5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6521" y="3120874"/>
            <a:ext cx="1901564" cy="142617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www.mouser.com/images/molex/lrg/146153-0200_SPL.jpg">
            <a:extLst>
              <a:ext uri="{FF2B5EF4-FFF2-40B4-BE49-F238E27FC236}">
                <a16:creationId xmlns:a16="http://schemas.microsoft.com/office/drawing/2014/main" id="{EEB57353-CB2A-4A52-B990-2D0D61C70C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3982" y="4481165"/>
            <a:ext cx="3219716" cy="219526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7F569A5-DA78-4F84-B498-68795CBE1A0B}"/>
              </a:ext>
            </a:extLst>
          </p:cNvPr>
          <p:cNvPicPr>
            <a:picLocks noChangeAspect="1"/>
          </p:cNvPicPr>
          <p:nvPr/>
        </p:nvPicPr>
        <p:blipFill>
          <a:blip r:embed="rId5"/>
          <a:stretch>
            <a:fillRect/>
          </a:stretch>
        </p:blipFill>
        <p:spPr>
          <a:xfrm>
            <a:off x="0" y="1317434"/>
            <a:ext cx="8199322" cy="5540565"/>
          </a:xfrm>
          <a:prstGeom prst="rect">
            <a:avLst/>
          </a:prstGeom>
        </p:spPr>
      </p:pic>
      <p:sp>
        <p:nvSpPr>
          <p:cNvPr id="14" name="TextBox 13">
            <a:extLst>
              <a:ext uri="{FF2B5EF4-FFF2-40B4-BE49-F238E27FC236}">
                <a16:creationId xmlns:a16="http://schemas.microsoft.com/office/drawing/2014/main" id="{67030698-68C7-4C32-8029-657CA3C83040}"/>
              </a:ext>
            </a:extLst>
          </p:cNvPr>
          <p:cNvSpPr txBox="1"/>
          <p:nvPr/>
        </p:nvSpPr>
        <p:spPr>
          <a:xfrm>
            <a:off x="0" y="6334779"/>
            <a:ext cx="5015834" cy="523220"/>
          </a:xfrm>
          <a:prstGeom prst="rect">
            <a:avLst/>
          </a:prstGeom>
          <a:noFill/>
        </p:spPr>
        <p:txBody>
          <a:bodyPr wrap="square" rtlCol="0">
            <a:spAutoFit/>
          </a:bodyPr>
          <a:lstStyle/>
          <a:p>
            <a:r>
              <a:rPr lang="en-US" sz="1400" dirty="0"/>
              <a:t>Designed on Sketchup</a:t>
            </a:r>
          </a:p>
          <a:p>
            <a:r>
              <a:rPr lang="en-US" sz="1400" dirty="0">
                <a:hlinkClick r:id="rId6"/>
              </a:rPr>
              <a:t>https://www.sketchup.com/products/sketchup-pro/new-in-2017</a:t>
            </a:r>
            <a:endParaRPr lang="en-US" sz="1400" dirty="0"/>
          </a:p>
        </p:txBody>
      </p:sp>
      <p:sp>
        <p:nvSpPr>
          <p:cNvPr id="23" name="Rectangle 22">
            <a:extLst>
              <a:ext uri="{FF2B5EF4-FFF2-40B4-BE49-F238E27FC236}">
                <a16:creationId xmlns:a16="http://schemas.microsoft.com/office/drawing/2014/main" id="{ECFC70E1-297A-4032-BA6D-84CD0C54C3C3}"/>
              </a:ext>
            </a:extLst>
          </p:cNvPr>
          <p:cNvSpPr/>
          <p:nvPr/>
        </p:nvSpPr>
        <p:spPr>
          <a:xfrm>
            <a:off x="1221272" y="213241"/>
            <a:ext cx="9436751" cy="646331"/>
          </a:xfrm>
          <a:prstGeom prst="rect">
            <a:avLst/>
          </a:prstGeom>
          <a:noFill/>
        </p:spPr>
        <p:txBody>
          <a:bodyPr wrap="none" lIns="91440" tIns="45720" rIns="91440" bIns="45720">
            <a:spAutoFit/>
          </a:bodyPr>
          <a:lstStyle/>
          <a:p>
            <a:pPr algn="ctr"/>
            <a:r>
              <a:rPr lang="en-US"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Breakout with SMA-&gt; </a:t>
            </a:r>
            <a:r>
              <a:rPr lang="en-US" sz="3600" dirty="0" err="1">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u.fl</a:t>
            </a:r>
            <a:r>
              <a:rPr lang="en-US"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 adapter -&gt; PCB Antenna</a:t>
            </a:r>
          </a:p>
        </p:txBody>
      </p:sp>
      <p:sp>
        <p:nvSpPr>
          <p:cNvPr id="24" name="TextBox 23">
            <a:extLst>
              <a:ext uri="{FF2B5EF4-FFF2-40B4-BE49-F238E27FC236}">
                <a16:creationId xmlns:a16="http://schemas.microsoft.com/office/drawing/2014/main" id="{D347FDC3-0C7A-49F3-8F5C-8C7585833CA2}"/>
              </a:ext>
            </a:extLst>
          </p:cNvPr>
          <p:cNvSpPr txBox="1"/>
          <p:nvPr/>
        </p:nvSpPr>
        <p:spPr>
          <a:xfrm rot="4159864">
            <a:off x="4549654" y="3903050"/>
            <a:ext cx="742511" cy="369332"/>
          </a:xfrm>
          <a:prstGeom prst="rect">
            <a:avLst/>
          </a:prstGeom>
          <a:noFill/>
        </p:spPr>
        <p:txBody>
          <a:bodyPr wrap="none" rtlCol="0">
            <a:spAutoFit/>
          </a:bodyPr>
          <a:lstStyle/>
          <a:p>
            <a:r>
              <a:rPr lang="en-US" b="1" dirty="0">
                <a:solidFill>
                  <a:srgbClr val="FF0000"/>
                </a:solidFill>
              </a:rPr>
              <a:t>100 </a:t>
            </a:r>
            <a:r>
              <a:rPr lang="en-US" b="1" dirty="0" err="1">
                <a:solidFill>
                  <a:srgbClr val="FF0000"/>
                </a:solidFill>
              </a:rPr>
              <a:t>ft</a:t>
            </a:r>
            <a:endParaRPr lang="en-US" b="1" dirty="0">
              <a:solidFill>
                <a:srgbClr val="FF0000"/>
              </a:solidFill>
            </a:endParaRPr>
          </a:p>
        </p:txBody>
      </p:sp>
    </p:spTree>
    <p:extLst>
      <p:ext uri="{BB962C8B-B14F-4D97-AF65-F5344CB8AC3E}">
        <p14:creationId xmlns:p14="http://schemas.microsoft.com/office/powerpoint/2010/main" val="3941043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65A523E-AAA9-4305-8CE3-7C13ABD1607B}"/>
              </a:ext>
            </a:extLst>
          </p:cNvPr>
          <p:cNvGrpSpPr/>
          <p:nvPr/>
        </p:nvGrpSpPr>
        <p:grpSpPr>
          <a:xfrm>
            <a:off x="932568" y="0"/>
            <a:ext cx="2173970" cy="6858000"/>
            <a:chOff x="7085087" y="872011"/>
            <a:chExt cx="1937802" cy="5985988"/>
          </a:xfrm>
        </p:grpSpPr>
        <p:pic>
          <p:nvPicPr>
            <p:cNvPr id="4" name="Picture 3">
              <a:extLst>
                <a:ext uri="{FF2B5EF4-FFF2-40B4-BE49-F238E27FC236}">
                  <a16:creationId xmlns:a16="http://schemas.microsoft.com/office/drawing/2014/main" id="{A0FE5BA2-0E9A-4E94-B4BD-3A8F6A1669D8}"/>
                </a:ext>
              </a:extLst>
            </p:cNvPr>
            <p:cNvPicPr>
              <a:picLocks noChangeAspect="1"/>
            </p:cNvPicPr>
            <p:nvPr/>
          </p:nvPicPr>
          <p:blipFill rotWithShape="1">
            <a:blip r:embed="rId2"/>
            <a:srcRect l="59141" t="41061" r="22952" b="-1"/>
            <a:stretch/>
          </p:blipFill>
          <p:spPr>
            <a:xfrm>
              <a:off x="7085087" y="2815869"/>
              <a:ext cx="1937802" cy="4042130"/>
            </a:xfrm>
            <a:prstGeom prst="rect">
              <a:avLst/>
            </a:prstGeom>
          </p:spPr>
        </p:pic>
        <p:pic>
          <p:nvPicPr>
            <p:cNvPr id="2" name="Picture 1">
              <a:extLst>
                <a:ext uri="{FF2B5EF4-FFF2-40B4-BE49-F238E27FC236}">
                  <a16:creationId xmlns:a16="http://schemas.microsoft.com/office/drawing/2014/main" id="{6D431D52-DA00-4652-9BDA-3B3B92C2DF89}"/>
                </a:ext>
              </a:extLst>
            </p:cNvPr>
            <p:cNvPicPr>
              <a:picLocks noChangeAspect="1"/>
            </p:cNvPicPr>
            <p:nvPr/>
          </p:nvPicPr>
          <p:blipFill rotWithShape="1">
            <a:blip r:embed="rId3"/>
            <a:srcRect l="59141" t="12716" r="22952" b="58939"/>
            <a:stretch/>
          </p:blipFill>
          <p:spPr>
            <a:xfrm>
              <a:off x="7085087" y="872011"/>
              <a:ext cx="1937802" cy="1943858"/>
            </a:xfrm>
            <a:prstGeom prst="rect">
              <a:avLst/>
            </a:prstGeom>
          </p:spPr>
        </p:pic>
      </p:grpSp>
      <p:pic>
        <p:nvPicPr>
          <p:cNvPr id="6" name="Picture 5">
            <a:extLst>
              <a:ext uri="{FF2B5EF4-FFF2-40B4-BE49-F238E27FC236}">
                <a16:creationId xmlns:a16="http://schemas.microsoft.com/office/drawing/2014/main" id="{678EBDA0-0CD6-41B2-BE3A-664D29BE042E}"/>
              </a:ext>
            </a:extLst>
          </p:cNvPr>
          <p:cNvPicPr>
            <a:picLocks noChangeAspect="1"/>
          </p:cNvPicPr>
          <p:nvPr/>
        </p:nvPicPr>
        <p:blipFill>
          <a:blip r:embed="rId4"/>
          <a:stretch>
            <a:fillRect/>
          </a:stretch>
        </p:blipFill>
        <p:spPr>
          <a:xfrm>
            <a:off x="3859244" y="926443"/>
            <a:ext cx="3969962" cy="1327903"/>
          </a:xfrm>
          <a:prstGeom prst="rect">
            <a:avLst/>
          </a:prstGeom>
          <a:ln w="38100">
            <a:solidFill>
              <a:srgbClr val="FF0000"/>
            </a:solidFill>
          </a:ln>
        </p:spPr>
      </p:pic>
      <p:pic>
        <p:nvPicPr>
          <p:cNvPr id="7" name="Picture 6">
            <a:extLst>
              <a:ext uri="{FF2B5EF4-FFF2-40B4-BE49-F238E27FC236}">
                <a16:creationId xmlns:a16="http://schemas.microsoft.com/office/drawing/2014/main" id="{A21DBB20-D3C6-4EF3-B0F9-4E2C03AF889B}"/>
              </a:ext>
            </a:extLst>
          </p:cNvPr>
          <p:cNvPicPr>
            <a:picLocks noChangeAspect="1"/>
          </p:cNvPicPr>
          <p:nvPr/>
        </p:nvPicPr>
        <p:blipFill>
          <a:blip r:embed="rId5"/>
          <a:stretch>
            <a:fillRect/>
          </a:stretch>
        </p:blipFill>
        <p:spPr>
          <a:xfrm>
            <a:off x="3859244" y="4017782"/>
            <a:ext cx="4146364" cy="1392071"/>
          </a:xfrm>
          <a:prstGeom prst="rect">
            <a:avLst/>
          </a:prstGeom>
          <a:ln w="38100">
            <a:solidFill>
              <a:srgbClr val="FF0000"/>
            </a:solidFill>
          </a:ln>
        </p:spPr>
      </p:pic>
      <p:cxnSp>
        <p:nvCxnSpPr>
          <p:cNvPr id="8" name="Straight Connector 7">
            <a:extLst>
              <a:ext uri="{FF2B5EF4-FFF2-40B4-BE49-F238E27FC236}">
                <a16:creationId xmlns:a16="http://schemas.microsoft.com/office/drawing/2014/main" id="{E16C537F-3484-4A46-96E1-5E1F9E875101}"/>
              </a:ext>
            </a:extLst>
          </p:cNvPr>
          <p:cNvCxnSpPr>
            <a:cxnSpLocks/>
          </p:cNvCxnSpPr>
          <p:nvPr/>
        </p:nvCxnSpPr>
        <p:spPr>
          <a:xfrm flipH="1">
            <a:off x="1943857" y="4017782"/>
            <a:ext cx="1915388" cy="213473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5D2A69C-9290-46DA-9F14-B75292B2B1AE}"/>
              </a:ext>
            </a:extLst>
          </p:cNvPr>
          <p:cNvCxnSpPr>
            <a:cxnSpLocks/>
          </p:cNvCxnSpPr>
          <p:nvPr/>
        </p:nvCxnSpPr>
        <p:spPr>
          <a:xfrm flipH="1">
            <a:off x="2143693" y="5409853"/>
            <a:ext cx="1715554" cy="74266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FE57FC4A-BF13-4E8F-A77E-614DE594491C}"/>
              </a:ext>
            </a:extLst>
          </p:cNvPr>
          <p:cNvSpPr/>
          <p:nvPr/>
        </p:nvSpPr>
        <p:spPr>
          <a:xfrm>
            <a:off x="1901468" y="6152519"/>
            <a:ext cx="242225" cy="19983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CFEA39F1-AF60-4896-877C-CC17FAB835BC}"/>
              </a:ext>
            </a:extLst>
          </p:cNvPr>
          <p:cNvCxnSpPr>
            <a:cxnSpLocks/>
          </p:cNvCxnSpPr>
          <p:nvPr/>
        </p:nvCxnSpPr>
        <p:spPr>
          <a:xfrm flipH="1">
            <a:off x="2143693" y="5409853"/>
            <a:ext cx="5861916" cy="94250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2F2AF6CD-ADBA-4881-87C0-68904D362230}"/>
              </a:ext>
            </a:extLst>
          </p:cNvPr>
          <p:cNvSpPr/>
          <p:nvPr/>
        </p:nvSpPr>
        <p:spPr>
          <a:xfrm>
            <a:off x="1701632" y="0"/>
            <a:ext cx="242225" cy="19983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a:extLst>
              <a:ext uri="{FF2B5EF4-FFF2-40B4-BE49-F238E27FC236}">
                <a16:creationId xmlns:a16="http://schemas.microsoft.com/office/drawing/2014/main" id="{92E25013-36C0-4202-85F1-915311F9309E}"/>
              </a:ext>
            </a:extLst>
          </p:cNvPr>
          <p:cNvCxnSpPr>
            <a:cxnSpLocks/>
          </p:cNvCxnSpPr>
          <p:nvPr/>
        </p:nvCxnSpPr>
        <p:spPr>
          <a:xfrm flipH="1" flipV="1">
            <a:off x="1946292" y="83817"/>
            <a:ext cx="1912952" cy="8281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26C47EB-77F5-442C-AD64-EFE7A2DE7D7D}"/>
              </a:ext>
            </a:extLst>
          </p:cNvPr>
          <p:cNvCxnSpPr>
            <a:cxnSpLocks/>
          </p:cNvCxnSpPr>
          <p:nvPr/>
        </p:nvCxnSpPr>
        <p:spPr>
          <a:xfrm flipH="1" flipV="1">
            <a:off x="1701632" y="214307"/>
            <a:ext cx="2173970" cy="20271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C0A86BD-5200-4A22-98A4-A81D71E5A0D6}"/>
              </a:ext>
            </a:extLst>
          </p:cNvPr>
          <p:cNvCxnSpPr>
            <a:cxnSpLocks/>
            <a:endCxn id="21" idx="3"/>
          </p:cNvCxnSpPr>
          <p:nvPr/>
        </p:nvCxnSpPr>
        <p:spPr>
          <a:xfrm flipH="1" flipV="1">
            <a:off x="1943857" y="99918"/>
            <a:ext cx="5885349" cy="8004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E1B5E1CC-D02D-4BEE-8CD7-D8AA6B90AEEC}"/>
              </a:ext>
            </a:extLst>
          </p:cNvPr>
          <p:cNvSpPr/>
          <p:nvPr/>
        </p:nvSpPr>
        <p:spPr>
          <a:xfrm>
            <a:off x="8671661" y="1913579"/>
            <a:ext cx="2960737" cy="2416925"/>
          </a:xfrm>
          <a:prstGeom prst="rect">
            <a:avLst/>
          </a:prstGeom>
          <a:blipFill rotWithShape="1">
            <a:blip r:embed="rId6">
              <a:extLst>
                <a:ext uri="{28A0092B-C50C-407E-A947-70E740481C1C}">
                  <a14:useLocalDpi xmlns:a14="http://schemas.microsoft.com/office/drawing/2010/main" val="0"/>
                </a:ext>
              </a:extLst>
            </a:blip>
            <a:srcRect/>
            <a:stretch>
              <a:fillRect t="-8000" b="-8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 name="Arrow: Left 2">
            <a:extLst>
              <a:ext uri="{FF2B5EF4-FFF2-40B4-BE49-F238E27FC236}">
                <a16:creationId xmlns:a16="http://schemas.microsoft.com/office/drawing/2014/main" id="{DA93F67F-A8E8-4A7C-BDAB-0B575510AD6B}"/>
              </a:ext>
            </a:extLst>
          </p:cNvPr>
          <p:cNvSpPr/>
          <p:nvPr/>
        </p:nvSpPr>
        <p:spPr>
          <a:xfrm rot="1188557">
            <a:off x="2054702" y="2436212"/>
            <a:ext cx="1899683" cy="299885"/>
          </a:xfrm>
          <a:prstGeom prst="lef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D362F5C7-DD4D-4138-BA8B-AE0F8506E35F}"/>
              </a:ext>
            </a:extLst>
          </p:cNvPr>
          <p:cNvSpPr/>
          <p:nvPr/>
        </p:nvSpPr>
        <p:spPr>
          <a:xfrm>
            <a:off x="1573619" y="1971122"/>
            <a:ext cx="570074" cy="490716"/>
          </a:xfrm>
          <a:prstGeom prst="ellipse">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BD3CA82-E89F-4855-B2E1-D25C1F6B7A2E}"/>
              </a:ext>
            </a:extLst>
          </p:cNvPr>
          <p:cNvSpPr txBox="1"/>
          <p:nvPr/>
        </p:nvSpPr>
        <p:spPr>
          <a:xfrm>
            <a:off x="4053541" y="2788631"/>
            <a:ext cx="942887" cy="461665"/>
          </a:xfrm>
          <a:prstGeom prst="rect">
            <a:avLst/>
          </a:prstGeom>
          <a:noFill/>
          <a:ln w="38100">
            <a:solidFill>
              <a:srgbClr val="FF0000"/>
            </a:solidFill>
            <a:prstDash val="sysDot"/>
          </a:ln>
        </p:spPr>
        <p:txBody>
          <a:bodyPr wrap="none" rtlCol="0">
            <a:spAutoFit/>
          </a:bodyPr>
          <a:lstStyle/>
          <a:p>
            <a:r>
              <a:rPr lang="en-US" sz="2400" dirty="0"/>
              <a:t>Origin</a:t>
            </a:r>
          </a:p>
        </p:txBody>
      </p:sp>
      <p:sp>
        <p:nvSpPr>
          <p:cNvPr id="19" name="Rectangle 18">
            <a:extLst>
              <a:ext uri="{FF2B5EF4-FFF2-40B4-BE49-F238E27FC236}">
                <a16:creationId xmlns:a16="http://schemas.microsoft.com/office/drawing/2014/main" id="{979C086D-470B-430B-B9EA-0533F380338C}"/>
              </a:ext>
            </a:extLst>
          </p:cNvPr>
          <p:cNvSpPr/>
          <p:nvPr/>
        </p:nvSpPr>
        <p:spPr>
          <a:xfrm>
            <a:off x="6118350" y="2901"/>
            <a:ext cx="6073650" cy="646331"/>
          </a:xfrm>
          <a:prstGeom prst="rect">
            <a:avLst/>
          </a:prstGeom>
          <a:noFill/>
        </p:spPr>
        <p:txBody>
          <a:bodyPr wrap="none" lIns="91440" tIns="45720" rIns="91440" bIns="45720">
            <a:spAutoFit/>
          </a:bodyPr>
          <a:lstStyle/>
          <a:p>
            <a:pPr algn="ctr"/>
            <a:r>
              <a:rPr lang="en-US" sz="3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Breakout Rubber Duck Antenna</a:t>
            </a:r>
          </a:p>
        </p:txBody>
      </p:sp>
    </p:spTree>
    <p:extLst>
      <p:ext uri="{BB962C8B-B14F-4D97-AF65-F5344CB8AC3E}">
        <p14:creationId xmlns:p14="http://schemas.microsoft.com/office/powerpoint/2010/main" val="21714678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5E82C63-2BAA-483B-BD89-33E7FD42E4DF}"/>
              </a:ext>
            </a:extLst>
          </p:cNvPr>
          <p:cNvSpPr/>
          <p:nvPr/>
        </p:nvSpPr>
        <p:spPr>
          <a:xfrm>
            <a:off x="612965" y="2940339"/>
            <a:ext cx="2981939" cy="2555875"/>
          </a:xfrm>
          <a:prstGeom prst="rect">
            <a:avLst/>
          </a:prstGeom>
          <a:blipFill rotWithShape="1">
            <a:blip r:embed="rId2"/>
            <a:srcRect/>
            <a:stretch>
              <a:fillRect t="-1000" b="-1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8" name="Rectangle 7">
            <a:extLst>
              <a:ext uri="{FF2B5EF4-FFF2-40B4-BE49-F238E27FC236}">
                <a16:creationId xmlns:a16="http://schemas.microsoft.com/office/drawing/2014/main" id="{8D6717ED-6612-49AA-AB39-F8976CF90EEB}"/>
              </a:ext>
            </a:extLst>
          </p:cNvPr>
          <p:cNvSpPr/>
          <p:nvPr/>
        </p:nvSpPr>
        <p:spPr>
          <a:xfrm>
            <a:off x="8405213" y="2940339"/>
            <a:ext cx="3259459" cy="2555875"/>
          </a:xfrm>
          <a:prstGeom prst="rect">
            <a:avLst/>
          </a:prstGeom>
          <a:blipFill rotWithShape="1">
            <a:blip r:embed="rId3">
              <a:extLst>
                <a:ext uri="{28A0092B-C50C-407E-A947-70E740481C1C}">
                  <a14:useLocalDpi xmlns:a14="http://schemas.microsoft.com/office/drawing/2010/main" val="0"/>
                </a:ext>
              </a:extLst>
            </a:blip>
            <a:srcRect/>
            <a:stretch>
              <a:fillRect t="-8000" b="-8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9" name="Rectangle 8">
            <a:extLst>
              <a:ext uri="{FF2B5EF4-FFF2-40B4-BE49-F238E27FC236}">
                <a16:creationId xmlns:a16="http://schemas.microsoft.com/office/drawing/2014/main" id="{F6E3EE8D-F434-411E-BACC-23CE931CA4F3}"/>
              </a:ext>
            </a:extLst>
          </p:cNvPr>
          <p:cNvSpPr/>
          <p:nvPr/>
        </p:nvSpPr>
        <p:spPr>
          <a:xfrm>
            <a:off x="4502960" y="2940339"/>
            <a:ext cx="3115023" cy="2555875"/>
          </a:xfrm>
          <a:prstGeom prst="rect">
            <a:avLst/>
          </a:prstGeom>
          <a:blipFill rotWithShape="1">
            <a:blip r:embed="rId4">
              <a:extLst>
                <a:ext uri="{28A0092B-C50C-407E-A947-70E740481C1C}">
                  <a14:useLocalDpi xmlns:a14="http://schemas.microsoft.com/office/drawing/2010/main" val="0"/>
                </a:ext>
              </a:extLst>
            </a:blip>
            <a:srcRect/>
            <a:stretch>
              <a:fillRect t="-8000" b="-8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0" name="Rectangle 9">
            <a:extLst>
              <a:ext uri="{FF2B5EF4-FFF2-40B4-BE49-F238E27FC236}">
                <a16:creationId xmlns:a16="http://schemas.microsoft.com/office/drawing/2014/main" id="{41DF6920-3CB0-4EF4-A54D-04E2E79D434C}"/>
              </a:ext>
            </a:extLst>
          </p:cNvPr>
          <p:cNvSpPr/>
          <p:nvPr/>
        </p:nvSpPr>
        <p:spPr>
          <a:xfrm>
            <a:off x="1311569" y="2194896"/>
            <a:ext cx="1584729" cy="646331"/>
          </a:xfrm>
          <a:prstGeom prst="rect">
            <a:avLst/>
          </a:prstGeom>
        </p:spPr>
        <p:txBody>
          <a:bodyPr wrap="none">
            <a:spAutoFit/>
          </a:bodyPr>
          <a:lstStyle/>
          <a:p>
            <a:pPr algn="ctr"/>
            <a:r>
              <a:rPr lang="en-US" b="1" dirty="0">
                <a:solidFill>
                  <a:srgbClr val="111111"/>
                </a:solidFill>
                <a:effectLst>
                  <a:outerShdw blurRad="38100" dist="38100" dir="2700000" algn="tl">
                    <a:srgbClr val="000000">
                      <a:alpha val="43137"/>
                    </a:srgbClr>
                  </a:outerShdw>
                </a:effectLst>
                <a:latin typeface="Amazon Ember"/>
              </a:rPr>
              <a:t>Low Power</a:t>
            </a:r>
          </a:p>
          <a:p>
            <a:pPr algn="ctr"/>
            <a:r>
              <a:rPr lang="en-US" b="1" dirty="0">
                <a:solidFill>
                  <a:srgbClr val="111111"/>
                </a:solidFill>
                <a:effectLst>
                  <a:outerShdw blurRad="38100" dist="38100" dir="2700000" algn="tl">
                    <a:srgbClr val="000000">
                      <a:alpha val="43137"/>
                    </a:srgbClr>
                  </a:outerShdw>
                </a:effectLst>
                <a:latin typeface="Amazon Ember"/>
              </a:rPr>
              <a:t>6 </a:t>
            </a:r>
            <a:r>
              <a:rPr lang="en-US" b="1" dirty="0" err="1">
                <a:solidFill>
                  <a:srgbClr val="111111"/>
                </a:solidFill>
                <a:effectLst>
                  <a:outerShdw blurRad="38100" dist="38100" dir="2700000" algn="tl">
                    <a:srgbClr val="000000">
                      <a:alpha val="43137"/>
                    </a:srgbClr>
                  </a:outerShdw>
                </a:effectLst>
                <a:latin typeface="Amazon Ember"/>
              </a:rPr>
              <a:t>ft</a:t>
            </a:r>
            <a:r>
              <a:rPr lang="en-US" b="1" dirty="0">
                <a:solidFill>
                  <a:srgbClr val="111111"/>
                </a:solidFill>
                <a:effectLst>
                  <a:outerShdw blurRad="38100" dist="38100" dir="2700000" algn="tl">
                    <a:srgbClr val="000000">
                      <a:alpha val="43137"/>
                    </a:srgbClr>
                  </a:outerShdw>
                </a:effectLst>
                <a:latin typeface="Amazon Ember"/>
              </a:rPr>
              <a:t> directional</a:t>
            </a:r>
            <a:endParaRPr lang="en-US" dirty="0"/>
          </a:p>
        </p:txBody>
      </p:sp>
      <p:sp>
        <p:nvSpPr>
          <p:cNvPr id="11" name="Rectangle 10">
            <a:extLst>
              <a:ext uri="{FF2B5EF4-FFF2-40B4-BE49-F238E27FC236}">
                <a16:creationId xmlns:a16="http://schemas.microsoft.com/office/drawing/2014/main" id="{62FD6604-5243-4CE2-8069-02D870006FD1}"/>
              </a:ext>
            </a:extLst>
          </p:cNvPr>
          <p:cNvSpPr/>
          <p:nvPr/>
        </p:nvSpPr>
        <p:spPr>
          <a:xfrm>
            <a:off x="9127032" y="2205528"/>
            <a:ext cx="1921104" cy="644949"/>
          </a:xfrm>
          <a:prstGeom prst="rect">
            <a:avLst/>
          </a:prstGeom>
        </p:spPr>
        <p:txBody>
          <a:bodyPr wrap="square">
            <a:spAutoFit/>
          </a:bodyPr>
          <a:lstStyle/>
          <a:p>
            <a:pPr algn="ctr"/>
            <a:r>
              <a:rPr lang="en-US" b="1" dirty="0">
                <a:solidFill>
                  <a:srgbClr val="111111"/>
                </a:solidFill>
                <a:effectLst>
                  <a:outerShdw blurRad="38100" dist="38100" dir="2700000" algn="tl">
                    <a:srgbClr val="000000">
                      <a:alpha val="43137"/>
                    </a:srgbClr>
                  </a:outerShdw>
                </a:effectLst>
                <a:latin typeface="Amazon Ember"/>
              </a:rPr>
              <a:t>High Power</a:t>
            </a:r>
          </a:p>
          <a:p>
            <a:pPr algn="ctr"/>
            <a:r>
              <a:rPr lang="en-US" b="1" dirty="0">
                <a:solidFill>
                  <a:srgbClr val="111111"/>
                </a:solidFill>
                <a:effectLst>
                  <a:outerShdw blurRad="38100" dist="38100" dir="2700000" algn="tl">
                    <a:srgbClr val="000000">
                      <a:alpha val="43137"/>
                    </a:srgbClr>
                  </a:outerShdw>
                </a:effectLst>
                <a:latin typeface="Amazon Ember"/>
              </a:rPr>
              <a:t>850 </a:t>
            </a:r>
            <a:r>
              <a:rPr lang="en-US" b="1" dirty="0" err="1">
                <a:solidFill>
                  <a:srgbClr val="111111"/>
                </a:solidFill>
                <a:effectLst>
                  <a:outerShdw blurRad="38100" dist="38100" dir="2700000" algn="tl">
                    <a:srgbClr val="000000">
                      <a:alpha val="43137"/>
                    </a:srgbClr>
                  </a:outerShdw>
                </a:effectLst>
                <a:latin typeface="Amazon Ember"/>
              </a:rPr>
              <a:t>ft</a:t>
            </a:r>
            <a:r>
              <a:rPr lang="en-US" b="1" dirty="0">
                <a:solidFill>
                  <a:srgbClr val="111111"/>
                </a:solidFill>
                <a:effectLst>
                  <a:outerShdw blurRad="38100" dist="38100" dir="2700000" algn="tl">
                    <a:srgbClr val="000000">
                      <a:alpha val="43137"/>
                    </a:srgbClr>
                  </a:outerShdw>
                </a:effectLst>
                <a:latin typeface="Amazon Ember"/>
              </a:rPr>
              <a:t> line of sight</a:t>
            </a:r>
          </a:p>
        </p:txBody>
      </p:sp>
      <p:sp>
        <p:nvSpPr>
          <p:cNvPr id="12" name="Rectangle 11">
            <a:extLst>
              <a:ext uri="{FF2B5EF4-FFF2-40B4-BE49-F238E27FC236}">
                <a16:creationId xmlns:a16="http://schemas.microsoft.com/office/drawing/2014/main" id="{796863BB-AFCD-4395-9DD0-683AE4694AAE}"/>
              </a:ext>
            </a:extLst>
          </p:cNvPr>
          <p:cNvSpPr/>
          <p:nvPr/>
        </p:nvSpPr>
        <p:spPr>
          <a:xfrm>
            <a:off x="5156424" y="2204146"/>
            <a:ext cx="1655068" cy="646331"/>
          </a:xfrm>
          <a:prstGeom prst="rect">
            <a:avLst/>
          </a:prstGeom>
        </p:spPr>
        <p:txBody>
          <a:bodyPr wrap="none">
            <a:spAutoFit/>
          </a:bodyPr>
          <a:lstStyle/>
          <a:p>
            <a:pPr algn="ctr"/>
            <a:r>
              <a:rPr lang="en-US" b="1" dirty="0">
                <a:effectLst>
                  <a:outerShdw blurRad="38100" dist="38100" dir="2700000" algn="tl">
                    <a:srgbClr val="000000">
                      <a:alpha val="43137"/>
                    </a:srgbClr>
                  </a:outerShdw>
                </a:effectLst>
              </a:rPr>
              <a:t>Medium Power</a:t>
            </a:r>
          </a:p>
          <a:p>
            <a:pPr algn="ctr"/>
            <a:r>
              <a:rPr lang="en-US" b="1" dirty="0">
                <a:effectLst>
                  <a:outerShdw blurRad="38100" dist="38100" dir="2700000" algn="tl">
                    <a:srgbClr val="000000">
                      <a:alpha val="43137"/>
                    </a:srgbClr>
                  </a:outerShdw>
                </a:effectLst>
              </a:rPr>
              <a:t>100 </a:t>
            </a:r>
            <a:r>
              <a:rPr lang="en-US" b="1" dirty="0" err="1">
                <a:effectLst>
                  <a:outerShdw blurRad="38100" dist="38100" dir="2700000" algn="tl">
                    <a:srgbClr val="000000">
                      <a:alpha val="43137"/>
                    </a:srgbClr>
                  </a:outerShdw>
                </a:effectLst>
              </a:rPr>
              <a:t>ft</a:t>
            </a:r>
            <a:endParaRPr lang="en-US" b="1" dirty="0">
              <a:effectLst>
                <a:outerShdw blurRad="38100" dist="38100" dir="2700000" algn="tl">
                  <a:srgbClr val="000000">
                    <a:alpha val="43137"/>
                  </a:srgbClr>
                </a:outerShdw>
              </a:effectLst>
            </a:endParaRPr>
          </a:p>
        </p:txBody>
      </p:sp>
      <p:sp>
        <p:nvSpPr>
          <p:cNvPr id="13" name="Rectangle 12">
            <a:extLst>
              <a:ext uri="{FF2B5EF4-FFF2-40B4-BE49-F238E27FC236}">
                <a16:creationId xmlns:a16="http://schemas.microsoft.com/office/drawing/2014/main" id="{5C2E3575-8CC1-4F2B-851E-A940781B9F67}"/>
              </a:ext>
            </a:extLst>
          </p:cNvPr>
          <p:cNvSpPr/>
          <p:nvPr/>
        </p:nvSpPr>
        <p:spPr>
          <a:xfrm>
            <a:off x="3945720" y="184432"/>
            <a:ext cx="3678251" cy="923330"/>
          </a:xfrm>
          <a:prstGeom prst="rect">
            <a:avLst/>
          </a:prstGeom>
          <a:noFill/>
        </p:spPr>
        <p:txBody>
          <a:bodyPr wrap="none" lIns="91440" tIns="45720" rIns="91440" bIns="45720">
            <a:spAutoFit/>
          </a:bodyPr>
          <a:lstStyle/>
          <a:p>
            <a:pPr algn="ct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Final Results</a:t>
            </a:r>
          </a:p>
        </p:txBody>
      </p:sp>
    </p:spTree>
    <p:extLst>
      <p:ext uri="{BB962C8B-B14F-4D97-AF65-F5344CB8AC3E}">
        <p14:creationId xmlns:p14="http://schemas.microsoft.com/office/powerpoint/2010/main" val="29306079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E02F1BC-6558-4212-B29F-07FB75CBD62F}"/>
              </a:ext>
            </a:extLst>
          </p:cNvPr>
          <p:cNvSpPr/>
          <p:nvPr/>
        </p:nvSpPr>
        <p:spPr>
          <a:xfrm>
            <a:off x="6591855" y="1199733"/>
            <a:ext cx="2472946" cy="2012181"/>
          </a:xfrm>
          <a:prstGeom prst="rect">
            <a:avLst/>
          </a:prstGeom>
          <a:blipFill rotWithShape="1">
            <a:blip r:embed="rId2">
              <a:extLst>
                <a:ext uri="{28A0092B-C50C-407E-A947-70E740481C1C}">
                  <a14:useLocalDpi xmlns:a14="http://schemas.microsoft.com/office/drawing/2010/main" val="0"/>
                </a:ext>
              </a:extLst>
            </a:blip>
            <a:srcRect/>
            <a:stretch>
              <a:fillRect t="-8000" b="-8000"/>
            </a:stretch>
          </a:blipFill>
          <a:ln w="38100">
            <a:solidFill>
              <a:srgbClr val="FF0000"/>
            </a:solidFill>
          </a:ln>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6" name="Picture 5">
            <a:extLst>
              <a:ext uri="{FF2B5EF4-FFF2-40B4-BE49-F238E27FC236}">
                <a16:creationId xmlns:a16="http://schemas.microsoft.com/office/drawing/2014/main" id="{CD29E972-3BFB-4FAA-8FD2-11B281C25A84}"/>
              </a:ext>
            </a:extLst>
          </p:cNvPr>
          <p:cNvPicPr>
            <a:picLocks noChangeAspect="1"/>
          </p:cNvPicPr>
          <p:nvPr/>
        </p:nvPicPr>
        <p:blipFill>
          <a:blip r:embed="rId3"/>
          <a:stretch>
            <a:fillRect/>
          </a:stretch>
        </p:blipFill>
        <p:spPr>
          <a:xfrm>
            <a:off x="236170" y="3653849"/>
            <a:ext cx="5807348" cy="2879430"/>
          </a:xfrm>
          <a:prstGeom prst="rect">
            <a:avLst/>
          </a:prstGeom>
        </p:spPr>
      </p:pic>
      <p:sp>
        <p:nvSpPr>
          <p:cNvPr id="7" name="Rectangle 6">
            <a:extLst>
              <a:ext uri="{FF2B5EF4-FFF2-40B4-BE49-F238E27FC236}">
                <a16:creationId xmlns:a16="http://schemas.microsoft.com/office/drawing/2014/main" id="{566E8EF1-7240-4486-B16C-6CB0A1E7B382}"/>
              </a:ext>
            </a:extLst>
          </p:cNvPr>
          <p:cNvSpPr/>
          <p:nvPr/>
        </p:nvSpPr>
        <p:spPr>
          <a:xfrm>
            <a:off x="6591855" y="4469572"/>
            <a:ext cx="2472946" cy="2063707"/>
          </a:xfrm>
          <a:prstGeom prst="rect">
            <a:avLst/>
          </a:prstGeom>
          <a:blipFill rotWithShape="1">
            <a:blip r:embed="rId4">
              <a:extLst>
                <a:ext uri="{28A0092B-C50C-407E-A947-70E740481C1C}">
                  <a14:useLocalDpi xmlns:a14="http://schemas.microsoft.com/office/drawing/2010/main" val="0"/>
                </a:ext>
              </a:extLst>
            </a:blip>
            <a:srcRect/>
            <a:stretch>
              <a:fillRect t="-8000" b="-8000"/>
            </a:stretch>
          </a:blipFill>
          <a:ln w="38100">
            <a:solidFill>
              <a:srgbClr val="FF0000"/>
            </a:solidFill>
          </a:ln>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pic>
        <p:nvPicPr>
          <p:cNvPr id="8" name="Picture 7">
            <a:extLst>
              <a:ext uri="{FF2B5EF4-FFF2-40B4-BE49-F238E27FC236}">
                <a16:creationId xmlns:a16="http://schemas.microsoft.com/office/drawing/2014/main" id="{E992A45A-1D15-4858-A8A8-A4270F0E6B38}"/>
              </a:ext>
            </a:extLst>
          </p:cNvPr>
          <p:cNvPicPr>
            <a:picLocks noChangeAspect="1"/>
          </p:cNvPicPr>
          <p:nvPr/>
        </p:nvPicPr>
        <p:blipFill rotWithShape="1">
          <a:blip r:embed="rId5"/>
          <a:srcRect l="14530" r="33998"/>
          <a:stretch/>
        </p:blipFill>
        <p:spPr>
          <a:xfrm>
            <a:off x="10332445" y="0"/>
            <a:ext cx="1859555" cy="6858000"/>
          </a:xfrm>
          <a:prstGeom prst="rect">
            <a:avLst/>
          </a:prstGeom>
        </p:spPr>
      </p:pic>
      <p:cxnSp>
        <p:nvCxnSpPr>
          <p:cNvPr id="9" name="Straight Connector 8">
            <a:extLst>
              <a:ext uri="{FF2B5EF4-FFF2-40B4-BE49-F238E27FC236}">
                <a16:creationId xmlns:a16="http://schemas.microsoft.com/office/drawing/2014/main" id="{D0ACFD14-4938-479B-B7A7-AD86846212C9}"/>
              </a:ext>
            </a:extLst>
          </p:cNvPr>
          <p:cNvCxnSpPr>
            <a:cxnSpLocks/>
          </p:cNvCxnSpPr>
          <p:nvPr/>
        </p:nvCxnSpPr>
        <p:spPr>
          <a:xfrm flipH="1">
            <a:off x="9064801" y="3966437"/>
            <a:ext cx="2197421" cy="5031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022E3D4-9CB9-4DC9-8E03-B043212806CB}"/>
              </a:ext>
            </a:extLst>
          </p:cNvPr>
          <p:cNvCxnSpPr>
            <a:cxnSpLocks/>
          </p:cNvCxnSpPr>
          <p:nvPr/>
        </p:nvCxnSpPr>
        <p:spPr>
          <a:xfrm flipH="1">
            <a:off x="9064801" y="4014882"/>
            <a:ext cx="2197421" cy="251839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972A477-E466-411C-897E-33378BBEA4ED}"/>
              </a:ext>
            </a:extLst>
          </p:cNvPr>
          <p:cNvCxnSpPr>
            <a:cxnSpLocks/>
          </p:cNvCxnSpPr>
          <p:nvPr/>
        </p:nvCxnSpPr>
        <p:spPr>
          <a:xfrm flipH="1">
            <a:off x="6591855" y="3966437"/>
            <a:ext cx="4670367" cy="50313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ACF12F6-22EA-4CFA-98EB-4012A5B377D3}"/>
              </a:ext>
            </a:extLst>
          </p:cNvPr>
          <p:cNvCxnSpPr>
            <a:cxnSpLocks/>
          </p:cNvCxnSpPr>
          <p:nvPr/>
        </p:nvCxnSpPr>
        <p:spPr>
          <a:xfrm flipH="1">
            <a:off x="9064801" y="502617"/>
            <a:ext cx="1986722" cy="6971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ED58508-16FB-45C2-A030-1775CD2BEFCF}"/>
              </a:ext>
            </a:extLst>
          </p:cNvPr>
          <p:cNvCxnSpPr>
            <a:cxnSpLocks/>
          </p:cNvCxnSpPr>
          <p:nvPr/>
        </p:nvCxnSpPr>
        <p:spPr>
          <a:xfrm flipH="1">
            <a:off x="6591855" y="502617"/>
            <a:ext cx="4417279" cy="69711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E01B4B1-A73D-4BE0-A3D2-ECA87165AC7E}"/>
              </a:ext>
            </a:extLst>
          </p:cNvPr>
          <p:cNvCxnSpPr>
            <a:cxnSpLocks/>
          </p:cNvCxnSpPr>
          <p:nvPr/>
        </p:nvCxnSpPr>
        <p:spPr>
          <a:xfrm flipH="1">
            <a:off x="9064801" y="551062"/>
            <a:ext cx="1986722" cy="266085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2F6EDE4-8C02-429C-BEBC-FF11367EC84A}"/>
              </a:ext>
            </a:extLst>
          </p:cNvPr>
          <p:cNvPicPr>
            <a:picLocks noChangeAspect="1"/>
          </p:cNvPicPr>
          <p:nvPr/>
        </p:nvPicPr>
        <p:blipFill>
          <a:blip r:embed="rId6"/>
          <a:stretch>
            <a:fillRect/>
          </a:stretch>
        </p:blipFill>
        <p:spPr>
          <a:xfrm>
            <a:off x="236170" y="363114"/>
            <a:ext cx="5812591" cy="2848800"/>
          </a:xfrm>
          <a:prstGeom prst="rect">
            <a:avLst/>
          </a:prstGeom>
        </p:spPr>
      </p:pic>
    </p:spTree>
    <p:extLst>
      <p:ext uri="{BB962C8B-B14F-4D97-AF65-F5344CB8AC3E}">
        <p14:creationId xmlns:p14="http://schemas.microsoft.com/office/powerpoint/2010/main" val="1886348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D51848-5C6C-40D0-90F6-10E21BF985B1}"/>
              </a:ext>
            </a:extLst>
          </p:cNvPr>
          <p:cNvPicPr>
            <a:picLocks noChangeAspect="1"/>
          </p:cNvPicPr>
          <p:nvPr/>
        </p:nvPicPr>
        <p:blipFill>
          <a:blip r:embed="rId2"/>
          <a:stretch>
            <a:fillRect/>
          </a:stretch>
        </p:blipFill>
        <p:spPr>
          <a:xfrm>
            <a:off x="6370522" y="1386460"/>
            <a:ext cx="5038609" cy="4651591"/>
          </a:xfrm>
          <a:prstGeom prst="rect">
            <a:avLst/>
          </a:prstGeom>
        </p:spPr>
      </p:pic>
      <p:pic>
        <p:nvPicPr>
          <p:cNvPr id="5123" name="Picture 3" descr="https://i.stack.imgur.com/kTwfb.png">
            <a:extLst>
              <a:ext uri="{FF2B5EF4-FFF2-40B4-BE49-F238E27FC236}">
                <a16:creationId xmlns:a16="http://schemas.microsoft.com/office/drawing/2014/main" id="{25A8DDD7-83EA-4457-A99A-E999796B20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349" y="2621637"/>
            <a:ext cx="2876424" cy="288992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01FEE3F-9ADD-4F21-BA73-EFC7B8D93F1A}"/>
              </a:ext>
            </a:extLst>
          </p:cNvPr>
          <p:cNvSpPr/>
          <p:nvPr/>
        </p:nvSpPr>
        <p:spPr>
          <a:xfrm>
            <a:off x="394975" y="5772166"/>
            <a:ext cx="5212539" cy="338554"/>
          </a:xfrm>
          <a:prstGeom prst="rect">
            <a:avLst/>
          </a:prstGeom>
        </p:spPr>
        <p:txBody>
          <a:bodyPr wrap="square">
            <a:spAutoFit/>
          </a:bodyPr>
          <a:lstStyle/>
          <a:p>
            <a:r>
              <a:rPr lang="en-US" sz="1600" b="1" i="1" dirty="0">
                <a:latin typeface="Helvetica Neue"/>
              </a:rPr>
              <a:t>wavelength (in meters)  = 300 / frequency (in MHz)</a:t>
            </a:r>
            <a:endParaRPr lang="en-US" sz="1600" dirty="0"/>
          </a:p>
        </p:txBody>
      </p:sp>
      <p:sp>
        <p:nvSpPr>
          <p:cNvPr id="7" name="Rectangle 6">
            <a:extLst>
              <a:ext uri="{FF2B5EF4-FFF2-40B4-BE49-F238E27FC236}">
                <a16:creationId xmlns:a16="http://schemas.microsoft.com/office/drawing/2014/main" id="{53EE356D-67FD-4714-9644-073C714F1BF9}"/>
              </a:ext>
            </a:extLst>
          </p:cNvPr>
          <p:cNvSpPr/>
          <p:nvPr/>
        </p:nvSpPr>
        <p:spPr>
          <a:xfrm>
            <a:off x="3980733" y="184432"/>
            <a:ext cx="3608232" cy="923330"/>
          </a:xfrm>
          <a:prstGeom prst="rect">
            <a:avLst/>
          </a:prstGeom>
          <a:noFill/>
        </p:spPr>
        <p:txBody>
          <a:bodyPr wrap="none" lIns="91440" tIns="45720" rIns="91440" bIns="45720">
            <a:spAutoFit/>
          </a:bodyPr>
          <a:lstStyle/>
          <a:p>
            <a:pPr algn="ct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Trilateration</a:t>
            </a:r>
          </a:p>
        </p:txBody>
      </p:sp>
      <p:sp>
        <p:nvSpPr>
          <p:cNvPr id="3" name="Rectangle 2">
            <a:extLst>
              <a:ext uri="{FF2B5EF4-FFF2-40B4-BE49-F238E27FC236}">
                <a16:creationId xmlns:a16="http://schemas.microsoft.com/office/drawing/2014/main" id="{2951A947-9F07-4E9E-B7FE-2F22F8DD2C34}"/>
              </a:ext>
            </a:extLst>
          </p:cNvPr>
          <p:cNvSpPr/>
          <p:nvPr/>
        </p:nvSpPr>
        <p:spPr>
          <a:xfrm>
            <a:off x="394975" y="1386460"/>
            <a:ext cx="5643846" cy="830997"/>
          </a:xfrm>
          <a:prstGeom prst="rect">
            <a:avLst/>
          </a:prstGeom>
        </p:spPr>
        <p:txBody>
          <a:bodyPr wrap="square">
            <a:spAutoFit/>
          </a:bodyPr>
          <a:lstStyle/>
          <a:p>
            <a:r>
              <a:rPr lang="en-US" sz="1600" dirty="0">
                <a:solidFill>
                  <a:srgbClr val="222222"/>
                </a:solidFill>
                <a:latin typeface="Roboto"/>
              </a:rPr>
              <a:t>The process of determining absolute or relative locations of points by measurement of distances, using the geometry of circles, spheres or triangles.</a:t>
            </a:r>
            <a:endParaRPr lang="en-US" sz="1600" dirty="0"/>
          </a:p>
        </p:txBody>
      </p:sp>
    </p:spTree>
    <p:extLst>
      <p:ext uri="{BB962C8B-B14F-4D97-AF65-F5344CB8AC3E}">
        <p14:creationId xmlns:p14="http://schemas.microsoft.com/office/powerpoint/2010/main" val="15823737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EBEEADF-556A-40E2-ACBB-13C25A1040B6}"/>
              </a:ext>
            </a:extLst>
          </p:cNvPr>
          <p:cNvSpPr/>
          <p:nvPr/>
        </p:nvSpPr>
        <p:spPr>
          <a:xfrm>
            <a:off x="387559" y="1107762"/>
            <a:ext cx="11142357" cy="1815882"/>
          </a:xfrm>
          <a:prstGeom prst="rect">
            <a:avLst/>
          </a:prstGeom>
        </p:spPr>
        <p:txBody>
          <a:bodyPr wrap="square">
            <a:spAutoFit/>
          </a:bodyPr>
          <a:lstStyle/>
          <a:p>
            <a:r>
              <a:rPr lang="en-US" sz="1400" b="1" u="sng" dirty="0"/>
              <a:t>Connections</a:t>
            </a:r>
            <a:br>
              <a:rPr lang="en-US" sz="1400" dirty="0"/>
            </a:br>
            <a:r>
              <a:rPr lang="en-US" sz="1400" dirty="0">
                <a:solidFill>
                  <a:srgbClr val="222222"/>
                </a:solidFill>
                <a:latin typeface="TyponineSans Regular 18"/>
              </a:rPr>
              <a:t>nRF24s uses SPI to communicate with the Arduino. </a:t>
            </a:r>
          </a:p>
          <a:p>
            <a:r>
              <a:rPr lang="en-US" sz="1400" dirty="0">
                <a:solidFill>
                  <a:srgbClr val="222222"/>
                </a:solidFill>
                <a:latin typeface="TyponineSans Regular 18"/>
              </a:rPr>
              <a:t>They must use Arduino pins 13, 12 and 11 (SCK, MISO and MOSI)</a:t>
            </a:r>
          </a:p>
          <a:p>
            <a:endParaRPr lang="en-US" sz="1400" dirty="0">
              <a:solidFill>
                <a:srgbClr val="222222"/>
              </a:solidFill>
              <a:latin typeface="TyponineSans Regular 18"/>
            </a:endParaRPr>
          </a:p>
          <a:p>
            <a:r>
              <a:rPr lang="en-US" sz="1400" dirty="0">
                <a:solidFill>
                  <a:srgbClr val="444444"/>
                </a:solidFill>
              </a:rPr>
              <a:t>CSN and CE can be connected to any digital pin of the Arduino board and they are used for setting the module in standby or active mode, as well as for switching between transmit or command mode. </a:t>
            </a:r>
          </a:p>
          <a:p>
            <a:r>
              <a:rPr lang="en-US" sz="1400" dirty="0">
                <a:solidFill>
                  <a:srgbClr val="222222"/>
                </a:solidFill>
                <a:latin typeface="TyponineSans Regular 18"/>
              </a:rPr>
              <a:t> </a:t>
            </a:r>
          </a:p>
          <a:p>
            <a:r>
              <a:rPr lang="en-US" sz="1400" dirty="0">
                <a:solidFill>
                  <a:srgbClr val="444444"/>
                </a:solidFill>
              </a:rPr>
              <a:t>IRQ is an interrupt pin which doesn’t have to be used.</a:t>
            </a:r>
            <a:endParaRPr lang="en-US" sz="1400" dirty="0"/>
          </a:p>
        </p:txBody>
      </p:sp>
      <p:sp>
        <p:nvSpPr>
          <p:cNvPr id="4" name="Rectangle 3">
            <a:extLst>
              <a:ext uri="{FF2B5EF4-FFF2-40B4-BE49-F238E27FC236}">
                <a16:creationId xmlns:a16="http://schemas.microsoft.com/office/drawing/2014/main" id="{4A19C05B-7525-41B9-BDEF-05056D8624B3}"/>
              </a:ext>
            </a:extLst>
          </p:cNvPr>
          <p:cNvSpPr/>
          <p:nvPr/>
        </p:nvSpPr>
        <p:spPr>
          <a:xfrm>
            <a:off x="387559" y="2923644"/>
            <a:ext cx="5425845" cy="523220"/>
          </a:xfrm>
          <a:prstGeom prst="rect">
            <a:avLst/>
          </a:prstGeom>
        </p:spPr>
        <p:txBody>
          <a:bodyPr wrap="square">
            <a:spAutoFit/>
          </a:bodyPr>
          <a:lstStyle/>
          <a:p>
            <a:r>
              <a:rPr lang="en-US" sz="1400" b="1" u="sng" dirty="0">
                <a:latin typeface="TyponineSans Regular 18"/>
              </a:rPr>
              <a:t>Power</a:t>
            </a:r>
            <a:br>
              <a:rPr lang="en-US" sz="1400" dirty="0"/>
            </a:br>
            <a:r>
              <a:rPr lang="en-US" sz="1400" dirty="0">
                <a:solidFill>
                  <a:srgbClr val="222222"/>
                </a:solidFill>
                <a:latin typeface="TyponineSans Regular 18"/>
              </a:rPr>
              <a:t>The nRF24 modules require a 3.3v power supply.</a:t>
            </a:r>
            <a:endParaRPr lang="en-US" sz="1400" dirty="0"/>
          </a:p>
        </p:txBody>
      </p:sp>
      <p:sp>
        <p:nvSpPr>
          <p:cNvPr id="5" name="Rectangle 4">
            <a:extLst>
              <a:ext uri="{FF2B5EF4-FFF2-40B4-BE49-F238E27FC236}">
                <a16:creationId xmlns:a16="http://schemas.microsoft.com/office/drawing/2014/main" id="{36E625F3-CD52-4BEC-BE70-40213DC82E20}"/>
              </a:ext>
            </a:extLst>
          </p:cNvPr>
          <p:cNvSpPr/>
          <p:nvPr/>
        </p:nvSpPr>
        <p:spPr>
          <a:xfrm>
            <a:off x="387559" y="3419012"/>
            <a:ext cx="11372472" cy="1600438"/>
          </a:xfrm>
          <a:prstGeom prst="rect">
            <a:avLst/>
          </a:prstGeom>
        </p:spPr>
        <p:txBody>
          <a:bodyPr wrap="square">
            <a:spAutoFit/>
          </a:bodyPr>
          <a:lstStyle/>
          <a:p>
            <a:r>
              <a:rPr lang="en-US" sz="1400" b="1" u="sng" dirty="0">
                <a:latin typeface="TyponineSans Regular 18"/>
              </a:rPr>
              <a:t>Broadcasting  </a:t>
            </a:r>
            <a:r>
              <a:rPr lang="en-US" sz="1400" b="1" u="sng" dirty="0"/>
              <a:t> </a:t>
            </a:r>
            <a:endParaRPr lang="en-US" sz="1400" u="sng" dirty="0">
              <a:latin typeface="TyponineSans Regular 18"/>
            </a:endParaRPr>
          </a:p>
          <a:p>
            <a:r>
              <a:rPr lang="en-US" sz="1400" dirty="0">
                <a:solidFill>
                  <a:srgbClr val="222222"/>
                </a:solidFill>
                <a:latin typeface="TyponineSans Regular 18"/>
              </a:rPr>
              <a:t>nRF24L01+ modules broadcast on the 2.4GHz band. </a:t>
            </a:r>
          </a:p>
          <a:p>
            <a:r>
              <a:rPr lang="en-US" sz="1400" dirty="0">
                <a:solidFill>
                  <a:srgbClr val="222222"/>
                </a:solidFill>
                <a:latin typeface="TyponineSans Regular 18"/>
              </a:rPr>
              <a:t>The precise frequency is determined by the channel that is selected. </a:t>
            </a:r>
          </a:p>
          <a:p>
            <a:r>
              <a:rPr lang="en-US" sz="1400" dirty="0">
                <a:solidFill>
                  <a:srgbClr val="222222"/>
                </a:solidFill>
                <a:latin typeface="TyponineSans Regular 18"/>
              </a:rPr>
              <a:t>Both TX and RX must use the same channel. </a:t>
            </a:r>
          </a:p>
          <a:p>
            <a:r>
              <a:rPr lang="en-US" sz="1400" dirty="0">
                <a:solidFill>
                  <a:srgbClr val="222222"/>
                </a:solidFill>
                <a:latin typeface="TyponineSans Regular 18"/>
              </a:rPr>
              <a:t>The default channel for the RF24 library is 76.</a:t>
            </a:r>
          </a:p>
          <a:p>
            <a:r>
              <a:rPr lang="en-US" sz="1400" dirty="0"/>
              <a:t>When the TX sends a message every RX listening on the same channel will receive the message. The TX includes an "address" in the message and the RX will ignore messages that do not have its address. </a:t>
            </a:r>
          </a:p>
        </p:txBody>
      </p:sp>
      <p:sp>
        <p:nvSpPr>
          <p:cNvPr id="6" name="Rectangle 5">
            <a:extLst>
              <a:ext uri="{FF2B5EF4-FFF2-40B4-BE49-F238E27FC236}">
                <a16:creationId xmlns:a16="http://schemas.microsoft.com/office/drawing/2014/main" id="{B5F0DE8B-EB3F-4349-A3AC-CED186357E6E}"/>
              </a:ext>
            </a:extLst>
          </p:cNvPr>
          <p:cNvSpPr/>
          <p:nvPr/>
        </p:nvSpPr>
        <p:spPr>
          <a:xfrm>
            <a:off x="387559" y="5037310"/>
            <a:ext cx="11142357" cy="1169551"/>
          </a:xfrm>
          <a:prstGeom prst="rect">
            <a:avLst/>
          </a:prstGeom>
        </p:spPr>
        <p:txBody>
          <a:bodyPr wrap="square">
            <a:spAutoFit/>
          </a:bodyPr>
          <a:lstStyle/>
          <a:p>
            <a:r>
              <a:rPr lang="en-US" sz="1400" b="1" u="sng" dirty="0">
                <a:latin typeface="TyponineSans Regular 18"/>
              </a:rPr>
              <a:t>Data Packets</a:t>
            </a:r>
            <a:br>
              <a:rPr lang="en-US" sz="1400" dirty="0"/>
            </a:br>
            <a:r>
              <a:rPr lang="en-US" sz="1400" dirty="0">
                <a:solidFill>
                  <a:srgbClr val="222222"/>
                </a:solidFill>
                <a:latin typeface="TyponineSans Regular 18"/>
              </a:rPr>
              <a:t>The nRF24L01+ modules can transmit a maximum of 32 bytes in a single message. </a:t>
            </a:r>
          </a:p>
          <a:p>
            <a:endParaRPr lang="en-US" sz="1400" dirty="0"/>
          </a:p>
          <a:p>
            <a:r>
              <a:rPr lang="en-US" sz="1400" dirty="0"/>
              <a:t> The nRF24s automatically include sophisticated systems to identify whether the data received matches the data that was sent. If the data is not received correctly the RX will not show data available() and will not send an acknowledgment. </a:t>
            </a:r>
          </a:p>
        </p:txBody>
      </p:sp>
      <p:sp>
        <p:nvSpPr>
          <p:cNvPr id="7" name="Rectangle 6">
            <a:extLst>
              <a:ext uri="{FF2B5EF4-FFF2-40B4-BE49-F238E27FC236}">
                <a16:creationId xmlns:a16="http://schemas.microsoft.com/office/drawing/2014/main" id="{C0DA5D89-421A-45FC-8C83-A4D2E608A934}"/>
              </a:ext>
            </a:extLst>
          </p:cNvPr>
          <p:cNvSpPr/>
          <p:nvPr/>
        </p:nvSpPr>
        <p:spPr>
          <a:xfrm>
            <a:off x="3477842" y="184432"/>
            <a:ext cx="4614020" cy="923330"/>
          </a:xfrm>
          <a:prstGeom prst="rect">
            <a:avLst/>
          </a:prstGeom>
          <a:noFill/>
        </p:spPr>
        <p:txBody>
          <a:bodyPr wrap="none" lIns="91440" tIns="45720" rIns="91440" bIns="45720">
            <a:spAutoFit/>
          </a:bodyPr>
          <a:lstStyle/>
          <a:p>
            <a:pPr algn="ct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Basic Operation</a:t>
            </a:r>
          </a:p>
        </p:txBody>
      </p:sp>
    </p:spTree>
    <p:extLst>
      <p:ext uri="{BB962C8B-B14F-4D97-AF65-F5344CB8AC3E}">
        <p14:creationId xmlns:p14="http://schemas.microsoft.com/office/powerpoint/2010/main" val="23225108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24L01Pinout-800.jpg">
            <a:extLst>
              <a:ext uri="{FF2B5EF4-FFF2-40B4-BE49-F238E27FC236}">
                <a16:creationId xmlns:a16="http://schemas.microsoft.com/office/drawing/2014/main" id="{EF069DCA-1BC0-4F15-AD4E-8DCEA2E6EB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8784" y="4706625"/>
            <a:ext cx="2232131" cy="10239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266DEF1-7469-4D35-BB35-D88D410402C5}"/>
              </a:ext>
            </a:extLst>
          </p:cNvPr>
          <p:cNvPicPr>
            <a:picLocks noChangeAspect="1"/>
          </p:cNvPicPr>
          <p:nvPr/>
        </p:nvPicPr>
        <p:blipFill>
          <a:blip r:embed="rId3"/>
          <a:stretch>
            <a:fillRect/>
          </a:stretch>
        </p:blipFill>
        <p:spPr>
          <a:xfrm>
            <a:off x="4612581" y="3267605"/>
            <a:ext cx="1406714" cy="1257727"/>
          </a:xfrm>
          <a:prstGeom prst="rect">
            <a:avLst/>
          </a:prstGeom>
        </p:spPr>
      </p:pic>
      <p:sp>
        <p:nvSpPr>
          <p:cNvPr id="5" name="Rectangle 8">
            <a:extLst>
              <a:ext uri="{FF2B5EF4-FFF2-40B4-BE49-F238E27FC236}">
                <a16:creationId xmlns:a16="http://schemas.microsoft.com/office/drawing/2014/main" id="{4EF933A2-EE81-45D2-A419-E6F4F2A1DEF0}"/>
              </a:ext>
            </a:extLst>
          </p:cNvPr>
          <p:cNvSpPr>
            <a:spLocks noChangeArrowheads="1"/>
          </p:cNvSpPr>
          <p:nvPr/>
        </p:nvSpPr>
        <p:spPr bwMode="auto">
          <a:xfrm>
            <a:off x="403707" y="1287701"/>
            <a:ext cx="9922781" cy="190821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22" tIns="0" rIns="9522"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FF0000"/>
                </a:solidFill>
                <a:effectLst/>
              </a:rPr>
              <a:t>Referencing </a:t>
            </a:r>
            <a:r>
              <a:rPr kumimoji="0" lang="en-US" altLang="en-US" sz="2800" b="0" i="0" u="none" strike="noStrike" cap="none" normalizeH="0" baseline="0" dirty="0" err="1">
                <a:ln>
                  <a:noFill/>
                </a:ln>
                <a:solidFill>
                  <a:srgbClr val="FF0000"/>
                </a:solidFill>
                <a:effectLst/>
              </a:rPr>
              <a:t>Sparkfun</a:t>
            </a:r>
            <a:r>
              <a:rPr kumimoji="0" lang="en-US" altLang="en-US" sz="2800" b="0" i="0" u="none" strike="noStrike" cap="none" normalizeH="0" baseline="0" dirty="0">
                <a:ln>
                  <a:noFill/>
                </a:ln>
                <a:solidFill>
                  <a:srgbClr val="FF0000"/>
                </a:solidFill>
                <a:effectLst/>
              </a:rPr>
              <a:t> Board</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rgbClr val="333333"/>
                </a:solidFill>
                <a:effectLst/>
              </a:rPr>
              <a:t>GND</a:t>
            </a:r>
            <a:r>
              <a:rPr kumimoji="0" lang="en-US" altLang="en-US" sz="1200" b="0" i="0" u="none" strike="noStrike" cap="none" normalizeH="0" baseline="0" dirty="0">
                <a:ln>
                  <a:noFill/>
                </a:ln>
                <a:solidFill>
                  <a:srgbClr val="333333"/>
                </a:solidFill>
                <a:effectLst/>
              </a:rPr>
              <a:t> - Ground</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rgbClr val="333333"/>
                </a:solidFill>
                <a:effectLst/>
              </a:rPr>
              <a:t>IRQ</a:t>
            </a:r>
            <a:r>
              <a:rPr kumimoji="0" lang="en-US" altLang="en-US" sz="1200" b="0" i="0" u="none" strike="noStrike" cap="none" normalizeH="0" baseline="0" dirty="0">
                <a:ln>
                  <a:noFill/>
                </a:ln>
                <a:solidFill>
                  <a:srgbClr val="333333"/>
                </a:solidFill>
                <a:effectLst/>
              </a:rPr>
              <a:t> - Interrupt pin. This pin is active </a:t>
            </a:r>
            <a:r>
              <a:rPr kumimoji="0" lang="en-US" altLang="en-US" sz="1100" b="0" i="0" u="none" strike="noStrike" cap="none" normalizeH="0" baseline="0" dirty="0">
                <a:ln>
                  <a:noFill/>
                </a:ln>
                <a:solidFill>
                  <a:srgbClr val="333333"/>
                </a:solidFill>
                <a:effectLst/>
              </a:rPr>
              <a:t>LOW</a:t>
            </a:r>
            <a:r>
              <a:rPr kumimoji="0" lang="en-US" altLang="en-US" sz="1200" b="0" i="0" u="none" strike="noStrike" cap="none" normalizeH="0" baseline="0" dirty="0">
                <a:ln>
                  <a:noFill/>
                </a:ln>
                <a:solidFill>
                  <a:srgbClr val="333333"/>
                </a:solidFill>
                <a:effectLst/>
              </a:rPr>
              <a: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rgbClr val="333333"/>
                </a:solidFill>
                <a:effectLst/>
              </a:rPr>
              <a:t>MISO</a:t>
            </a:r>
            <a:r>
              <a:rPr kumimoji="0" lang="en-US" altLang="en-US" sz="1200" b="0" i="0" u="none" strike="noStrike" cap="none" normalizeH="0" baseline="0" dirty="0">
                <a:ln>
                  <a:noFill/>
                </a:ln>
                <a:solidFill>
                  <a:srgbClr val="333333"/>
                </a:solidFill>
                <a:effectLst/>
              </a:rPr>
              <a:t> - 3.3V-5V tolerant SPI slave output.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rgbClr val="333333"/>
                </a:solidFill>
                <a:effectLst/>
              </a:rPr>
              <a:t>MOSI</a:t>
            </a:r>
            <a:r>
              <a:rPr kumimoji="0" lang="en-US" altLang="en-US" sz="1200" b="0" i="0" u="none" strike="noStrike" cap="none" normalizeH="0" baseline="0" dirty="0">
                <a:ln>
                  <a:noFill/>
                </a:ln>
                <a:solidFill>
                  <a:srgbClr val="333333"/>
                </a:solidFill>
                <a:effectLst/>
              </a:rPr>
              <a:t> - 3.3V-5V tolerant SPI slave input.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rgbClr val="333333"/>
                </a:solidFill>
                <a:effectLst/>
              </a:rPr>
              <a:t>SCK</a:t>
            </a:r>
            <a:r>
              <a:rPr kumimoji="0" lang="en-US" altLang="en-US" sz="1200" b="0" i="0" u="none" strike="noStrike" cap="none" normalizeH="0" baseline="0" dirty="0">
                <a:ln>
                  <a:noFill/>
                </a:ln>
                <a:solidFill>
                  <a:srgbClr val="333333"/>
                </a:solidFill>
                <a:effectLst/>
              </a:rPr>
              <a:t> - 3.3V-5V tolerant SPI clock.</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rgbClr val="333333"/>
                </a:solidFill>
                <a:effectLst/>
              </a:rPr>
              <a:t>CSN</a:t>
            </a:r>
            <a:r>
              <a:rPr kumimoji="0" lang="en-US" altLang="en-US" sz="1200" b="0" i="0" u="none" strike="noStrike" cap="none" normalizeH="0" baseline="0" dirty="0">
                <a:ln>
                  <a:noFill/>
                </a:ln>
                <a:solidFill>
                  <a:srgbClr val="333333"/>
                </a:solidFill>
                <a:effectLst/>
              </a:rPr>
              <a:t> - 3.3V-5V tolerant SPI chip select.</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rgbClr val="333333"/>
                </a:solidFill>
                <a:effectLst/>
              </a:rPr>
              <a:t>CE</a:t>
            </a:r>
            <a:r>
              <a:rPr kumimoji="0" lang="en-US" altLang="en-US" sz="1200" b="0" i="0" u="none" strike="noStrike" cap="none" normalizeH="0" baseline="0" dirty="0">
                <a:ln>
                  <a:noFill/>
                </a:ln>
                <a:solidFill>
                  <a:srgbClr val="333333"/>
                </a:solidFill>
                <a:effectLst/>
              </a:rPr>
              <a:t> - 3.3V-5V tolerant chip enable. This pin toggles the nRF24L01+ IC between transmit (TX), receive (RX), standby, and power-down mode.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200" b="1" i="0" u="none" strike="noStrike" cap="none" normalizeH="0" baseline="0" dirty="0">
                <a:ln>
                  <a:noFill/>
                </a:ln>
                <a:solidFill>
                  <a:srgbClr val="333333"/>
                </a:solidFill>
                <a:effectLst/>
              </a:rPr>
              <a:t>VCC</a:t>
            </a:r>
            <a:r>
              <a:rPr kumimoji="0" lang="en-US" altLang="en-US" sz="1200" b="0" i="0" u="none" strike="noStrike" cap="none" normalizeH="0" baseline="0" dirty="0">
                <a:ln>
                  <a:noFill/>
                </a:ln>
                <a:solidFill>
                  <a:srgbClr val="333333"/>
                </a:solidFill>
                <a:effectLst/>
              </a:rPr>
              <a:t> - This is VRAW and is regulated on-board down to 3.3V for the proper functionality of the nRF24L01+. Voltage range on this pin is </a:t>
            </a:r>
            <a:r>
              <a:rPr kumimoji="0" lang="en-US" altLang="en-US" sz="1200" b="1" i="0" u="none" strike="noStrike" cap="none" normalizeH="0" baseline="0" dirty="0">
                <a:ln>
                  <a:noFill/>
                </a:ln>
                <a:solidFill>
                  <a:srgbClr val="333333"/>
                </a:solidFill>
                <a:effectLst/>
              </a:rPr>
              <a:t>3.3V-7V</a:t>
            </a:r>
            <a:r>
              <a:rPr kumimoji="0" lang="en-US" altLang="en-US" sz="1200" b="0" i="0" u="none" strike="noStrike" cap="none" normalizeH="0" baseline="0" dirty="0">
                <a:ln>
                  <a:noFill/>
                </a:ln>
                <a:solidFill>
                  <a:srgbClr val="333333"/>
                </a:solidFill>
                <a:effectLst/>
              </a:rPr>
              <a:t>.</a:t>
            </a:r>
          </a:p>
        </p:txBody>
      </p:sp>
      <p:sp>
        <p:nvSpPr>
          <p:cNvPr id="6" name="Rectangle 5">
            <a:extLst>
              <a:ext uri="{FF2B5EF4-FFF2-40B4-BE49-F238E27FC236}">
                <a16:creationId xmlns:a16="http://schemas.microsoft.com/office/drawing/2014/main" id="{CFA53971-96AC-4AEE-9BAC-08404968178D}"/>
              </a:ext>
            </a:extLst>
          </p:cNvPr>
          <p:cNvSpPr/>
          <p:nvPr/>
        </p:nvSpPr>
        <p:spPr>
          <a:xfrm>
            <a:off x="6897361" y="6199598"/>
            <a:ext cx="5098839" cy="600164"/>
          </a:xfrm>
          <a:prstGeom prst="rect">
            <a:avLst/>
          </a:prstGeom>
        </p:spPr>
        <p:txBody>
          <a:bodyPr wrap="square">
            <a:spAutoFit/>
          </a:bodyPr>
          <a:lstStyle/>
          <a:p>
            <a:r>
              <a:rPr lang="en-US" sz="1100" dirty="0">
                <a:hlinkClick r:id="rId4"/>
              </a:rPr>
              <a:t>https://learn.sparkfun.com/tutorials/nrf24l01-transceiver-hookup-guide</a:t>
            </a:r>
            <a:endParaRPr lang="en-US" sz="1100" dirty="0"/>
          </a:p>
          <a:p>
            <a:r>
              <a:rPr lang="en-US" sz="1100" dirty="0">
                <a:hlinkClick r:id="rId5"/>
              </a:rPr>
              <a:t>http://howtomechatronics.com/tutorials/arduino/arduino-wireless-communication-nrf24l01-tutorial/</a:t>
            </a:r>
            <a:r>
              <a:rPr lang="en-US" sz="1100" dirty="0"/>
              <a:t> </a:t>
            </a:r>
          </a:p>
        </p:txBody>
      </p:sp>
      <p:sp>
        <p:nvSpPr>
          <p:cNvPr id="12" name="Rectangle 11">
            <a:extLst>
              <a:ext uri="{FF2B5EF4-FFF2-40B4-BE49-F238E27FC236}">
                <a16:creationId xmlns:a16="http://schemas.microsoft.com/office/drawing/2014/main" id="{9668537A-CFDC-46F3-B9C5-2C7B404B3604}"/>
              </a:ext>
            </a:extLst>
          </p:cNvPr>
          <p:cNvSpPr/>
          <p:nvPr/>
        </p:nvSpPr>
        <p:spPr>
          <a:xfrm>
            <a:off x="3946847" y="184432"/>
            <a:ext cx="3676006" cy="923330"/>
          </a:xfrm>
          <a:prstGeom prst="rect">
            <a:avLst/>
          </a:prstGeom>
          <a:noFill/>
        </p:spPr>
        <p:txBody>
          <a:bodyPr wrap="none" lIns="91440" tIns="45720" rIns="91440" bIns="45720">
            <a:spAutoFit/>
          </a:bodyPr>
          <a:lstStyle/>
          <a:p>
            <a:pPr algn="ct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Connections</a:t>
            </a:r>
          </a:p>
        </p:txBody>
      </p:sp>
      <p:pic>
        <p:nvPicPr>
          <p:cNvPr id="3082" name="Picture 10" descr="nRF24L01 Hookup">
            <a:extLst>
              <a:ext uri="{FF2B5EF4-FFF2-40B4-BE49-F238E27FC236}">
                <a16:creationId xmlns:a16="http://schemas.microsoft.com/office/drawing/2014/main" id="{41A25806-7DA5-4DF6-A97F-763B19A6D0F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3707" y="3303707"/>
            <a:ext cx="3950290" cy="3364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141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36703" y="1488152"/>
            <a:ext cx="10186640" cy="3754874"/>
          </a:xfrm>
          <a:prstGeom prst="rect">
            <a:avLst/>
          </a:prstGeom>
        </p:spPr>
        <p:txBody>
          <a:bodyPr wrap="square">
            <a:spAutoFit/>
          </a:bodyPr>
          <a:lstStyle/>
          <a:p>
            <a:pPr>
              <a:spcBef>
                <a:spcPts val="600"/>
              </a:spcBef>
            </a:pPr>
            <a:r>
              <a:rPr lang="en-US" dirty="0"/>
              <a:t>The goal of this presentation is to educate you on the NRF24l01+ transceiver. I will walk you through the steps that I went through in order to determine whether or not it is possible to accurately calculate the position of the robot in the maze. </a:t>
            </a:r>
          </a:p>
          <a:p>
            <a:pPr>
              <a:spcBef>
                <a:spcPts val="600"/>
              </a:spcBef>
            </a:pPr>
            <a:r>
              <a:rPr lang="en-US" dirty="0"/>
              <a:t>You will learn about </a:t>
            </a:r>
          </a:p>
          <a:p>
            <a:pPr marL="285750" indent="-285750">
              <a:spcBef>
                <a:spcPts val="600"/>
              </a:spcBef>
              <a:buFont typeface="Arial" panose="020B0604020202020204" pitchFamily="34" charset="0"/>
              <a:buChar char="•"/>
            </a:pPr>
            <a:r>
              <a:rPr lang="en-US" dirty="0"/>
              <a:t>Types of distance measuring sensors</a:t>
            </a:r>
          </a:p>
          <a:p>
            <a:pPr marL="285750" indent="-285750">
              <a:spcBef>
                <a:spcPts val="600"/>
              </a:spcBef>
              <a:buFont typeface="Arial" panose="020B0604020202020204" pitchFamily="34" charset="0"/>
              <a:buChar char="•"/>
            </a:pPr>
            <a:r>
              <a:rPr lang="en-US" dirty="0"/>
              <a:t>The different types of transceivers I used</a:t>
            </a:r>
          </a:p>
          <a:p>
            <a:pPr marL="285750" indent="-285750">
              <a:spcBef>
                <a:spcPts val="600"/>
              </a:spcBef>
              <a:buFont typeface="Arial" panose="020B0604020202020204" pitchFamily="34" charset="0"/>
              <a:buChar char="•"/>
            </a:pPr>
            <a:r>
              <a:rPr lang="en-US" dirty="0"/>
              <a:t>The pros and cons</a:t>
            </a:r>
          </a:p>
          <a:p>
            <a:pPr marL="285750" indent="-285750">
              <a:spcBef>
                <a:spcPts val="600"/>
              </a:spcBef>
              <a:buFont typeface="Arial" panose="020B0604020202020204" pitchFamily="34" charset="0"/>
              <a:buChar char="•"/>
            </a:pPr>
            <a:r>
              <a:rPr lang="en-US" dirty="0"/>
              <a:t>How I tested the transceivers</a:t>
            </a:r>
          </a:p>
          <a:p>
            <a:pPr marL="285750" indent="-285750">
              <a:spcBef>
                <a:spcPts val="600"/>
              </a:spcBef>
              <a:buFont typeface="Arial" panose="020B0604020202020204" pitchFamily="34" charset="0"/>
              <a:buChar char="•"/>
            </a:pPr>
            <a:r>
              <a:rPr lang="en-US" dirty="0"/>
              <a:t>Where I failed and succeeded </a:t>
            </a:r>
          </a:p>
          <a:p>
            <a:pPr marL="285750" indent="-285750">
              <a:spcBef>
                <a:spcPts val="600"/>
              </a:spcBef>
              <a:buFont typeface="Arial" panose="020B0604020202020204" pitchFamily="34" charset="0"/>
              <a:buChar char="•"/>
            </a:pPr>
            <a:r>
              <a:rPr lang="en-US" dirty="0"/>
              <a:t>Other applications that it can be used for</a:t>
            </a:r>
          </a:p>
          <a:p>
            <a:pPr>
              <a:spcBef>
                <a:spcPts val="600"/>
              </a:spcBef>
            </a:pPr>
            <a:endParaRPr lang="en-US" dirty="0"/>
          </a:p>
        </p:txBody>
      </p:sp>
      <p:sp>
        <p:nvSpPr>
          <p:cNvPr id="3" name="Rectangle 2"/>
          <p:cNvSpPr/>
          <p:nvPr/>
        </p:nvSpPr>
        <p:spPr>
          <a:xfrm>
            <a:off x="4359859" y="184432"/>
            <a:ext cx="2849947" cy="923330"/>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Overview</a:t>
            </a:r>
          </a:p>
        </p:txBody>
      </p:sp>
    </p:spTree>
    <p:extLst>
      <p:ext uri="{BB962C8B-B14F-4D97-AF65-F5344CB8AC3E}">
        <p14:creationId xmlns:p14="http://schemas.microsoft.com/office/powerpoint/2010/main" val="26479344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A42903-AF43-4152-8277-B6669A72CC98}"/>
              </a:ext>
            </a:extLst>
          </p:cNvPr>
          <p:cNvSpPr/>
          <p:nvPr/>
        </p:nvSpPr>
        <p:spPr>
          <a:xfrm>
            <a:off x="619021" y="3709406"/>
            <a:ext cx="2981939" cy="2555875"/>
          </a:xfrm>
          <a:prstGeom prst="rect">
            <a:avLst/>
          </a:prstGeom>
          <a:blipFill rotWithShape="1">
            <a:blip r:embed="rId2"/>
            <a:srcRect/>
            <a:stretch>
              <a:fillRect t="-1000" b="-1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 name="Rectangle 2">
            <a:extLst>
              <a:ext uri="{FF2B5EF4-FFF2-40B4-BE49-F238E27FC236}">
                <a16:creationId xmlns:a16="http://schemas.microsoft.com/office/drawing/2014/main" id="{A614AC13-6363-43FE-8355-5E90039BEF22}"/>
              </a:ext>
            </a:extLst>
          </p:cNvPr>
          <p:cNvSpPr/>
          <p:nvPr/>
        </p:nvSpPr>
        <p:spPr>
          <a:xfrm>
            <a:off x="4359266" y="3658742"/>
            <a:ext cx="3536797" cy="2915633"/>
          </a:xfrm>
          <a:prstGeom prst="rect">
            <a:avLst/>
          </a:prstGeom>
          <a:blipFill rotWithShape="1">
            <a:blip r:embed="rId3">
              <a:extLst>
                <a:ext uri="{28A0092B-C50C-407E-A947-70E740481C1C}">
                  <a14:useLocalDpi xmlns:a14="http://schemas.microsoft.com/office/drawing/2010/main" val="0"/>
                </a:ext>
              </a:extLst>
            </a:blip>
            <a:srcRect/>
            <a:stretch>
              <a:fillRect t="-8000" b="-8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4" name="Rectangle 3">
            <a:extLst>
              <a:ext uri="{FF2B5EF4-FFF2-40B4-BE49-F238E27FC236}">
                <a16:creationId xmlns:a16="http://schemas.microsoft.com/office/drawing/2014/main" id="{09DEEC6C-A741-4496-8861-ACDD0411A306}"/>
              </a:ext>
            </a:extLst>
          </p:cNvPr>
          <p:cNvSpPr/>
          <p:nvPr/>
        </p:nvSpPr>
        <p:spPr>
          <a:xfrm>
            <a:off x="8493618" y="3799268"/>
            <a:ext cx="3324050" cy="2775107"/>
          </a:xfrm>
          <a:prstGeom prst="rect">
            <a:avLst/>
          </a:prstGeom>
          <a:blipFill rotWithShape="1">
            <a:blip r:embed="rId4">
              <a:extLst>
                <a:ext uri="{28A0092B-C50C-407E-A947-70E740481C1C}">
                  <a14:useLocalDpi xmlns:a14="http://schemas.microsoft.com/office/drawing/2010/main" val="0"/>
                </a:ext>
              </a:extLst>
            </a:blip>
            <a:srcRect/>
            <a:stretch>
              <a:fillRect t="-8000" b="-8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5" name="Rectangle 4">
            <a:extLst>
              <a:ext uri="{FF2B5EF4-FFF2-40B4-BE49-F238E27FC236}">
                <a16:creationId xmlns:a16="http://schemas.microsoft.com/office/drawing/2014/main" id="{7927004E-2714-4628-8B67-EAE4514B33AF}"/>
              </a:ext>
            </a:extLst>
          </p:cNvPr>
          <p:cNvSpPr/>
          <p:nvPr/>
        </p:nvSpPr>
        <p:spPr>
          <a:xfrm>
            <a:off x="1694864" y="3340074"/>
            <a:ext cx="1306768" cy="369332"/>
          </a:xfrm>
          <a:prstGeom prst="rect">
            <a:avLst/>
          </a:prstGeom>
        </p:spPr>
        <p:txBody>
          <a:bodyPr wrap="none">
            <a:spAutoFit/>
          </a:bodyPr>
          <a:lstStyle/>
          <a:p>
            <a:r>
              <a:rPr lang="en-US" b="1" dirty="0">
                <a:solidFill>
                  <a:srgbClr val="111111"/>
                </a:solidFill>
                <a:effectLst>
                  <a:outerShdw blurRad="38100" dist="38100" dir="2700000" algn="tl">
                    <a:srgbClr val="000000">
                      <a:alpha val="43137"/>
                    </a:srgbClr>
                  </a:outerShdw>
                </a:effectLst>
                <a:latin typeface="Amazon Ember"/>
              </a:rPr>
              <a:t>NRF24L01+ </a:t>
            </a:r>
            <a:endParaRPr lang="en-US" dirty="0"/>
          </a:p>
        </p:txBody>
      </p:sp>
      <p:sp>
        <p:nvSpPr>
          <p:cNvPr id="6" name="Rectangle 5">
            <a:extLst>
              <a:ext uri="{FF2B5EF4-FFF2-40B4-BE49-F238E27FC236}">
                <a16:creationId xmlns:a16="http://schemas.microsoft.com/office/drawing/2014/main" id="{C3DA5E18-BCC4-4D60-B949-EB1D6E059C48}"/>
              </a:ext>
            </a:extLst>
          </p:cNvPr>
          <p:cNvSpPr/>
          <p:nvPr/>
        </p:nvSpPr>
        <p:spPr>
          <a:xfrm>
            <a:off x="5092969" y="3340074"/>
            <a:ext cx="2006062" cy="369332"/>
          </a:xfrm>
          <a:prstGeom prst="rect">
            <a:avLst/>
          </a:prstGeom>
        </p:spPr>
        <p:txBody>
          <a:bodyPr wrap="none">
            <a:spAutoFit/>
          </a:bodyPr>
          <a:lstStyle/>
          <a:p>
            <a:r>
              <a:rPr lang="en-US" b="1" dirty="0">
                <a:solidFill>
                  <a:srgbClr val="111111"/>
                </a:solidFill>
                <a:effectLst>
                  <a:outerShdw blurRad="38100" dist="38100" dir="2700000" algn="tl">
                    <a:srgbClr val="000000">
                      <a:alpha val="43137"/>
                    </a:srgbClr>
                  </a:outerShdw>
                </a:effectLst>
                <a:latin typeface="Amazon Ember"/>
              </a:rPr>
              <a:t>NRF24L01+PA+LNA</a:t>
            </a:r>
          </a:p>
        </p:txBody>
      </p:sp>
      <p:sp>
        <p:nvSpPr>
          <p:cNvPr id="7" name="Rectangle 6">
            <a:extLst>
              <a:ext uri="{FF2B5EF4-FFF2-40B4-BE49-F238E27FC236}">
                <a16:creationId xmlns:a16="http://schemas.microsoft.com/office/drawing/2014/main" id="{93B32559-D2B1-4808-8919-9704EE1538B6}"/>
              </a:ext>
            </a:extLst>
          </p:cNvPr>
          <p:cNvSpPr/>
          <p:nvPr/>
        </p:nvSpPr>
        <p:spPr>
          <a:xfrm>
            <a:off x="8835728" y="3289410"/>
            <a:ext cx="2260747" cy="369332"/>
          </a:xfrm>
          <a:prstGeom prst="rect">
            <a:avLst/>
          </a:prstGeom>
        </p:spPr>
        <p:txBody>
          <a:bodyPr wrap="none">
            <a:spAutoFit/>
          </a:bodyPr>
          <a:lstStyle/>
          <a:p>
            <a:r>
              <a:rPr lang="en-US" b="1" dirty="0" err="1">
                <a:effectLst>
                  <a:outerShdw blurRad="38100" dist="38100" dir="2700000" algn="tl">
                    <a:srgbClr val="000000">
                      <a:alpha val="43137"/>
                    </a:srgbClr>
                  </a:outerShdw>
                </a:effectLst>
              </a:rPr>
              <a:t>SparkFun</a:t>
            </a:r>
            <a:r>
              <a:rPr lang="en-US" b="1" dirty="0">
                <a:effectLst>
                  <a:outerShdw blurRad="38100" dist="38100" dir="2700000" algn="tl">
                    <a:srgbClr val="000000">
                      <a:alpha val="43137"/>
                    </a:srgbClr>
                  </a:outerShdw>
                </a:effectLst>
              </a:rPr>
              <a:t> Transceiver </a:t>
            </a:r>
            <a:endParaRPr lang="en-US" dirty="0"/>
          </a:p>
        </p:txBody>
      </p:sp>
      <p:sp>
        <p:nvSpPr>
          <p:cNvPr id="10" name="TextBox 9">
            <a:extLst>
              <a:ext uri="{FF2B5EF4-FFF2-40B4-BE49-F238E27FC236}">
                <a16:creationId xmlns:a16="http://schemas.microsoft.com/office/drawing/2014/main" id="{B877772A-D7C7-4EE0-8894-5FC907F0C8F4}"/>
              </a:ext>
            </a:extLst>
          </p:cNvPr>
          <p:cNvSpPr txBox="1"/>
          <p:nvPr/>
        </p:nvSpPr>
        <p:spPr>
          <a:xfrm>
            <a:off x="1694864" y="1154282"/>
            <a:ext cx="8166787" cy="1477328"/>
          </a:xfrm>
          <a:prstGeom prst="rect">
            <a:avLst/>
          </a:prstGeom>
          <a:noFill/>
        </p:spPr>
        <p:txBody>
          <a:bodyPr wrap="none" rtlCol="0">
            <a:spAutoFit/>
          </a:bodyPr>
          <a:lstStyle/>
          <a:p>
            <a:pPr algn="ctr"/>
            <a:r>
              <a:rPr lang="en-US" dirty="0"/>
              <a:t>Benefits </a:t>
            </a:r>
          </a:p>
          <a:p>
            <a:pPr marL="285750" indent="-285750">
              <a:buFont typeface="Arial" panose="020B0604020202020204" pitchFamily="34" charset="0"/>
              <a:buChar char="•"/>
            </a:pPr>
            <a:r>
              <a:rPr lang="en-US" dirty="0"/>
              <a:t>Ability to connect multiple Arduinos via wireless transmission</a:t>
            </a:r>
          </a:p>
          <a:p>
            <a:pPr marL="285750" indent="-285750">
              <a:buFont typeface="Arial" panose="020B0604020202020204" pitchFamily="34" charset="0"/>
              <a:buChar char="•"/>
            </a:pPr>
            <a:r>
              <a:rPr lang="en-US" dirty="0"/>
              <a:t>Can be use for sensors such as distance, pressure, temperature, I/O, voltages, etc..</a:t>
            </a:r>
          </a:p>
          <a:p>
            <a:pPr marL="285750" indent="-285750">
              <a:buFont typeface="Arial" panose="020B0604020202020204" pitchFamily="34" charset="0"/>
              <a:buChar char="•"/>
            </a:pPr>
            <a:r>
              <a:rPr lang="en-US" dirty="0"/>
              <a:t>Control robots</a:t>
            </a:r>
          </a:p>
          <a:p>
            <a:pPr marL="285750" indent="-285750">
              <a:buFont typeface="Arial" panose="020B0604020202020204" pitchFamily="34" charset="0"/>
              <a:buChar char="•"/>
            </a:pPr>
            <a:r>
              <a:rPr lang="en-US" dirty="0"/>
              <a:t>Monitor rooms in homes, schools, </a:t>
            </a:r>
            <a:r>
              <a:rPr lang="en-US" dirty="0">
                <a:solidFill>
                  <a:srgbClr val="FF0000"/>
                </a:solidFill>
              </a:rPr>
              <a:t>MAZE’s</a:t>
            </a:r>
            <a:r>
              <a:rPr lang="en-US" dirty="0"/>
              <a:t>, </a:t>
            </a:r>
            <a:r>
              <a:rPr lang="en-US" dirty="0" err="1"/>
              <a:t>etc</a:t>
            </a:r>
            <a:r>
              <a:rPr lang="en-US" dirty="0"/>
              <a:t>… </a:t>
            </a:r>
          </a:p>
        </p:txBody>
      </p:sp>
      <p:sp>
        <p:nvSpPr>
          <p:cNvPr id="11" name="Rectangle 10">
            <a:extLst>
              <a:ext uri="{FF2B5EF4-FFF2-40B4-BE49-F238E27FC236}">
                <a16:creationId xmlns:a16="http://schemas.microsoft.com/office/drawing/2014/main" id="{0EE17520-376F-4A23-A4AF-478D9B51B983}"/>
              </a:ext>
            </a:extLst>
          </p:cNvPr>
          <p:cNvSpPr/>
          <p:nvPr/>
        </p:nvSpPr>
        <p:spPr>
          <a:xfrm>
            <a:off x="1478024" y="184432"/>
            <a:ext cx="8613640" cy="923330"/>
          </a:xfrm>
          <a:prstGeom prst="rect">
            <a:avLst/>
          </a:prstGeom>
          <a:noFill/>
        </p:spPr>
        <p:txBody>
          <a:bodyPr wrap="none" lIns="91440" tIns="45720" rIns="91440" bIns="45720">
            <a:spAutoFit/>
          </a:bodyPr>
          <a:lstStyle/>
          <a:p>
            <a:pPr algn="ct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Wireless Transceiver Breakout</a:t>
            </a:r>
          </a:p>
        </p:txBody>
      </p:sp>
    </p:spTree>
    <p:extLst>
      <p:ext uri="{BB962C8B-B14F-4D97-AF65-F5344CB8AC3E}">
        <p14:creationId xmlns:p14="http://schemas.microsoft.com/office/powerpoint/2010/main" val="15687420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RF24L01 Working Principles of Channels and Addresses">
            <a:extLst>
              <a:ext uri="{FF2B5EF4-FFF2-40B4-BE49-F238E27FC236}">
                <a16:creationId xmlns:a16="http://schemas.microsoft.com/office/drawing/2014/main" id="{7ABECA85-536A-40D1-9CAF-69BE4DF17E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181" y="3318485"/>
            <a:ext cx="4601568" cy="246950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3B9EBA9-BE53-4718-978C-564F450D92A7}"/>
              </a:ext>
            </a:extLst>
          </p:cNvPr>
          <p:cNvSpPr/>
          <p:nvPr/>
        </p:nvSpPr>
        <p:spPr>
          <a:xfrm>
            <a:off x="4565945" y="6303208"/>
            <a:ext cx="6570357" cy="461665"/>
          </a:xfrm>
          <a:prstGeom prst="rect">
            <a:avLst/>
          </a:prstGeom>
        </p:spPr>
        <p:txBody>
          <a:bodyPr wrap="square">
            <a:spAutoFit/>
          </a:bodyPr>
          <a:lstStyle/>
          <a:p>
            <a:r>
              <a:rPr lang="en-US" sz="1200" dirty="0">
                <a:hlinkClick r:id="rId3"/>
              </a:rPr>
              <a:t>http://howtomechatronics.com/tutorials/arduino/arduino-wireless-communication-nrf24l01-tutorial/</a:t>
            </a:r>
            <a:endParaRPr lang="en-US" sz="1200" dirty="0"/>
          </a:p>
          <a:p>
            <a:r>
              <a:rPr lang="en-US" sz="1200" dirty="0">
                <a:hlinkClick r:id="rId4"/>
              </a:rPr>
              <a:t>www.google.com</a:t>
            </a:r>
            <a:r>
              <a:rPr lang="en-US" sz="1200" dirty="0"/>
              <a:t> images </a:t>
            </a:r>
          </a:p>
        </p:txBody>
      </p:sp>
      <p:pic>
        <p:nvPicPr>
          <p:cNvPr id="4102" name="Picture 6" descr="Image result for nrf24l01 servo">
            <a:extLst>
              <a:ext uri="{FF2B5EF4-FFF2-40B4-BE49-F238E27FC236}">
                <a16:creationId xmlns:a16="http://schemas.microsoft.com/office/drawing/2014/main" id="{229E5C3C-FC0B-417D-80FA-9A8F78AA400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972" b="33943"/>
          <a:stretch/>
        </p:blipFill>
        <p:spPr bwMode="auto">
          <a:xfrm>
            <a:off x="377998" y="1647132"/>
            <a:ext cx="4709934" cy="124746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mage result for nrf24l01 tutorial">
            <a:extLst>
              <a:ext uri="{FF2B5EF4-FFF2-40B4-BE49-F238E27FC236}">
                <a16:creationId xmlns:a16="http://schemas.microsoft.com/office/drawing/2014/main" id="{BF3FB230-E39C-4519-AA07-EA12CB0972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16726" y="1229294"/>
            <a:ext cx="2201378" cy="220137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E0ECD1E-6D89-4118-9A2C-2F150722780B}"/>
              </a:ext>
            </a:extLst>
          </p:cNvPr>
          <p:cNvPicPr>
            <a:picLocks noChangeAspect="1"/>
          </p:cNvPicPr>
          <p:nvPr/>
        </p:nvPicPr>
        <p:blipFill>
          <a:blip r:embed="rId7"/>
          <a:stretch>
            <a:fillRect/>
          </a:stretch>
        </p:blipFill>
        <p:spPr>
          <a:xfrm>
            <a:off x="6133009" y="3550210"/>
            <a:ext cx="5168813" cy="2152101"/>
          </a:xfrm>
          <a:prstGeom prst="rect">
            <a:avLst/>
          </a:prstGeom>
        </p:spPr>
      </p:pic>
      <p:sp>
        <p:nvSpPr>
          <p:cNvPr id="8" name="Rectangle 7">
            <a:extLst>
              <a:ext uri="{FF2B5EF4-FFF2-40B4-BE49-F238E27FC236}">
                <a16:creationId xmlns:a16="http://schemas.microsoft.com/office/drawing/2014/main" id="{CA62DE71-98A7-4BB8-8A2B-74369AA1282B}"/>
              </a:ext>
            </a:extLst>
          </p:cNvPr>
          <p:cNvSpPr/>
          <p:nvPr/>
        </p:nvSpPr>
        <p:spPr>
          <a:xfrm>
            <a:off x="4128787" y="184432"/>
            <a:ext cx="3312125" cy="923330"/>
          </a:xfrm>
          <a:prstGeom prst="rect">
            <a:avLst/>
          </a:prstGeom>
          <a:noFill/>
        </p:spPr>
        <p:txBody>
          <a:bodyPr wrap="none" lIns="91440" tIns="45720" rIns="91440" bIns="45720">
            <a:spAutoFit/>
          </a:bodyPr>
          <a:lstStyle/>
          <a:p>
            <a:pPr algn="ct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What Else?</a:t>
            </a:r>
          </a:p>
        </p:txBody>
      </p:sp>
    </p:spTree>
    <p:extLst>
      <p:ext uri="{BB962C8B-B14F-4D97-AF65-F5344CB8AC3E}">
        <p14:creationId xmlns:p14="http://schemas.microsoft.com/office/powerpoint/2010/main" val="33796003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EB45CE-BFD4-4548-8ADA-1A6F3DFB2B82}"/>
              </a:ext>
            </a:extLst>
          </p:cNvPr>
          <p:cNvSpPr/>
          <p:nvPr/>
        </p:nvSpPr>
        <p:spPr>
          <a:xfrm>
            <a:off x="4424368" y="2316014"/>
            <a:ext cx="2454519" cy="923330"/>
          </a:xfrm>
          <a:prstGeom prst="rect">
            <a:avLst/>
          </a:prstGeom>
          <a:noFill/>
        </p:spPr>
        <p:txBody>
          <a:bodyPr wrap="none" lIns="91440" tIns="45720" rIns="91440" bIns="45720">
            <a:spAutoFit/>
          </a:bodyPr>
          <a:lstStyle/>
          <a:p>
            <a:pPr algn="ct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The End</a:t>
            </a:r>
          </a:p>
        </p:txBody>
      </p:sp>
    </p:spTree>
    <p:extLst>
      <p:ext uri="{BB962C8B-B14F-4D97-AF65-F5344CB8AC3E}">
        <p14:creationId xmlns:p14="http://schemas.microsoft.com/office/powerpoint/2010/main" val="10670902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C5502BC-0299-4EE3-9173-4CF8E37F3AC0}"/>
              </a:ext>
            </a:extLst>
          </p:cNvPr>
          <p:cNvSpPr/>
          <p:nvPr/>
        </p:nvSpPr>
        <p:spPr>
          <a:xfrm>
            <a:off x="2852201" y="1074743"/>
            <a:ext cx="6449245" cy="2462213"/>
          </a:xfrm>
          <a:prstGeom prst="rect">
            <a:avLst/>
          </a:prstGeom>
          <a:ln>
            <a:solidFill>
              <a:schemeClr val="tx1"/>
            </a:solidFill>
          </a:ln>
        </p:spPr>
        <p:txBody>
          <a:bodyPr wrap="square">
            <a:spAutoFit/>
          </a:bodyPr>
          <a:lstStyle/>
          <a:p>
            <a:r>
              <a:rPr lang="en-US" sz="1400" dirty="0">
                <a:solidFill>
                  <a:srgbClr val="555555"/>
                </a:solidFill>
              </a:rPr>
              <a:t>Example to understand antenna wave lengths</a:t>
            </a:r>
          </a:p>
          <a:p>
            <a:endParaRPr lang="en-US" sz="1400" dirty="0">
              <a:solidFill>
                <a:srgbClr val="555555"/>
              </a:solidFill>
            </a:endParaRPr>
          </a:p>
          <a:p>
            <a:r>
              <a:rPr lang="en-US" sz="1400" dirty="0">
                <a:solidFill>
                  <a:srgbClr val="555555"/>
                </a:solidFill>
              </a:rPr>
              <a:t>Think of a "sine wave" 12 cm long. Draw it on graph paper if you like. The first half goes positive, the second half goes negative</a:t>
            </a:r>
          </a:p>
          <a:p>
            <a:endParaRPr lang="en-US" sz="1400" dirty="0">
              <a:solidFill>
                <a:srgbClr val="555555"/>
              </a:solidFill>
            </a:endParaRPr>
          </a:p>
          <a:p>
            <a:r>
              <a:rPr lang="en-US" sz="1400" dirty="0">
                <a:solidFill>
                  <a:srgbClr val="555555"/>
                </a:solidFill>
              </a:rPr>
              <a:t>When catching an RF signal, "negative is just a phase change - you can divide the signal in half (6cm) and say it starts and ends at zero.</a:t>
            </a:r>
          </a:p>
          <a:p>
            <a:endParaRPr lang="en-US" sz="1400" dirty="0">
              <a:solidFill>
                <a:srgbClr val="555555"/>
              </a:solidFill>
            </a:endParaRPr>
          </a:p>
          <a:p>
            <a:r>
              <a:rPr lang="en-US" sz="1400" dirty="0">
                <a:solidFill>
                  <a:srgbClr val="555555"/>
                </a:solidFill>
              </a:rPr>
              <a:t>Dividing AGAIN for quarter wave (3cm): looking at your graph, the sine wave goes from zero to maximum. At the pointy end of your dipole, no current flows (open circuit) so, applying the sine wave, the other end with a connector has maximum signal current.</a:t>
            </a:r>
            <a:endParaRPr lang="en-US" sz="1400" b="0" i="0" dirty="0">
              <a:solidFill>
                <a:srgbClr val="555555"/>
              </a:solidFill>
              <a:effectLst/>
            </a:endParaRPr>
          </a:p>
        </p:txBody>
      </p:sp>
      <p:sp>
        <p:nvSpPr>
          <p:cNvPr id="4" name="Rectangle 3">
            <a:extLst>
              <a:ext uri="{FF2B5EF4-FFF2-40B4-BE49-F238E27FC236}">
                <a16:creationId xmlns:a16="http://schemas.microsoft.com/office/drawing/2014/main" id="{6ECFEEC5-FAF4-4FC3-BCB3-9A670FB70807}"/>
              </a:ext>
            </a:extLst>
          </p:cNvPr>
          <p:cNvSpPr/>
          <p:nvPr/>
        </p:nvSpPr>
        <p:spPr>
          <a:xfrm>
            <a:off x="5993054" y="6373104"/>
            <a:ext cx="6096000" cy="261610"/>
          </a:xfrm>
          <a:prstGeom prst="rect">
            <a:avLst/>
          </a:prstGeom>
        </p:spPr>
        <p:txBody>
          <a:bodyPr>
            <a:spAutoFit/>
          </a:bodyPr>
          <a:lstStyle/>
          <a:p>
            <a:r>
              <a:rPr lang="en-US" sz="1100" dirty="0">
                <a:hlinkClick r:id="rId2"/>
              </a:rPr>
              <a:t>https://www.instructables.com/answers/How-do-you-determine-the-length-of-an-antenna-and-/</a:t>
            </a:r>
            <a:r>
              <a:rPr lang="en-US" sz="1100" dirty="0"/>
              <a:t> </a:t>
            </a:r>
          </a:p>
        </p:txBody>
      </p:sp>
      <p:sp>
        <p:nvSpPr>
          <p:cNvPr id="5" name="Rectangle 4">
            <a:extLst>
              <a:ext uri="{FF2B5EF4-FFF2-40B4-BE49-F238E27FC236}">
                <a16:creationId xmlns:a16="http://schemas.microsoft.com/office/drawing/2014/main" id="{95D2746A-6C95-47B4-9359-D4A091FF3FB1}"/>
              </a:ext>
            </a:extLst>
          </p:cNvPr>
          <p:cNvSpPr/>
          <p:nvPr/>
        </p:nvSpPr>
        <p:spPr>
          <a:xfrm>
            <a:off x="2852202" y="3612678"/>
            <a:ext cx="6449244" cy="1938992"/>
          </a:xfrm>
          <a:prstGeom prst="rect">
            <a:avLst/>
          </a:prstGeom>
          <a:ln>
            <a:solidFill>
              <a:schemeClr val="tx1"/>
            </a:solidFill>
          </a:ln>
        </p:spPr>
        <p:txBody>
          <a:bodyPr wrap="square">
            <a:spAutoFit/>
          </a:bodyPr>
          <a:lstStyle/>
          <a:p>
            <a:r>
              <a:rPr lang="en-US" sz="1200" dirty="0"/>
              <a:t>Good tutorial and how to video</a:t>
            </a:r>
          </a:p>
          <a:p>
            <a:r>
              <a:rPr lang="en-US" sz="1200" dirty="0">
                <a:hlinkClick r:id="rId3"/>
              </a:rPr>
              <a:t>http://howtomechatronics.com/tutorials/arduino/arduino-wireless-communication-nrf24l01-tutorial/</a:t>
            </a:r>
            <a:endParaRPr lang="en-US" sz="1200" dirty="0"/>
          </a:p>
          <a:p>
            <a:endParaRPr lang="en-US" sz="1200" dirty="0"/>
          </a:p>
          <a:p>
            <a:r>
              <a:rPr lang="en-US" sz="1200" dirty="0"/>
              <a:t>Great site for learning why and getting started</a:t>
            </a:r>
          </a:p>
          <a:p>
            <a:r>
              <a:rPr lang="en-US" sz="1200" dirty="0">
                <a:hlinkClick r:id="rId4"/>
              </a:rPr>
              <a:t>https://learn.sparkfun.com/tutorials/nrf24l01-transceiver-hookup-guide</a:t>
            </a:r>
            <a:r>
              <a:rPr lang="en-US" sz="1200" dirty="0"/>
              <a:t> </a:t>
            </a:r>
          </a:p>
          <a:p>
            <a:endParaRPr lang="en-US" sz="1200" dirty="0"/>
          </a:p>
          <a:p>
            <a:r>
              <a:rPr lang="en-US" sz="1200" dirty="0"/>
              <a:t>Great site to start with</a:t>
            </a:r>
          </a:p>
          <a:p>
            <a:r>
              <a:rPr lang="en-US" sz="1200" dirty="0">
                <a:hlinkClick r:id="rId5"/>
              </a:rPr>
              <a:t>https://arduino-info.wikispaces.com/Nrf24L01-2.4GHz-HowTo</a:t>
            </a:r>
            <a:r>
              <a:rPr lang="en-US" sz="1200" dirty="0"/>
              <a:t> </a:t>
            </a:r>
          </a:p>
          <a:p>
            <a:endParaRPr lang="en-US" sz="1200" dirty="0"/>
          </a:p>
        </p:txBody>
      </p:sp>
      <p:sp>
        <p:nvSpPr>
          <p:cNvPr id="6" name="Rectangle 5">
            <a:extLst>
              <a:ext uri="{FF2B5EF4-FFF2-40B4-BE49-F238E27FC236}">
                <a16:creationId xmlns:a16="http://schemas.microsoft.com/office/drawing/2014/main" id="{398ED90E-0942-494B-9AE3-357DA9A0EDC9}"/>
              </a:ext>
            </a:extLst>
          </p:cNvPr>
          <p:cNvSpPr/>
          <p:nvPr/>
        </p:nvSpPr>
        <p:spPr>
          <a:xfrm>
            <a:off x="4976424" y="184432"/>
            <a:ext cx="1616853" cy="923330"/>
          </a:xfrm>
          <a:prstGeom prst="rect">
            <a:avLst/>
          </a:prstGeom>
          <a:noFill/>
        </p:spPr>
        <p:txBody>
          <a:bodyPr wrap="none" lIns="91440" tIns="45720" rIns="91440" bIns="45720">
            <a:spAutoFit/>
          </a:bodyPr>
          <a:lstStyle/>
          <a:p>
            <a:pPr algn="ct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Extra</a:t>
            </a:r>
          </a:p>
        </p:txBody>
      </p:sp>
    </p:spTree>
    <p:extLst>
      <p:ext uri="{BB962C8B-B14F-4D97-AF65-F5344CB8AC3E}">
        <p14:creationId xmlns:p14="http://schemas.microsoft.com/office/powerpoint/2010/main" val="11501505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9">
            <a:extLst>
              <a:ext uri="{FF2B5EF4-FFF2-40B4-BE49-F238E27FC236}">
                <a16:creationId xmlns:a16="http://schemas.microsoft.com/office/drawing/2014/main" id="{DCD67800-37AC-4E14-89B0-F79DCB3FB86D}"/>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560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4" name="Picture 3" descr="A screenshot of a social media post&#10;&#10;Description generated with very high confidence">
            <a:extLst>
              <a:ext uri="{FF2B5EF4-FFF2-40B4-BE49-F238E27FC236}">
                <a16:creationId xmlns:a16="http://schemas.microsoft.com/office/drawing/2014/main" id="{733CB786-863B-4A46-84DF-C94FE443B62F}"/>
              </a:ext>
            </a:extLst>
          </p:cNvPr>
          <p:cNvPicPr>
            <a:picLocks noChangeAspect="1"/>
          </p:cNvPicPr>
          <p:nvPr/>
        </p:nvPicPr>
        <p:blipFill>
          <a:blip r:embed="rId2"/>
          <a:stretch>
            <a:fillRect/>
          </a:stretch>
        </p:blipFill>
        <p:spPr>
          <a:xfrm>
            <a:off x="4310676" y="3120831"/>
            <a:ext cx="3537345" cy="610192"/>
          </a:xfrm>
          <a:prstGeom prst="rect">
            <a:avLst/>
          </a:prstGeom>
        </p:spPr>
      </p:pic>
      <p:pic>
        <p:nvPicPr>
          <p:cNvPr id="5" name="Picture 4" descr="A screenshot of a cell phone&#10;&#10;Description generated with very high confidence">
            <a:extLst>
              <a:ext uri="{FF2B5EF4-FFF2-40B4-BE49-F238E27FC236}">
                <a16:creationId xmlns:a16="http://schemas.microsoft.com/office/drawing/2014/main" id="{1A2EEA9A-E771-4443-B435-FC29849ABDAF}"/>
              </a:ext>
            </a:extLst>
          </p:cNvPr>
          <p:cNvPicPr>
            <a:picLocks noChangeAspect="1"/>
          </p:cNvPicPr>
          <p:nvPr/>
        </p:nvPicPr>
        <p:blipFill>
          <a:blip r:embed="rId3"/>
          <a:stretch>
            <a:fillRect/>
          </a:stretch>
        </p:blipFill>
        <p:spPr>
          <a:xfrm>
            <a:off x="484632" y="2797242"/>
            <a:ext cx="3517119" cy="1257369"/>
          </a:xfrm>
          <a:prstGeom prst="rect">
            <a:avLst/>
          </a:prstGeom>
        </p:spPr>
      </p:pic>
      <p:pic>
        <p:nvPicPr>
          <p:cNvPr id="3" name="Picture 2" descr="A screenshot of a cell phone&#10;&#10;Description generated with high confidence">
            <a:extLst>
              <a:ext uri="{FF2B5EF4-FFF2-40B4-BE49-F238E27FC236}">
                <a16:creationId xmlns:a16="http://schemas.microsoft.com/office/drawing/2014/main" id="{2490944D-B648-4041-9C51-2F82EA9B817C}"/>
              </a:ext>
            </a:extLst>
          </p:cNvPr>
          <p:cNvPicPr>
            <a:picLocks noChangeAspect="1"/>
          </p:cNvPicPr>
          <p:nvPr/>
        </p:nvPicPr>
        <p:blipFill>
          <a:blip r:embed="rId4"/>
          <a:stretch>
            <a:fillRect/>
          </a:stretch>
        </p:blipFill>
        <p:spPr>
          <a:xfrm>
            <a:off x="8162336" y="3104991"/>
            <a:ext cx="3517120" cy="641874"/>
          </a:xfrm>
          <a:prstGeom prst="rect">
            <a:avLst/>
          </a:prstGeom>
        </p:spPr>
      </p:pic>
      <p:cxnSp>
        <p:nvCxnSpPr>
          <p:cNvPr id="15" name="Straight Connector 11">
            <a:extLst>
              <a:ext uri="{FF2B5EF4-FFF2-40B4-BE49-F238E27FC236}">
                <a16:creationId xmlns:a16="http://schemas.microsoft.com/office/drawing/2014/main" id="{20F1788F-A5AE-4188-8274-F7F2E3833ECD}"/>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995920" y="1573887"/>
            <a:ext cx="0" cy="3710227"/>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525E7AC2-E371-4794-917B-33515E9F2071}"/>
              </a:ext>
            </a:extLst>
          </p:cNvPr>
          <p:cNvSpPr/>
          <p:nvPr/>
        </p:nvSpPr>
        <p:spPr>
          <a:xfrm>
            <a:off x="4976424" y="184432"/>
            <a:ext cx="1616853" cy="923330"/>
          </a:xfrm>
          <a:prstGeom prst="rect">
            <a:avLst/>
          </a:prstGeom>
          <a:noFill/>
        </p:spPr>
        <p:txBody>
          <a:bodyPr wrap="none" lIns="91440" tIns="45720" rIns="91440" bIns="45720">
            <a:spAutoFit/>
          </a:bodyPr>
          <a:lstStyle/>
          <a:p>
            <a:pPr algn="ct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Extra</a:t>
            </a:r>
          </a:p>
        </p:txBody>
      </p:sp>
    </p:spTree>
    <p:extLst>
      <p:ext uri="{BB962C8B-B14F-4D97-AF65-F5344CB8AC3E}">
        <p14:creationId xmlns:p14="http://schemas.microsoft.com/office/powerpoint/2010/main" val="2633674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n open computer sitting on a table&#10;&#10;Description generated with very high confidence">
            <a:extLst>
              <a:ext uri="{FF2B5EF4-FFF2-40B4-BE49-F238E27FC236}">
                <a16:creationId xmlns:a16="http://schemas.microsoft.com/office/drawing/2014/main" id="{8325E1AB-A302-435D-BF27-441FF0889219}"/>
              </a:ext>
            </a:extLst>
          </p:cNvPr>
          <p:cNvPicPr>
            <a:picLocks noChangeAspect="1"/>
          </p:cNvPicPr>
          <p:nvPr/>
        </p:nvPicPr>
        <p:blipFill rotWithShape="1">
          <a:blip r:embed="rId2">
            <a:extLst>
              <a:ext uri="{28A0092B-C50C-407E-A947-70E740481C1C}">
                <a14:useLocalDpi xmlns:a14="http://schemas.microsoft.com/office/drawing/2010/main" val="0"/>
              </a:ext>
            </a:extLst>
          </a:blip>
          <a:srcRect l="4926" r="26698"/>
          <a:stretch/>
        </p:blipFill>
        <p:spPr>
          <a:xfrm>
            <a:off x="4637846" y="321731"/>
            <a:ext cx="7554154" cy="6214533"/>
          </a:xfrm>
          <a:prstGeom prst="rect">
            <a:avLst/>
          </a:prstGeom>
        </p:spPr>
      </p:pic>
      <p:pic>
        <p:nvPicPr>
          <p:cNvPr id="6" name="Picture 5">
            <a:extLst>
              <a:ext uri="{FF2B5EF4-FFF2-40B4-BE49-F238E27FC236}">
                <a16:creationId xmlns:a16="http://schemas.microsoft.com/office/drawing/2014/main" id="{D5819BED-B642-450F-B0CE-7C137692A10E}"/>
              </a:ext>
            </a:extLst>
          </p:cNvPr>
          <p:cNvPicPr>
            <a:picLocks noChangeAspect="1"/>
          </p:cNvPicPr>
          <p:nvPr/>
        </p:nvPicPr>
        <p:blipFill rotWithShape="1">
          <a:blip r:embed="rId3">
            <a:extLst>
              <a:ext uri="{28A0092B-C50C-407E-A947-70E740481C1C}">
                <a14:useLocalDpi xmlns:a14="http://schemas.microsoft.com/office/drawing/2010/main" val="0"/>
              </a:ext>
            </a:extLst>
          </a:blip>
          <a:srcRect l="11616" r="8341" b="-1"/>
          <a:stretch/>
        </p:blipFill>
        <p:spPr>
          <a:xfrm rot="5400000">
            <a:off x="-601895" y="1245360"/>
            <a:ext cx="6214533" cy="4367277"/>
          </a:xfrm>
          <a:prstGeom prst="rect">
            <a:avLst/>
          </a:prstGeom>
        </p:spPr>
      </p:pic>
    </p:spTree>
    <p:extLst>
      <p:ext uri="{BB962C8B-B14F-4D97-AF65-F5344CB8AC3E}">
        <p14:creationId xmlns:p14="http://schemas.microsoft.com/office/powerpoint/2010/main" val="10174817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LIDAR-Lite v3">
            <a:extLst>
              <a:ext uri="{FF2B5EF4-FFF2-40B4-BE49-F238E27FC236}">
                <a16:creationId xmlns:a16="http://schemas.microsoft.com/office/drawing/2014/main" id="{4D249814-A629-47D5-BC47-A331CD8987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033" y="1727422"/>
            <a:ext cx="1483252" cy="148325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weep scanning LIDAR sensor">
            <a:extLst>
              <a:ext uri="{FF2B5EF4-FFF2-40B4-BE49-F238E27FC236}">
                <a16:creationId xmlns:a16="http://schemas.microsoft.com/office/drawing/2014/main" id="{E0491C77-7EE1-4BDE-8F0C-CB19F9FFD3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729" t="16665" r="35261" b="11793"/>
          <a:stretch/>
        </p:blipFill>
        <p:spPr bwMode="auto">
          <a:xfrm>
            <a:off x="2949975" y="1727422"/>
            <a:ext cx="1682752" cy="136142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9EF42AB-38F5-4A79-BEEF-D55AC37D0E41}"/>
              </a:ext>
            </a:extLst>
          </p:cNvPr>
          <p:cNvSpPr/>
          <p:nvPr/>
        </p:nvSpPr>
        <p:spPr>
          <a:xfrm>
            <a:off x="2125710" y="1153526"/>
            <a:ext cx="737510" cy="369332"/>
          </a:xfrm>
          <a:prstGeom prst="rect">
            <a:avLst/>
          </a:prstGeom>
        </p:spPr>
        <p:txBody>
          <a:bodyPr wrap="none">
            <a:spAutoFit/>
          </a:bodyPr>
          <a:lstStyle/>
          <a:p>
            <a:r>
              <a:rPr lang="en-US" dirty="0">
                <a:solidFill>
                  <a:srgbClr val="000000"/>
                </a:solidFill>
              </a:rPr>
              <a:t>LIDAR</a:t>
            </a:r>
            <a:endParaRPr lang="en-US" b="0" i="0" dirty="0">
              <a:solidFill>
                <a:srgbClr val="000000"/>
              </a:solidFill>
              <a:effectLst/>
            </a:endParaRPr>
          </a:p>
        </p:txBody>
      </p:sp>
      <p:sp>
        <p:nvSpPr>
          <p:cNvPr id="5" name="Rectangle 4">
            <a:extLst>
              <a:ext uri="{FF2B5EF4-FFF2-40B4-BE49-F238E27FC236}">
                <a16:creationId xmlns:a16="http://schemas.microsoft.com/office/drawing/2014/main" id="{CF783B66-EB38-4BF9-BCCE-F26E419BD1DF}"/>
              </a:ext>
            </a:extLst>
          </p:cNvPr>
          <p:cNvSpPr/>
          <p:nvPr/>
        </p:nvSpPr>
        <p:spPr>
          <a:xfrm>
            <a:off x="683878" y="3285976"/>
            <a:ext cx="3948849" cy="646331"/>
          </a:xfrm>
          <a:prstGeom prst="rect">
            <a:avLst/>
          </a:prstGeom>
        </p:spPr>
        <p:txBody>
          <a:bodyPr wrap="square">
            <a:spAutoFit/>
          </a:bodyPr>
          <a:lstStyle/>
          <a:p>
            <a:r>
              <a:rPr lang="en-US" sz="1200" b="1" dirty="0">
                <a:solidFill>
                  <a:srgbClr val="222222"/>
                </a:solidFill>
              </a:rPr>
              <a:t>LIDAR</a:t>
            </a:r>
            <a:r>
              <a:rPr lang="en-US" sz="1200" dirty="0">
                <a:solidFill>
                  <a:srgbClr val="222222"/>
                </a:solidFill>
              </a:rPr>
              <a:t>, which stands for </a:t>
            </a:r>
            <a:r>
              <a:rPr lang="en-US" sz="1200" dirty="0">
                <a:solidFill>
                  <a:srgbClr val="FF0000"/>
                </a:solidFill>
              </a:rPr>
              <a:t>Light Detection and Ranging</a:t>
            </a:r>
            <a:r>
              <a:rPr lang="en-US" sz="1200" dirty="0">
                <a:solidFill>
                  <a:srgbClr val="222222"/>
                </a:solidFill>
              </a:rPr>
              <a:t>, is a remote sensing method that uses light in the form of a </a:t>
            </a:r>
            <a:r>
              <a:rPr lang="en-US" sz="1200" dirty="0">
                <a:solidFill>
                  <a:srgbClr val="FF0000"/>
                </a:solidFill>
              </a:rPr>
              <a:t>pulsed laser </a:t>
            </a:r>
            <a:r>
              <a:rPr lang="en-US" sz="1200" dirty="0">
                <a:solidFill>
                  <a:srgbClr val="222222"/>
                </a:solidFill>
              </a:rPr>
              <a:t>to measure ranges (variable distances) </a:t>
            </a:r>
            <a:endParaRPr lang="en-US" sz="1200" dirty="0"/>
          </a:p>
        </p:txBody>
      </p:sp>
      <p:pic>
        <p:nvPicPr>
          <p:cNvPr id="6" name="Picture 2" descr="164_0">
            <a:extLst>
              <a:ext uri="{FF2B5EF4-FFF2-40B4-BE49-F238E27FC236}">
                <a16:creationId xmlns:a16="http://schemas.microsoft.com/office/drawing/2014/main" id="{AA352BBC-7A66-4098-82E8-42B010EC6C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57621" y="1696798"/>
            <a:ext cx="1954401" cy="14658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4996DE1-A2DE-45DC-B6E9-9C8A29083758}"/>
              </a:ext>
            </a:extLst>
          </p:cNvPr>
          <p:cNvSpPr/>
          <p:nvPr/>
        </p:nvSpPr>
        <p:spPr>
          <a:xfrm>
            <a:off x="7799126" y="1149359"/>
            <a:ext cx="1873654" cy="369332"/>
          </a:xfrm>
          <a:prstGeom prst="rect">
            <a:avLst/>
          </a:prstGeom>
        </p:spPr>
        <p:txBody>
          <a:bodyPr wrap="none">
            <a:spAutoFit/>
          </a:bodyPr>
          <a:lstStyle/>
          <a:p>
            <a:r>
              <a:rPr lang="en-US" dirty="0">
                <a:solidFill>
                  <a:srgbClr val="000000"/>
                </a:solidFill>
              </a:rPr>
              <a:t>IR distance sensor</a:t>
            </a:r>
            <a:endParaRPr lang="en-US" b="0" i="0" dirty="0">
              <a:solidFill>
                <a:srgbClr val="000000"/>
              </a:solidFill>
              <a:effectLst/>
            </a:endParaRPr>
          </a:p>
        </p:txBody>
      </p:sp>
      <p:pic>
        <p:nvPicPr>
          <p:cNvPr id="8" name="Picture 2" descr=" Gravity: Analog Adjustable Infrared Proximity Sensor For Arduino">
            <a:extLst>
              <a:ext uri="{FF2B5EF4-FFF2-40B4-BE49-F238E27FC236}">
                <a16:creationId xmlns:a16="http://schemas.microsoft.com/office/drawing/2014/main" id="{8CF73BDE-C87D-43D7-9F68-F946BC4845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2453" y="1696798"/>
            <a:ext cx="2198702" cy="1465802"/>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DC178EC8-1B64-4717-909D-991BDC6B6467}"/>
              </a:ext>
            </a:extLst>
          </p:cNvPr>
          <p:cNvSpPr/>
          <p:nvPr/>
        </p:nvSpPr>
        <p:spPr>
          <a:xfrm>
            <a:off x="6366635" y="3326955"/>
            <a:ext cx="5718121" cy="646331"/>
          </a:xfrm>
          <a:prstGeom prst="rect">
            <a:avLst/>
          </a:prstGeom>
        </p:spPr>
        <p:txBody>
          <a:bodyPr wrap="square">
            <a:spAutoFit/>
          </a:bodyPr>
          <a:lstStyle/>
          <a:p>
            <a:r>
              <a:rPr lang="en-US" sz="1200" dirty="0">
                <a:solidFill>
                  <a:srgbClr val="222222"/>
                </a:solidFill>
              </a:rPr>
              <a:t>A </a:t>
            </a:r>
            <a:r>
              <a:rPr lang="en-US" sz="1200" b="1" dirty="0">
                <a:solidFill>
                  <a:srgbClr val="222222"/>
                </a:solidFill>
              </a:rPr>
              <a:t>proximity sensor</a:t>
            </a:r>
            <a:r>
              <a:rPr lang="en-US" sz="1200" dirty="0">
                <a:solidFill>
                  <a:srgbClr val="222222"/>
                </a:solidFill>
              </a:rPr>
              <a:t> often emits an electromagnetic field or a beam of electromagnetic radiation (</a:t>
            </a:r>
            <a:r>
              <a:rPr lang="en-US" sz="1200" b="1" dirty="0">
                <a:solidFill>
                  <a:srgbClr val="FF0000"/>
                </a:solidFill>
              </a:rPr>
              <a:t>infrared</a:t>
            </a:r>
            <a:r>
              <a:rPr lang="en-US" sz="1200" dirty="0">
                <a:solidFill>
                  <a:srgbClr val="222222"/>
                </a:solidFill>
              </a:rPr>
              <a:t>, for instance), and looks for changes in the field or return signal. The object being sensed is often referred to as the </a:t>
            </a:r>
            <a:r>
              <a:rPr lang="en-US" sz="1200" b="1" dirty="0">
                <a:solidFill>
                  <a:srgbClr val="222222"/>
                </a:solidFill>
              </a:rPr>
              <a:t>proximity sensor's target</a:t>
            </a:r>
            <a:r>
              <a:rPr lang="en-US" sz="1200" dirty="0">
                <a:solidFill>
                  <a:srgbClr val="222222"/>
                </a:solidFill>
              </a:rPr>
              <a:t>.</a:t>
            </a:r>
          </a:p>
        </p:txBody>
      </p:sp>
      <p:pic>
        <p:nvPicPr>
          <p:cNvPr id="10" name="Picture 2" descr="Ultrasonic Distance Sensor Module HC-SR04 for Kingduino">
            <a:extLst>
              <a:ext uri="{FF2B5EF4-FFF2-40B4-BE49-F238E27FC236}">
                <a16:creationId xmlns:a16="http://schemas.microsoft.com/office/drawing/2014/main" id="{BAE3E102-6333-4F17-816D-5DBA846115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9397" y="4393938"/>
            <a:ext cx="2046081" cy="149925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8DFD2F08-DFA1-4762-B0E5-CDE5420F8BC8}"/>
              </a:ext>
            </a:extLst>
          </p:cNvPr>
          <p:cNvSpPr/>
          <p:nvPr/>
        </p:nvSpPr>
        <p:spPr>
          <a:xfrm>
            <a:off x="3920201" y="4055384"/>
            <a:ext cx="2830553" cy="338554"/>
          </a:xfrm>
          <a:prstGeom prst="rect">
            <a:avLst/>
          </a:prstGeom>
        </p:spPr>
        <p:txBody>
          <a:bodyPr wrap="square">
            <a:spAutoFit/>
          </a:bodyPr>
          <a:lstStyle/>
          <a:p>
            <a:r>
              <a:rPr lang="en-US" sz="1600" dirty="0">
                <a:solidFill>
                  <a:srgbClr val="535353"/>
                </a:solidFill>
              </a:rPr>
              <a:t>Ultrasonic Distance Sensor</a:t>
            </a:r>
            <a:endParaRPr lang="en-US" sz="1600" b="0" i="0" dirty="0">
              <a:solidFill>
                <a:srgbClr val="535353"/>
              </a:solidFill>
              <a:effectLst/>
            </a:endParaRPr>
          </a:p>
        </p:txBody>
      </p:sp>
      <p:pic>
        <p:nvPicPr>
          <p:cNvPr id="12" name="Picture 4" descr="Maxbotix Ultrasonic Rangefinder - LV-EZ4 - LV-EZ4">
            <a:extLst>
              <a:ext uri="{FF2B5EF4-FFF2-40B4-BE49-F238E27FC236}">
                <a16:creationId xmlns:a16="http://schemas.microsoft.com/office/drawing/2014/main" id="{8D2D31A2-06DE-45C0-996D-3932AC8D60A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65879" y="4496234"/>
            <a:ext cx="1725015" cy="129466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D98A68A4-1B66-4FED-B879-49D7A00F2973}"/>
              </a:ext>
            </a:extLst>
          </p:cNvPr>
          <p:cNvSpPr/>
          <p:nvPr/>
        </p:nvSpPr>
        <p:spPr>
          <a:xfrm>
            <a:off x="3233318" y="5872535"/>
            <a:ext cx="4681111" cy="769441"/>
          </a:xfrm>
          <a:prstGeom prst="rect">
            <a:avLst/>
          </a:prstGeom>
        </p:spPr>
        <p:txBody>
          <a:bodyPr wrap="square">
            <a:spAutoFit/>
          </a:bodyPr>
          <a:lstStyle/>
          <a:p>
            <a:r>
              <a:rPr lang="en-US" sz="1100" dirty="0"/>
              <a:t>The Ultrasonic Sensor sends out a </a:t>
            </a:r>
            <a:r>
              <a:rPr lang="en-US" sz="1100" dirty="0">
                <a:solidFill>
                  <a:srgbClr val="FF0000"/>
                </a:solidFill>
              </a:rPr>
              <a:t>high-frequency sound</a:t>
            </a:r>
            <a:r>
              <a:rPr lang="en-US" sz="1100" dirty="0"/>
              <a:t> pulse and then times how long it takes for the echo of the sound to reflect back. The sensor has 2 openings on its front. One opening transmits ultrasonic waves, (like a tiny speaker), the other receives them, (like a tiny microphone).</a:t>
            </a:r>
            <a:endParaRPr lang="en-US" sz="1100" b="1" dirty="0"/>
          </a:p>
        </p:txBody>
      </p:sp>
      <p:sp>
        <p:nvSpPr>
          <p:cNvPr id="14" name="Rectangle 13">
            <a:extLst>
              <a:ext uri="{FF2B5EF4-FFF2-40B4-BE49-F238E27FC236}">
                <a16:creationId xmlns:a16="http://schemas.microsoft.com/office/drawing/2014/main" id="{DAC32408-009F-45E4-B830-89E39E037739}"/>
              </a:ext>
            </a:extLst>
          </p:cNvPr>
          <p:cNvSpPr/>
          <p:nvPr/>
        </p:nvSpPr>
        <p:spPr>
          <a:xfrm>
            <a:off x="8226007" y="5957574"/>
            <a:ext cx="3858749" cy="769441"/>
          </a:xfrm>
          <a:prstGeom prst="rect">
            <a:avLst/>
          </a:prstGeom>
        </p:spPr>
        <p:txBody>
          <a:bodyPr wrap="none">
            <a:spAutoFit/>
          </a:bodyPr>
          <a:lstStyle/>
          <a:p>
            <a:r>
              <a:rPr lang="en-US" sz="1100" dirty="0">
                <a:hlinkClick r:id="rId8"/>
              </a:rPr>
              <a:t>https://en.wikipedia.org/wiki/Proximity_sensor</a:t>
            </a:r>
            <a:r>
              <a:rPr lang="en-US" sz="1100" dirty="0"/>
              <a:t> </a:t>
            </a:r>
          </a:p>
          <a:p>
            <a:r>
              <a:rPr lang="en-US" sz="1100" dirty="0" err="1"/>
              <a:t>Sparkfun</a:t>
            </a:r>
            <a:r>
              <a:rPr lang="en-US" sz="1100" dirty="0"/>
              <a:t> - LIDAR-LITE V3</a:t>
            </a:r>
          </a:p>
          <a:p>
            <a:r>
              <a:rPr lang="en-US" sz="1100" dirty="0">
                <a:hlinkClick r:id="rId9"/>
              </a:rPr>
              <a:t>https://oceanservice.noaa.gov/facts/lidar.html</a:t>
            </a:r>
            <a:endParaRPr lang="en-US" sz="1100" dirty="0"/>
          </a:p>
          <a:p>
            <a:r>
              <a:rPr lang="en-US" sz="1100" dirty="0">
                <a:hlinkClick r:id="rId10"/>
              </a:rPr>
              <a:t>http://arduino-info.wikispaces.com/Ultrasonic+Distance+Sensor</a:t>
            </a:r>
            <a:endParaRPr lang="en-US" sz="1100" dirty="0"/>
          </a:p>
        </p:txBody>
      </p:sp>
      <p:sp>
        <p:nvSpPr>
          <p:cNvPr id="15" name="Rectangle 14">
            <a:extLst>
              <a:ext uri="{FF2B5EF4-FFF2-40B4-BE49-F238E27FC236}">
                <a16:creationId xmlns:a16="http://schemas.microsoft.com/office/drawing/2014/main" id="{25B72638-772A-4926-8020-1A044AF36EF7}"/>
              </a:ext>
            </a:extLst>
          </p:cNvPr>
          <p:cNvSpPr/>
          <p:nvPr/>
        </p:nvSpPr>
        <p:spPr>
          <a:xfrm>
            <a:off x="3329292" y="184432"/>
            <a:ext cx="4911088" cy="923330"/>
          </a:xfrm>
          <a:prstGeom prst="rect">
            <a:avLst/>
          </a:prstGeom>
          <a:noFill/>
        </p:spPr>
        <p:txBody>
          <a:bodyPr wrap="none" lIns="91440" tIns="45720" rIns="91440" bIns="45720">
            <a:spAutoFit/>
          </a:bodyPr>
          <a:lstStyle/>
          <a:p>
            <a:pPr algn="ctr"/>
            <a:r>
              <a:rPr lang="en-US" sz="5400" b="0"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Distance Sensors</a:t>
            </a:r>
          </a:p>
        </p:txBody>
      </p:sp>
    </p:spTree>
    <p:extLst>
      <p:ext uri="{BB962C8B-B14F-4D97-AF65-F5344CB8AC3E}">
        <p14:creationId xmlns:p14="http://schemas.microsoft.com/office/powerpoint/2010/main" val="2602071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9DAC1B-C9BB-4C07-BFAC-271D594D2500}"/>
              </a:ext>
            </a:extLst>
          </p:cNvPr>
          <p:cNvSpPr/>
          <p:nvPr/>
        </p:nvSpPr>
        <p:spPr>
          <a:xfrm>
            <a:off x="720620" y="2413338"/>
            <a:ext cx="10052344" cy="1754326"/>
          </a:xfrm>
          <a:prstGeom prst="rect">
            <a:avLst/>
          </a:prstGeom>
        </p:spPr>
        <p:txBody>
          <a:bodyPr wrap="square">
            <a:spAutoFit/>
          </a:bodyPr>
          <a:lstStyle/>
          <a:p>
            <a:r>
              <a:rPr lang="en-US" dirty="0">
                <a:solidFill>
                  <a:srgbClr val="444651"/>
                </a:solidFill>
              </a:rPr>
              <a:t>A transceiver is a device that contains a transmitter and a receiver which are both combined and share common circuitry. Transceivers combine a significant amount of the transmitter and receiver handling circuitry.  </a:t>
            </a:r>
          </a:p>
          <a:p>
            <a:endParaRPr lang="en-US" dirty="0">
              <a:solidFill>
                <a:srgbClr val="444651"/>
              </a:solidFill>
            </a:endParaRPr>
          </a:p>
          <a:p>
            <a:r>
              <a:rPr lang="en-US" dirty="0">
                <a:solidFill>
                  <a:srgbClr val="222222"/>
                </a:solidFill>
              </a:rPr>
              <a:t>The term applies to </a:t>
            </a:r>
            <a:r>
              <a:rPr lang="en-US" b="1" dirty="0">
                <a:solidFill>
                  <a:srgbClr val="222222"/>
                </a:solidFill>
              </a:rPr>
              <a:t>wireless </a:t>
            </a:r>
            <a:r>
              <a:rPr lang="en-US" dirty="0">
                <a:solidFill>
                  <a:srgbClr val="222222"/>
                </a:solidFill>
              </a:rPr>
              <a:t>communications devices such as cellular telephones, cordless telephone sets, handheld two-way radios, and mobile two-way radios.</a:t>
            </a:r>
            <a:endParaRPr lang="en-US" dirty="0"/>
          </a:p>
        </p:txBody>
      </p:sp>
      <p:sp>
        <p:nvSpPr>
          <p:cNvPr id="3" name="Rectangle 2">
            <a:extLst>
              <a:ext uri="{FF2B5EF4-FFF2-40B4-BE49-F238E27FC236}">
                <a16:creationId xmlns:a16="http://schemas.microsoft.com/office/drawing/2014/main" id="{4D808A8E-800F-46F1-A2CB-6477F819C998}"/>
              </a:ext>
            </a:extLst>
          </p:cNvPr>
          <p:cNvSpPr/>
          <p:nvPr/>
        </p:nvSpPr>
        <p:spPr>
          <a:xfrm>
            <a:off x="5972869" y="6315319"/>
            <a:ext cx="6096000" cy="461665"/>
          </a:xfrm>
          <a:prstGeom prst="rect">
            <a:avLst/>
          </a:prstGeom>
        </p:spPr>
        <p:txBody>
          <a:bodyPr>
            <a:spAutoFit/>
          </a:bodyPr>
          <a:lstStyle/>
          <a:p>
            <a:r>
              <a:rPr lang="en-US" sz="1200" dirty="0">
                <a:hlinkClick r:id="rId2"/>
              </a:rPr>
              <a:t>http://www.futureelectronics.com/en/wireless-rf-radio-frequency/transceiver-ics.aspx</a:t>
            </a:r>
            <a:endParaRPr lang="en-US" sz="1200" dirty="0"/>
          </a:p>
          <a:p>
            <a:r>
              <a:rPr lang="en-US" sz="1200" dirty="0">
                <a:hlinkClick r:id="rId3"/>
              </a:rPr>
              <a:t>http://searchnetworking.techtarget.com/definition/transceiver</a:t>
            </a:r>
            <a:r>
              <a:rPr lang="en-US" sz="1200" dirty="0"/>
              <a:t> </a:t>
            </a:r>
          </a:p>
        </p:txBody>
      </p:sp>
      <p:sp>
        <p:nvSpPr>
          <p:cNvPr id="5" name="Rectangle 4">
            <a:extLst>
              <a:ext uri="{FF2B5EF4-FFF2-40B4-BE49-F238E27FC236}">
                <a16:creationId xmlns:a16="http://schemas.microsoft.com/office/drawing/2014/main" id="{B207EDA8-BC44-4247-92D0-872031865F19}"/>
              </a:ext>
            </a:extLst>
          </p:cNvPr>
          <p:cNvSpPr/>
          <p:nvPr/>
        </p:nvSpPr>
        <p:spPr>
          <a:xfrm>
            <a:off x="2825949" y="184432"/>
            <a:ext cx="5917775" cy="923330"/>
          </a:xfrm>
          <a:prstGeom prst="rect">
            <a:avLst/>
          </a:prstGeom>
          <a:noFill/>
        </p:spPr>
        <p:txBody>
          <a:bodyPr wrap="none" lIns="91440" tIns="45720" rIns="91440" bIns="45720">
            <a:spAutoFit/>
          </a:bodyPr>
          <a:lstStyle/>
          <a:p>
            <a:pPr algn="ct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Wireless Transceiver</a:t>
            </a:r>
          </a:p>
        </p:txBody>
      </p:sp>
    </p:spTree>
    <p:extLst>
      <p:ext uri="{BB962C8B-B14F-4D97-AF65-F5344CB8AC3E}">
        <p14:creationId xmlns:p14="http://schemas.microsoft.com/office/powerpoint/2010/main" val="3480110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roduct Details">
            <a:extLst>
              <a:ext uri="{FF2B5EF4-FFF2-40B4-BE49-F238E27FC236}">
                <a16:creationId xmlns:a16="http://schemas.microsoft.com/office/drawing/2014/main" id="{F13A9B60-BC61-4385-93FA-233DCFC52B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7579" y="612155"/>
            <a:ext cx="1867133" cy="186713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CF18751-8BBC-41B2-BB2C-8AA0ECA9AA78}"/>
              </a:ext>
            </a:extLst>
          </p:cNvPr>
          <p:cNvSpPr/>
          <p:nvPr/>
        </p:nvSpPr>
        <p:spPr>
          <a:xfrm>
            <a:off x="104078" y="485197"/>
            <a:ext cx="4066478" cy="253916"/>
          </a:xfrm>
          <a:prstGeom prst="rect">
            <a:avLst/>
          </a:prstGeom>
        </p:spPr>
        <p:txBody>
          <a:bodyPr wrap="square">
            <a:spAutoFit/>
          </a:bodyPr>
          <a:lstStyle/>
          <a:p>
            <a:r>
              <a:rPr lang="en-US" sz="1050" dirty="0" err="1">
                <a:solidFill>
                  <a:srgbClr val="0066C0"/>
                </a:solidFill>
                <a:latin typeface="Amazon Ember"/>
                <a:hlinkClick r:id="rId3" tooltip="Adafruit (PID 3071) RFM69HCW Transceiver Radio Breakout - 433 MHz"/>
              </a:rPr>
              <a:t>Adafruit</a:t>
            </a:r>
            <a:r>
              <a:rPr lang="en-US" sz="1050" dirty="0">
                <a:solidFill>
                  <a:srgbClr val="0066C0"/>
                </a:solidFill>
                <a:latin typeface="Amazon Ember"/>
                <a:hlinkClick r:id="rId3" tooltip="Adafruit (PID 3071) RFM69HCW Transceiver Radio Breakout - 433 MHz"/>
              </a:rPr>
              <a:t> (PID 3071) RFM69HCW Transceiver Radio Breakout - 433 MHz</a:t>
            </a:r>
            <a:endParaRPr lang="en-US" sz="1050" b="0" i="0" u="none" strike="noStrike" dirty="0">
              <a:solidFill>
                <a:srgbClr val="0066C0"/>
              </a:solidFill>
              <a:effectLst/>
              <a:latin typeface="Amazon Ember"/>
              <a:hlinkClick r:id="rId3" tooltip="Adafruit (PID 3071) RFM69HCW Transceiver Radio Breakout - 433 MHz"/>
            </a:endParaRPr>
          </a:p>
        </p:txBody>
      </p:sp>
      <p:pic>
        <p:nvPicPr>
          <p:cNvPr id="4100" name="Picture 4" descr="SparkFun Transceiver Breakout - nRF24L01+">
            <a:extLst>
              <a:ext uri="{FF2B5EF4-FFF2-40B4-BE49-F238E27FC236}">
                <a16:creationId xmlns:a16="http://schemas.microsoft.com/office/drawing/2014/main" id="{F08DBBB5-8C3D-4D46-A991-B18B01C164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9804" y="972712"/>
            <a:ext cx="1582079" cy="158207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40696B3-94C9-43A3-8A10-F5E46E559C2E}"/>
              </a:ext>
            </a:extLst>
          </p:cNvPr>
          <p:cNvSpPr/>
          <p:nvPr/>
        </p:nvSpPr>
        <p:spPr>
          <a:xfrm>
            <a:off x="4514994" y="479621"/>
            <a:ext cx="2909194" cy="276999"/>
          </a:xfrm>
          <a:prstGeom prst="rect">
            <a:avLst/>
          </a:prstGeom>
        </p:spPr>
        <p:txBody>
          <a:bodyPr wrap="square">
            <a:spAutoFit/>
          </a:bodyPr>
          <a:lstStyle/>
          <a:p>
            <a:r>
              <a:rPr lang="en-US" sz="1200" dirty="0" err="1">
                <a:solidFill>
                  <a:srgbClr val="111111"/>
                </a:solidFill>
                <a:latin typeface="Amazon Ember"/>
              </a:rPr>
              <a:t>SparkFun</a:t>
            </a:r>
            <a:r>
              <a:rPr lang="en-US" sz="1200" dirty="0">
                <a:solidFill>
                  <a:srgbClr val="111111"/>
                </a:solidFill>
                <a:latin typeface="Amazon Ember"/>
              </a:rPr>
              <a:t> Transceiver Breakout - nRF24L01+</a:t>
            </a:r>
            <a:endParaRPr lang="en-US" sz="1200" b="0" i="0" dirty="0">
              <a:solidFill>
                <a:srgbClr val="111111"/>
              </a:solidFill>
              <a:effectLst/>
              <a:latin typeface="Amazon Ember"/>
            </a:endParaRPr>
          </a:p>
        </p:txBody>
      </p:sp>
      <p:pic>
        <p:nvPicPr>
          <p:cNvPr id="4102" name="Picture 6" descr="https://images-na.ssl-images-amazon.com/images/I/61oLeQnJ7sL._SL1001_.jpg">
            <a:extLst>
              <a:ext uri="{FF2B5EF4-FFF2-40B4-BE49-F238E27FC236}">
                <a16:creationId xmlns:a16="http://schemas.microsoft.com/office/drawing/2014/main" id="{A89E7FA0-A897-4616-A65A-15CA460BE2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5153" y="709265"/>
            <a:ext cx="1845526" cy="18455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6989429-96B2-40B3-B253-F6A21B4A7D02}"/>
              </a:ext>
            </a:extLst>
          </p:cNvPr>
          <p:cNvSpPr/>
          <p:nvPr/>
        </p:nvSpPr>
        <p:spPr>
          <a:xfrm>
            <a:off x="8465027" y="502704"/>
            <a:ext cx="2879314" cy="253916"/>
          </a:xfrm>
          <a:prstGeom prst="rect">
            <a:avLst/>
          </a:prstGeom>
        </p:spPr>
        <p:txBody>
          <a:bodyPr wrap="none">
            <a:spAutoFit/>
          </a:bodyPr>
          <a:lstStyle/>
          <a:p>
            <a:r>
              <a:rPr lang="en-US" sz="1050" dirty="0">
                <a:solidFill>
                  <a:srgbClr val="111111"/>
                </a:solidFill>
                <a:latin typeface="Amazon Ember"/>
              </a:rPr>
              <a:t>ESP8266 ESP-01S </a:t>
            </a:r>
            <a:r>
              <a:rPr lang="en-US" sz="1050" dirty="0" err="1">
                <a:solidFill>
                  <a:srgbClr val="111111"/>
                </a:solidFill>
                <a:latin typeface="Amazon Ember"/>
              </a:rPr>
              <a:t>WiFi</a:t>
            </a:r>
            <a:r>
              <a:rPr lang="en-US" sz="1050" dirty="0">
                <a:solidFill>
                  <a:srgbClr val="111111"/>
                </a:solidFill>
                <a:latin typeface="Amazon Ember"/>
              </a:rPr>
              <a:t> Serial Transceiver Module </a:t>
            </a:r>
            <a:endParaRPr lang="en-US" sz="1050" b="0" i="0" dirty="0">
              <a:solidFill>
                <a:srgbClr val="111111"/>
              </a:solidFill>
              <a:effectLst/>
              <a:latin typeface="Amazon Ember"/>
            </a:endParaRPr>
          </a:p>
        </p:txBody>
      </p:sp>
      <p:pic>
        <p:nvPicPr>
          <p:cNvPr id="4104" name="Picture 8" descr="https://images-na.ssl-images-amazon.com/images/I/81sAYpzFy5L._SL1401_.jpg">
            <a:extLst>
              <a:ext uri="{FF2B5EF4-FFF2-40B4-BE49-F238E27FC236}">
                <a16:creationId xmlns:a16="http://schemas.microsoft.com/office/drawing/2014/main" id="{4C658711-1E9B-4385-B691-4CDAE5B77BD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51057"/>
          <a:stretch/>
        </p:blipFill>
        <p:spPr bwMode="auto">
          <a:xfrm>
            <a:off x="8711234" y="3016405"/>
            <a:ext cx="2173364" cy="122051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77F271D-90B8-4AF2-9124-F87DB819F4C5}"/>
              </a:ext>
            </a:extLst>
          </p:cNvPr>
          <p:cNvSpPr/>
          <p:nvPr/>
        </p:nvSpPr>
        <p:spPr>
          <a:xfrm>
            <a:off x="8141498" y="2688605"/>
            <a:ext cx="3720890" cy="261610"/>
          </a:xfrm>
          <a:prstGeom prst="rect">
            <a:avLst/>
          </a:prstGeom>
        </p:spPr>
        <p:txBody>
          <a:bodyPr wrap="none">
            <a:spAutoFit/>
          </a:bodyPr>
          <a:lstStyle/>
          <a:p>
            <a:r>
              <a:rPr lang="en-US" sz="1100" dirty="0">
                <a:solidFill>
                  <a:srgbClr val="111111"/>
                </a:solidFill>
                <a:latin typeface="Amazon Ember"/>
              </a:rPr>
              <a:t>ESP8266 microcontroller </a:t>
            </a:r>
            <a:r>
              <a:rPr lang="en-US" sz="1100" dirty="0" err="1">
                <a:solidFill>
                  <a:srgbClr val="111111"/>
                </a:solidFill>
                <a:latin typeface="Amazon Ember"/>
              </a:rPr>
              <a:t>NodeMCU</a:t>
            </a:r>
            <a:r>
              <a:rPr lang="en-US" sz="1100" dirty="0">
                <a:solidFill>
                  <a:srgbClr val="111111"/>
                </a:solidFill>
                <a:latin typeface="Amazon Ember"/>
              </a:rPr>
              <a:t> Lua V3 WIFI with CH340G</a:t>
            </a:r>
            <a:endParaRPr lang="en-US" sz="1100" b="0" i="0" dirty="0">
              <a:solidFill>
                <a:srgbClr val="111111"/>
              </a:solidFill>
              <a:effectLst/>
              <a:latin typeface="Amazon Ember"/>
            </a:endParaRPr>
          </a:p>
        </p:txBody>
      </p:sp>
      <p:pic>
        <p:nvPicPr>
          <p:cNvPr id="4106" name="Picture 10" descr="https://images-na.ssl-images-amazon.com/images/I/71ObtSL7rSL._SL1038_.jpg">
            <a:extLst>
              <a:ext uri="{FF2B5EF4-FFF2-40B4-BE49-F238E27FC236}">
                <a16:creationId xmlns:a16="http://schemas.microsoft.com/office/drawing/2014/main" id="{FA0534B2-C4E5-473F-9529-C5BF1F22AF6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50850" y="4801408"/>
            <a:ext cx="2302185" cy="172544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1B5A6FE3-7555-4553-9F14-38E52DD595E1}"/>
              </a:ext>
            </a:extLst>
          </p:cNvPr>
          <p:cNvSpPr/>
          <p:nvPr/>
        </p:nvSpPr>
        <p:spPr>
          <a:xfrm>
            <a:off x="8824035" y="4319988"/>
            <a:ext cx="2161297" cy="307777"/>
          </a:xfrm>
          <a:prstGeom prst="rect">
            <a:avLst/>
          </a:prstGeom>
        </p:spPr>
        <p:txBody>
          <a:bodyPr wrap="none">
            <a:spAutoFit/>
          </a:bodyPr>
          <a:lstStyle/>
          <a:p>
            <a:r>
              <a:rPr lang="en-US" sz="1400" dirty="0">
                <a:solidFill>
                  <a:srgbClr val="111111"/>
                </a:solidFill>
                <a:latin typeface="Amazon Ember"/>
              </a:rPr>
              <a:t>HUZZAH ESP8266 Breakout</a:t>
            </a:r>
            <a:endParaRPr lang="en-US" sz="1400" b="0" i="0" dirty="0">
              <a:solidFill>
                <a:srgbClr val="111111"/>
              </a:solidFill>
              <a:effectLst/>
              <a:latin typeface="Amazon Ember"/>
            </a:endParaRPr>
          </a:p>
        </p:txBody>
      </p:sp>
      <p:pic>
        <p:nvPicPr>
          <p:cNvPr id="4108" name="Picture 12" descr="Makerfocus 2pcs Wireless Module NRF24L01+PA+LNA in Antistatic Foam Arduino Compatible with Antenna">
            <a:extLst>
              <a:ext uri="{FF2B5EF4-FFF2-40B4-BE49-F238E27FC236}">
                <a16:creationId xmlns:a16="http://schemas.microsoft.com/office/drawing/2014/main" id="{44594175-AC0D-455F-A589-B7C8BAA7169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0251"/>
          <a:stretch/>
        </p:blipFill>
        <p:spPr bwMode="auto">
          <a:xfrm>
            <a:off x="4575935" y="2933335"/>
            <a:ext cx="2787312" cy="138665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E1EB0DFB-0F75-4CC5-BC24-74041B490839}"/>
              </a:ext>
            </a:extLst>
          </p:cNvPr>
          <p:cNvSpPr/>
          <p:nvPr/>
        </p:nvSpPr>
        <p:spPr>
          <a:xfrm>
            <a:off x="4675056" y="2605563"/>
            <a:ext cx="2471574" cy="276999"/>
          </a:xfrm>
          <a:prstGeom prst="rect">
            <a:avLst/>
          </a:prstGeom>
        </p:spPr>
        <p:txBody>
          <a:bodyPr wrap="none">
            <a:spAutoFit/>
          </a:bodyPr>
          <a:lstStyle/>
          <a:p>
            <a:r>
              <a:rPr lang="en-US" sz="1200" dirty="0">
                <a:solidFill>
                  <a:srgbClr val="111111"/>
                </a:solidFill>
                <a:latin typeface="Amazon Ember"/>
              </a:rPr>
              <a:t>Wireless Module NRF24L01+PA+LNA</a:t>
            </a:r>
            <a:endParaRPr lang="en-US" sz="1200" b="0" i="0" dirty="0">
              <a:solidFill>
                <a:srgbClr val="111111"/>
              </a:solidFill>
              <a:effectLst/>
              <a:latin typeface="Amazon Ember"/>
            </a:endParaRPr>
          </a:p>
        </p:txBody>
      </p:sp>
      <p:pic>
        <p:nvPicPr>
          <p:cNvPr id="4110" name="Picture 14" descr="https://images-na.ssl-images-amazon.com/images/I/6169AD63D8L._SL1000_.jpg">
            <a:extLst>
              <a:ext uri="{FF2B5EF4-FFF2-40B4-BE49-F238E27FC236}">
                <a16:creationId xmlns:a16="http://schemas.microsoft.com/office/drawing/2014/main" id="{6AA676E0-C401-4B81-9020-41821FA5DEE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19804" y="4794553"/>
            <a:ext cx="1793035" cy="179303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57A1145-560B-4ED3-A881-0F56F165F9BA}"/>
              </a:ext>
            </a:extLst>
          </p:cNvPr>
          <p:cNvSpPr/>
          <p:nvPr/>
        </p:nvSpPr>
        <p:spPr>
          <a:xfrm>
            <a:off x="4740452" y="4663748"/>
            <a:ext cx="3013967" cy="261610"/>
          </a:xfrm>
          <a:prstGeom prst="rect">
            <a:avLst/>
          </a:prstGeom>
        </p:spPr>
        <p:txBody>
          <a:bodyPr wrap="none">
            <a:spAutoFit/>
          </a:bodyPr>
          <a:lstStyle/>
          <a:p>
            <a:r>
              <a:rPr lang="en-US" sz="1100" dirty="0">
                <a:solidFill>
                  <a:srgbClr val="111111"/>
                </a:solidFill>
                <a:latin typeface="Amazon Ember"/>
              </a:rPr>
              <a:t>NRF24L01+ 2.4GHz Antenna Wireless Transceiver</a:t>
            </a:r>
            <a:endParaRPr lang="en-US" sz="1100" b="0" i="0" dirty="0">
              <a:solidFill>
                <a:srgbClr val="111111"/>
              </a:solidFill>
              <a:effectLst/>
              <a:latin typeface="Amazon Ember"/>
            </a:endParaRPr>
          </a:p>
        </p:txBody>
      </p:sp>
      <p:sp>
        <p:nvSpPr>
          <p:cNvPr id="11" name="Rectangle 10">
            <a:extLst>
              <a:ext uri="{FF2B5EF4-FFF2-40B4-BE49-F238E27FC236}">
                <a16:creationId xmlns:a16="http://schemas.microsoft.com/office/drawing/2014/main" id="{2FF5A541-DD1A-4E33-8904-50FB02CE8589}"/>
              </a:ext>
            </a:extLst>
          </p:cNvPr>
          <p:cNvSpPr/>
          <p:nvPr/>
        </p:nvSpPr>
        <p:spPr>
          <a:xfrm>
            <a:off x="604517" y="110289"/>
            <a:ext cx="2842573" cy="369332"/>
          </a:xfrm>
          <a:prstGeom prst="rect">
            <a:avLst/>
          </a:prstGeom>
        </p:spPr>
        <p:txBody>
          <a:bodyPr wrap="none">
            <a:spAutoFit/>
          </a:bodyPr>
          <a:lstStyle/>
          <a:p>
            <a:r>
              <a:rPr lang="en-US" dirty="0"/>
              <a:t>Based on sx1231 transceiver</a:t>
            </a:r>
          </a:p>
        </p:txBody>
      </p:sp>
      <p:sp>
        <p:nvSpPr>
          <p:cNvPr id="19" name="Rectangle 18">
            <a:extLst>
              <a:ext uri="{FF2B5EF4-FFF2-40B4-BE49-F238E27FC236}">
                <a16:creationId xmlns:a16="http://schemas.microsoft.com/office/drawing/2014/main" id="{B6F5B4C0-475F-4E88-9E05-AC253B1166CD}"/>
              </a:ext>
            </a:extLst>
          </p:cNvPr>
          <p:cNvSpPr/>
          <p:nvPr/>
        </p:nvSpPr>
        <p:spPr>
          <a:xfrm>
            <a:off x="4595034" y="110289"/>
            <a:ext cx="3101555" cy="369332"/>
          </a:xfrm>
          <a:prstGeom prst="rect">
            <a:avLst/>
          </a:prstGeom>
        </p:spPr>
        <p:txBody>
          <a:bodyPr wrap="none">
            <a:spAutoFit/>
          </a:bodyPr>
          <a:lstStyle/>
          <a:p>
            <a:r>
              <a:rPr lang="en-US" dirty="0"/>
              <a:t>Based on nrf24lo1+ transceiver</a:t>
            </a:r>
          </a:p>
        </p:txBody>
      </p:sp>
      <p:sp>
        <p:nvSpPr>
          <p:cNvPr id="20" name="Rectangle 19">
            <a:extLst>
              <a:ext uri="{FF2B5EF4-FFF2-40B4-BE49-F238E27FC236}">
                <a16:creationId xmlns:a16="http://schemas.microsoft.com/office/drawing/2014/main" id="{64592A77-E7AF-4A1E-A087-D644EB47DAEE}"/>
              </a:ext>
            </a:extLst>
          </p:cNvPr>
          <p:cNvSpPr/>
          <p:nvPr/>
        </p:nvSpPr>
        <p:spPr>
          <a:xfrm>
            <a:off x="8389838" y="122172"/>
            <a:ext cx="2816156" cy="369332"/>
          </a:xfrm>
          <a:prstGeom prst="rect">
            <a:avLst/>
          </a:prstGeom>
        </p:spPr>
        <p:txBody>
          <a:bodyPr wrap="none">
            <a:spAutoFit/>
          </a:bodyPr>
          <a:lstStyle/>
          <a:p>
            <a:r>
              <a:rPr lang="en-US" dirty="0"/>
              <a:t>Based on ESP8266 </a:t>
            </a:r>
            <a:r>
              <a:rPr lang="en-US" dirty="0" err="1"/>
              <a:t>WiFi</a:t>
            </a:r>
            <a:r>
              <a:rPr lang="en-US" dirty="0"/>
              <a:t> chip</a:t>
            </a:r>
          </a:p>
        </p:txBody>
      </p:sp>
      <p:pic>
        <p:nvPicPr>
          <p:cNvPr id="4112" name="Picture 16" descr="https://images-na.ssl-images-amazon.com/images/I/617Dcnc9dRL._SL1200_.jpg">
            <a:extLst>
              <a:ext uri="{FF2B5EF4-FFF2-40B4-BE49-F238E27FC236}">
                <a16:creationId xmlns:a16="http://schemas.microsoft.com/office/drawing/2014/main" id="{D06AC892-415D-47DE-A2A3-BF4AC83DBC8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9242" t="18211" r="20174" b="22684"/>
          <a:stretch/>
        </p:blipFill>
        <p:spPr bwMode="auto">
          <a:xfrm>
            <a:off x="668326" y="3105837"/>
            <a:ext cx="1343135" cy="1310333"/>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https://images-na.ssl-images-amazon.com/images/I/6189jkEz6WL._SL1200_.jpg">
            <a:extLst>
              <a:ext uri="{FF2B5EF4-FFF2-40B4-BE49-F238E27FC236}">
                <a16:creationId xmlns:a16="http://schemas.microsoft.com/office/drawing/2014/main" id="{D0ED9488-643D-41EE-B5DD-ADC3B6B797A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23713" t="18536" r="29268" b="23577"/>
          <a:stretch/>
        </p:blipFill>
        <p:spPr bwMode="auto">
          <a:xfrm>
            <a:off x="2141281" y="3148649"/>
            <a:ext cx="907244" cy="111691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BE417370-DDE9-4C1B-B3BA-F43F90ED1BF4}"/>
              </a:ext>
            </a:extLst>
          </p:cNvPr>
          <p:cNvSpPr/>
          <p:nvPr/>
        </p:nvSpPr>
        <p:spPr>
          <a:xfrm>
            <a:off x="312936" y="2660183"/>
            <a:ext cx="3456524" cy="276999"/>
          </a:xfrm>
          <a:prstGeom prst="rect">
            <a:avLst/>
          </a:prstGeom>
        </p:spPr>
        <p:txBody>
          <a:bodyPr wrap="none">
            <a:spAutoFit/>
          </a:bodyPr>
          <a:lstStyle/>
          <a:p>
            <a:r>
              <a:rPr lang="en-US" sz="1200" dirty="0">
                <a:solidFill>
                  <a:srgbClr val="111111"/>
                </a:solidFill>
                <a:latin typeface="Amazon Ember"/>
              </a:rPr>
              <a:t>433Mhz </a:t>
            </a:r>
            <a:r>
              <a:rPr lang="en-US" sz="1200" dirty="0" err="1">
                <a:solidFill>
                  <a:srgbClr val="111111"/>
                </a:solidFill>
                <a:latin typeface="Amazon Ember"/>
              </a:rPr>
              <a:t>Rf</a:t>
            </a:r>
            <a:r>
              <a:rPr lang="en-US" sz="1200" dirty="0">
                <a:solidFill>
                  <a:srgbClr val="111111"/>
                </a:solidFill>
                <a:latin typeface="Amazon Ember"/>
              </a:rPr>
              <a:t> Transmitter and Receiver Module Link Kit</a:t>
            </a:r>
            <a:endParaRPr lang="en-US" sz="1200" b="0" i="0" dirty="0">
              <a:solidFill>
                <a:srgbClr val="111111"/>
              </a:solidFill>
              <a:effectLst/>
              <a:latin typeface="Amazon Ember"/>
            </a:endParaRPr>
          </a:p>
        </p:txBody>
      </p:sp>
      <p:pic>
        <p:nvPicPr>
          <p:cNvPr id="4116" name="Picture 20" descr="https://images-na.ssl-images-amazon.com/images/I/61RwNwc8P9L._SL1000_.jpg">
            <a:extLst>
              <a:ext uri="{FF2B5EF4-FFF2-40B4-BE49-F238E27FC236}">
                <a16:creationId xmlns:a16="http://schemas.microsoft.com/office/drawing/2014/main" id="{C01AEB08-C9BC-435D-A6B9-75025DF3ECD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171807" y="5155585"/>
            <a:ext cx="1432003" cy="143200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C4184579-76F2-4DFE-97B5-60107AE09DF7}"/>
              </a:ext>
            </a:extLst>
          </p:cNvPr>
          <p:cNvSpPr/>
          <p:nvPr/>
        </p:nvSpPr>
        <p:spPr>
          <a:xfrm>
            <a:off x="990896" y="4770295"/>
            <a:ext cx="1614673" cy="338554"/>
          </a:xfrm>
          <a:prstGeom prst="rect">
            <a:avLst/>
          </a:prstGeom>
        </p:spPr>
        <p:txBody>
          <a:bodyPr wrap="none">
            <a:spAutoFit/>
          </a:bodyPr>
          <a:lstStyle/>
          <a:p>
            <a:r>
              <a:rPr lang="en-US" sz="1600" dirty="0">
                <a:solidFill>
                  <a:srgbClr val="111111"/>
                </a:solidFill>
                <a:latin typeface="Amazon Ember"/>
              </a:rPr>
              <a:t>HC-06 Bluetooth </a:t>
            </a:r>
            <a:endParaRPr lang="en-US" sz="1600" b="0" i="0" dirty="0">
              <a:solidFill>
                <a:srgbClr val="111111"/>
              </a:solidFill>
              <a:effectLst/>
              <a:latin typeface="Amazon Ember"/>
            </a:endParaRPr>
          </a:p>
        </p:txBody>
      </p:sp>
      <p:sp>
        <p:nvSpPr>
          <p:cNvPr id="14" name="Rectangle 13">
            <a:extLst>
              <a:ext uri="{FF2B5EF4-FFF2-40B4-BE49-F238E27FC236}">
                <a16:creationId xmlns:a16="http://schemas.microsoft.com/office/drawing/2014/main" id="{1B5D3DEB-8ADD-427A-A860-3B81F600DEDD}"/>
              </a:ext>
            </a:extLst>
          </p:cNvPr>
          <p:cNvSpPr/>
          <p:nvPr/>
        </p:nvSpPr>
        <p:spPr>
          <a:xfrm>
            <a:off x="39029" y="110289"/>
            <a:ext cx="4131527" cy="65971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63C1727A-3E52-4780-AFBA-DE17197A4581}"/>
              </a:ext>
            </a:extLst>
          </p:cNvPr>
          <p:cNvSpPr/>
          <p:nvPr/>
        </p:nvSpPr>
        <p:spPr>
          <a:xfrm>
            <a:off x="46095" y="122173"/>
            <a:ext cx="4131527" cy="235711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2A2918C-B98C-44EA-99FD-DD29BEC0791C}"/>
              </a:ext>
            </a:extLst>
          </p:cNvPr>
          <p:cNvSpPr/>
          <p:nvPr/>
        </p:nvSpPr>
        <p:spPr>
          <a:xfrm>
            <a:off x="31963" y="2479288"/>
            <a:ext cx="4131527" cy="206483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AE534D8-1932-4646-ABFF-32A445D1AB20}"/>
              </a:ext>
            </a:extLst>
          </p:cNvPr>
          <p:cNvSpPr/>
          <p:nvPr/>
        </p:nvSpPr>
        <p:spPr>
          <a:xfrm>
            <a:off x="4177990" y="112141"/>
            <a:ext cx="3621274" cy="65971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BA7D456-399A-4483-98A0-9BF3B8A3891C}"/>
              </a:ext>
            </a:extLst>
          </p:cNvPr>
          <p:cNvSpPr/>
          <p:nvPr/>
        </p:nvSpPr>
        <p:spPr>
          <a:xfrm>
            <a:off x="7804452" y="107514"/>
            <a:ext cx="4074663" cy="6597169"/>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18515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2DFFFA-47F2-43D7-9B81-B753E83CC618}"/>
              </a:ext>
            </a:extLst>
          </p:cNvPr>
          <p:cNvPicPr>
            <a:picLocks noChangeAspect="1"/>
          </p:cNvPicPr>
          <p:nvPr/>
        </p:nvPicPr>
        <p:blipFill>
          <a:blip r:embed="rId2"/>
          <a:stretch>
            <a:fillRect/>
          </a:stretch>
        </p:blipFill>
        <p:spPr>
          <a:xfrm>
            <a:off x="4537673" y="2846148"/>
            <a:ext cx="3187225" cy="1907522"/>
          </a:xfrm>
          <a:prstGeom prst="rect">
            <a:avLst/>
          </a:prstGeom>
        </p:spPr>
      </p:pic>
      <p:pic>
        <p:nvPicPr>
          <p:cNvPr id="8" name="Picture 7">
            <a:extLst>
              <a:ext uri="{FF2B5EF4-FFF2-40B4-BE49-F238E27FC236}">
                <a16:creationId xmlns:a16="http://schemas.microsoft.com/office/drawing/2014/main" id="{BA055456-D925-4B90-B389-9D4478FA9E8A}"/>
              </a:ext>
            </a:extLst>
          </p:cNvPr>
          <p:cNvPicPr>
            <a:picLocks noChangeAspect="1"/>
          </p:cNvPicPr>
          <p:nvPr/>
        </p:nvPicPr>
        <p:blipFill>
          <a:blip r:embed="rId3"/>
          <a:stretch>
            <a:fillRect/>
          </a:stretch>
        </p:blipFill>
        <p:spPr>
          <a:xfrm>
            <a:off x="5123881" y="4847727"/>
            <a:ext cx="1923461" cy="1821041"/>
          </a:xfrm>
          <a:prstGeom prst="rect">
            <a:avLst/>
          </a:prstGeom>
        </p:spPr>
      </p:pic>
      <p:pic>
        <p:nvPicPr>
          <p:cNvPr id="14" name="Picture 13">
            <a:extLst>
              <a:ext uri="{FF2B5EF4-FFF2-40B4-BE49-F238E27FC236}">
                <a16:creationId xmlns:a16="http://schemas.microsoft.com/office/drawing/2014/main" id="{C8AB4B07-81B2-4F3B-A7CB-0BCEE16661DB}"/>
              </a:ext>
            </a:extLst>
          </p:cNvPr>
          <p:cNvPicPr>
            <a:picLocks noChangeAspect="1"/>
          </p:cNvPicPr>
          <p:nvPr/>
        </p:nvPicPr>
        <p:blipFill>
          <a:blip r:embed="rId4"/>
          <a:stretch>
            <a:fillRect/>
          </a:stretch>
        </p:blipFill>
        <p:spPr>
          <a:xfrm>
            <a:off x="512063" y="6008640"/>
            <a:ext cx="3738989" cy="660128"/>
          </a:xfrm>
          <a:prstGeom prst="rect">
            <a:avLst/>
          </a:prstGeom>
        </p:spPr>
      </p:pic>
      <p:sp>
        <p:nvSpPr>
          <p:cNvPr id="16" name="Rectangle 15">
            <a:extLst>
              <a:ext uri="{FF2B5EF4-FFF2-40B4-BE49-F238E27FC236}">
                <a16:creationId xmlns:a16="http://schemas.microsoft.com/office/drawing/2014/main" id="{78C14FC5-F8B0-4ECF-A7E9-E7C9A8404498}"/>
              </a:ext>
            </a:extLst>
          </p:cNvPr>
          <p:cNvSpPr/>
          <p:nvPr/>
        </p:nvSpPr>
        <p:spPr>
          <a:xfrm>
            <a:off x="2124896" y="184432"/>
            <a:ext cx="7319889" cy="923330"/>
          </a:xfrm>
          <a:prstGeom prst="rect">
            <a:avLst/>
          </a:prstGeom>
          <a:noFill/>
        </p:spPr>
        <p:txBody>
          <a:bodyPr wrap="none" lIns="91440" tIns="45720" rIns="91440" bIns="45720">
            <a:spAutoFit/>
          </a:bodyPr>
          <a:lstStyle/>
          <a:p>
            <a:pPr algn="ct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nRF24L01+ Transceiver IC</a:t>
            </a:r>
          </a:p>
        </p:txBody>
      </p:sp>
      <p:pic>
        <p:nvPicPr>
          <p:cNvPr id="23" name="Picture 22">
            <a:extLst>
              <a:ext uri="{FF2B5EF4-FFF2-40B4-BE49-F238E27FC236}">
                <a16:creationId xmlns:a16="http://schemas.microsoft.com/office/drawing/2014/main" id="{17DE5FEF-4548-48D0-B256-BD0FF87589B9}"/>
              </a:ext>
            </a:extLst>
          </p:cNvPr>
          <p:cNvPicPr>
            <a:picLocks noChangeAspect="1"/>
          </p:cNvPicPr>
          <p:nvPr/>
        </p:nvPicPr>
        <p:blipFill>
          <a:blip r:embed="rId5"/>
          <a:stretch>
            <a:fillRect/>
          </a:stretch>
        </p:blipFill>
        <p:spPr>
          <a:xfrm>
            <a:off x="512063" y="2773481"/>
            <a:ext cx="3782849" cy="3028008"/>
          </a:xfrm>
          <a:prstGeom prst="rect">
            <a:avLst/>
          </a:prstGeom>
        </p:spPr>
      </p:pic>
      <p:sp>
        <p:nvSpPr>
          <p:cNvPr id="2" name="Rectangle 1">
            <a:extLst>
              <a:ext uri="{FF2B5EF4-FFF2-40B4-BE49-F238E27FC236}">
                <a16:creationId xmlns:a16="http://schemas.microsoft.com/office/drawing/2014/main" id="{8F069EC8-DDDC-4B44-82FF-B202042EF2C0}"/>
              </a:ext>
            </a:extLst>
          </p:cNvPr>
          <p:cNvSpPr/>
          <p:nvPr/>
        </p:nvSpPr>
        <p:spPr>
          <a:xfrm>
            <a:off x="512063" y="1341457"/>
            <a:ext cx="11471760" cy="1384995"/>
          </a:xfrm>
          <a:prstGeom prst="rect">
            <a:avLst/>
          </a:prstGeom>
        </p:spPr>
        <p:txBody>
          <a:bodyPr wrap="square">
            <a:spAutoFit/>
          </a:bodyPr>
          <a:lstStyle/>
          <a:p>
            <a:r>
              <a:rPr lang="en-US" sz="1200" dirty="0">
                <a:solidFill>
                  <a:srgbClr val="162934"/>
                </a:solidFill>
              </a:rPr>
              <a:t>The Nordic nRF24L01+ is a highly integrated, ultra low power (ULP) 2Mbps RF transceiver IC for the 2.4GHz ISM (Industrial, Scientific and Medical) band. </a:t>
            </a:r>
          </a:p>
          <a:p>
            <a:endParaRPr lang="en-US" sz="1200" dirty="0">
              <a:solidFill>
                <a:srgbClr val="162934"/>
              </a:solidFill>
            </a:endParaRPr>
          </a:p>
          <a:p>
            <a:r>
              <a:rPr lang="en-US" sz="1200" dirty="0">
                <a:solidFill>
                  <a:srgbClr val="162934"/>
                </a:solidFill>
              </a:rPr>
              <a:t>With peak RX/TX currents lower than 14mA, a sub </a:t>
            </a:r>
            <a:r>
              <a:rPr lang="en-US" sz="1200" dirty="0" err="1">
                <a:solidFill>
                  <a:srgbClr val="162934"/>
                </a:solidFill>
              </a:rPr>
              <a:t>μA</a:t>
            </a:r>
            <a:r>
              <a:rPr lang="en-US" sz="1200" dirty="0">
                <a:solidFill>
                  <a:srgbClr val="162934"/>
                </a:solidFill>
              </a:rPr>
              <a:t> power down mode, advanced power management, and a 1.9 to 3.6V supply range, the nRF24L01+ provides a true ULP solution enabling months to years of battery life from coin cell or AA/AAA batteries. </a:t>
            </a:r>
          </a:p>
          <a:p>
            <a:endParaRPr lang="en-US" sz="1200" dirty="0">
              <a:solidFill>
                <a:srgbClr val="162934"/>
              </a:solidFill>
            </a:endParaRPr>
          </a:p>
          <a:p>
            <a:r>
              <a:rPr lang="en-US" sz="1200" dirty="0">
                <a:solidFill>
                  <a:srgbClr val="162934"/>
                </a:solidFill>
              </a:rPr>
              <a:t>The Enhanced </a:t>
            </a:r>
            <a:r>
              <a:rPr lang="en-US" sz="1200" dirty="0" err="1">
                <a:solidFill>
                  <a:srgbClr val="162934"/>
                </a:solidFill>
              </a:rPr>
              <a:t>ShockBurst</a:t>
            </a:r>
            <a:r>
              <a:rPr lang="en-US" sz="1200" dirty="0">
                <a:solidFill>
                  <a:srgbClr val="162934"/>
                </a:solidFill>
              </a:rPr>
              <a:t>™ hardware protocol accelerator offloads time critical protocol functions from the application microcontroller enabling the implementation of advanced and robust wireless connectivity with low cost 3rd-party microcontrollers.</a:t>
            </a:r>
            <a:endParaRPr lang="en-US" sz="1200" dirty="0"/>
          </a:p>
        </p:txBody>
      </p:sp>
      <p:sp>
        <p:nvSpPr>
          <p:cNvPr id="3" name="Rectangle 2">
            <a:extLst>
              <a:ext uri="{FF2B5EF4-FFF2-40B4-BE49-F238E27FC236}">
                <a16:creationId xmlns:a16="http://schemas.microsoft.com/office/drawing/2014/main" id="{87A77CD6-DAF4-4BF2-9061-B36C8E36A7F7}"/>
              </a:ext>
            </a:extLst>
          </p:cNvPr>
          <p:cNvSpPr/>
          <p:nvPr/>
        </p:nvSpPr>
        <p:spPr>
          <a:xfrm>
            <a:off x="7782078" y="2896845"/>
            <a:ext cx="4201745" cy="1938992"/>
          </a:xfrm>
          <a:prstGeom prst="rect">
            <a:avLst/>
          </a:prstGeom>
        </p:spPr>
        <p:txBody>
          <a:bodyPr wrap="square">
            <a:spAutoFit/>
          </a:bodyPr>
          <a:lstStyle/>
          <a:p>
            <a:pPr algn="ctr"/>
            <a:r>
              <a:rPr lang="en-US" sz="1200" b="1" dirty="0">
                <a:solidFill>
                  <a:srgbClr val="162934"/>
                </a:solidFill>
              </a:rPr>
              <a:t>Features</a:t>
            </a:r>
          </a:p>
          <a:p>
            <a:pPr algn="ctr"/>
            <a:endParaRPr lang="en-US" sz="1200" b="1" dirty="0">
              <a:solidFill>
                <a:srgbClr val="162934"/>
              </a:solidFill>
            </a:endParaRPr>
          </a:p>
          <a:p>
            <a:pPr>
              <a:buFont typeface="Arial" panose="020B0604020202020204" pitchFamily="34" charset="0"/>
              <a:buChar char="•"/>
            </a:pPr>
            <a:r>
              <a:rPr lang="en-US" sz="1200" b="1" dirty="0">
                <a:solidFill>
                  <a:srgbClr val="162934"/>
                </a:solidFill>
              </a:rPr>
              <a:t>Low cost, single-chip 2.4GHz GFSK RF transceiver IC</a:t>
            </a:r>
          </a:p>
          <a:p>
            <a:endParaRPr lang="en-US" sz="1200" b="1" dirty="0">
              <a:solidFill>
                <a:srgbClr val="162934"/>
              </a:solidFill>
            </a:endParaRPr>
          </a:p>
          <a:p>
            <a:pPr>
              <a:buFont typeface="Arial" panose="020B0604020202020204" pitchFamily="34" charset="0"/>
              <a:buChar char="•"/>
            </a:pPr>
            <a:r>
              <a:rPr lang="en-US" sz="1200" b="1" dirty="0">
                <a:solidFill>
                  <a:srgbClr val="162934"/>
                </a:solidFill>
              </a:rPr>
              <a:t>Worldwide license-free 2.4GHz ISM band operation</a:t>
            </a:r>
          </a:p>
          <a:p>
            <a:endParaRPr lang="en-US" sz="1200" b="1" dirty="0">
              <a:solidFill>
                <a:srgbClr val="162934"/>
              </a:solidFill>
            </a:endParaRPr>
          </a:p>
          <a:p>
            <a:pPr>
              <a:buFont typeface="Arial" panose="020B0604020202020204" pitchFamily="34" charset="0"/>
              <a:buChar char="•"/>
            </a:pPr>
            <a:r>
              <a:rPr lang="en-US" sz="1200" b="1" dirty="0">
                <a:solidFill>
                  <a:srgbClr val="162934"/>
                </a:solidFill>
              </a:rPr>
              <a:t>250kbps, 1Mbps and 2Mbps on-air data-rate options</a:t>
            </a:r>
          </a:p>
          <a:p>
            <a:endParaRPr lang="en-US" sz="1200" b="1" dirty="0">
              <a:solidFill>
                <a:srgbClr val="162934"/>
              </a:solidFill>
            </a:endParaRPr>
          </a:p>
          <a:p>
            <a:pPr>
              <a:buFont typeface="Arial" panose="020B0604020202020204" pitchFamily="34" charset="0"/>
              <a:buChar char="•"/>
            </a:pPr>
            <a:r>
              <a:rPr lang="en-US" sz="1200" b="1" dirty="0">
                <a:solidFill>
                  <a:srgbClr val="162934"/>
                </a:solidFill>
              </a:rPr>
              <a:t>Ultra low power consumption – months to years of battery lifetime</a:t>
            </a:r>
          </a:p>
        </p:txBody>
      </p:sp>
      <p:sp>
        <p:nvSpPr>
          <p:cNvPr id="5" name="Rectangle 4">
            <a:extLst>
              <a:ext uri="{FF2B5EF4-FFF2-40B4-BE49-F238E27FC236}">
                <a16:creationId xmlns:a16="http://schemas.microsoft.com/office/drawing/2014/main" id="{1B7CB026-001F-4354-880E-25F47FD0BD80}"/>
              </a:ext>
            </a:extLst>
          </p:cNvPr>
          <p:cNvSpPr/>
          <p:nvPr/>
        </p:nvSpPr>
        <p:spPr>
          <a:xfrm>
            <a:off x="7686570" y="6530268"/>
            <a:ext cx="4392760" cy="276999"/>
          </a:xfrm>
          <a:prstGeom prst="rect">
            <a:avLst/>
          </a:prstGeom>
        </p:spPr>
        <p:txBody>
          <a:bodyPr wrap="square">
            <a:spAutoFit/>
          </a:bodyPr>
          <a:lstStyle/>
          <a:p>
            <a:r>
              <a:rPr lang="en-US" sz="1200" dirty="0"/>
              <a:t>https://www.nordicsemi.com/eng/Products/2.4GHz-RF/nRF24L01P</a:t>
            </a:r>
          </a:p>
        </p:txBody>
      </p:sp>
    </p:spTree>
    <p:extLst>
      <p:ext uri="{BB962C8B-B14F-4D97-AF65-F5344CB8AC3E}">
        <p14:creationId xmlns:p14="http://schemas.microsoft.com/office/powerpoint/2010/main" val="2617302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A42903-AF43-4152-8277-B6669A72CC98}"/>
              </a:ext>
            </a:extLst>
          </p:cNvPr>
          <p:cNvSpPr/>
          <p:nvPr/>
        </p:nvSpPr>
        <p:spPr>
          <a:xfrm>
            <a:off x="619021" y="3709406"/>
            <a:ext cx="2981939" cy="2555875"/>
          </a:xfrm>
          <a:prstGeom prst="rect">
            <a:avLst/>
          </a:prstGeom>
          <a:blipFill rotWithShape="1">
            <a:blip r:embed="rId2"/>
            <a:srcRect/>
            <a:stretch>
              <a:fillRect t="-1000" b="-1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 name="Rectangle 2">
            <a:extLst>
              <a:ext uri="{FF2B5EF4-FFF2-40B4-BE49-F238E27FC236}">
                <a16:creationId xmlns:a16="http://schemas.microsoft.com/office/drawing/2014/main" id="{A614AC13-6363-43FE-8355-5E90039BEF22}"/>
              </a:ext>
            </a:extLst>
          </p:cNvPr>
          <p:cNvSpPr/>
          <p:nvPr/>
        </p:nvSpPr>
        <p:spPr>
          <a:xfrm>
            <a:off x="4359266" y="3658742"/>
            <a:ext cx="3536797" cy="2915633"/>
          </a:xfrm>
          <a:prstGeom prst="rect">
            <a:avLst/>
          </a:prstGeom>
          <a:blipFill rotWithShape="1">
            <a:blip r:embed="rId3">
              <a:extLst>
                <a:ext uri="{28A0092B-C50C-407E-A947-70E740481C1C}">
                  <a14:useLocalDpi xmlns:a14="http://schemas.microsoft.com/office/drawing/2010/main" val="0"/>
                </a:ext>
              </a:extLst>
            </a:blip>
            <a:srcRect/>
            <a:stretch>
              <a:fillRect t="-8000" b="-8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4" name="Rectangle 3">
            <a:extLst>
              <a:ext uri="{FF2B5EF4-FFF2-40B4-BE49-F238E27FC236}">
                <a16:creationId xmlns:a16="http://schemas.microsoft.com/office/drawing/2014/main" id="{09DEEC6C-A741-4496-8861-ACDD0411A306}"/>
              </a:ext>
            </a:extLst>
          </p:cNvPr>
          <p:cNvSpPr/>
          <p:nvPr/>
        </p:nvSpPr>
        <p:spPr>
          <a:xfrm>
            <a:off x="8493618" y="3799268"/>
            <a:ext cx="3324050" cy="2775107"/>
          </a:xfrm>
          <a:prstGeom prst="rect">
            <a:avLst/>
          </a:prstGeom>
          <a:blipFill rotWithShape="1">
            <a:blip r:embed="rId4">
              <a:extLst>
                <a:ext uri="{28A0092B-C50C-407E-A947-70E740481C1C}">
                  <a14:useLocalDpi xmlns:a14="http://schemas.microsoft.com/office/drawing/2010/main" val="0"/>
                </a:ext>
              </a:extLst>
            </a:blip>
            <a:srcRect/>
            <a:stretch>
              <a:fillRect t="-8000" b="-8000"/>
            </a:stretch>
          </a:blip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5" name="Rectangle 4">
            <a:extLst>
              <a:ext uri="{FF2B5EF4-FFF2-40B4-BE49-F238E27FC236}">
                <a16:creationId xmlns:a16="http://schemas.microsoft.com/office/drawing/2014/main" id="{7927004E-2714-4628-8B67-EAE4514B33AF}"/>
              </a:ext>
            </a:extLst>
          </p:cNvPr>
          <p:cNvSpPr/>
          <p:nvPr/>
        </p:nvSpPr>
        <p:spPr>
          <a:xfrm>
            <a:off x="1694864" y="3340074"/>
            <a:ext cx="1306768" cy="369332"/>
          </a:xfrm>
          <a:prstGeom prst="rect">
            <a:avLst/>
          </a:prstGeom>
        </p:spPr>
        <p:txBody>
          <a:bodyPr wrap="none">
            <a:spAutoFit/>
          </a:bodyPr>
          <a:lstStyle/>
          <a:p>
            <a:r>
              <a:rPr lang="en-US" b="1" dirty="0">
                <a:solidFill>
                  <a:srgbClr val="111111"/>
                </a:solidFill>
                <a:effectLst>
                  <a:outerShdw blurRad="38100" dist="38100" dir="2700000" algn="tl">
                    <a:srgbClr val="000000">
                      <a:alpha val="43137"/>
                    </a:srgbClr>
                  </a:outerShdw>
                </a:effectLst>
                <a:latin typeface="Amazon Ember"/>
              </a:rPr>
              <a:t>NRF24L01+ </a:t>
            </a:r>
            <a:endParaRPr lang="en-US" dirty="0"/>
          </a:p>
        </p:txBody>
      </p:sp>
      <p:sp>
        <p:nvSpPr>
          <p:cNvPr id="6" name="Rectangle 5">
            <a:extLst>
              <a:ext uri="{FF2B5EF4-FFF2-40B4-BE49-F238E27FC236}">
                <a16:creationId xmlns:a16="http://schemas.microsoft.com/office/drawing/2014/main" id="{C3DA5E18-BCC4-4D60-B949-EB1D6E059C48}"/>
              </a:ext>
            </a:extLst>
          </p:cNvPr>
          <p:cNvSpPr/>
          <p:nvPr/>
        </p:nvSpPr>
        <p:spPr>
          <a:xfrm>
            <a:off x="5092969" y="3340074"/>
            <a:ext cx="2006062" cy="369332"/>
          </a:xfrm>
          <a:prstGeom prst="rect">
            <a:avLst/>
          </a:prstGeom>
        </p:spPr>
        <p:txBody>
          <a:bodyPr wrap="none">
            <a:spAutoFit/>
          </a:bodyPr>
          <a:lstStyle/>
          <a:p>
            <a:r>
              <a:rPr lang="en-US" b="1" dirty="0">
                <a:solidFill>
                  <a:srgbClr val="111111"/>
                </a:solidFill>
                <a:effectLst>
                  <a:outerShdw blurRad="38100" dist="38100" dir="2700000" algn="tl">
                    <a:srgbClr val="000000">
                      <a:alpha val="43137"/>
                    </a:srgbClr>
                  </a:outerShdw>
                </a:effectLst>
                <a:latin typeface="Amazon Ember"/>
              </a:rPr>
              <a:t>NRF24L01+PA+LNA</a:t>
            </a:r>
          </a:p>
        </p:txBody>
      </p:sp>
      <p:sp>
        <p:nvSpPr>
          <p:cNvPr id="7" name="Rectangle 6">
            <a:extLst>
              <a:ext uri="{FF2B5EF4-FFF2-40B4-BE49-F238E27FC236}">
                <a16:creationId xmlns:a16="http://schemas.microsoft.com/office/drawing/2014/main" id="{93B32559-D2B1-4808-8919-9704EE1538B6}"/>
              </a:ext>
            </a:extLst>
          </p:cNvPr>
          <p:cNvSpPr/>
          <p:nvPr/>
        </p:nvSpPr>
        <p:spPr>
          <a:xfrm>
            <a:off x="8835728" y="3289410"/>
            <a:ext cx="2260747" cy="369332"/>
          </a:xfrm>
          <a:prstGeom prst="rect">
            <a:avLst/>
          </a:prstGeom>
        </p:spPr>
        <p:txBody>
          <a:bodyPr wrap="none">
            <a:spAutoFit/>
          </a:bodyPr>
          <a:lstStyle/>
          <a:p>
            <a:r>
              <a:rPr lang="en-US" b="1" dirty="0" err="1">
                <a:effectLst>
                  <a:outerShdw blurRad="38100" dist="38100" dir="2700000" algn="tl">
                    <a:srgbClr val="000000">
                      <a:alpha val="43137"/>
                    </a:srgbClr>
                  </a:outerShdw>
                </a:effectLst>
              </a:rPr>
              <a:t>SparkFun</a:t>
            </a:r>
            <a:r>
              <a:rPr lang="en-US" b="1" dirty="0">
                <a:effectLst>
                  <a:outerShdw blurRad="38100" dist="38100" dir="2700000" algn="tl">
                    <a:srgbClr val="000000">
                      <a:alpha val="43137"/>
                    </a:srgbClr>
                  </a:outerShdw>
                </a:effectLst>
              </a:rPr>
              <a:t> Transceiver </a:t>
            </a:r>
            <a:endParaRPr lang="en-US" dirty="0"/>
          </a:p>
        </p:txBody>
      </p:sp>
      <p:sp>
        <p:nvSpPr>
          <p:cNvPr id="9" name="TextBox 8">
            <a:extLst>
              <a:ext uri="{FF2B5EF4-FFF2-40B4-BE49-F238E27FC236}">
                <a16:creationId xmlns:a16="http://schemas.microsoft.com/office/drawing/2014/main" id="{263B9587-E59D-45E6-A886-827B1124BDFC}"/>
              </a:ext>
            </a:extLst>
          </p:cNvPr>
          <p:cNvSpPr txBox="1"/>
          <p:nvPr/>
        </p:nvSpPr>
        <p:spPr>
          <a:xfrm>
            <a:off x="1475504" y="1325920"/>
            <a:ext cx="5914120" cy="1477328"/>
          </a:xfrm>
          <a:prstGeom prst="rect">
            <a:avLst/>
          </a:prstGeom>
          <a:noFill/>
        </p:spPr>
        <p:txBody>
          <a:bodyPr wrap="none" rtlCol="0">
            <a:spAutoFit/>
          </a:bodyPr>
          <a:lstStyle/>
          <a:p>
            <a:r>
              <a:rPr lang="en-US" dirty="0"/>
              <a:t>The goal:</a:t>
            </a:r>
          </a:p>
          <a:p>
            <a:pPr marL="342900" indent="-342900">
              <a:buAutoNum type="arabicParenR"/>
            </a:pPr>
            <a:r>
              <a:rPr lang="en-US" dirty="0"/>
              <a:t>Find the best transceiver to transmit data </a:t>
            </a:r>
            <a:r>
              <a:rPr lang="en-US" b="1" dirty="0">
                <a:solidFill>
                  <a:srgbClr val="FF0000"/>
                </a:solidFill>
              </a:rPr>
              <a:t>CONSISTANTLY</a:t>
            </a:r>
            <a:r>
              <a:rPr lang="en-US" dirty="0"/>
              <a:t> </a:t>
            </a:r>
          </a:p>
          <a:p>
            <a:pPr marL="342900" indent="-342900">
              <a:buAutoNum type="arabicParenR"/>
            </a:pPr>
            <a:r>
              <a:rPr lang="en-US" dirty="0"/>
              <a:t>Determine distance using ping</a:t>
            </a:r>
          </a:p>
          <a:p>
            <a:pPr marL="342900" indent="-342900">
              <a:buAutoNum type="arabicParenR"/>
            </a:pPr>
            <a:r>
              <a:rPr lang="en-US" dirty="0"/>
              <a:t>Determine positioning using trilateration </a:t>
            </a:r>
          </a:p>
          <a:p>
            <a:endParaRPr lang="en-US" dirty="0"/>
          </a:p>
        </p:txBody>
      </p:sp>
      <p:sp>
        <p:nvSpPr>
          <p:cNvPr id="11" name="Rectangle 10">
            <a:extLst>
              <a:ext uri="{FF2B5EF4-FFF2-40B4-BE49-F238E27FC236}">
                <a16:creationId xmlns:a16="http://schemas.microsoft.com/office/drawing/2014/main" id="{2349BA84-401F-42B3-AA3A-F60211ED683E}"/>
              </a:ext>
            </a:extLst>
          </p:cNvPr>
          <p:cNvSpPr/>
          <p:nvPr/>
        </p:nvSpPr>
        <p:spPr>
          <a:xfrm>
            <a:off x="1478024" y="184432"/>
            <a:ext cx="8613640" cy="923330"/>
          </a:xfrm>
          <a:prstGeom prst="rect">
            <a:avLst/>
          </a:prstGeom>
          <a:noFill/>
        </p:spPr>
        <p:txBody>
          <a:bodyPr wrap="none" lIns="91440" tIns="45720" rIns="91440" bIns="45720">
            <a:spAutoFit/>
          </a:bodyPr>
          <a:lstStyle/>
          <a:p>
            <a:pPr algn="ct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Wireless Transceiver Breakout</a:t>
            </a:r>
          </a:p>
        </p:txBody>
      </p:sp>
    </p:spTree>
    <p:extLst>
      <p:ext uri="{BB962C8B-B14F-4D97-AF65-F5344CB8AC3E}">
        <p14:creationId xmlns:p14="http://schemas.microsoft.com/office/powerpoint/2010/main" val="40899721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4DFC307-70E1-4721-9B8C-9B64A35DECC7}"/>
              </a:ext>
            </a:extLst>
          </p:cNvPr>
          <p:cNvSpPr/>
          <p:nvPr/>
        </p:nvSpPr>
        <p:spPr>
          <a:xfrm>
            <a:off x="472634" y="1225689"/>
            <a:ext cx="6096000" cy="4524315"/>
          </a:xfrm>
          <a:prstGeom prst="rect">
            <a:avLst/>
          </a:prstGeom>
        </p:spPr>
        <p:txBody>
          <a:bodyPr>
            <a:spAutoFit/>
          </a:bodyPr>
          <a:lstStyle/>
          <a:p>
            <a:pPr algn="just"/>
            <a:r>
              <a:rPr lang="en-US" dirty="0">
                <a:solidFill>
                  <a:srgbClr val="282828"/>
                </a:solidFill>
              </a:rPr>
              <a:t>When considering if 2.4Gz wireless is suitable for your projects, some of the considerations you would look at include cost, ease of use, availability, range and bandwidth.</a:t>
            </a:r>
          </a:p>
          <a:p>
            <a:pPr algn="just"/>
            <a:endParaRPr lang="en-US" dirty="0">
              <a:solidFill>
                <a:srgbClr val="282828"/>
              </a:solidFill>
            </a:endParaRPr>
          </a:p>
          <a:p>
            <a:pPr algn="just"/>
            <a:r>
              <a:rPr lang="en-US" dirty="0">
                <a:solidFill>
                  <a:srgbClr val="282828"/>
                </a:solidFill>
              </a:rPr>
              <a:t>One of the most common wireless modules around today is the nRF24L01. It is not only cheap, but relatively easy to use and can be used for short or long range communications.</a:t>
            </a:r>
            <a:endParaRPr lang="en-US" dirty="0"/>
          </a:p>
          <a:p>
            <a:pPr algn="just"/>
            <a:endParaRPr lang="en-US" dirty="0"/>
          </a:p>
          <a:p>
            <a:pPr algn="just"/>
            <a:r>
              <a:rPr lang="en-US" dirty="0"/>
              <a:t>Your router, your cordless phone, your Bluetooth earpiece, your baby monitor and your garage opener, car alarm, microwave, video devices, wireless mics, etc... Generally use 2.4 GHz transmission</a:t>
            </a:r>
          </a:p>
          <a:p>
            <a:pPr algn="just"/>
            <a:endParaRPr lang="en-US" dirty="0"/>
          </a:p>
          <a:p>
            <a:pPr algn="just"/>
            <a:r>
              <a:rPr lang="en-US" dirty="0">
                <a:solidFill>
                  <a:srgbClr val="000000"/>
                </a:solidFill>
                <a:latin typeface="Exchange SSm 4r"/>
              </a:rPr>
              <a:t>A 2.4-GHz system will have a longer range (if unobstructed) and generally requires a smaller antenna, which keeps the phone's size in check.</a:t>
            </a:r>
          </a:p>
        </p:txBody>
      </p:sp>
      <p:sp>
        <p:nvSpPr>
          <p:cNvPr id="7" name="Rectangle 6">
            <a:extLst>
              <a:ext uri="{FF2B5EF4-FFF2-40B4-BE49-F238E27FC236}">
                <a16:creationId xmlns:a16="http://schemas.microsoft.com/office/drawing/2014/main" id="{1CB80E0E-45BA-4604-9885-F9AD8A1E1122}"/>
              </a:ext>
            </a:extLst>
          </p:cNvPr>
          <p:cNvSpPr/>
          <p:nvPr/>
        </p:nvSpPr>
        <p:spPr>
          <a:xfrm>
            <a:off x="7097197" y="1272291"/>
            <a:ext cx="4608334" cy="3139321"/>
          </a:xfrm>
          <a:prstGeom prst="rect">
            <a:avLst/>
          </a:prstGeom>
        </p:spPr>
        <p:txBody>
          <a:bodyPr wrap="square">
            <a:spAutoFit/>
          </a:bodyPr>
          <a:lstStyle/>
          <a:p>
            <a:pPr algn="just"/>
            <a:r>
              <a:rPr lang="en-US" dirty="0">
                <a:solidFill>
                  <a:srgbClr val="000000"/>
                </a:solidFill>
              </a:rPr>
              <a:t>The range is 2.400 to 2.525 </a:t>
            </a:r>
            <a:r>
              <a:rPr lang="en-US" dirty="0" err="1">
                <a:solidFill>
                  <a:srgbClr val="000000"/>
                </a:solidFill>
              </a:rPr>
              <a:t>Ghz</a:t>
            </a:r>
            <a:r>
              <a:rPr lang="en-US" dirty="0">
                <a:solidFill>
                  <a:srgbClr val="000000"/>
                </a:solidFill>
              </a:rPr>
              <a:t> which is 2400 to 2525 </a:t>
            </a:r>
            <a:r>
              <a:rPr lang="en-US" dirty="0" err="1">
                <a:solidFill>
                  <a:srgbClr val="000000"/>
                </a:solidFill>
              </a:rPr>
              <a:t>MHz.</a:t>
            </a:r>
            <a:r>
              <a:rPr lang="en-US" dirty="0">
                <a:solidFill>
                  <a:srgbClr val="000000"/>
                </a:solidFill>
              </a:rPr>
              <a:t> The nRF24L01 channel spacing is 1 </a:t>
            </a:r>
            <a:r>
              <a:rPr lang="en-US" dirty="0" err="1">
                <a:solidFill>
                  <a:srgbClr val="000000"/>
                </a:solidFill>
              </a:rPr>
              <a:t>Mhz</a:t>
            </a:r>
            <a:r>
              <a:rPr lang="en-US" dirty="0">
                <a:solidFill>
                  <a:srgbClr val="000000"/>
                </a:solidFill>
              </a:rPr>
              <a:t> which gives 125 possible channels numbered 0 .. 124.</a:t>
            </a:r>
          </a:p>
          <a:p>
            <a:pPr algn="just"/>
            <a:endParaRPr lang="en-US" dirty="0">
              <a:solidFill>
                <a:srgbClr val="2C3E50"/>
              </a:solidFill>
            </a:endParaRPr>
          </a:p>
          <a:p>
            <a:pPr algn="just"/>
            <a:endParaRPr lang="en-US" dirty="0">
              <a:solidFill>
                <a:srgbClr val="2C3E50"/>
              </a:solidFill>
            </a:endParaRPr>
          </a:p>
          <a:p>
            <a:pPr algn="just"/>
            <a:r>
              <a:rPr lang="en-US" dirty="0">
                <a:solidFill>
                  <a:srgbClr val="2C3E50"/>
                </a:solidFill>
              </a:rPr>
              <a:t>There are five different bands used for Wi-Fi transmissions: 2.4GHz, 3.6GHz, 4.9GHz, 5GHz, and 5.9GHz. How the bands are used varies from one country to another. The most widely used is the 2.4GHz..</a:t>
            </a:r>
            <a:endParaRPr lang="en-US" dirty="0"/>
          </a:p>
        </p:txBody>
      </p:sp>
      <p:sp>
        <p:nvSpPr>
          <p:cNvPr id="8" name="Rectangle 7">
            <a:extLst>
              <a:ext uri="{FF2B5EF4-FFF2-40B4-BE49-F238E27FC236}">
                <a16:creationId xmlns:a16="http://schemas.microsoft.com/office/drawing/2014/main" id="{27F0A420-3CF3-4B1F-8771-EDF3843295BD}"/>
              </a:ext>
            </a:extLst>
          </p:cNvPr>
          <p:cNvSpPr/>
          <p:nvPr/>
        </p:nvSpPr>
        <p:spPr>
          <a:xfrm>
            <a:off x="6568634" y="6396335"/>
            <a:ext cx="5822066" cy="461665"/>
          </a:xfrm>
          <a:prstGeom prst="rect">
            <a:avLst/>
          </a:prstGeom>
        </p:spPr>
        <p:txBody>
          <a:bodyPr wrap="square">
            <a:spAutoFit/>
          </a:bodyPr>
          <a:lstStyle/>
          <a:p>
            <a:r>
              <a:rPr lang="en-US" sz="1200" dirty="0">
                <a:hlinkClick r:id="rId2"/>
              </a:rPr>
              <a:t>https://www.allaboutcircuits.com/technical-articles/wi-fi-antennas-part-1-fundamentals/</a:t>
            </a:r>
            <a:endParaRPr lang="en-US" sz="1200" dirty="0"/>
          </a:p>
          <a:p>
            <a:r>
              <a:rPr lang="en-US" sz="1200" dirty="0">
                <a:hlinkClick r:id="rId3"/>
              </a:rPr>
              <a:t>https://www.wired.com/2010/09/wireless-explainer/</a:t>
            </a:r>
            <a:r>
              <a:rPr lang="en-US" sz="1200" dirty="0"/>
              <a:t> </a:t>
            </a:r>
          </a:p>
        </p:txBody>
      </p:sp>
      <p:sp>
        <p:nvSpPr>
          <p:cNvPr id="10" name="Rectangle 9">
            <a:extLst>
              <a:ext uri="{FF2B5EF4-FFF2-40B4-BE49-F238E27FC236}">
                <a16:creationId xmlns:a16="http://schemas.microsoft.com/office/drawing/2014/main" id="{8A7985D3-D8B4-4952-B723-C8936FC1D6E9}"/>
              </a:ext>
            </a:extLst>
          </p:cNvPr>
          <p:cNvSpPr/>
          <p:nvPr/>
        </p:nvSpPr>
        <p:spPr>
          <a:xfrm>
            <a:off x="4682630" y="184432"/>
            <a:ext cx="2204450" cy="923330"/>
          </a:xfrm>
          <a:prstGeom prst="rect">
            <a:avLst/>
          </a:prstGeom>
          <a:noFill/>
        </p:spPr>
        <p:txBody>
          <a:bodyPr wrap="none" lIns="91440" tIns="45720" rIns="91440" bIns="45720">
            <a:spAutoFit/>
          </a:bodyPr>
          <a:lstStyle/>
          <a:p>
            <a:pPr algn="ct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2.4GHz</a:t>
            </a:r>
          </a:p>
        </p:txBody>
      </p:sp>
    </p:spTree>
    <p:extLst>
      <p:ext uri="{BB962C8B-B14F-4D97-AF65-F5344CB8AC3E}">
        <p14:creationId xmlns:p14="http://schemas.microsoft.com/office/powerpoint/2010/main" val="958287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C06DA9C-44AF-4951-8B19-525E49DBCA18}"/>
              </a:ext>
            </a:extLst>
          </p:cNvPr>
          <p:cNvSpPr/>
          <p:nvPr/>
        </p:nvSpPr>
        <p:spPr>
          <a:xfrm>
            <a:off x="407516" y="1452883"/>
            <a:ext cx="5636002" cy="4247317"/>
          </a:xfrm>
          <a:prstGeom prst="rect">
            <a:avLst/>
          </a:prstGeom>
        </p:spPr>
        <p:txBody>
          <a:bodyPr wrap="square">
            <a:spAutoFit/>
          </a:bodyPr>
          <a:lstStyle/>
          <a:p>
            <a:pPr algn="just"/>
            <a:r>
              <a:rPr lang="en-US" dirty="0">
                <a:solidFill>
                  <a:srgbClr val="2C3E50"/>
                </a:solidFill>
              </a:rPr>
              <a:t>The antenna is a dipole. One half of the dipole is the white wire that protrudes to the left, and the other half of the dipole is the metal cylinder. Each half is electrically insulated from the other, and is approximately ¼ wavelength long. </a:t>
            </a:r>
            <a:endParaRPr lang="en-US" dirty="0"/>
          </a:p>
          <a:p>
            <a:pPr algn="just"/>
            <a:endParaRPr lang="en-US" dirty="0">
              <a:solidFill>
                <a:srgbClr val="2C3E50"/>
              </a:solidFill>
            </a:endParaRPr>
          </a:p>
          <a:p>
            <a:pPr algn="just"/>
            <a:r>
              <a:rPr lang="en-US" dirty="0">
                <a:solidFill>
                  <a:srgbClr val="2C3E50"/>
                </a:solidFill>
              </a:rPr>
              <a:t>The </a:t>
            </a:r>
            <a:r>
              <a:rPr lang="en-US" dirty="0">
                <a:solidFill>
                  <a:srgbClr val="FF0000"/>
                </a:solidFill>
              </a:rPr>
              <a:t>wavelength</a:t>
            </a:r>
            <a:r>
              <a:rPr lang="en-US" dirty="0">
                <a:solidFill>
                  <a:srgbClr val="2C3E50"/>
                </a:solidFill>
              </a:rPr>
              <a:t> of a 2.45GHz signal is </a:t>
            </a:r>
            <a:r>
              <a:rPr lang="en-US" dirty="0">
                <a:solidFill>
                  <a:srgbClr val="FF0000"/>
                </a:solidFill>
              </a:rPr>
              <a:t>122.45 mm</a:t>
            </a:r>
            <a:r>
              <a:rPr lang="en-US" dirty="0">
                <a:solidFill>
                  <a:srgbClr val="2C3E50"/>
                </a:solidFill>
              </a:rPr>
              <a:t>. </a:t>
            </a:r>
          </a:p>
          <a:p>
            <a:pPr algn="just"/>
            <a:r>
              <a:rPr lang="en-US" dirty="0">
                <a:solidFill>
                  <a:srgbClr val="2C3E50"/>
                </a:solidFill>
              </a:rPr>
              <a:t>A dipole at 2.45GHz is 61.22 mm from end to end, and each of the two halves is 30.61 mm. </a:t>
            </a:r>
          </a:p>
          <a:p>
            <a:pPr algn="just"/>
            <a:endParaRPr lang="en-US" dirty="0">
              <a:solidFill>
                <a:srgbClr val="2C3E50"/>
              </a:solidFill>
            </a:endParaRPr>
          </a:p>
          <a:p>
            <a:pPr algn="just"/>
            <a:r>
              <a:rPr lang="en-US" dirty="0">
                <a:solidFill>
                  <a:srgbClr val="2C3E50"/>
                </a:solidFill>
              </a:rPr>
              <a:t>Working in inches, a dipole at 2.45GHz is 2.41” from end to end, and each of the two halves is 1.205”. </a:t>
            </a:r>
          </a:p>
          <a:p>
            <a:pPr algn="just"/>
            <a:endParaRPr lang="en-US" dirty="0">
              <a:solidFill>
                <a:srgbClr val="2C3E50"/>
              </a:solidFill>
            </a:endParaRPr>
          </a:p>
          <a:p>
            <a:pPr algn="just"/>
            <a:r>
              <a:rPr lang="en-US" dirty="0">
                <a:solidFill>
                  <a:srgbClr val="2C3E50"/>
                </a:solidFill>
              </a:rPr>
              <a:t>The elements are quite small in the 2.4GHz band, and even smaller in the other four bands.</a:t>
            </a:r>
            <a:endParaRPr lang="en-US" dirty="0"/>
          </a:p>
        </p:txBody>
      </p:sp>
      <p:pic>
        <p:nvPicPr>
          <p:cNvPr id="10242" name="Picture 2" descr="https://www.allaboutcircuits.com/uploads/articles/2.4GHz_Wi-Fi_Antenna_.5_Wavelength_Dipole.png">
            <a:extLst>
              <a:ext uri="{FF2B5EF4-FFF2-40B4-BE49-F238E27FC236}">
                <a16:creationId xmlns:a16="http://schemas.microsoft.com/office/drawing/2014/main" id="{A291136E-1913-40A4-8BAC-16AF260067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355" y="2618555"/>
            <a:ext cx="5268397" cy="219297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B3952C0-7209-4243-9013-4E1615F4D124}"/>
              </a:ext>
            </a:extLst>
          </p:cNvPr>
          <p:cNvSpPr/>
          <p:nvPr/>
        </p:nvSpPr>
        <p:spPr>
          <a:xfrm>
            <a:off x="3410361" y="184432"/>
            <a:ext cx="4748992" cy="923330"/>
          </a:xfrm>
          <a:prstGeom prst="rect">
            <a:avLst/>
          </a:prstGeom>
          <a:noFill/>
        </p:spPr>
        <p:txBody>
          <a:bodyPr wrap="none" lIns="91440" tIns="45720" rIns="91440" bIns="45720">
            <a:spAutoFit/>
          </a:bodyPr>
          <a:lstStyle/>
          <a:p>
            <a:pPr algn="ctr"/>
            <a:r>
              <a:rPr lang="en-US" sz="54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2.4GHz Antenna</a:t>
            </a:r>
          </a:p>
        </p:txBody>
      </p:sp>
      <p:sp>
        <p:nvSpPr>
          <p:cNvPr id="4" name="Rectangle 3">
            <a:extLst>
              <a:ext uri="{FF2B5EF4-FFF2-40B4-BE49-F238E27FC236}">
                <a16:creationId xmlns:a16="http://schemas.microsoft.com/office/drawing/2014/main" id="{D39067B7-CCF5-4B57-9798-BDBE952E7A22}"/>
              </a:ext>
            </a:extLst>
          </p:cNvPr>
          <p:cNvSpPr/>
          <p:nvPr/>
        </p:nvSpPr>
        <p:spPr>
          <a:xfrm>
            <a:off x="6148483" y="6183818"/>
            <a:ext cx="6096000" cy="276999"/>
          </a:xfrm>
          <a:prstGeom prst="rect">
            <a:avLst/>
          </a:prstGeom>
        </p:spPr>
        <p:txBody>
          <a:bodyPr>
            <a:spAutoFit/>
          </a:bodyPr>
          <a:lstStyle/>
          <a:p>
            <a:r>
              <a:rPr lang="en-US" sz="1200" dirty="0"/>
              <a:t>https://www.allaboutcircuits.com/technical-articles/wi-fi-antennas-part-1-fundamentals/</a:t>
            </a:r>
          </a:p>
        </p:txBody>
      </p:sp>
    </p:spTree>
    <p:extLst>
      <p:ext uri="{BB962C8B-B14F-4D97-AF65-F5344CB8AC3E}">
        <p14:creationId xmlns:p14="http://schemas.microsoft.com/office/powerpoint/2010/main" val="20714318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7778</TotalTime>
  <Words>1414</Words>
  <Application>Microsoft Office PowerPoint</Application>
  <PresentationFormat>Widescreen</PresentationFormat>
  <Paragraphs>180</Paragraphs>
  <Slides>25</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25</vt:i4>
      </vt:variant>
    </vt:vector>
  </HeadingPairs>
  <TitlesOfParts>
    <vt:vector size="34" baseType="lpstr">
      <vt:lpstr>Amazon Ember</vt:lpstr>
      <vt:lpstr>Arial</vt:lpstr>
      <vt:lpstr>Calibri</vt:lpstr>
      <vt:lpstr>Calibri Light</vt:lpstr>
      <vt:lpstr>Exchange SSm 4r</vt:lpstr>
      <vt:lpstr>Helvetica Neue</vt:lpstr>
      <vt:lpstr>Roboto</vt:lpstr>
      <vt:lpstr>TyponineSans Regular 18</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 benmoshe</dc:creator>
  <cp:lastModifiedBy>roy benmoshe</cp:lastModifiedBy>
  <cp:revision>87</cp:revision>
  <dcterms:created xsi:type="dcterms:W3CDTF">2017-10-09T18:48:40Z</dcterms:created>
  <dcterms:modified xsi:type="dcterms:W3CDTF">2017-10-30T17:10:09Z</dcterms:modified>
</cp:coreProperties>
</file>