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77" r:id="rId4"/>
    <p:sldId id="278" r:id="rId5"/>
    <p:sldId id="280" r:id="rId6"/>
    <p:sldId id="292" r:id="rId7"/>
    <p:sldId id="293" r:id="rId8"/>
    <p:sldId id="281" r:id="rId9"/>
    <p:sldId id="279" r:id="rId10"/>
    <p:sldId id="282" r:id="rId11"/>
    <p:sldId id="259" r:id="rId12"/>
    <p:sldId id="258" r:id="rId13"/>
    <p:sldId id="260" r:id="rId14"/>
    <p:sldId id="272" r:id="rId15"/>
    <p:sldId id="283" r:id="rId16"/>
    <p:sldId id="284" r:id="rId17"/>
    <p:sldId id="275" r:id="rId18"/>
    <p:sldId id="285" r:id="rId19"/>
    <p:sldId id="286" r:id="rId20"/>
    <p:sldId id="262" r:id="rId21"/>
    <p:sldId id="264" r:id="rId22"/>
    <p:sldId id="287" r:id="rId23"/>
    <p:sldId id="288" r:id="rId24"/>
    <p:sldId id="294" r:id="rId25"/>
    <p:sldId id="263" r:id="rId26"/>
    <p:sldId id="266" r:id="rId27"/>
    <p:sldId id="267" r:id="rId28"/>
    <p:sldId id="289" r:id="rId29"/>
    <p:sldId id="290" r:id="rId30"/>
    <p:sldId id="291" r:id="rId31"/>
    <p:sldId id="268" r:id="rId32"/>
    <p:sldId id="269" r:id="rId33"/>
    <p:sldId id="273" r:id="rId34"/>
    <p:sldId id="274" r:id="rId35"/>
    <p:sldId id="270" r:id="rId36"/>
    <p:sldId id="271" r:id="rId37"/>
    <p:sldId id="276" r:id="rId38"/>
    <p:sldId id="295" r:id="rId39"/>
    <p:sldId id="296" r:id="rId40"/>
    <p:sldId id="297" r:id="rId41"/>
    <p:sldId id="298" r:id="rId42"/>
    <p:sldId id="299" r:id="rId43"/>
    <p:sldId id="300" r:id="rId44"/>
    <p:sldId id="301" r:id="rId45"/>
    <p:sldId id="302" r:id="rId46"/>
    <p:sldId id="303" r:id="rId47"/>
    <p:sldId id="304" r:id="rId48"/>
    <p:sldId id="30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AC0188-EBD0-4E72-98F2-62942159EE11}">
          <p14:sldIdLst>
            <p14:sldId id="256"/>
            <p14:sldId id="257"/>
            <p14:sldId id="277"/>
            <p14:sldId id="278"/>
            <p14:sldId id="280"/>
            <p14:sldId id="292"/>
            <p14:sldId id="293"/>
            <p14:sldId id="281"/>
            <p14:sldId id="279"/>
            <p14:sldId id="282"/>
            <p14:sldId id="259"/>
            <p14:sldId id="258"/>
            <p14:sldId id="260"/>
            <p14:sldId id="272"/>
            <p14:sldId id="283"/>
            <p14:sldId id="284"/>
            <p14:sldId id="275"/>
            <p14:sldId id="285"/>
            <p14:sldId id="286"/>
            <p14:sldId id="262"/>
            <p14:sldId id="264"/>
            <p14:sldId id="287"/>
            <p14:sldId id="288"/>
            <p14:sldId id="294"/>
            <p14:sldId id="263"/>
            <p14:sldId id="266"/>
            <p14:sldId id="267"/>
            <p14:sldId id="289"/>
            <p14:sldId id="290"/>
            <p14:sldId id="291"/>
            <p14:sldId id="268"/>
            <p14:sldId id="269"/>
            <p14:sldId id="273"/>
            <p14:sldId id="274"/>
            <p14:sldId id="270"/>
            <p14:sldId id="271"/>
            <p14:sldId id="276"/>
          </p14:sldIdLst>
        </p14:section>
        <p14:section name="Untitled Section" id="{3F710EB6-22FC-464D-A08D-8956EABC23A0}">
          <p14:sldIdLst>
            <p14:sldId id="295"/>
            <p14:sldId id="296"/>
            <p14:sldId id="297"/>
            <p14:sldId id="298"/>
            <p14:sldId id="299"/>
            <p14:sldId id="300"/>
            <p14:sldId id="301"/>
            <p14:sldId id="302"/>
            <p14:sldId id="303"/>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A756-45E0-45DE-994D-495500BF4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73AA1B-3E6F-4FB5-82C8-A0BF8F28A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F819F-FA97-497A-9F93-762B5FB8F062}"/>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5" name="Footer Placeholder 4">
            <a:extLst>
              <a:ext uri="{FF2B5EF4-FFF2-40B4-BE49-F238E27FC236}">
                <a16:creationId xmlns:a16="http://schemas.microsoft.com/office/drawing/2014/main" id="{5ECEE626-3F49-4FC8-B07D-B501579D1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ECA57-98F8-4531-A73C-52168FB1EB70}"/>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271938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D4EA-4869-4152-BBEE-737E1A00C5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0B7848-B550-4A88-9734-6694DC2622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C8FA2-B411-491D-A94F-783E1A4628D3}"/>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5" name="Footer Placeholder 4">
            <a:extLst>
              <a:ext uri="{FF2B5EF4-FFF2-40B4-BE49-F238E27FC236}">
                <a16:creationId xmlns:a16="http://schemas.microsoft.com/office/drawing/2014/main" id="{839E754D-E77F-425B-918B-4CA844D9C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A1390-B7A4-495B-85D3-1B4E58DB2F39}"/>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253728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F8B8D5-B90D-4C1A-A9BD-43A0F4086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54F18F-801F-43A5-951D-36D413ACFD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4CCDE-9668-4582-BB1A-D2BDD409B45F}"/>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5" name="Footer Placeholder 4">
            <a:extLst>
              <a:ext uri="{FF2B5EF4-FFF2-40B4-BE49-F238E27FC236}">
                <a16:creationId xmlns:a16="http://schemas.microsoft.com/office/drawing/2014/main" id="{865A8244-00AA-4B04-AD90-1CD86FF5E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1B3A2-EB1D-4F1F-9A63-31630A11EF9D}"/>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115594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0A1B-CF34-4264-87E4-DC8D2DE74B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22C9E-29CB-491B-AD2F-2A8A38CB77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33A68-1F5E-40D1-81B3-4C2F402C9944}"/>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5" name="Footer Placeholder 4">
            <a:extLst>
              <a:ext uri="{FF2B5EF4-FFF2-40B4-BE49-F238E27FC236}">
                <a16:creationId xmlns:a16="http://schemas.microsoft.com/office/drawing/2014/main" id="{95DB8499-0638-49E7-BD3A-2EE206A2E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4445B-77FF-46B7-8BF2-15CD98EB7B32}"/>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265918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287D-D2A9-4FFF-B471-FA91790F5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0222ED-18BF-40BF-ACD5-234FC09540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DC61E7-9117-42AE-85A2-66CD11D478CE}"/>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5" name="Footer Placeholder 4">
            <a:extLst>
              <a:ext uri="{FF2B5EF4-FFF2-40B4-BE49-F238E27FC236}">
                <a16:creationId xmlns:a16="http://schemas.microsoft.com/office/drawing/2014/main" id="{2037BC51-1849-4A1B-BA11-FFB00DA75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7B5C1-52C9-42CE-B4AD-356A1199A584}"/>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161854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A759-0335-402C-843A-F52700236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C883C-A0B4-4FE0-B2C0-3021B4C7BD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9AF5E-1FDC-4E5C-A198-024080AC39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80625-6884-4B28-9F74-4BEBB6FD979D}"/>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6" name="Footer Placeholder 5">
            <a:extLst>
              <a:ext uri="{FF2B5EF4-FFF2-40B4-BE49-F238E27FC236}">
                <a16:creationId xmlns:a16="http://schemas.microsoft.com/office/drawing/2014/main" id="{00CD3D66-D7DF-4C50-B1E8-92A86B7C1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F62CB-E160-407D-801A-88F7EEF7D22B}"/>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27016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B20B-0C1A-4B15-9142-1299385B57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96A6B2-87F0-4B93-BCCF-4378E9304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F84495-C2DF-4C45-99EC-0DB1C7CBC8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40BE0-79D7-42B9-93B6-16BD92D1C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BC0935-0519-4492-82D8-905F73FFA8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95580-05A4-46E3-8A7E-4B66CD70FC37}"/>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8" name="Footer Placeholder 7">
            <a:extLst>
              <a:ext uri="{FF2B5EF4-FFF2-40B4-BE49-F238E27FC236}">
                <a16:creationId xmlns:a16="http://schemas.microsoft.com/office/drawing/2014/main" id="{F521FB16-F464-4A43-AF87-C29E7ACD8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478B00-E3F0-4927-BFA9-B8AF6E1D2DCC}"/>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80263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387D-9E1D-4472-AA1B-E0BA97B09C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FD3AEE-E6C2-40F3-984F-ECC13FA49C3C}"/>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4" name="Footer Placeholder 3">
            <a:extLst>
              <a:ext uri="{FF2B5EF4-FFF2-40B4-BE49-F238E27FC236}">
                <a16:creationId xmlns:a16="http://schemas.microsoft.com/office/drawing/2014/main" id="{736A7D23-49CA-49EF-945C-6D0D13AC5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5FE3D-272B-4FBD-BDBB-5F9F4FD0BAC4}"/>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289983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B0007-8B9C-40F3-A6E6-E8008D049BB1}"/>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3" name="Footer Placeholder 2">
            <a:extLst>
              <a:ext uri="{FF2B5EF4-FFF2-40B4-BE49-F238E27FC236}">
                <a16:creationId xmlns:a16="http://schemas.microsoft.com/office/drawing/2014/main" id="{D1242232-2DE8-40A6-A1DB-6BBFFCC195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91CAE4-C12D-4F75-9D03-12C604920015}"/>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142084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3848-CA8E-4691-88DB-78C22780A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203904-F343-4D87-8438-50555B43AD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074D3-BE7F-4428-B88E-BD9E0C6A6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A39D79-70DE-42C7-82CF-70DAEFFA7CC8}"/>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6" name="Footer Placeholder 5">
            <a:extLst>
              <a:ext uri="{FF2B5EF4-FFF2-40B4-BE49-F238E27FC236}">
                <a16:creationId xmlns:a16="http://schemas.microsoft.com/office/drawing/2014/main" id="{DF7D9078-490A-465F-BE0F-849FBC153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7F7E0-84B1-44A1-87AE-5E37C582E2B4}"/>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333454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A70B-9A01-4285-B4D3-390EF0393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878E35-4D06-426A-861D-74838E09D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5876F5-29E9-4C66-A7C9-E4007DF5F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E9B3AA-BFE5-48BD-98EC-AD512EE6AF2A}"/>
              </a:ext>
            </a:extLst>
          </p:cNvPr>
          <p:cNvSpPr>
            <a:spLocks noGrp="1"/>
          </p:cNvSpPr>
          <p:nvPr>
            <p:ph type="dt" sz="half" idx="10"/>
          </p:nvPr>
        </p:nvSpPr>
        <p:spPr/>
        <p:txBody>
          <a:bodyPr/>
          <a:lstStyle/>
          <a:p>
            <a:fld id="{14216EC1-B7F0-4BDE-A53D-38009DB891BE}" type="datetimeFigureOut">
              <a:rPr lang="en-US" smtClean="0"/>
              <a:t>10/30/2017</a:t>
            </a:fld>
            <a:endParaRPr lang="en-US"/>
          </a:p>
        </p:txBody>
      </p:sp>
      <p:sp>
        <p:nvSpPr>
          <p:cNvPr id="6" name="Footer Placeholder 5">
            <a:extLst>
              <a:ext uri="{FF2B5EF4-FFF2-40B4-BE49-F238E27FC236}">
                <a16:creationId xmlns:a16="http://schemas.microsoft.com/office/drawing/2014/main" id="{5CFBE5C1-B908-4976-AD2E-C624A7EEF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F5B4A-2FC1-4EF4-8BFA-67A2C70682BA}"/>
              </a:ext>
            </a:extLst>
          </p:cNvPr>
          <p:cNvSpPr>
            <a:spLocks noGrp="1"/>
          </p:cNvSpPr>
          <p:nvPr>
            <p:ph type="sldNum" sz="quarter" idx="12"/>
          </p:nvPr>
        </p:nvSpPr>
        <p:spPr/>
        <p:txBody>
          <a:bodyPr/>
          <a:lstStyle/>
          <a:p>
            <a:fld id="{54DECE11-8F3E-42E9-8236-7F9D04E16F27}" type="slidenum">
              <a:rPr lang="en-US" smtClean="0"/>
              <a:t>‹#›</a:t>
            </a:fld>
            <a:endParaRPr lang="en-US"/>
          </a:p>
        </p:txBody>
      </p:sp>
    </p:spTree>
    <p:extLst>
      <p:ext uri="{BB962C8B-B14F-4D97-AF65-F5344CB8AC3E}">
        <p14:creationId xmlns:p14="http://schemas.microsoft.com/office/powerpoint/2010/main" val="330553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CAC35-DAC1-45BC-9EF8-B522C88D2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393DF-4CB3-43C6-8F78-53868AB74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FB7AC-2EE6-43DD-9F9A-E6E502901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16EC1-B7F0-4BDE-A53D-38009DB891BE}" type="datetimeFigureOut">
              <a:rPr lang="en-US" smtClean="0"/>
              <a:t>10/30/2017</a:t>
            </a:fld>
            <a:endParaRPr lang="en-US"/>
          </a:p>
        </p:txBody>
      </p:sp>
      <p:sp>
        <p:nvSpPr>
          <p:cNvPr id="5" name="Footer Placeholder 4">
            <a:extLst>
              <a:ext uri="{FF2B5EF4-FFF2-40B4-BE49-F238E27FC236}">
                <a16:creationId xmlns:a16="http://schemas.microsoft.com/office/drawing/2014/main" id="{178A62FF-07A0-4DB6-82FD-74A6902391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D5506-54FA-4410-BDC6-B2A9F17B4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ECE11-8F3E-42E9-8236-7F9D04E16F27}" type="slidenum">
              <a:rPr lang="en-US" smtClean="0"/>
              <a:t>‹#›</a:t>
            </a:fld>
            <a:endParaRPr lang="en-US"/>
          </a:p>
        </p:txBody>
      </p:sp>
    </p:spTree>
    <p:extLst>
      <p:ext uri="{BB962C8B-B14F-4D97-AF65-F5344CB8AC3E}">
        <p14:creationId xmlns:p14="http://schemas.microsoft.com/office/powerpoint/2010/main" val="22196594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gikey.com/en/articles/techzone/2017/sep/understanding-the-advantages-and-disadvantages-of-linear-regulator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ewelectronics.co.uk/electronics-technology/the-benefits-of-using-non-isolated-dc-dc-converters/14152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dn.com/electronics-blogs/power-supply-notes/4401305/Isolated---non-isolated-DC-DC-convert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mbeddeddesignblog.blogspot.com/2014/06/power-dissipation-calculation-for.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adio-electronics.com/info/power-management/switching-mode-power-supply/step-down-buck-regulator-converter-basics.php"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hyperlink" Target="http://www.learnabout-electronics.org/PSU/psu31.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radio-electronics.com/info/power-management/switching-mode-power-supply/step-up-boost-regulator-converter-basics.php"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www.learnabout-electronics.org/PSU/psu32.php"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i.com/lit/an/slva670a/slva670a.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ackaday.com/2015/09/16/learn-and-build-a-high-side-switch/"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jeelabs.org/2012/11/11/low-side-switchi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youtube.com/watch?v=WDuvCitCyO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www.ti.com/lit/an/slva670a/slva670a.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i.com/lit/an/slva670a/slva670a.pd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nalog.com/en/technical-articles/how-voltage-regulator-works.html" TargetMode="External"/><Relationship Id="rId2" Type="http://schemas.openxmlformats.org/officeDocument/2006/relationships/hyperlink" Target="https://www.jameco.com/Jameco/workshop/learning-center/voltage-regulator.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i.com/lit/an/slva670a/slva670a.pd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DuvCitCyOw"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irchildsemi.com/datasheets/FP/FPF2495.pd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igikey.com/en/articles/techzone/2017/sep/understanding-the-advantages-and-disadvantages-of-linear-regulator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onsemi.com/pub/Collateral/LM317-D.PDF" TargetMode="External"/><Relationship Id="rId5" Type="http://schemas.openxmlformats.org/officeDocument/2006/relationships/image" Target="../media/image4.png"/><Relationship Id="rId4" Type="http://schemas.openxmlformats.org/officeDocument/2006/relationships/hyperlink" Target="https://www.fairchildsemi.com/datasheets/LM/LM7805.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dimensionengineering.com/info/switching-regulato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6027-E1D3-4DEB-B389-D4C049E77A01}"/>
              </a:ext>
            </a:extLst>
          </p:cNvPr>
          <p:cNvSpPr>
            <a:spLocks noGrp="1"/>
          </p:cNvSpPr>
          <p:nvPr>
            <p:ph type="ctrTitle"/>
          </p:nvPr>
        </p:nvSpPr>
        <p:spPr>
          <a:xfrm>
            <a:off x="219456" y="207264"/>
            <a:ext cx="11826240" cy="3302699"/>
          </a:xfrm>
        </p:spPr>
        <p:txBody>
          <a:bodyPr>
            <a:normAutofit/>
          </a:bodyPr>
          <a:lstStyle/>
          <a:p>
            <a:r>
              <a:rPr lang="en-US" sz="5400" dirty="0"/>
              <a:t>Power Management Integrated Circuits</a:t>
            </a:r>
          </a:p>
        </p:txBody>
      </p:sp>
      <p:sp>
        <p:nvSpPr>
          <p:cNvPr id="3" name="Subtitle 2">
            <a:extLst>
              <a:ext uri="{FF2B5EF4-FFF2-40B4-BE49-F238E27FC236}">
                <a16:creationId xmlns:a16="http://schemas.microsoft.com/office/drawing/2014/main" id="{5A9B8B2D-5907-40ED-A93E-33C9631A8EBA}"/>
              </a:ext>
            </a:extLst>
          </p:cNvPr>
          <p:cNvSpPr>
            <a:spLocks noGrp="1"/>
          </p:cNvSpPr>
          <p:nvPr>
            <p:ph type="subTitle" idx="1"/>
          </p:nvPr>
        </p:nvSpPr>
        <p:spPr/>
        <p:txBody>
          <a:bodyPr/>
          <a:lstStyle/>
          <a:p>
            <a:r>
              <a:rPr lang="en-US" dirty="0"/>
              <a:t>By Tai Nguyen</a:t>
            </a:r>
          </a:p>
        </p:txBody>
      </p:sp>
    </p:spTree>
    <p:extLst>
      <p:ext uri="{BB962C8B-B14F-4D97-AF65-F5344CB8AC3E}">
        <p14:creationId xmlns:p14="http://schemas.microsoft.com/office/powerpoint/2010/main" val="388603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227B-D042-4457-B938-1B4BC7C2DB05}"/>
              </a:ext>
            </a:extLst>
          </p:cNvPr>
          <p:cNvSpPr>
            <a:spLocks noGrp="1"/>
          </p:cNvSpPr>
          <p:nvPr>
            <p:ph type="title"/>
          </p:nvPr>
        </p:nvSpPr>
        <p:spPr>
          <a:xfrm>
            <a:off x="1141413" y="221476"/>
            <a:ext cx="9905998" cy="1478570"/>
          </a:xfrm>
        </p:spPr>
        <p:txBody>
          <a:bodyPr/>
          <a:lstStyle/>
          <a:p>
            <a:r>
              <a:rPr lang="en-US" dirty="0"/>
              <a:t>Let’s Review</a:t>
            </a:r>
          </a:p>
        </p:txBody>
      </p:sp>
      <p:sp>
        <p:nvSpPr>
          <p:cNvPr id="3" name="Content Placeholder 2">
            <a:extLst>
              <a:ext uri="{FF2B5EF4-FFF2-40B4-BE49-F238E27FC236}">
                <a16:creationId xmlns:a16="http://schemas.microsoft.com/office/drawing/2014/main" id="{E837C583-8DE3-413A-983B-6BB99E2B8CE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12AADED-8F47-4A9E-A6AE-954984D87CEE}"/>
              </a:ext>
            </a:extLst>
          </p:cNvPr>
          <p:cNvPicPr>
            <a:picLocks noChangeAspect="1"/>
          </p:cNvPicPr>
          <p:nvPr/>
        </p:nvPicPr>
        <p:blipFill>
          <a:blip r:embed="rId2"/>
          <a:stretch>
            <a:fillRect/>
          </a:stretch>
        </p:blipFill>
        <p:spPr>
          <a:xfrm>
            <a:off x="614710" y="1494321"/>
            <a:ext cx="10871473" cy="4252206"/>
          </a:xfrm>
          <a:prstGeom prst="rect">
            <a:avLst/>
          </a:prstGeom>
        </p:spPr>
      </p:pic>
      <p:sp>
        <p:nvSpPr>
          <p:cNvPr id="5" name="Rectangle 4">
            <a:extLst>
              <a:ext uri="{FF2B5EF4-FFF2-40B4-BE49-F238E27FC236}">
                <a16:creationId xmlns:a16="http://schemas.microsoft.com/office/drawing/2014/main" id="{E2058D93-9816-4CBB-A237-79C28A38E035}"/>
              </a:ext>
            </a:extLst>
          </p:cNvPr>
          <p:cNvSpPr/>
          <p:nvPr/>
        </p:nvSpPr>
        <p:spPr>
          <a:xfrm>
            <a:off x="614710" y="6077831"/>
            <a:ext cx="11298994" cy="646331"/>
          </a:xfrm>
          <a:prstGeom prst="rect">
            <a:avLst/>
          </a:prstGeom>
        </p:spPr>
        <p:txBody>
          <a:bodyPr wrap="square">
            <a:spAutoFit/>
          </a:bodyPr>
          <a:lstStyle/>
          <a:p>
            <a:r>
              <a:rPr lang="en-US" dirty="0">
                <a:hlinkClick r:id="rId3"/>
              </a:rPr>
              <a:t>https://www.digikey.com/en/articles/techzone/2017/sep/understanding-the-advantages-and-disadvantages-of-linear-regulators</a:t>
            </a:r>
            <a:endParaRPr lang="en-US" dirty="0"/>
          </a:p>
        </p:txBody>
      </p:sp>
    </p:spTree>
    <p:extLst>
      <p:ext uri="{BB962C8B-B14F-4D97-AF65-F5344CB8AC3E}">
        <p14:creationId xmlns:p14="http://schemas.microsoft.com/office/powerpoint/2010/main" val="244864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37A8-E930-4114-A430-DB456F7ED266}"/>
              </a:ext>
            </a:extLst>
          </p:cNvPr>
          <p:cNvSpPr>
            <a:spLocks noGrp="1"/>
          </p:cNvSpPr>
          <p:nvPr>
            <p:ph type="title"/>
          </p:nvPr>
        </p:nvSpPr>
        <p:spPr>
          <a:xfrm>
            <a:off x="1141413" y="288788"/>
            <a:ext cx="9905998" cy="1478570"/>
          </a:xfrm>
        </p:spPr>
        <p:txBody>
          <a:bodyPr/>
          <a:lstStyle/>
          <a:p>
            <a:r>
              <a:rPr lang="en-US" dirty="0"/>
              <a:t>Switching regulators</a:t>
            </a:r>
          </a:p>
        </p:txBody>
      </p:sp>
      <p:sp>
        <p:nvSpPr>
          <p:cNvPr id="3" name="Content Placeholder 2">
            <a:extLst>
              <a:ext uri="{FF2B5EF4-FFF2-40B4-BE49-F238E27FC236}">
                <a16:creationId xmlns:a16="http://schemas.microsoft.com/office/drawing/2014/main" id="{A17DB163-9318-47A3-A2FF-D6E303AB575A}"/>
              </a:ext>
            </a:extLst>
          </p:cNvPr>
          <p:cNvSpPr>
            <a:spLocks noGrp="1"/>
          </p:cNvSpPr>
          <p:nvPr>
            <p:ph idx="1"/>
          </p:nvPr>
        </p:nvSpPr>
        <p:spPr>
          <a:xfrm>
            <a:off x="1141412" y="1551654"/>
            <a:ext cx="9905999" cy="4452103"/>
          </a:xfrm>
        </p:spPr>
        <p:txBody>
          <a:bodyPr>
            <a:normAutofit lnSpcReduction="10000"/>
          </a:bodyPr>
          <a:lstStyle/>
          <a:p>
            <a:r>
              <a:rPr lang="en-US" dirty="0"/>
              <a:t>DC to DC converters are sometimes referred to as switching regulators </a:t>
            </a:r>
          </a:p>
          <a:p>
            <a:r>
              <a:rPr lang="en-US" dirty="0"/>
              <a:t>There are 2 types of switching regulators: isolated and non-isolated</a:t>
            </a:r>
          </a:p>
          <a:p>
            <a:r>
              <a:rPr lang="en-US" dirty="0"/>
              <a:t>Non-isolated</a:t>
            </a:r>
          </a:p>
          <a:p>
            <a:pPr lvl="1"/>
            <a:r>
              <a:rPr lang="en-US" dirty="0"/>
              <a:t>The voltage input has a DC path connected to the output. </a:t>
            </a:r>
          </a:p>
          <a:p>
            <a:pPr lvl="1"/>
            <a:r>
              <a:rPr lang="en-US" dirty="0"/>
              <a:t>Usually employ ICs that are specifically intended for that purpose.</a:t>
            </a:r>
          </a:p>
          <a:p>
            <a:r>
              <a:rPr lang="en-US" dirty="0"/>
              <a:t>Isolated</a:t>
            </a:r>
          </a:p>
          <a:p>
            <a:pPr lvl="1"/>
            <a:r>
              <a:rPr lang="en-US" dirty="0"/>
              <a:t>The voltage input is separated from the output</a:t>
            </a:r>
          </a:p>
          <a:p>
            <a:pPr marL="457200" lvl="1" indent="0">
              <a:buNone/>
            </a:pPr>
            <a:r>
              <a:rPr lang="en-US" dirty="0"/>
              <a:t>usually through the combining of a switch and a</a:t>
            </a:r>
          </a:p>
          <a:p>
            <a:pPr marL="457200" lvl="1" indent="0">
              <a:buNone/>
            </a:pPr>
            <a:r>
              <a:rPr lang="en-US" dirty="0"/>
              <a:t>transformer (high-</a:t>
            </a:r>
            <a:r>
              <a:rPr lang="en-US" dirty="0" err="1"/>
              <a:t>freq</a:t>
            </a:r>
            <a:r>
              <a:rPr lang="en-US" dirty="0"/>
              <a:t>).</a:t>
            </a:r>
          </a:p>
          <a:p>
            <a:pPr lvl="1"/>
            <a:endParaRPr lang="en-US" dirty="0"/>
          </a:p>
          <a:p>
            <a:endParaRPr lang="en-US" dirty="0"/>
          </a:p>
        </p:txBody>
      </p:sp>
      <p:pic>
        <p:nvPicPr>
          <p:cNvPr id="5" name="Picture 4">
            <a:extLst>
              <a:ext uri="{FF2B5EF4-FFF2-40B4-BE49-F238E27FC236}">
                <a16:creationId xmlns:a16="http://schemas.microsoft.com/office/drawing/2014/main" id="{D463934D-F276-49FF-99C4-900A8F480B1E}"/>
              </a:ext>
            </a:extLst>
          </p:cNvPr>
          <p:cNvPicPr>
            <a:picLocks noChangeAspect="1"/>
          </p:cNvPicPr>
          <p:nvPr/>
        </p:nvPicPr>
        <p:blipFill>
          <a:blip r:embed="rId2"/>
          <a:stretch>
            <a:fillRect/>
          </a:stretch>
        </p:blipFill>
        <p:spPr>
          <a:xfrm>
            <a:off x="6768054" y="4033576"/>
            <a:ext cx="4958958" cy="1970181"/>
          </a:xfrm>
          <a:prstGeom prst="rect">
            <a:avLst/>
          </a:prstGeom>
        </p:spPr>
      </p:pic>
    </p:spTree>
    <p:extLst>
      <p:ext uri="{BB962C8B-B14F-4D97-AF65-F5344CB8AC3E}">
        <p14:creationId xmlns:p14="http://schemas.microsoft.com/office/powerpoint/2010/main" val="7085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A51C-69BE-4D29-A1A1-5F014C8237C4}"/>
              </a:ext>
            </a:extLst>
          </p:cNvPr>
          <p:cNvSpPr>
            <a:spLocks noGrp="1"/>
          </p:cNvSpPr>
          <p:nvPr>
            <p:ph type="title"/>
          </p:nvPr>
        </p:nvSpPr>
        <p:spPr>
          <a:xfrm>
            <a:off x="896353" y="630136"/>
            <a:ext cx="10768263" cy="1478570"/>
          </a:xfrm>
        </p:spPr>
        <p:txBody>
          <a:bodyPr>
            <a:normAutofit/>
          </a:bodyPr>
          <a:lstStyle/>
          <a:p>
            <a:r>
              <a:rPr lang="en-US" dirty="0"/>
              <a:t>Benefits of Non-isolated Switching Regulators</a:t>
            </a:r>
          </a:p>
        </p:txBody>
      </p:sp>
      <p:sp>
        <p:nvSpPr>
          <p:cNvPr id="3" name="Content Placeholder 2">
            <a:extLst>
              <a:ext uri="{FF2B5EF4-FFF2-40B4-BE49-F238E27FC236}">
                <a16:creationId xmlns:a16="http://schemas.microsoft.com/office/drawing/2014/main" id="{8D4FCEEF-4D28-4F57-8153-08D2130B43D8}"/>
              </a:ext>
            </a:extLst>
          </p:cNvPr>
          <p:cNvSpPr>
            <a:spLocks noGrp="1"/>
          </p:cNvSpPr>
          <p:nvPr>
            <p:ph idx="1"/>
          </p:nvPr>
        </p:nvSpPr>
        <p:spPr/>
        <p:txBody>
          <a:bodyPr/>
          <a:lstStyle/>
          <a:p>
            <a:r>
              <a:rPr lang="en-US" dirty="0"/>
              <a:t>Size of converter is reduced because of no transformer aspect and also one less output rectifier</a:t>
            </a:r>
          </a:p>
          <a:p>
            <a:r>
              <a:rPr lang="en-US" dirty="0"/>
              <a:t>Slightly better efficiency, because there is less heat being wasted/produced as an output</a:t>
            </a:r>
          </a:p>
          <a:p>
            <a:r>
              <a:rPr lang="en-US" dirty="0"/>
              <a:t>Cheaper to make/cheaper to buy</a:t>
            </a:r>
          </a:p>
          <a:p>
            <a:endParaRPr lang="en-US" dirty="0"/>
          </a:p>
        </p:txBody>
      </p:sp>
      <p:sp>
        <p:nvSpPr>
          <p:cNvPr id="5" name="Rectangle 4">
            <a:extLst>
              <a:ext uri="{FF2B5EF4-FFF2-40B4-BE49-F238E27FC236}">
                <a16:creationId xmlns:a16="http://schemas.microsoft.com/office/drawing/2014/main" id="{58A0AA66-9116-41D4-9F34-A2F8F248D37B}"/>
              </a:ext>
            </a:extLst>
          </p:cNvPr>
          <p:cNvSpPr/>
          <p:nvPr/>
        </p:nvSpPr>
        <p:spPr>
          <a:xfrm>
            <a:off x="184485" y="6070888"/>
            <a:ext cx="6096000" cy="646331"/>
          </a:xfrm>
          <a:prstGeom prst="rect">
            <a:avLst/>
          </a:prstGeom>
        </p:spPr>
        <p:txBody>
          <a:bodyPr>
            <a:spAutoFit/>
          </a:bodyPr>
          <a:lstStyle/>
          <a:p>
            <a:r>
              <a:rPr lang="en-US" dirty="0">
                <a:hlinkClick r:id="rId2"/>
              </a:rPr>
              <a:t>http://www.newelectronics.co.uk/electronics-technology/the-benefits-of-using-non-isolated-dc-dc-converters/141523/</a:t>
            </a:r>
            <a:endParaRPr lang="en-US" dirty="0"/>
          </a:p>
        </p:txBody>
      </p:sp>
      <p:pic>
        <p:nvPicPr>
          <p:cNvPr id="6" name="Picture 5">
            <a:extLst>
              <a:ext uri="{FF2B5EF4-FFF2-40B4-BE49-F238E27FC236}">
                <a16:creationId xmlns:a16="http://schemas.microsoft.com/office/drawing/2014/main" id="{79381672-1E79-416E-BDB2-7ED8DC2848BD}"/>
              </a:ext>
            </a:extLst>
          </p:cNvPr>
          <p:cNvPicPr>
            <a:picLocks noChangeAspect="1"/>
          </p:cNvPicPr>
          <p:nvPr/>
        </p:nvPicPr>
        <p:blipFill>
          <a:blip r:embed="rId3"/>
          <a:stretch>
            <a:fillRect/>
          </a:stretch>
        </p:blipFill>
        <p:spPr>
          <a:xfrm>
            <a:off x="6138197" y="3832492"/>
            <a:ext cx="5664782" cy="3025508"/>
          </a:xfrm>
          <a:prstGeom prst="rect">
            <a:avLst/>
          </a:prstGeom>
        </p:spPr>
      </p:pic>
    </p:spTree>
    <p:extLst>
      <p:ext uri="{BB962C8B-B14F-4D97-AF65-F5344CB8AC3E}">
        <p14:creationId xmlns:p14="http://schemas.microsoft.com/office/powerpoint/2010/main" val="121205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E66D-9DAF-4017-B3CA-9407F633B3B2}"/>
              </a:ext>
            </a:extLst>
          </p:cNvPr>
          <p:cNvSpPr>
            <a:spLocks noGrp="1"/>
          </p:cNvSpPr>
          <p:nvPr>
            <p:ph type="title"/>
          </p:nvPr>
        </p:nvSpPr>
        <p:spPr/>
        <p:txBody>
          <a:bodyPr/>
          <a:lstStyle/>
          <a:p>
            <a:r>
              <a:rPr lang="en-US" dirty="0"/>
              <a:t>Benefits of Isolated Switching Regulators</a:t>
            </a:r>
          </a:p>
        </p:txBody>
      </p:sp>
      <p:sp>
        <p:nvSpPr>
          <p:cNvPr id="3" name="Content Placeholder 2">
            <a:extLst>
              <a:ext uri="{FF2B5EF4-FFF2-40B4-BE49-F238E27FC236}">
                <a16:creationId xmlns:a16="http://schemas.microsoft.com/office/drawing/2014/main" id="{7CE1DC4B-2ABC-4A7A-89A9-7B619B99550A}"/>
              </a:ext>
            </a:extLst>
          </p:cNvPr>
          <p:cNvSpPr>
            <a:spLocks noGrp="1"/>
          </p:cNvSpPr>
          <p:nvPr>
            <p:ph idx="1"/>
          </p:nvPr>
        </p:nvSpPr>
        <p:spPr/>
        <p:txBody>
          <a:bodyPr>
            <a:normAutofit/>
          </a:bodyPr>
          <a:lstStyle/>
          <a:p>
            <a:r>
              <a:rPr lang="en-US" dirty="0"/>
              <a:t>Number 1 Reason: Safety.  The high frequency transformer will provide your output load with an electrical barrier in the case of an internal failure with your circuit</a:t>
            </a:r>
          </a:p>
          <a:p>
            <a:r>
              <a:rPr lang="en-US" dirty="0"/>
              <a:t>The barrier can be good for even thousands of volts</a:t>
            </a:r>
          </a:p>
          <a:p>
            <a:r>
              <a:rPr lang="en-US" dirty="0"/>
              <a:t>Output can be configured to either positive or negative depending on how you set up your positive and negative terminals</a:t>
            </a:r>
          </a:p>
          <a:p>
            <a:r>
              <a:rPr lang="en-US" dirty="0"/>
              <a:t> They have strong noise and interference blocking capability thus provide the load with a cleaner DC source which is required by many sensitive loads.</a:t>
            </a:r>
          </a:p>
        </p:txBody>
      </p:sp>
      <p:sp>
        <p:nvSpPr>
          <p:cNvPr id="4" name="Rectangle 3">
            <a:extLst>
              <a:ext uri="{FF2B5EF4-FFF2-40B4-BE49-F238E27FC236}">
                <a16:creationId xmlns:a16="http://schemas.microsoft.com/office/drawing/2014/main" id="{7EBB6D1C-5620-4F14-B50A-D20B30316184}"/>
              </a:ext>
            </a:extLst>
          </p:cNvPr>
          <p:cNvSpPr/>
          <p:nvPr/>
        </p:nvSpPr>
        <p:spPr>
          <a:xfrm>
            <a:off x="838200" y="5988734"/>
            <a:ext cx="10928684" cy="369332"/>
          </a:xfrm>
          <a:prstGeom prst="rect">
            <a:avLst/>
          </a:prstGeom>
        </p:spPr>
        <p:txBody>
          <a:bodyPr wrap="square">
            <a:spAutoFit/>
          </a:bodyPr>
          <a:lstStyle/>
          <a:p>
            <a:r>
              <a:rPr lang="en-US" dirty="0">
                <a:hlinkClick r:id="rId2"/>
              </a:rPr>
              <a:t>https://www.edn.com/electronics-blogs/power-supply-notes/4401305/Isolated---non-isolated-DC-DC-converters</a:t>
            </a:r>
            <a:endParaRPr lang="en-US" dirty="0"/>
          </a:p>
        </p:txBody>
      </p:sp>
    </p:spTree>
    <p:extLst>
      <p:ext uri="{BB962C8B-B14F-4D97-AF65-F5344CB8AC3E}">
        <p14:creationId xmlns:p14="http://schemas.microsoft.com/office/powerpoint/2010/main" val="129382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B5D0-E7AB-4F1A-B155-6BF012289362}"/>
              </a:ext>
            </a:extLst>
          </p:cNvPr>
          <p:cNvSpPr>
            <a:spLocks noGrp="1"/>
          </p:cNvSpPr>
          <p:nvPr>
            <p:ph type="title"/>
          </p:nvPr>
        </p:nvSpPr>
        <p:spPr>
          <a:xfrm>
            <a:off x="1141413" y="277622"/>
            <a:ext cx="9905998" cy="1478570"/>
          </a:xfrm>
        </p:spPr>
        <p:txBody>
          <a:bodyPr/>
          <a:lstStyle/>
          <a:p>
            <a:r>
              <a:rPr lang="en-US" dirty="0"/>
              <a:t>Buck Converters</a:t>
            </a:r>
          </a:p>
        </p:txBody>
      </p:sp>
      <p:sp>
        <p:nvSpPr>
          <p:cNvPr id="3" name="Content Placeholder 2">
            <a:extLst>
              <a:ext uri="{FF2B5EF4-FFF2-40B4-BE49-F238E27FC236}">
                <a16:creationId xmlns:a16="http://schemas.microsoft.com/office/drawing/2014/main" id="{B5BD5DA2-EDF1-47D9-9F0C-A7002FCD34A3}"/>
              </a:ext>
            </a:extLst>
          </p:cNvPr>
          <p:cNvSpPr>
            <a:spLocks noGrp="1"/>
          </p:cNvSpPr>
          <p:nvPr>
            <p:ph idx="1"/>
          </p:nvPr>
        </p:nvSpPr>
        <p:spPr>
          <a:xfrm>
            <a:off x="1141413" y="1431339"/>
            <a:ext cx="9905999" cy="4776956"/>
          </a:xfrm>
        </p:spPr>
        <p:txBody>
          <a:bodyPr>
            <a:normAutofit fontScale="92500" lnSpcReduction="10000"/>
          </a:bodyPr>
          <a:lstStyle/>
          <a:p>
            <a:r>
              <a:rPr lang="en-US" dirty="0"/>
              <a:t>A buck converter is basically step down converter.</a:t>
            </a:r>
          </a:p>
          <a:p>
            <a:r>
              <a:rPr lang="en-US" dirty="0"/>
              <a:t>It takes an input voltage and will bring down the voltage for the output but it will increase the current output</a:t>
            </a:r>
          </a:p>
          <a:p>
            <a:r>
              <a:rPr lang="en-US" dirty="0"/>
              <a:t>These converters differ than some linear regulators because they have better power efficiency where as a linear regulator will lower voltages by dissipating the power as heat</a:t>
            </a:r>
          </a:p>
          <a:p>
            <a:r>
              <a:rPr lang="en-US" dirty="0"/>
              <a:t>Efficiency on a data sheet may sometimes be given as an Efficiency vs Load current graph</a:t>
            </a:r>
          </a:p>
          <a:p>
            <a:r>
              <a:rPr lang="en-US" dirty="0"/>
              <a:t>To calculate the power loss:</a:t>
            </a:r>
          </a:p>
          <a:p>
            <a:pPr lvl="1"/>
            <a:r>
              <a:rPr lang="en-US" dirty="0"/>
              <a:t>Output power = output voltage*load current</a:t>
            </a:r>
          </a:p>
          <a:p>
            <a:pPr lvl="1"/>
            <a:r>
              <a:rPr lang="en-US" dirty="0"/>
              <a:t>Input required power = output power/efficiency</a:t>
            </a:r>
          </a:p>
          <a:p>
            <a:pPr lvl="1"/>
            <a:r>
              <a:rPr lang="en-US" dirty="0"/>
              <a:t>Power dissipated = input power – output power</a:t>
            </a:r>
          </a:p>
        </p:txBody>
      </p:sp>
      <p:pic>
        <p:nvPicPr>
          <p:cNvPr id="4" name="Picture 3">
            <a:extLst>
              <a:ext uri="{FF2B5EF4-FFF2-40B4-BE49-F238E27FC236}">
                <a16:creationId xmlns:a16="http://schemas.microsoft.com/office/drawing/2014/main" id="{6687AD4E-3D26-4625-A714-F8C1E4362D53}"/>
              </a:ext>
            </a:extLst>
          </p:cNvPr>
          <p:cNvPicPr>
            <a:picLocks noChangeAspect="1"/>
          </p:cNvPicPr>
          <p:nvPr/>
        </p:nvPicPr>
        <p:blipFill>
          <a:blip r:embed="rId2"/>
          <a:stretch>
            <a:fillRect/>
          </a:stretch>
        </p:blipFill>
        <p:spPr>
          <a:xfrm>
            <a:off x="7385801" y="4162633"/>
            <a:ext cx="2289524" cy="2158444"/>
          </a:xfrm>
          <a:prstGeom prst="rect">
            <a:avLst/>
          </a:prstGeom>
        </p:spPr>
      </p:pic>
      <p:sp>
        <p:nvSpPr>
          <p:cNvPr id="5" name="TextBox 4">
            <a:extLst>
              <a:ext uri="{FF2B5EF4-FFF2-40B4-BE49-F238E27FC236}">
                <a16:creationId xmlns:a16="http://schemas.microsoft.com/office/drawing/2014/main" id="{BC24BC0D-7F2C-48E4-9313-ED4866C42662}"/>
              </a:ext>
            </a:extLst>
          </p:cNvPr>
          <p:cNvSpPr txBox="1"/>
          <p:nvPr/>
        </p:nvSpPr>
        <p:spPr>
          <a:xfrm>
            <a:off x="9675325" y="4402534"/>
            <a:ext cx="2384154" cy="2031325"/>
          </a:xfrm>
          <a:prstGeom prst="rect">
            <a:avLst/>
          </a:prstGeom>
          <a:noFill/>
        </p:spPr>
        <p:txBody>
          <a:bodyPr wrap="square" rtlCol="0">
            <a:spAutoFit/>
          </a:bodyPr>
          <a:lstStyle/>
          <a:p>
            <a:r>
              <a:rPr lang="en-US" dirty="0"/>
              <a:t>From data sheet of LTM8020</a:t>
            </a:r>
          </a:p>
          <a:p>
            <a:r>
              <a:rPr lang="en-US" dirty="0">
                <a:hlinkClick r:id="rId3"/>
              </a:rPr>
              <a:t>https://embeddeddesignblog.blogspot.com/2014/06/power-dissipation-calculation-for.html</a:t>
            </a:r>
            <a:endParaRPr lang="en-US" dirty="0"/>
          </a:p>
        </p:txBody>
      </p:sp>
    </p:spTree>
    <p:extLst>
      <p:ext uri="{BB962C8B-B14F-4D97-AF65-F5344CB8AC3E}">
        <p14:creationId xmlns:p14="http://schemas.microsoft.com/office/powerpoint/2010/main" val="397050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1B9E-1A11-400C-A9DA-919AA170CD60}"/>
              </a:ext>
            </a:extLst>
          </p:cNvPr>
          <p:cNvSpPr>
            <a:spLocks noGrp="1"/>
          </p:cNvSpPr>
          <p:nvPr>
            <p:ph type="title"/>
          </p:nvPr>
        </p:nvSpPr>
        <p:spPr>
          <a:xfrm>
            <a:off x="1141414" y="0"/>
            <a:ext cx="9905998" cy="1478570"/>
          </a:xfrm>
        </p:spPr>
        <p:txBody>
          <a:bodyPr/>
          <a:lstStyle/>
          <a:p>
            <a:r>
              <a:rPr lang="en-US" dirty="0"/>
              <a:t>Buck Converter Operation</a:t>
            </a:r>
          </a:p>
        </p:txBody>
      </p:sp>
      <p:sp>
        <p:nvSpPr>
          <p:cNvPr id="3" name="Content Placeholder 2">
            <a:extLst>
              <a:ext uri="{FF2B5EF4-FFF2-40B4-BE49-F238E27FC236}">
                <a16:creationId xmlns:a16="http://schemas.microsoft.com/office/drawing/2014/main" id="{29A5A847-D242-474B-8FB5-DAB4CC66ED83}"/>
              </a:ext>
            </a:extLst>
          </p:cNvPr>
          <p:cNvSpPr>
            <a:spLocks noGrp="1"/>
          </p:cNvSpPr>
          <p:nvPr>
            <p:ph idx="1"/>
          </p:nvPr>
        </p:nvSpPr>
        <p:spPr>
          <a:xfrm>
            <a:off x="1141413" y="1149099"/>
            <a:ext cx="9905999" cy="3541714"/>
          </a:xfrm>
        </p:spPr>
        <p:txBody>
          <a:bodyPr>
            <a:normAutofit/>
          </a:bodyPr>
          <a:lstStyle/>
          <a:p>
            <a:r>
              <a:rPr lang="en-US" sz="2400" dirty="0"/>
              <a:t>The fundamental circuit for a step down converter or buck converter consists of an inductor, diode, capacitor, switch and error amplifier with switch control circuitry.</a:t>
            </a:r>
          </a:p>
          <a:p>
            <a:r>
              <a:rPr lang="en-US" sz="2400" dirty="0"/>
              <a:t>When the switch is closed, the current flowing through the inductor increases and the diode blocks the current.</a:t>
            </a:r>
          </a:p>
          <a:p>
            <a:r>
              <a:rPr lang="en-US" sz="2400" dirty="0"/>
              <a:t>When the switch is open, the current through the inductor cannot abruptly change.  The diode must carry the current through to the inductor to the load, but when the switch is open the voltage polarity across the inductor is reversed and so the current through the inductor decreases by –</a:t>
            </a:r>
            <a:r>
              <a:rPr lang="en-US" sz="2400" dirty="0" err="1"/>
              <a:t>Vout</a:t>
            </a:r>
            <a:r>
              <a:rPr lang="en-US" sz="2400" dirty="0"/>
              <a:t>/L</a:t>
            </a:r>
          </a:p>
        </p:txBody>
      </p:sp>
      <p:pic>
        <p:nvPicPr>
          <p:cNvPr id="4" name="Picture 3">
            <a:extLst>
              <a:ext uri="{FF2B5EF4-FFF2-40B4-BE49-F238E27FC236}">
                <a16:creationId xmlns:a16="http://schemas.microsoft.com/office/drawing/2014/main" id="{4283E0D2-F56A-45CF-A498-1F2739C6E6E8}"/>
              </a:ext>
            </a:extLst>
          </p:cNvPr>
          <p:cNvPicPr>
            <a:picLocks noChangeAspect="1"/>
          </p:cNvPicPr>
          <p:nvPr/>
        </p:nvPicPr>
        <p:blipFill>
          <a:blip r:embed="rId2"/>
          <a:stretch>
            <a:fillRect/>
          </a:stretch>
        </p:blipFill>
        <p:spPr>
          <a:xfrm>
            <a:off x="1484243" y="4391765"/>
            <a:ext cx="3097282" cy="2466235"/>
          </a:xfrm>
          <a:prstGeom prst="rect">
            <a:avLst/>
          </a:prstGeom>
        </p:spPr>
      </p:pic>
      <p:pic>
        <p:nvPicPr>
          <p:cNvPr id="7" name="Picture 6">
            <a:extLst>
              <a:ext uri="{FF2B5EF4-FFF2-40B4-BE49-F238E27FC236}">
                <a16:creationId xmlns:a16="http://schemas.microsoft.com/office/drawing/2014/main" id="{2F79DC63-B0EC-490A-8C51-6DD45268BC3E}"/>
              </a:ext>
            </a:extLst>
          </p:cNvPr>
          <p:cNvPicPr>
            <a:picLocks noChangeAspect="1"/>
          </p:cNvPicPr>
          <p:nvPr/>
        </p:nvPicPr>
        <p:blipFill>
          <a:blip r:embed="rId3"/>
          <a:stretch>
            <a:fillRect/>
          </a:stretch>
        </p:blipFill>
        <p:spPr>
          <a:xfrm>
            <a:off x="8034291" y="4387878"/>
            <a:ext cx="3191131" cy="2470122"/>
          </a:xfrm>
          <a:prstGeom prst="rect">
            <a:avLst/>
          </a:prstGeom>
        </p:spPr>
      </p:pic>
    </p:spTree>
    <p:extLst>
      <p:ext uri="{BB962C8B-B14F-4D97-AF65-F5344CB8AC3E}">
        <p14:creationId xmlns:p14="http://schemas.microsoft.com/office/powerpoint/2010/main" val="393620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DECE-1C78-4C8D-82E7-F9F080D09D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53891-F39D-4344-B8CA-D8B19A997023}"/>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8177E60-7A31-43F7-96EE-94D662EB5580}"/>
              </a:ext>
            </a:extLst>
          </p:cNvPr>
          <p:cNvPicPr>
            <a:picLocks noChangeAspect="1"/>
          </p:cNvPicPr>
          <p:nvPr/>
        </p:nvPicPr>
        <p:blipFill>
          <a:blip r:embed="rId2"/>
          <a:stretch>
            <a:fillRect/>
          </a:stretch>
        </p:blipFill>
        <p:spPr>
          <a:xfrm>
            <a:off x="340895" y="773700"/>
            <a:ext cx="8274534" cy="4952088"/>
          </a:xfrm>
          <a:prstGeom prst="rect">
            <a:avLst/>
          </a:prstGeom>
        </p:spPr>
      </p:pic>
      <p:sp>
        <p:nvSpPr>
          <p:cNvPr id="5" name="Rectangle 4">
            <a:extLst>
              <a:ext uri="{FF2B5EF4-FFF2-40B4-BE49-F238E27FC236}">
                <a16:creationId xmlns:a16="http://schemas.microsoft.com/office/drawing/2014/main" id="{7B4020B5-5DA2-4A40-A8EE-63FBAFE37E89}"/>
              </a:ext>
            </a:extLst>
          </p:cNvPr>
          <p:cNvSpPr/>
          <p:nvPr/>
        </p:nvSpPr>
        <p:spPr>
          <a:xfrm>
            <a:off x="340895" y="5979994"/>
            <a:ext cx="11678652" cy="646331"/>
          </a:xfrm>
          <a:prstGeom prst="rect">
            <a:avLst/>
          </a:prstGeom>
        </p:spPr>
        <p:txBody>
          <a:bodyPr wrap="square">
            <a:spAutoFit/>
          </a:bodyPr>
          <a:lstStyle/>
          <a:p>
            <a:r>
              <a:rPr lang="en-US" dirty="0">
                <a:hlinkClick r:id="rId3"/>
              </a:rPr>
              <a:t>http://www.radio-electronics.com/info/power-management/switching-mode-power-supply/step-down-buck-regulator-converter-basics.php</a:t>
            </a:r>
            <a:r>
              <a:rPr lang="en-US" dirty="0"/>
              <a:t> and </a:t>
            </a:r>
            <a:r>
              <a:rPr lang="en-US" dirty="0">
                <a:hlinkClick r:id="rId4"/>
              </a:rPr>
              <a:t>http://www.learnabout-electronics.org/PSU/psu31.php</a:t>
            </a:r>
            <a:endParaRPr lang="en-US" dirty="0"/>
          </a:p>
        </p:txBody>
      </p:sp>
      <p:pic>
        <p:nvPicPr>
          <p:cNvPr id="6" name="Picture 5">
            <a:extLst>
              <a:ext uri="{FF2B5EF4-FFF2-40B4-BE49-F238E27FC236}">
                <a16:creationId xmlns:a16="http://schemas.microsoft.com/office/drawing/2014/main" id="{2D04BAC0-F8D5-4DA5-866E-1E1825FC4593}"/>
              </a:ext>
            </a:extLst>
          </p:cNvPr>
          <p:cNvPicPr>
            <a:picLocks noChangeAspect="1"/>
          </p:cNvPicPr>
          <p:nvPr/>
        </p:nvPicPr>
        <p:blipFill>
          <a:blip r:embed="rId5"/>
          <a:stretch>
            <a:fillRect/>
          </a:stretch>
        </p:blipFill>
        <p:spPr>
          <a:xfrm>
            <a:off x="8620312" y="744021"/>
            <a:ext cx="3352800" cy="1790700"/>
          </a:xfrm>
          <a:prstGeom prst="rect">
            <a:avLst/>
          </a:prstGeom>
        </p:spPr>
      </p:pic>
      <p:pic>
        <p:nvPicPr>
          <p:cNvPr id="7" name="Picture 6">
            <a:extLst>
              <a:ext uri="{FF2B5EF4-FFF2-40B4-BE49-F238E27FC236}">
                <a16:creationId xmlns:a16="http://schemas.microsoft.com/office/drawing/2014/main" id="{FB02F544-8211-4CEA-88A3-574C8C7AE04A}"/>
              </a:ext>
            </a:extLst>
          </p:cNvPr>
          <p:cNvPicPr>
            <a:picLocks noChangeAspect="1"/>
          </p:cNvPicPr>
          <p:nvPr/>
        </p:nvPicPr>
        <p:blipFill>
          <a:blip r:embed="rId6"/>
          <a:stretch>
            <a:fillRect/>
          </a:stretch>
        </p:blipFill>
        <p:spPr>
          <a:xfrm>
            <a:off x="8615429" y="2534721"/>
            <a:ext cx="3371850" cy="1695450"/>
          </a:xfrm>
          <a:prstGeom prst="rect">
            <a:avLst/>
          </a:prstGeom>
        </p:spPr>
      </p:pic>
    </p:spTree>
    <p:extLst>
      <p:ext uri="{BB962C8B-B14F-4D97-AF65-F5344CB8AC3E}">
        <p14:creationId xmlns:p14="http://schemas.microsoft.com/office/powerpoint/2010/main" val="76981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C402-DEF1-4FB4-8DD1-A151623EC0C2}"/>
              </a:ext>
            </a:extLst>
          </p:cNvPr>
          <p:cNvSpPr>
            <a:spLocks noGrp="1"/>
          </p:cNvSpPr>
          <p:nvPr>
            <p:ph type="title"/>
          </p:nvPr>
        </p:nvSpPr>
        <p:spPr>
          <a:xfrm>
            <a:off x="1141412" y="269602"/>
            <a:ext cx="9905998" cy="1478570"/>
          </a:xfrm>
        </p:spPr>
        <p:txBody>
          <a:bodyPr/>
          <a:lstStyle/>
          <a:p>
            <a:r>
              <a:rPr lang="en-US" dirty="0"/>
              <a:t>Boost Converters</a:t>
            </a:r>
          </a:p>
        </p:txBody>
      </p:sp>
      <p:sp>
        <p:nvSpPr>
          <p:cNvPr id="3" name="Content Placeholder 2">
            <a:extLst>
              <a:ext uri="{FF2B5EF4-FFF2-40B4-BE49-F238E27FC236}">
                <a16:creationId xmlns:a16="http://schemas.microsoft.com/office/drawing/2014/main" id="{2B54F8D9-2954-45AE-B409-979185B05040}"/>
              </a:ext>
            </a:extLst>
          </p:cNvPr>
          <p:cNvSpPr>
            <a:spLocks noGrp="1"/>
          </p:cNvSpPr>
          <p:nvPr>
            <p:ph idx="1"/>
          </p:nvPr>
        </p:nvSpPr>
        <p:spPr>
          <a:xfrm>
            <a:off x="1141412" y="1419308"/>
            <a:ext cx="9905999" cy="5041650"/>
          </a:xfrm>
        </p:spPr>
        <p:txBody>
          <a:bodyPr>
            <a:normAutofit fontScale="92500" lnSpcReduction="10000"/>
          </a:bodyPr>
          <a:lstStyle/>
          <a:p>
            <a:r>
              <a:rPr lang="en-US" dirty="0"/>
              <a:t>The opposite of a buck converter.  These will increase/step-up your voltage but will also reduce the current. So the same equation as before still applies:</a:t>
            </a:r>
          </a:p>
          <a:p>
            <a:r>
              <a:rPr lang="en-US" dirty="0"/>
              <a:t>Input Voltage x Input Current = Output Voltage x Output Current</a:t>
            </a:r>
          </a:p>
          <a:p>
            <a:r>
              <a:rPr lang="en-US" dirty="0"/>
              <a:t>An application for a Boost converter would be if your board is running at 3.3 V, but you have a servo/motor in your circuit that needs a 5V input to run it.  You would include a boost converter to step up the voltage and power the motor.</a:t>
            </a:r>
          </a:p>
          <a:p>
            <a:r>
              <a:rPr lang="en-US" dirty="0"/>
              <a:t>A good example for a Boost Converter is the TPS61253</a:t>
            </a:r>
          </a:p>
          <a:p>
            <a:pPr lvl="1"/>
            <a:r>
              <a:rPr lang="en-US" dirty="0"/>
              <a:t>Wide input voltage range 2.3 -5.5V</a:t>
            </a:r>
          </a:p>
          <a:p>
            <a:pPr lvl="1"/>
            <a:r>
              <a:rPr lang="en-US" dirty="0"/>
              <a:t>93% efficiency at 3.5 MHz operation</a:t>
            </a:r>
          </a:p>
          <a:p>
            <a:pPr lvl="1"/>
            <a:r>
              <a:rPr lang="en-US" dirty="0" err="1"/>
              <a:t>Iout</a:t>
            </a:r>
            <a:r>
              <a:rPr lang="en-US" dirty="0"/>
              <a:t> is approximately 800mA (most likely will be good enough for whatever you’ll be trying to power)</a:t>
            </a:r>
          </a:p>
          <a:p>
            <a:pPr lvl="1"/>
            <a:r>
              <a:rPr lang="en-US" dirty="0"/>
              <a:t>Overload protection with option for load disconnect during shutdown</a:t>
            </a:r>
          </a:p>
          <a:p>
            <a:endParaRPr lang="en-US" dirty="0"/>
          </a:p>
        </p:txBody>
      </p:sp>
    </p:spTree>
    <p:extLst>
      <p:ext uri="{BB962C8B-B14F-4D97-AF65-F5344CB8AC3E}">
        <p14:creationId xmlns:p14="http://schemas.microsoft.com/office/powerpoint/2010/main" val="84703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E5A3-DC55-4B8B-B10B-B73C388404BC}"/>
              </a:ext>
            </a:extLst>
          </p:cNvPr>
          <p:cNvSpPr>
            <a:spLocks noGrp="1"/>
          </p:cNvSpPr>
          <p:nvPr>
            <p:ph type="title"/>
          </p:nvPr>
        </p:nvSpPr>
        <p:spPr>
          <a:xfrm>
            <a:off x="1008039" y="-74051"/>
            <a:ext cx="9905998" cy="1478570"/>
          </a:xfrm>
        </p:spPr>
        <p:txBody>
          <a:bodyPr/>
          <a:lstStyle/>
          <a:p>
            <a:r>
              <a:rPr lang="en-US" dirty="0"/>
              <a:t>Boost Converter Operation</a:t>
            </a:r>
          </a:p>
        </p:txBody>
      </p:sp>
      <p:sp>
        <p:nvSpPr>
          <p:cNvPr id="3" name="Content Placeholder 2">
            <a:extLst>
              <a:ext uri="{FF2B5EF4-FFF2-40B4-BE49-F238E27FC236}">
                <a16:creationId xmlns:a16="http://schemas.microsoft.com/office/drawing/2014/main" id="{20D4FA7E-9CA1-4097-A467-D7AC8617644B}"/>
              </a:ext>
            </a:extLst>
          </p:cNvPr>
          <p:cNvSpPr>
            <a:spLocks noGrp="1"/>
          </p:cNvSpPr>
          <p:nvPr>
            <p:ph idx="1"/>
          </p:nvPr>
        </p:nvSpPr>
        <p:spPr>
          <a:xfrm>
            <a:off x="703238" y="935287"/>
            <a:ext cx="10515600" cy="4351338"/>
          </a:xfrm>
        </p:spPr>
        <p:txBody>
          <a:bodyPr>
            <a:normAutofit/>
          </a:bodyPr>
          <a:lstStyle/>
          <a:p>
            <a:r>
              <a:rPr lang="en-US" sz="2400" dirty="0"/>
              <a:t>The fundamental circuit for a boost converter or step up converter consists of an inductor, diode, capacitor, switch and error amplifier with switch control circuitry.</a:t>
            </a:r>
          </a:p>
          <a:p>
            <a:r>
              <a:rPr lang="en-US" sz="2400" dirty="0"/>
              <a:t>When the switch is closed, the inductor output is connected to ground and the current comes straight from the input, increasing the current in the inductor by Vin/L. The current does not flow through the diode because it sees that the total combined impedance of the diode, capacitor and load is much higher</a:t>
            </a:r>
          </a:p>
          <a:p>
            <a:r>
              <a:rPr lang="en-US" sz="2400" dirty="0"/>
              <a:t>When the switch is open, the voltage across the inductor changes.  Current that was flowing in the inductor decays at a rate equal to (</a:t>
            </a:r>
            <a:r>
              <a:rPr lang="en-US" sz="2400" dirty="0" err="1"/>
              <a:t>Vout</a:t>
            </a:r>
            <a:r>
              <a:rPr lang="en-US" sz="2400" dirty="0"/>
              <a:t>-Vin)/L.</a:t>
            </a:r>
          </a:p>
          <a:p>
            <a:r>
              <a:rPr lang="en-US" sz="2400" dirty="0"/>
              <a:t>The change in current creates a </a:t>
            </a:r>
            <a:r>
              <a:rPr lang="en-US" sz="2400" b="1" dirty="0"/>
              <a:t>back </a:t>
            </a:r>
            <a:r>
              <a:rPr lang="en-US" sz="2400" b="1" dirty="0" err="1"/>
              <a:t>e.m.f</a:t>
            </a:r>
            <a:r>
              <a:rPr lang="en-US" sz="2400" b="1" dirty="0"/>
              <a:t>.</a:t>
            </a:r>
            <a:r>
              <a:rPr lang="en-US" sz="2400" dirty="0"/>
              <a:t> in the opposite polarity and keeps the current flowing</a:t>
            </a:r>
          </a:p>
        </p:txBody>
      </p:sp>
      <p:pic>
        <p:nvPicPr>
          <p:cNvPr id="4" name="Picture 3">
            <a:extLst>
              <a:ext uri="{FF2B5EF4-FFF2-40B4-BE49-F238E27FC236}">
                <a16:creationId xmlns:a16="http://schemas.microsoft.com/office/drawing/2014/main" id="{0130D168-3756-4CA8-8093-87A829563EC8}"/>
              </a:ext>
            </a:extLst>
          </p:cNvPr>
          <p:cNvPicPr>
            <a:picLocks noChangeAspect="1"/>
          </p:cNvPicPr>
          <p:nvPr/>
        </p:nvPicPr>
        <p:blipFill>
          <a:blip r:embed="rId2"/>
          <a:stretch>
            <a:fillRect/>
          </a:stretch>
        </p:blipFill>
        <p:spPr>
          <a:xfrm>
            <a:off x="1008039" y="4670855"/>
            <a:ext cx="3139891" cy="2199405"/>
          </a:xfrm>
          <a:prstGeom prst="rect">
            <a:avLst/>
          </a:prstGeom>
        </p:spPr>
      </p:pic>
      <p:pic>
        <p:nvPicPr>
          <p:cNvPr id="6" name="Picture 5">
            <a:extLst>
              <a:ext uri="{FF2B5EF4-FFF2-40B4-BE49-F238E27FC236}">
                <a16:creationId xmlns:a16="http://schemas.microsoft.com/office/drawing/2014/main" id="{C0DE4782-BB19-448F-BAA1-D4F8955710A1}"/>
              </a:ext>
            </a:extLst>
          </p:cNvPr>
          <p:cNvPicPr>
            <a:picLocks noChangeAspect="1"/>
          </p:cNvPicPr>
          <p:nvPr/>
        </p:nvPicPr>
        <p:blipFill>
          <a:blip r:embed="rId3"/>
          <a:stretch>
            <a:fillRect/>
          </a:stretch>
        </p:blipFill>
        <p:spPr>
          <a:xfrm>
            <a:off x="4147930" y="4670855"/>
            <a:ext cx="3530624" cy="2199405"/>
          </a:xfrm>
          <a:prstGeom prst="rect">
            <a:avLst/>
          </a:prstGeom>
        </p:spPr>
      </p:pic>
      <p:pic>
        <p:nvPicPr>
          <p:cNvPr id="7" name="Picture 6">
            <a:extLst>
              <a:ext uri="{FF2B5EF4-FFF2-40B4-BE49-F238E27FC236}">
                <a16:creationId xmlns:a16="http://schemas.microsoft.com/office/drawing/2014/main" id="{C326CAA0-7F34-4B01-B957-48EE09B172A0}"/>
              </a:ext>
            </a:extLst>
          </p:cNvPr>
          <p:cNvPicPr>
            <a:picLocks noChangeAspect="1"/>
          </p:cNvPicPr>
          <p:nvPr/>
        </p:nvPicPr>
        <p:blipFill>
          <a:blip r:embed="rId4"/>
          <a:stretch>
            <a:fillRect/>
          </a:stretch>
        </p:blipFill>
        <p:spPr>
          <a:xfrm>
            <a:off x="7678554" y="4670855"/>
            <a:ext cx="3600607" cy="2187145"/>
          </a:xfrm>
          <a:prstGeom prst="rect">
            <a:avLst/>
          </a:prstGeom>
        </p:spPr>
      </p:pic>
    </p:spTree>
    <p:extLst>
      <p:ext uri="{BB962C8B-B14F-4D97-AF65-F5344CB8AC3E}">
        <p14:creationId xmlns:p14="http://schemas.microsoft.com/office/powerpoint/2010/main" val="389122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3588-0810-4720-A640-254BD716FB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429178-2DD5-405F-97DC-CE31203ECFF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F080C90-46D4-4684-8409-59DC4E6D0E44}"/>
              </a:ext>
            </a:extLst>
          </p:cNvPr>
          <p:cNvPicPr>
            <a:picLocks noChangeAspect="1"/>
          </p:cNvPicPr>
          <p:nvPr/>
        </p:nvPicPr>
        <p:blipFill>
          <a:blip r:embed="rId2"/>
          <a:stretch>
            <a:fillRect/>
          </a:stretch>
        </p:blipFill>
        <p:spPr>
          <a:xfrm>
            <a:off x="521368" y="221194"/>
            <a:ext cx="8209515" cy="5713476"/>
          </a:xfrm>
          <a:prstGeom prst="rect">
            <a:avLst/>
          </a:prstGeom>
        </p:spPr>
      </p:pic>
      <p:sp>
        <p:nvSpPr>
          <p:cNvPr id="5" name="Rectangle 4">
            <a:extLst>
              <a:ext uri="{FF2B5EF4-FFF2-40B4-BE49-F238E27FC236}">
                <a16:creationId xmlns:a16="http://schemas.microsoft.com/office/drawing/2014/main" id="{7D73D83F-D291-44D8-829C-36F40A990030}"/>
              </a:ext>
            </a:extLst>
          </p:cNvPr>
          <p:cNvSpPr/>
          <p:nvPr/>
        </p:nvSpPr>
        <p:spPr>
          <a:xfrm>
            <a:off x="521368" y="5934670"/>
            <a:ext cx="11185358" cy="646331"/>
          </a:xfrm>
          <a:prstGeom prst="rect">
            <a:avLst/>
          </a:prstGeom>
        </p:spPr>
        <p:txBody>
          <a:bodyPr wrap="square">
            <a:spAutoFit/>
          </a:bodyPr>
          <a:lstStyle/>
          <a:p>
            <a:r>
              <a:rPr lang="en-US" dirty="0">
                <a:hlinkClick r:id="rId3"/>
              </a:rPr>
              <a:t>http://www.radio-electronics.com/info/power-management/switching-mode-power-supply/step-up-boost-regulator-converter-basics.php</a:t>
            </a:r>
            <a:endParaRPr lang="en-US" dirty="0"/>
          </a:p>
        </p:txBody>
      </p:sp>
      <p:pic>
        <p:nvPicPr>
          <p:cNvPr id="6" name="Picture 5">
            <a:extLst>
              <a:ext uri="{FF2B5EF4-FFF2-40B4-BE49-F238E27FC236}">
                <a16:creationId xmlns:a16="http://schemas.microsoft.com/office/drawing/2014/main" id="{DC3C67B3-4F50-4FB7-B601-165841CA1927}"/>
              </a:ext>
            </a:extLst>
          </p:cNvPr>
          <p:cNvPicPr>
            <a:picLocks noChangeAspect="1"/>
          </p:cNvPicPr>
          <p:nvPr/>
        </p:nvPicPr>
        <p:blipFill>
          <a:blip r:embed="rId4"/>
          <a:stretch>
            <a:fillRect/>
          </a:stretch>
        </p:blipFill>
        <p:spPr>
          <a:xfrm>
            <a:off x="8190583" y="3077932"/>
            <a:ext cx="3703518" cy="1702904"/>
          </a:xfrm>
          <a:prstGeom prst="rect">
            <a:avLst/>
          </a:prstGeom>
        </p:spPr>
      </p:pic>
      <p:sp>
        <p:nvSpPr>
          <p:cNvPr id="7" name="Rectangle 6">
            <a:extLst>
              <a:ext uri="{FF2B5EF4-FFF2-40B4-BE49-F238E27FC236}">
                <a16:creationId xmlns:a16="http://schemas.microsoft.com/office/drawing/2014/main" id="{A3CA6A0D-7934-494A-A959-11E791535135}"/>
              </a:ext>
            </a:extLst>
          </p:cNvPr>
          <p:cNvSpPr/>
          <p:nvPr/>
        </p:nvSpPr>
        <p:spPr>
          <a:xfrm>
            <a:off x="4071479" y="6265983"/>
            <a:ext cx="6983900" cy="369332"/>
          </a:xfrm>
          <a:prstGeom prst="rect">
            <a:avLst/>
          </a:prstGeom>
        </p:spPr>
        <p:txBody>
          <a:bodyPr wrap="none">
            <a:spAutoFit/>
          </a:bodyPr>
          <a:lstStyle/>
          <a:p>
            <a:r>
              <a:rPr lang="en-US" dirty="0"/>
              <a:t>For Previous slide: </a:t>
            </a:r>
            <a:r>
              <a:rPr lang="en-US" dirty="0">
                <a:hlinkClick r:id="rId5"/>
              </a:rPr>
              <a:t>http://www.learnabout-electronics.org/PSU/psu32.php</a:t>
            </a:r>
            <a:endParaRPr lang="en-US" dirty="0"/>
          </a:p>
        </p:txBody>
      </p:sp>
    </p:spTree>
    <p:extLst>
      <p:ext uri="{BB962C8B-B14F-4D97-AF65-F5344CB8AC3E}">
        <p14:creationId xmlns:p14="http://schemas.microsoft.com/office/powerpoint/2010/main" val="82125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63D3-C205-4147-B74E-51AE381EAC8E}"/>
              </a:ext>
            </a:extLst>
          </p:cNvPr>
          <p:cNvSpPr>
            <a:spLocks noGrp="1"/>
          </p:cNvSpPr>
          <p:nvPr>
            <p:ph type="title"/>
          </p:nvPr>
        </p:nvSpPr>
        <p:spPr/>
        <p:txBody>
          <a:bodyPr/>
          <a:lstStyle/>
          <a:p>
            <a:r>
              <a:rPr lang="en-US" dirty="0"/>
              <a:t>Introduction: What is a PMIC</a:t>
            </a:r>
          </a:p>
        </p:txBody>
      </p:sp>
      <p:sp>
        <p:nvSpPr>
          <p:cNvPr id="3" name="Content Placeholder 2">
            <a:extLst>
              <a:ext uri="{FF2B5EF4-FFF2-40B4-BE49-F238E27FC236}">
                <a16:creationId xmlns:a16="http://schemas.microsoft.com/office/drawing/2014/main" id="{2B8AA5EF-72FC-463F-A6AF-D49A1379EDEF}"/>
              </a:ext>
            </a:extLst>
          </p:cNvPr>
          <p:cNvSpPr>
            <a:spLocks noGrp="1"/>
          </p:cNvSpPr>
          <p:nvPr>
            <p:ph idx="1"/>
          </p:nvPr>
        </p:nvSpPr>
        <p:spPr/>
        <p:txBody>
          <a:bodyPr>
            <a:normAutofit lnSpcReduction="10000"/>
          </a:bodyPr>
          <a:lstStyle/>
          <a:p>
            <a:r>
              <a:rPr lang="en-US" dirty="0"/>
              <a:t>Power Management Integrated Circuit</a:t>
            </a:r>
          </a:p>
          <a:p>
            <a:pPr lvl="1"/>
            <a:r>
              <a:rPr lang="en-US" dirty="0"/>
              <a:t>They are solid state devices that control the electrical power flow.</a:t>
            </a:r>
          </a:p>
          <a:p>
            <a:pPr lvl="1"/>
            <a:r>
              <a:rPr lang="en-US" dirty="0"/>
              <a:t>Voltage Regulators, DC-DC converters, LED/motor drivers, Battery chargers, AC to DC converters</a:t>
            </a:r>
          </a:p>
          <a:p>
            <a:pPr lvl="1"/>
            <a:r>
              <a:rPr lang="en-US" dirty="0"/>
              <a:t>On our 3DoT board, we have a boost converter (TPS61200), MIC5219 LDO, and the TB6612FNG dual motor driver.</a:t>
            </a:r>
          </a:p>
          <a:p>
            <a:r>
              <a:rPr lang="en-US" dirty="0"/>
              <a:t>Applications: </a:t>
            </a:r>
          </a:p>
          <a:p>
            <a:pPr lvl="1"/>
            <a:r>
              <a:rPr lang="en-US" dirty="0"/>
              <a:t>Voltage regulation</a:t>
            </a:r>
          </a:p>
          <a:p>
            <a:pPr lvl="1"/>
            <a:r>
              <a:rPr lang="en-US" dirty="0"/>
              <a:t>DC to DC conversion</a:t>
            </a:r>
          </a:p>
          <a:p>
            <a:pPr lvl="1"/>
            <a:r>
              <a:rPr lang="en-US" dirty="0"/>
              <a:t>Load Switching</a:t>
            </a:r>
          </a:p>
          <a:p>
            <a:pPr lvl="1"/>
            <a:r>
              <a:rPr lang="en-US" dirty="0"/>
              <a:t>Voltage protection</a:t>
            </a:r>
          </a:p>
        </p:txBody>
      </p:sp>
    </p:spTree>
    <p:extLst>
      <p:ext uri="{BB962C8B-B14F-4D97-AF65-F5344CB8AC3E}">
        <p14:creationId xmlns:p14="http://schemas.microsoft.com/office/powerpoint/2010/main" val="2354752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8F15-8F6F-4A0B-8FB1-D5FF0C7E940E}"/>
              </a:ext>
            </a:extLst>
          </p:cNvPr>
          <p:cNvSpPr>
            <a:spLocks noGrp="1"/>
          </p:cNvSpPr>
          <p:nvPr>
            <p:ph type="title"/>
          </p:nvPr>
        </p:nvSpPr>
        <p:spPr/>
        <p:txBody>
          <a:bodyPr/>
          <a:lstStyle/>
          <a:p>
            <a:r>
              <a:rPr lang="en-US" dirty="0"/>
              <a:t>Load Switches- What are they?</a:t>
            </a:r>
          </a:p>
        </p:txBody>
      </p:sp>
      <p:sp>
        <p:nvSpPr>
          <p:cNvPr id="3" name="Content Placeholder 2">
            <a:extLst>
              <a:ext uri="{FF2B5EF4-FFF2-40B4-BE49-F238E27FC236}">
                <a16:creationId xmlns:a16="http://schemas.microsoft.com/office/drawing/2014/main" id="{3ABB8FC2-B59B-41DF-AE6C-6B25DED72A26}"/>
              </a:ext>
            </a:extLst>
          </p:cNvPr>
          <p:cNvSpPr>
            <a:spLocks noGrp="1"/>
          </p:cNvSpPr>
          <p:nvPr>
            <p:ph idx="1"/>
          </p:nvPr>
        </p:nvSpPr>
        <p:spPr/>
        <p:txBody>
          <a:bodyPr/>
          <a:lstStyle/>
          <a:p>
            <a:r>
              <a:rPr lang="en-US" dirty="0"/>
              <a:t>A load switch does what the name suggests, it turns on and off the load meaning that it can connect or disconnect the load from the power supply.</a:t>
            </a:r>
          </a:p>
        </p:txBody>
      </p:sp>
      <p:pic>
        <p:nvPicPr>
          <p:cNvPr id="4" name="Picture 3">
            <a:extLst>
              <a:ext uri="{FF2B5EF4-FFF2-40B4-BE49-F238E27FC236}">
                <a16:creationId xmlns:a16="http://schemas.microsoft.com/office/drawing/2014/main" id="{BAA440B5-FC6B-403A-A58A-1DFFC19B4531}"/>
              </a:ext>
            </a:extLst>
          </p:cNvPr>
          <p:cNvPicPr>
            <a:picLocks noChangeAspect="1"/>
          </p:cNvPicPr>
          <p:nvPr/>
        </p:nvPicPr>
        <p:blipFill>
          <a:blip r:embed="rId2"/>
          <a:stretch>
            <a:fillRect/>
          </a:stretch>
        </p:blipFill>
        <p:spPr>
          <a:xfrm>
            <a:off x="5319850" y="3231699"/>
            <a:ext cx="6059350" cy="3302555"/>
          </a:xfrm>
          <a:prstGeom prst="rect">
            <a:avLst/>
          </a:prstGeom>
        </p:spPr>
      </p:pic>
      <p:sp>
        <p:nvSpPr>
          <p:cNvPr id="6" name="Rectangle 5">
            <a:extLst>
              <a:ext uri="{FF2B5EF4-FFF2-40B4-BE49-F238E27FC236}">
                <a16:creationId xmlns:a16="http://schemas.microsoft.com/office/drawing/2014/main" id="{FAC10F25-ED3C-49E0-85AF-41695AA3BC74}"/>
              </a:ext>
            </a:extLst>
          </p:cNvPr>
          <p:cNvSpPr/>
          <p:nvPr/>
        </p:nvSpPr>
        <p:spPr>
          <a:xfrm>
            <a:off x="287494" y="5631934"/>
            <a:ext cx="4708212" cy="369332"/>
          </a:xfrm>
          <a:prstGeom prst="rect">
            <a:avLst/>
          </a:prstGeom>
        </p:spPr>
        <p:txBody>
          <a:bodyPr wrap="none">
            <a:spAutoFit/>
          </a:bodyPr>
          <a:lstStyle/>
          <a:p>
            <a:r>
              <a:rPr lang="en-US" dirty="0">
                <a:hlinkClick r:id="rId3"/>
              </a:rPr>
              <a:t>http://www.ti.com/lit/an/slva670a/slva670a.pdf</a:t>
            </a:r>
            <a:endParaRPr lang="en-US" dirty="0"/>
          </a:p>
        </p:txBody>
      </p:sp>
    </p:spTree>
    <p:extLst>
      <p:ext uri="{BB962C8B-B14F-4D97-AF65-F5344CB8AC3E}">
        <p14:creationId xmlns:p14="http://schemas.microsoft.com/office/powerpoint/2010/main" val="1649680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B76D-E0CE-4CD0-A4FF-649CA6FF6633}"/>
              </a:ext>
            </a:extLst>
          </p:cNvPr>
          <p:cNvSpPr>
            <a:spLocks noGrp="1"/>
          </p:cNvSpPr>
          <p:nvPr>
            <p:ph type="title"/>
          </p:nvPr>
        </p:nvSpPr>
        <p:spPr>
          <a:xfrm>
            <a:off x="912813" y="314134"/>
            <a:ext cx="9905998" cy="1478570"/>
          </a:xfrm>
        </p:spPr>
        <p:txBody>
          <a:bodyPr/>
          <a:lstStyle/>
          <a:p>
            <a:r>
              <a:rPr lang="en-US" dirty="0"/>
              <a:t>Load Switches – What can I do with them?</a:t>
            </a:r>
          </a:p>
        </p:txBody>
      </p:sp>
      <p:sp>
        <p:nvSpPr>
          <p:cNvPr id="3" name="Content Placeholder 2">
            <a:extLst>
              <a:ext uri="{FF2B5EF4-FFF2-40B4-BE49-F238E27FC236}">
                <a16:creationId xmlns:a16="http://schemas.microsoft.com/office/drawing/2014/main" id="{ADAF38D5-8DC7-49E5-8563-04BE2195D8F4}"/>
              </a:ext>
            </a:extLst>
          </p:cNvPr>
          <p:cNvSpPr>
            <a:spLocks noGrp="1"/>
          </p:cNvSpPr>
          <p:nvPr>
            <p:ph idx="1"/>
          </p:nvPr>
        </p:nvSpPr>
        <p:spPr>
          <a:xfrm>
            <a:off x="697832" y="1792704"/>
            <a:ext cx="10912642" cy="4584033"/>
          </a:xfrm>
        </p:spPr>
        <p:txBody>
          <a:bodyPr>
            <a:normAutofit lnSpcReduction="10000"/>
          </a:bodyPr>
          <a:lstStyle/>
          <a:p>
            <a:r>
              <a:rPr lang="en-US" dirty="0"/>
              <a:t>By disconnecting power to a load, when it is not being used, less power is used in the system.</a:t>
            </a:r>
          </a:p>
          <a:p>
            <a:r>
              <a:rPr lang="en-US" dirty="0"/>
              <a:t>Load switches can be used to control inrush current.  Inrush current occurs when a switch first turns on, there can be a very large surge/spike of current through the system. Load switching can be used to control this current often called </a:t>
            </a:r>
            <a:r>
              <a:rPr lang="en-US" b="1" dirty="0"/>
              <a:t>slew rate control</a:t>
            </a:r>
            <a:r>
              <a:rPr lang="en-US" dirty="0"/>
              <a:t>.</a:t>
            </a:r>
          </a:p>
          <a:p>
            <a:r>
              <a:rPr lang="en-US" dirty="0"/>
              <a:t>Slew rate is the change in voltage over time, how fast the supply voltage transfers power to the load.</a:t>
            </a:r>
          </a:p>
          <a:p>
            <a:r>
              <a:rPr lang="en-US" dirty="0"/>
              <a:t>When a power supply has a multiple loads to power at the same time, there is a lot of stress on the supply.  Load switching can be used to instead to turn on the loads one at a time.</a:t>
            </a:r>
          </a:p>
        </p:txBody>
      </p:sp>
    </p:spTree>
    <p:extLst>
      <p:ext uri="{BB962C8B-B14F-4D97-AF65-F5344CB8AC3E}">
        <p14:creationId xmlns:p14="http://schemas.microsoft.com/office/powerpoint/2010/main" val="357792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C5DB-0047-4CB2-8F4E-A61BEAF1B90A}"/>
              </a:ext>
            </a:extLst>
          </p:cNvPr>
          <p:cNvSpPr>
            <a:spLocks noGrp="1"/>
          </p:cNvSpPr>
          <p:nvPr>
            <p:ph type="title"/>
          </p:nvPr>
        </p:nvSpPr>
        <p:spPr>
          <a:xfrm>
            <a:off x="1141414" y="0"/>
            <a:ext cx="9905998" cy="1478570"/>
          </a:xfrm>
        </p:spPr>
        <p:txBody>
          <a:bodyPr/>
          <a:lstStyle/>
          <a:p>
            <a:r>
              <a:rPr lang="en-US" dirty="0"/>
              <a:t>High Side Switch</a:t>
            </a:r>
          </a:p>
        </p:txBody>
      </p:sp>
      <p:sp>
        <p:nvSpPr>
          <p:cNvPr id="3" name="Content Placeholder 2">
            <a:extLst>
              <a:ext uri="{FF2B5EF4-FFF2-40B4-BE49-F238E27FC236}">
                <a16:creationId xmlns:a16="http://schemas.microsoft.com/office/drawing/2014/main" id="{0A60A566-3B5D-4E3F-927F-63DCD52C2C2B}"/>
              </a:ext>
            </a:extLst>
          </p:cNvPr>
          <p:cNvSpPr>
            <a:spLocks noGrp="1"/>
          </p:cNvSpPr>
          <p:nvPr>
            <p:ph idx="1"/>
          </p:nvPr>
        </p:nvSpPr>
        <p:spPr>
          <a:xfrm>
            <a:off x="1141413" y="1104249"/>
            <a:ext cx="9905999" cy="4189646"/>
          </a:xfrm>
        </p:spPr>
        <p:txBody>
          <a:bodyPr>
            <a:normAutofit lnSpcReduction="10000"/>
          </a:bodyPr>
          <a:lstStyle/>
          <a:p>
            <a:r>
              <a:rPr lang="en-US" sz="2400" dirty="0"/>
              <a:t>A high side switch will allow us to transfer a positive voltage to our load.</a:t>
            </a:r>
          </a:p>
          <a:p>
            <a:r>
              <a:rPr lang="en-US" sz="2400" dirty="0"/>
              <a:t>When making a high side switch, </a:t>
            </a:r>
            <a:r>
              <a:rPr lang="en-US" sz="2400" dirty="0" err="1"/>
              <a:t>Rds</a:t>
            </a:r>
            <a:r>
              <a:rPr lang="en-US" sz="2400" dirty="0"/>
              <a:t> (ON resistance) is very important, it tells us how much power we’re actually getting to the load (the lower the better).</a:t>
            </a:r>
          </a:p>
          <a:p>
            <a:r>
              <a:rPr lang="en-US" sz="2400" dirty="0"/>
              <a:t>The resistor R1 is a bias resistor and keep the PMOS in a </a:t>
            </a:r>
            <a:r>
              <a:rPr lang="en-US" sz="2400" dirty="0" err="1"/>
              <a:t>Vgs</a:t>
            </a:r>
            <a:r>
              <a:rPr lang="en-US" sz="2400" dirty="0"/>
              <a:t>=0V state right at the edge of turn turning it on which a typical </a:t>
            </a:r>
            <a:r>
              <a:rPr lang="en-US" sz="2400" dirty="0" err="1"/>
              <a:t>Vgs</a:t>
            </a:r>
            <a:r>
              <a:rPr lang="en-US" sz="2400" dirty="0"/>
              <a:t> would be -1V and below. (1k-4.7k ohms for a bias resistor is a good number for 5V and under)</a:t>
            </a:r>
          </a:p>
          <a:p>
            <a:r>
              <a:rPr lang="en-US" sz="2400" dirty="0"/>
              <a:t>The NPN transistor allows for intuitive thinking, ON = Output pin High OFF = Output pin LOW (can also be replaced with MOSFET).</a:t>
            </a:r>
          </a:p>
          <a:p>
            <a:r>
              <a:rPr lang="en-US" sz="2400" dirty="0"/>
              <a:t>The choice of MOSFET over BJT is a bit better because there will</a:t>
            </a:r>
          </a:p>
          <a:p>
            <a:pPr marL="0" indent="0">
              <a:buNone/>
            </a:pPr>
            <a:r>
              <a:rPr lang="en-US" sz="2400" dirty="0"/>
              <a:t>    be less power loss (heat) and it can handle more current</a:t>
            </a:r>
          </a:p>
        </p:txBody>
      </p:sp>
      <p:pic>
        <p:nvPicPr>
          <p:cNvPr id="4" name="Picture 3">
            <a:extLst>
              <a:ext uri="{FF2B5EF4-FFF2-40B4-BE49-F238E27FC236}">
                <a16:creationId xmlns:a16="http://schemas.microsoft.com/office/drawing/2014/main" id="{FD622892-1AB8-46B6-B23E-610C1493BE33}"/>
              </a:ext>
            </a:extLst>
          </p:cNvPr>
          <p:cNvPicPr>
            <a:picLocks noChangeAspect="1"/>
          </p:cNvPicPr>
          <p:nvPr/>
        </p:nvPicPr>
        <p:blipFill>
          <a:blip r:embed="rId2"/>
          <a:stretch>
            <a:fillRect/>
          </a:stretch>
        </p:blipFill>
        <p:spPr>
          <a:xfrm>
            <a:off x="8914626" y="3922294"/>
            <a:ext cx="3277373" cy="3028659"/>
          </a:xfrm>
          <a:prstGeom prst="rect">
            <a:avLst/>
          </a:prstGeom>
        </p:spPr>
      </p:pic>
      <p:sp>
        <p:nvSpPr>
          <p:cNvPr id="5" name="Rectangle 4">
            <a:extLst>
              <a:ext uri="{FF2B5EF4-FFF2-40B4-BE49-F238E27FC236}">
                <a16:creationId xmlns:a16="http://schemas.microsoft.com/office/drawing/2014/main" id="{0A63AC2C-BC21-4819-95A8-2188E57489E4}"/>
              </a:ext>
            </a:extLst>
          </p:cNvPr>
          <p:cNvSpPr/>
          <p:nvPr/>
        </p:nvSpPr>
        <p:spPr>
          <a:xfrm>
            <a:off x="838199" y="5917626"/>
            <a:ext cx="7704221" cy="369332"/>
          </a:xfrm>
          <a:prstGeom prst="rect">
            <a:avLst/>
          </a:prstGeom>
        </p:spPr>
        <p:txBody>
          <a:bodyPr wrap="square">
            <a:spAutoFit/>
          </a:bodyPr>
          <a:lstStyle/>
          <a:p>
            <a:r>
              <a:rPr lang="en-US" dirty="0"/>
              <a:t>Source: </a:t>
            </a:r>
            <a:r>
              <a:rPr lang="en-US" dirty="0">
                <a:hlinkClick r:id="rId3"/>
              </a:rPr>
              <a:t>https://hackaday.com/2015/09/16/learn-and-build-a-high-side-switch/</a:t>
            </a:r>
            <a:endParaRPr lang="en-US" dirty="0"/>
          </a:p>
        </p:txBody>
      </p:sp>
    </p:spTree>
    <p:extLst>
      <p:ext uri="{BB962C8B-B14F-4D97-AF65-F5344CB8AC3E}">
        <p14:creationId xmlns:p14="http://schemas.microsoft.com/office/powerpoint/2010/main" val="212486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E9EB-C7BF-419C-B652-421A8F2D9430}"/>
              </a:ext>
            </a:extLst>
          </p:cNvPr>
          <p:cNvSpPr>
            <a:spLocks noGrp="1"/>
          </p:cNvSpPr>
          <p:nvPr>
            <p:ph type="title"/>
          </p:nvPr>
        </p:nvSpPr>
        <p:spPr>
          <a:xfrm>
            <a:off x="1141412" y="193809"/>
            <a:ext cx="9905998" cy="1478570"/>
          </a:xfrm>
        </p:spPr>
        <p:txBody>
          <a:bodyPr/>
          <a:lstStyle/>
          <a:p>
            <a:r>
              <a:rPr lang="en-US" dirty="0"/>
              <a:t>Low Side Switch</a:t>
            </a:r>
          </a:p>
        </p:txBody>
      </p:sp>
      <p:sp>
        <p:nvSpPr>
          <p:cNvPr id="3" name="Content Placeholder 2">
            <a:extLst>
              <a:ext uri="{FF2B5EF4-FFF2-40B4-BE49-F238E27FC236}">
                <a16:creationId xmlns:a16="http://schemas.microsoft.com/office/drawing/2014/main" id="{CEB18402-C8C0-4700-BD22-57147288D7C7}"/>
              </a:ext>
            </a:extLst>
          </p:cNvPr>
          <p:cNvSpPr>
            <a:spLocks noGrp="1"/>
          </p:cNvSpPr>
          <p:nvPr>
            <p:ph idx="1"/>
          </p:nvPr>
        </p:nvSpPr>
        <p:spPr>
          <a:xfrm>
            <a:off x="690228" y="1395244"/>
            <a:ext cx="9518567" cy="3877745"/>
          </a:xfrm>
        </p:spPr>
        <p:txBody>
          <a:bodyPr>
            <a:normAutofit fontScale="92500" lnSpcReduction="20000"/>
          </a:bodyPr>
          <a:lstStyle/>
          <a:p>
            <a:r>
              <a:rPr lang="en-US" sz="2600" dirty="0"/>
              <a:t>A low side switch allows us to control higher voltages (5V-24V) with low gate voltages (1.8V-3.3V basically a “1” is on).</a:t>
            </a:r>
          </a:p>
          <a:p>
            <a:r>
              <a:rPr lang="en-US" sz="2600" dirty="0"/>
              <a:t>The best choice for a low side switch is an NMOS because there is less voltage drop across the transistor unlike an NPN where you would probably still have 0.7V.  If we want to send 5V to our load, we would rather send 4.97V than 4.3V.</a:t>
            </a:r>
          </a:p>
          <a:p>
            <a:r>
              <a:rPr lang="en-US" sz="2600" dirty="0"/>
              <a:t>One problem with low side switches is that the circuit has a floating load. The load is connected to the positive power supply but won’t feel anything unless we turn on the NMOS and connect it to reference GND.  This makes it really troublesome if you have the load connected to other pins or other loads that are ON/active and your switch is “OFF”, because your voltage across the load could possibly be different than what you wanted.</a:t>
            </a:r>
          </a:p>
          <a:p>
            <a:endParaRPr lang="en-US" dirty="0"/>
          </a:p>
        </p:txBody>
      </p:sp>
      <p:pic>
        <p:nvPicPr>
          <p:cNvPr id="4" name="Picture 3">
            <a:extLst>
              <a:ext uri="{FF2B5EF4-FFF2-40B4-BE49-F238E27FC236}">
                <a16:creationId xmlns:a16="http://schemas.microsoft.com/office/drawing/2014/main" id="{41C0D8AB-8C58-4C8E-8A92-75CBF8094D4E}"/>
              </a:ext>
            </a:extLst>
          </p:cNvPr>
          <p:cNvPicPr>
            <a:picLocks noChangeAspect="1"/>
          </p:cNvPicPr>
          <p:nvPr/>
        </p:nvPicPr>
        <p:blipFill>
          <a:blip r:embed="rId2"/>
          <a:stretch>
            <a:fillRect/>
          </a:stretch>
        </p:blipFill>
        <p:spPr>
          <a:xfrm>
            <a:off x="9757611" y="0"/>
            <a:ext cx="2434389" cy="2297722"/>
          </a:xfrm>
          <a:prstGeom prst="rect">
            <a:avLst/>
          </a:prstGeom>
        </p:spPr>
      </p:pic>
      <p:sp>
        <p:nvSpPr>
          <p:cNvPr id="5" name="Rectangle 4">
            <a:extLst>
              <a:ext uri="{FF2B5EF4-FFF2-40B4-BE49-F238E27FC236}">
                <a16:creationId xmlns:a16="http://schemas.microsoft.com/office/drawing/2014/main" id="{8FE417D7-DAA2-48EB-9AA3-2C6F5EB73CD1}"/>
              </a:ext>
            </a:extLst>
          </p:cNvPr>
          <p:cNvSpPr/>
          <p:nvPr/>
        </p:nvSpPr>
        <p:spPr>
          <a:xfrm>
            <a:off x="2005058" y="6127232"/>
            <a:ext cx="5779659" cy="369332"/>
          </a:xfrm>
          <a:prstGeom prst="rect">
            <a:avLst/>
          </a:prstGeom>
        </p:spPr>
        <p:txBody>
          <a:bodyPr wrap="none">
            <a:spAutoFit/>
          </a:bodyPr>
          <a:lstStyle/>
          <a:p>
            <a:r>
              <a:rPr lang="en-US" dirty="0"/>
              <a:t>Source: </a:t>
            </a:r>
            <a:r>
              <a:rPr lang="en-US" dirty="0">
                <a:hlinkClick r:id="rId3"/>
              </a:rPr>
              <a:t>https://jeelabs.org/2012/11/11/low-side-switching/</a:t>
            </a:r>
            <a:endParaRPr lang="en-US" dirty="0"/>
          </a:p>
        </p:txBody>
      </p:sp>
    </p:spTree>
    <p:extLst>
      <p:ext uri="{BB962C8B-B14F-4D97-AF65-F5344CB8AC3E}">
        <p14:creationId xmlns:p14="http://schemas.microsoft.com/office/powerpoint/2010/main" val="2277332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820B-4ABF-4863-90F5-1DB78812E6DA}"/>
              </a:ext>
            </a:extLst>
          </p:cNvPr>
          <p:cNvSpPr>
            <a:spLocks noGrp="1"/>
          </p:cNvSpPr>
          <p:nvPr>
            <p:ph type="title"/>
          </p:nvPr>
        </p:nvSpPr>
        <p:spPr>
          <a:xfrm>
            <a:off x="1141413" y="221476"/>
            <a:ext cx="9905998" cy="1478570"/>
          </a:xfrm>
        </p:spPr>
        <p:txBody>
          <a:bodyPr/>
          <a:lstStyle/>
          <a:p>
            <a:r>
              <a:rPr lang="en-US" dirty="0"/>
              <a:t>What’s the difference</a:t>
            </a:r>
          </a:p>
        </p:txBody>
      </p:sp>
      <p:sp>
        <p:nvSpPr>
          <p:cNvPr id="3" name="Content Placeholder 2">
            <a:extLst>
              <a:ext uri="{FF2B5EF4-FFF2-40B4-BE49-F238E27FC236}">
                <a16:creationId xmlns:a16="http://schemas.microsoft.com/office/drawing/2014/main" id="{E5424CAB-8EA9-410D-8D46-9865C2E0E642}"/>
              </a:ext>
            </a:extLst>
          </p:cNvPr>
          <p:cNvSpPr>
            <a:spLocks noGrp="1"/>
          </p:cNvSpPr>
          <p:nvPr>
            <p:ph idx="1"/>
          </p:nvPr>
        </p:nvSpPr>
        <p:spPr>
          <a:xfrm>
            <a:off x="1141413" y="1274928"/>
            <a:ext cx="9905999" cy="4957429"/>
          </a:xfrm>
        </p:spPr>
        <p:txBody>
          <a:bodyPr>
            <a:normAutofit lnSpcReduction="10000"/>
          </a:bodyPr>
          <a:lstStyle/>
          <a:p>
            <a:r>
              <a:rPr lang="en-US" dirty="0"/>
              <a:t>It may seem like both perform the exact same duty of switching on a load, but if there wasn’t a difference, there wouldn’t be a need to differentiate the two.</a:t>
            </a:r>
          </a:p>
          <a:p>
            <a:r>
              <a:rPr lang="en-US" dirty="0"/>
              <a:t>P-Channel MOSFETs use “holes” as their carriers unlike the N-Channel MOSFET which uses electrons.</a:t>
            </a:r>
          </a:p>
          <a:p>
            <a:r>
              <a:rPr lang="en-US" dirty="0"/>
              <a:t>“The simplest statement is that hole mobility is less than electron mobility.” </a:t>
            </a:r>
          </a:p>
          <a:p>
            <a:r>
              <a:rPr lang="en-US" dirty="0"/>
              <a:t>Because of this NMOS typically have lower ON resistances than a PMOS does</a:t>
            </a:r>
          </a:p>
          <a:p>
            <a:r>
              <a:rPr lang="en-US" dirty="0"/>
              <a:t>High side switch – safety, can use the same ground for connecting multiple loads</a:t>
            </a:r>
          </a:p>
          <a:p>
            <a:r>
              <a:rPr lang="en-US" dirty="0"/>
              <a:t>Low side switch – easy to configure and convenient</a:t>
            </a:r>
          </a:p>
        </p:txBody>
      </p:sp>
    </p:spTree>
    <p:extLst>
      <p:ext uri="{BB962C8B-B14F-4D97-AF65-F5344CB8AC3E}">
        <p14:creationId xmlns:p14="http://schemas.microsoft.com/office/powerpoint/2010/main" val="173811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FBCB-CCCC-4BE7-A520-32650BC76B6B}"/>
              </a:ext>
            </a:extLst>
          </p:cNvPr>
          <p:cNvSpPr>
            <a:spLocks noGrp="1"/>
          </p:cNvSpPr>
          <p:nvPr>
            <p:ph type="title"/>
          </p:nvPr>
        </p:nvSpPr>
        <p:spPr/>
        <p:txBody>
          <a:bodyPr/>
          <a:lstStyle/>
          <a:p>
            <a:r>
              <a:rPr lang="en-US" dirty="0"/>
              <a:t>Discrete Solutions for Load Switches</a:t>
            </a:r>
          </a:p>
        </p:txBody>
      </p:sp>
      <p:sp>
        <p:nvSpPr>
          <p:cNvPr id="3" name="Content Placeholder 2">
            <a:extLst>
              <a:ext uri="{FF2B5EF4-FFF2-40B4-BE49-F238E27FC236}">
                <a16:creationId xmlns:a16="http://schemas.microsoft.com/office/drawing/2014/main" id="{C2E75687-9C70-4815-BE0F-F889EAEBCEED}"/>
              </a:ext>
            </a:extLst>
          </p:cNvPr>
          <p:cNvSpPr>
            <a:spLocks noGrp="1"/>
          </p:cNvSpPr>
          <p:nvPr>
            <p:ph idx="1"/>
          </p:nvPr>
        </p:nvSpPr>
        <p:spPr/>
        <p:txBody>
          <a:bodyPr>
            <a:normAutofit/>
          </a:bodyPr>
          <a:lstStyle/>
          <a:p>
            <a:r>
              <a:rPr lang="en-US" dirty="0"/>
              <a:t>We can use discrete components to create a load switch.</a:t>
            </a:r>
          </a:p>
          <a:p>
            <a:r>
              <a:rPr lang="en-US" dirty="0"/>
              <a:t>Here is a PMOS solution:</a:t>
            </a:r>
          </a:p>
          <a:p>
            <a:r>
              <a:rPr lang="en-US" dirty="0"/>
              <a:t>Pros: simple and only needs 1 component and can be controlled by digital I/O pins</a:t>
            </a:r>
          </a:p>
          <a:p>
            <a:r>
              <a:rPr lang="en-US" dirty="0"/>
              <a:t>Cons: This is an Active Low solution which means that the GPIO system has to be on before you can prevent any power from the input to the load</a:t>
            </a:r>
          </a:p>
          <a:p>
            <a:r>
              <a:rPr lang="en-US" dirty="0"/>
              <a:t>Because of the threshold of the PMOS, low input voltage can not be used or else the switch may not even be turned on</a:t>
            </a:r>
          </a:p>
          <a:p>
            <a:endParaRPr lang="en-US" dirty="0"/>
          </a:p>
        </p:txBody>
      </p:sp>
      <p:pic>
        <p:nvPicPr>
          <p:cNvPr id="5" name="Picture 4">
            <a:extLst>
              <a:ext uri="{FF2B5EF4-FFF2-40B4-BE49-F238E27FC236}">
                <a16:creationId xmlns:a16="http://schemas.microsoft.com/office/drawing/2014/main" id="{E3F978EE-2AC1-4DB2-8F79-C7C4149BE1EC}"/>
              </a:ext>
            </a:extLst>
          </p:cNvPr>
          <p:cNvPicPr>
            <a:picLocks noChangeAspect="1"/>
          </p:cNvPicPr>
          <p:nvPr/>
        </p:nvPicPr>
        <p:blipFill>
          <a:blip r:embed="rId2"/>
          <a:stretch>
            <a:fillRect/>
          </a:stretch>
        </p:blipFill>
        <p:spPr>
          <a:xfrm>
            <a:off x="9593099" y="0"/>
            <a:ext cx="2598901" cy="2082256"/>
          </a:xfrm>
          <a:prstGeom prst="rect">
            <a:avLst/>
          </a:prstGeom>
        </p:spPr>
      </p:pic>
      <p:pic>
        <p:nvPicPr>
          <p:cNvPr id="6" name="Picture 5">
            <a:extLst>
              <a:ext uri="{FF2B5EF4-FFF2-40B4-BE49-F238E27FC236}">
                <a16:creationId xmlns:a16="http://schemas.microsoft.com/office/drawing/2014/main" id="{BE24394A-F5FA-4EBD-8739-F91F80A0A659}"/>
              </a:ext>
            </a:extLst>
          </p:cNvPr>
          <p:cNvPicPr>
            <a:picLocks noChangeAspect="1"/>
          </p:cNvPicPr>
          <p:nvPr/>
        </p:nvPicPr>
        <p:blipFill>
          <a:blip r:embed="rId3"/>
          <a:stretch>
            <a:fillRect/>
          </a:stretch>
        </p:blipFill>
        <p:spPr>
          <a:xfrm>
            <a:off x="9593099" y="0"/>
            <a:ext cx="2306422" cy="1020417"/>
          </a:xfrm>
          <a:prstGeom prst="rect">
            <a:avLst/>
          </a:prstGeom>
        </p:spPr>
      </p:pic>
    </p:spTree>
    <p:extLst>
      <p:ext uri="{BB962C8B-B14F-4D97-AF65-F5344CB8AC3E}">
        <p14:creationId xmlns:p14="http://schemas.microsoft.com/office/powerpoint/2010/main" val="3697201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1A2D-E80F-489F-BE94-1AF0CEB89CDD}"/>
              </a:ext>
            </a:extLst>
          </p:cNvPr>
          <p:cNvSpPr>
            <a:spLocks noGrp="1"/>
          </p:cNvSpPr>
          <p:nvPr>
            <p:ph type="title"/>
          </p:nvPr>
        </p:nvSpPr>
        <p:spPr/>
        <p:txBody>
          <a:bodyPr/>
          <a:lstStyle/>
          <a:p>
            <a:r>
              <a:rPr lang="en-US" dirty="0"/>
              <a:t>Discrete Solutions for Load Switches</a:t>
            </a:r>
          </a:p>
        </p:txBody>
      </p:sp>
      <p:sp>
        <p:nvSpPr>
          <p:cNvPr id="3" name="Content Placeholder 2">
            <a:extLst>
              <a:ext uri="{FF2B5EF4-FFF2-40B4-BE49-F238E27FC236}">
                <a16:creationId xmlns:a16="http://schemas.microsoft.com/office/drawing/2014/main" id="{92131BD7-5885-4CDF-9B85-071C3D07F342}"/>
              </a:ext>
            </a:extLst>
          </p:cNvPr>
          <p:cNvSpPr>
            <a:spLocks noGrp="1"/>
          </p:cNvSpPr>
          <p:nvPr>
            <p:ph idx="1"/>
          </p:nvPr>
        </p:nvSpPr>
        <p:spPr>
          <a:xfrm>
            <a:off x="838200" y="1834956"/>
            <a:ext cx="10515600" cy="4351338"/>
          </a:xfrm>
        </p:spPr>
        <p:txBody>
          <a:bodyPr/>
          <a:lstStyle/>
          <a:p>
            <a:r>
              <a:rPr lang="en-US" dirty="0"/>
              <a:t>A way to solve the active low disadvantage is to add a resistor and an NMOS to the gate of the PMOS.</a:t>
            </a:r>
          </a:p>
          <a:p>
            <a:r>
              <a:rPr lang="en-US" dirty="0"/>
              <a:t>This way, when we turn the I/O pin HIGH, the NMOS can turn on and then connect the gate of the PMOS to ground (0V) and turn the PMOS on allowing power to get to the load.</a:t>
            </a:r>
          </a:p>
          <a:p>
            <a:r>
              <a:rPr lang="en-US" dirty="0"/>
              <a:t>Cons: There is now a leakage path from VIN to ground causing the system to dissipate power resulting in less efficiency when the switch is ON</a:t>
            </a:r>
          </a:p>
          <a:p>
            <a:r>
              <a:rPr lang="en-US" dirty="0"/>
              <a:t>There is still the limitation of not allowing any low input voltage to bias the gate</a:t>
            </a:r>
          </a:p>
        </p:txBody>
      </p:sp>
      <p:pic>
        <p:nvPicPr>
          <p:cNvPr id="7" name="Picture 6">
            <a:extLst>
              <a:ext uri="{FF2B5EF4-FFF2-40B4-BE49-F238E27FC236}">
                <a16:creationId xmlns:a16="http://schemas.microsoft.com/office/drawing/2014/main" id="{B5E845FE-B5B2-4EEF-AFCF-C9AC3533DCFB}"/>
              </a:ext>
            </a:extLst>
          </p:cNvPr>
          <p:cNvPicPr>
            <a:picLocks noChangeAspect="1"/>
          </p:cNvPicPr>
          <p:nvPr/>
        </p:nvPicPr>
        <p:blipFill>
          <a:blip r:embed="rId2"/>
          <a:stretch>
            <a:fillRect/>
          </a:stretch>
        </p:blipFill>
        <p:spPr>
          <a:xfrm>
            <a:off x="9657546" y="122934"/>
            <a:ext cx="1999467" cy="1809944"/>
          </a:xfrm>
          <a:prstGeom prst="rect">
            <a:avLst/>
          </a:prstGeom>
        </p:spPr>
      </p:pic>
    </p:spTree>
    <p:extLst>
      <p:ext uri="{BB962C8B-B14F-4D97-AF65-F5344CB8AC3E}">
        <p14:creationId xmlns:p14="http://schemas.microsoft.com/office/powerpoint/2010/main" val="1825612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CDB2-9BAB-4673-9E69-5E1A27D140ED}"/>
              </a:ext>
            </a:extLst>
          </p:cNvPr>
          <p:cNvSpPr>
            <a:spLocks noGrp="1"/>
          </p:cNvSpPr>
          <p:nvPr>
            <p:ph type="title"/>
          </p:nvPr>
        </p:nvSpPr>
        <p:spPr/>
        <p:txBody>
          <a:bodyPr/>
          <a:lstStyle/>
          <a:p>
            <a:r>
              <a:rPr lang="en-US" dirty="0"/>
              <a:t>Discrete Solutions for Load Switches</a:t>
            </a:r>
          </a:p>
        </p:txBody>
      </p:sp>
      <p:sp>
        <p:nvSpPr>
          <p:cNvPr id="3" name="Content Placeholder 2">
            <a:extLst>
              <a:ext uri="{FF2B5EF4-FFF2-40B4-BE49-F238E27FC236}">
                <a16:creationId xmlns:a16="http://schemas.microsoft.com/office/drawing/2014/main" id="{1E3E5569-D78F-474A-99E6-0393079EB1C3}"/>
              </a:ext>
            </a:extLst>
          </p:cNvPr>
          <p:cNvSpPr>
            <a:spLocks noGrp="1"/>
          </p:cNvSpPr>
          <p:nvPr>
            <p:ph idx="1"/>
          </p:nvPr>
        </p:nvSpPr>
        <p:spPr/>
        <p:txBody>
          <a:bodyPr/>
          <a:lstStyle/>
          <a:p>
            <a:r>
              <a:rPr lang="en-US" dirty="0"/>
              <a:t>A capacitor is added to the output of the PMOS.  This will help you to control the inrush current.</a:t>
            </a:r>
          </a:p>
          <a:p>
            <a:r>
              <a:rPr lang="en-US" dirty="0"/>
              <a:t>The higher the capacitance, the higher the rise time for the voltage ramp</a:t>
            </a:r>
          </a:p>
          <a:p>
            <a:r>
              <a:rPr lang="en-US" dirty="0"/>
              <a:t>Cons: Prevents low input voltages</a:t>
            </a:r>
          </a:p>
          <a:p>
            <a:r>
              <a:rPr lang="en-US" dirty="0"/>
              <a:t>Still leakage path</a:t>
            </a:r>
          </a:p>
        </p:txBody>
      </p:sp>
      <p:pic>
        <p:nvPicPr>
          <p:cNvPr id="5" name="Picture 4">
            <a:extLst>
              <a:ext uri="{FF2B5EF4-FFF2-40B4-BE49-F238E27FC236}">
                <a16:creationId xmlns:a16="http://schemas.microsoft.com/office/drawing/2014/main" id="{6204E91A-0D07-44E9-8B52-C611BE137398}"/>
              </a:ext>
            </a:extLst>
          </p:cNvPr>
          <p:cNvPicPr>
            <a:picLocks noChangeAspect="1"/>
          </p:cNvPicPr>
          <p:nvPr/>
        </p:nvPicPr>
        <p:blipFill>
          <a:blip r:embed="rId2"/>
          <a:stretch>
            <a:fillRect/>
          </a:stretch>
        </p:blipFill>
        <p:spPr>
          <a:xfrm>
            <a:off x="10156663" y="232002"/>
            <a:ext cx="1842505" cy="1771125"/>
          </a:xfrm>
          <a:prstGeom prst="rect">
            <a:avLst/>
          </a:prstGeom>
        </p:spPr>
      </p:pic>
      <p:pic>
        <p:nvPicPr>
          <p:cNvPr id="7" name="Picture 6">
            <a:extLst>
              <a:ext uri="{FF2B5EF4-FFF2-40B4-BE49-F238E27FC236}">
                <a16:creationId xmlns:a16="http://schemas.microsoft.com/office/drawing/2014/main" id="{3DCFBCCF-CAC7-4C47-BF33-392EC55E3045}"/>
              </a:ext>
            </a:extLst>
          </p:cNvPr>
          <p:cNvPicPr>
            <a:picLocks noChangeAspect="1"/>
          </p:cNvPicPr>
          <p:nvPr/>
        </p:nvPicPr>
        <p:blipFill>
          <a:blip r:embed="rId3"/>
          <a:stretch>
            <a:fillRect/>
          </a:stretch>
        </p:blipFill>
        <p:spPr>
          <a:xfrm>
            <a:off x="7010400" y="3736554"/>
            <a:ext cx="4828547" cy="2783515"/>
          </a:xfrm>
          <a:prstGeom prst="rect">
            <a:avLst/>
          </a:prstGeom>
        </p:spPr>
      </p:pic>
      <p:sp>
        <p:nvSpPr>
          <p:cNvPr id="4" name="Rectangle 3">
            <a:extLst>
              <a:ext uri="{FF2B5EF4-FFF2-40B4-BE49-F238E27FC236}">
                <a16:creationId xmlns:a16="http://schemas.microsoft.com/office/drawing/2014/main" id="{B5C7AE04-6D71-4D0F-9697-0E55C7722630}"/>
              </a:ext>
            </a:extLst>
          </p:cNvPr>
          <p:cNvSpPr/>
          <p:nvPr/>
        </p:nvSpPr>
        <p:spPr>
          <a:xfrm>
            <a:off x="302621" y="6335404"/>
            <a:ext cx="5735481" cy="369332"/>
          </a:xfrm>
          <a:prstGeom prst="rect">
            <a:avLst/>
          </a:prstGeom>
        </p:spPr>
        <p:txBody>
          <a:bodyPr wrap="none">
            <a:spAutoFit/>
          </a:bodyPr>
          <a:lstStyle/>
          <a:p>
            <a:r>
              <a:rPr lang="en-US" dirty="0"/>
              <a:t>Source: </a:t>
            </a:r>
            <a:r>
              <a:rPr lang="en-US" dirty="0">
                <a:hlinkClick r:id="rId4"/>
              </a:rPr>
              <a:t>https://www.youtube.com/watch?v=WDuvCitCyOw</a:t>
            </a:r>
            <a:endParaRPr lang="en-US" dirty="0"/>
          </a:p>
        </p:txBody>
      </p:sp>
    </p:spTree>
    <p:extLst>
      <p:ext uri="{BB962C8B-B14F-4D97-AF65-F5344CB8AC3E}">
        <p14:creationId xmlns:p14="http://schemas.microsoft.com/office/powerpoint/2010/main" val="117259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BCF6-C0FD-45C5-A33D-8478AB025305}"/>
              </a:ext>
            </a:extLst>
          </p:cNvPr>
          <p:cNvSpPr>
            <a:spLocks noGrp="1"/>
          </p:cNvSpPr>
          <p:nvPr>
            <p:ph type="title"/>
          </p:nvPr>
        </p:nvSpPr>
        <p:spPr/>
        <p:txBody>
          <a:bodyPr/>
          <a:lstStyle/>
          <a:p>
            <a:r>
              <a:rPr lang="en-US" dirty="0"/>
              <a:t>What is Inrush Current</a:t>
            </a:r>
          </a:p>
        </p:txBody>
      </p:sp>
      <p:sp>
        <p:nvSpPr>
          <p:cNvPr id="3" name="Content Placeholder 2">
            <a:extLst>
              <a:ext uri="{FF2B5EF4-FFF2-40B4-BE49-F238E27FC236}">
                <a16:creationId xmlns:a16="http://schemas.microsoft.com/office/drawing/2014/main" id="{2702A463-F3BE-4F11-B577-49223AA8A443}"/>
              </a:ext>
            </a:extLst>
          </p:cNvPr>
          <p:cNvSpPr>
            <a:spLocks noGrp="1"/>
          </p:cNvSpPr>
          <p:nvPr>
            <p:ph idx="1"/>
          </p:nvPr>
        </p:nvSpPr>
        <p:spPr>
          <a:xfrm>
            <a:off x="1141413" y="1621792"/>
            <a:ext cx="9905999" cy="3541714"/>
          </a:xfrm>
        </p:spPr>
        <p:txBody>
          <a:bodyPr>
            <a:normAutofit/>
          </a:bodyPr>
          <a:lstStyle/>
          <a:p>
            <a:r>
              <a:rPr lang="en-US" sz="2400" dirty="0"/>
              <a:t>When you boot up a system or connect a power supply, the power supply will boot up to the regulated voltage that you want to use.  As that voltage increases, an inrush of current will flow to the uncharged capacitors.  </a:t>
            </a:r>
          </a:p>
          <a:p>
            <a:r>
              <a:rPr lang="en-US" sz="2400" dirty="0"/>
              <a:t>Inrush current can also be generated when a capacitive load is switched onto a power rail and must be charged to that voltage level.</a:t>
            </a:r>
          </a:p>
          <a:p>
            <a:r>
              <a:rPr lang="en-US" sz="2400" dirty="0"/>
              <a:t>Load capacitance is there to reduce transient voltage dips and allow for stability at the output.  However this load capacitance </a:t>
            </a:r>
            <a:r>
              <a:rPr lang="en-US" sz="2400" b="1" dirty="0"/>
              <a:t>increases</a:t>
            </a:r>
            <a:r>
              <a:rPr lang="en-US" sz="2400" dirty="0"/>
              <a:t> inrush current.</a:t>
            </a:r>
          </a:p>
        </p:txBody>
      </p:sp>
      <p:pic>
        <p:nvPicPr>
          <p:cNvPr id="4" name="Picture 3">
            <a:extLst>
              <a:ext uri="{FF2B5EF4-FFF2-40B4-BE49-F238E27FC236}">
                <a16:creationId xmlns:a16="http://schemas.microsoft.com/office/drawing/2014/main" id="{ABFDFD37-AC87-424F-AF7E-4626FD07A345}"/>
              </a:ext>
            </a:extLst>
          </p:cNvPr>
          <p:cNvPicPr>
            <a:picLocks noChangeAspect="1"/>
          </p:cNvPicPr>
          <p:nvPr/>
        </p:nvPicPr>
        <p:blipFill>
          <a:blip r:embed="rId2"/>
          <a:stretch>
            <a:fillRect/>
          </a:stretch>
        </p:blipFill>
        <p:spPr>
          <a:xfrm>
            <a:off x="275533" y="4721366"/>
            <a:ext cx="3356667" cy="2171961"/>
          </a:xfrm>
          <a:prstGeom prst="rect">
            <a:avLst/>
          </a:prstGeom>
        </p:spPr>
      </p:pic>
      <p:pic>
        <p:nvPicPr>
          <p:cNvPr id="5" name="Picture 4">
            <a:extLst>
              <a:ext uri="{FF2B5EF4-FFF2-40B4-BE49-F238E27FC236}">
                <a16:creationId xmlns:a16="http://schemas.microsoft.com/office/drawing/2014/main" id="{6E50B21C-4035-439C-92D6-EC098DFCCC0D}"/>
              </a:ext>
            </a:extLst>
          </p:cNvPr>
          <p:cNvPicPr>
            <a:picLocks noChangeAspect="1"/>
          </p:cNvPicPr>
          <p:nvPr/>
        </p:nvPicPr>
        <p:blipFill>
          <a:blip r:embed="rId3"/>
          <a:stretch>
            <a:fillRect/>
          </a:stretch>
        </p:blipFill>
        <p:spPr>
          <a:xfrm>
            <a:off x="3632200" y="4721366"/>
            <a:ext cx="3387639" cy="2247111"/>
          </a:xfrm>
          <a:prstGeom prst="rect">
            <a:avLst/>
          </a:prstGeom>
        </p:spPr>
      </p:pic>
      <p:sp>
        <p:nvSpPr>
          <p:cNvPr id="6" name="Rectangle 5">
            <a:extLst>
              <a:ext uri="{FF2B5EF4-FFF2-40B4-BE49-F238E27FC236}">
                <a16:creationId xmlns:a16="http://schemas.microsoft.com/office/drawing/2014/main" id="{3620296B-9D6D-4300-8332-29113D289DEA}"/>
              </a:ext>
            </a:extLst>
          </p:cNvPr>
          <p:cNvSpPr/>
          <p:nvPr/>
        </p:nvSpPr>
        <p:spPr>
          <a:xfrm>
            <a:off x="7918104" y="5942568"/>
            <a:ext cx="4273895" cy="646331"/>
          </a:xfrm>
          <a:prstGeom prst="rect">
            <a:avLst/>
          </a:prstGeom>
        </p:spPr>
        <p:txBody>
          <a:bodyPr wrap="square">
            <a:spAutoFit/>
          </a:bodyPr>
          <a:lstStyle/>
          <a:p>
            <a:r>
              <a:rPr lang="en-US" dirty="0">
                <a:hlinkClick r:id="rId4"/>
              </a:rPr>
              <a:t>http://www.ti.com/lit/an/slva670a/slva670a.pdf</a:t>
            </a:r>
            <a:endParaRPr lang="en-US" dirty="0"/>
          </a:p>
        </p:txBody>
      </p:sp>
    </p:spTree>
    <p:extLst>
      <p:ext uri="{BB962C8B-B14F-4D97-AF65-F5344CB8AC3E}">
        <p14:creationId xmlns:p14="http://schemas.microsoft.com/office/powerpoint/2010/main" val="106120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7966-5354-4972-B53D-B9D5A42CE358}"/>
              </a:ext>
            </a:extLst>
          </p:cNvPr>
          <p:cNvSpPr>
            <a:spLocks noGrp="1"/>
          </p:cNvSpPr>
          <p:nvPr>
            <p:ph type="title"/>
          </p:nvPr>
        </p:nvSpPr>
        <p:spPr>
          <a:xfrm>
            <a:off x="1141413" y="99914"/>
            <a:ext cx="9905998" cy="1478570"/>
          </a:xfrm>
        </p:spPr>
        <p:txBody>
          <a:bodyPr/>
          <a:lstStyle/>
          <a:p>
            <a:r>
              <a:rPr lang="en-US" dirty="0"/>
              <a:t>Solutions for Reducing Inrush Current</a:t>
            </a:r>
          </a:p>
        </p:txBody>
      </p:sp>
      <p:sp>
        <p:nvSpPr>
          <p:cNvPr id="3" name="Content Placeholder 2">
            <a:extLst>
              <a:ext uri="{FF2B5EF4-FFF2-40B4-BE49-F238E27FC236}">
                <a16:creationId xmlns:a16="http://schemas.microsoft.com/office/drawing/2014/main" id="{306D3329-CF96-427D-9F79-F0AD6D85AA45}"/>
              </a:ext>
            </a:extLst>
          </p:cNvPr>
          <p:cNvSpPr>
            <a:spLocks noGrp="1"/>
          </p:cNvSpPr>
          <p:nvPr>
            <p:ph idx="1"/>
          </p:nvPr>
        </p:nvSpPr>
        <p:spPr>
          <a:xfrm>
            <a:off x="1141413" y="1080285"/>
            <a:ext cx="9905999" cy="4249704"/>
          </a:xfrm>
        </p:spPr>
        <p:txBody>
          <a:bodyPr>
            <a:normAutofit/>
          </a:bodyPr>
          <a:lstStyle/>
          <a:p>
            <a:r>
              <a:rPr lang="en-US" sz="2200" dirty="0"/>
              <a:t>The main idea behind reducing the inrush current is by </a:t>
            </a:r>
            <a:r>
              <a:rPr lang="en-US" sz="2200" b="1" dirty="0"/>
              <a:t>increasing the rise time </a:t>
            </a:r>
            <a:r>
              <a:rPr lang="en-US" sz="2200" dirty="0"/>
              <a:t>on the load capacitance and slowing down the rate at which the capacitors charge.  This is called </a:t>
            </a:r>
            <a:r>
              <a:rPr lang="en-US" sz="2200" b="1" dirty="0"/>
              <a:t>slew rate control. (</a:t>
            </a:r>
            <a:r>
              <a:rPr lang="en-US" sz="2200" dirty="0"/>
              <a:t>Most slew rate controlled load switches have a slew rate of 1ms-3ms)</a:t>
            </a:r>
            <a:endParaRPr lang="en-US" sz="2200" b="1" dirty="0"/>
          </a:p>
          <a:p>
            <a:r>
              <a:rPr lang="en-US" sz="2200" dirty="0"/>
              <a:t>Lowering capacitance can reduce the inrush current but what if you need a set capacitance at the load and didn’t have the luxury of adjusting it?</a:t>
            </a:r>
          </a:p>
          <a:p>
            <a:r>
              <a:rPr lang="en-US" sz="2200" dirty="0"/>
              <a:t>Sometimes voltage regulators, DC/DC converters and LDOs have a soft-start functionality which will increase the rise time on it’s own because it’s smart enough and has some circuitry ready to reduce inrush current.</a:t>
            </a:r>
          </a:p>
          <a:p>
            <a:r>
              <a:rPr lang="en-US" sz="2200" dirty="0"/>
              <a:t>To discretely reduce inrush current, insert a resistor (</a:t>
            </a:r>
            <a:r>
              <a:rPr lang="en-US" sz="2200" dirty="0" err="1"/>
              <a:t>Mohms</a:t>
            </a:r>
            <a:r>
              <a:rPr lang="en-US" sz="2200" dirty="0"/>
              <a:t> range) that is large enough to effect the rise time.</a:t>
            </a:r>
          </a:p>
          <a:p>
            <a:endParaRPr lang="en-US" dirty="0"/>
          </a:p>
        </p:txBody>
      </p:sp>
      <p:pic>
        <p:nvPicPr>
          <p:cNvPr id="4" name="Picture 3">
            <a:extLst>
              <a:ext uri="{FF2B5EF4-FFF2-40B4-BE49-F238E27FC236}">
                <a16:creationId xmlns:a16="http://schemas.microsoft.com/office/drawing/2014/main" id="{B9A1D61B-ED49-4038-84A0-8EC42FF3C5DA}"/>
              </a:ext>
            </a:extLst>
          </p:cNvPr>
          <p:cNvPicPr>
            <a:picLocks noChangeAspect="1"/>
          </p:cNvPicPr>
          <p:nvPr/>
        </p:nvPicPr>
        <p:blipFill>
          <a:blip r:embed="rId2"/>
          <a:stretch>
            <a:fillRect/>
          </a:stretch>
        </p:blipFill>
        <p:spPr>
          <a:xfrm>
            <a:off x="4333615" y="4802474"/>
            <a:ext cx="2435486" cy="2055526"/>
          </a:xfrm>
          <a:prstGeom prst="rect">
            <a:avLst/>
          </a:prstGeom>
        </p:spPr>
      </p:pic>
      <p:sp>
        <p:nvSpPr>
          <p:cNvPr id="5" name="Rectangle 4">
            <a:extLst>
              <a:ext uri="{FF2B5EF4-FFF2-40B4-BE49-F238E27FC236}">
                <a16:creationId xmlns:a16="http://schemas.microsoft.com/office/drawing/2014/main" id="{16891476-0E97-40FF-9652-E41F9803B70D}"/>
              </a:ext>
            </a:extLst>
          </p:cNvPr>
          <p:cNvSpPr/>
          <p:nvPr/>
        </p:nvSpPr>
        <p:spPr>
          <a:xfrm>
            <a:off x="7031194" y="5807631"/>
            <a:ext cx="4708212" cy="369332"/>
          </a:xfrm>
          <a:prstGeom prst="rect">
            <a:avLst/>
          </a:prstGeom>
        </p:spPr>
        <p:txBody>
          <a:bodyPr wrap="none">
            <a:spAutoFit/>
          </a:bodyPr>
          <a:lstStyle/>
          <a:p>
            <a:r>
              <a:rPr lang="en-US" dirty="0">
                <a:hlinkClick r:id="rId3"/>
              </a:rPr>
              <a:t>http://www.ti.com/lit/an/slva670a/slva670a.pdf</a:t>
            </a:r>
            <a:endParaRPr lang="en-US" dirty="0"/>
          </a:p>
        </p:txBody>
      </p:sp>
    </p:spTree>
    <p:extLst>
      <p:ext uri="{BB962C8B-B14F-4D97-AF65-F5344CB8AC3E}">
        <p14:creationId xmlns:p14="http://schemas.microsoft.com/office/powerpoint/2010/main" val="383657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04D6-2010-47FE-9006-96B7CF9A5673}"/>
              </a:ext>
            </a:extLst>
          </p:cNvPr>
          <p:cNvSpPr>
            <a:spLocks noGrp="1"/>
          </p:cNvSpPr>
          <p:nvPr>
            <p:ph type="title"/>
          </p:nvPr>
        </p:nvSpPr>
        <p:spPr>
          <a:xfrm>
            <a:off x="1141413" y="201307"/>
            <a:ext cx="9905998" cy="1478570"/>
          </a:xfrm>
        </p:spPr>
        <p:txBody>
          <a:bodyPr/>
          <a:lstStyle/>
          <a:p>
            <a:r>
              <a:rPr lang="en-US" dirty="0"/>
              <a:t>Voltage Regulators</a:t>
            </a:r>
          </a:p>
        </p:txBody>
      </p:sp>
      <p:sp>
        <p:nvSpPr>
          <p:cNvPr id="3" name="Content Placeholder 2">
            <a:extLst>
              <a:ext uri="{FF2B5EF4-FFF2-40B4-BE49-F238E27FC236}">
                <a16:creationId xmlns:a16="http://schemas.microsoft.com/office/drawing/2014/main" id="{32EB52BE-C26F-442D-B48A-505D9BB2351D}"/>
              </a:ext>
            </a:extLst>
          </p:cNvPr>
          <p:cNvSpPr>
            <a:spLocks noGrp="1"/>
          </p:cNvSpPr>
          <p:nvPr>
            <p:ph idx="1"/>
          </p:nvPr>
        </p:nvSpPr>
        <p:spPr>
          <a:xfrm>
            <a:off x="1141412" y="1679459"/>
            <a:ext cx="9905999" cy="3541714"/>
          </a:xfrm>
        </p:spPr>
        <p:txBody>
          <a:bodyPr>
            <a:normAutofit lnSpcReduction="10000"/>
          </a:bodyPr>
          <a:lstStyle/>
          <a:p>
            <a:r>
              <a:rPr lang="en-US" dirty="0"/>
              <a:t>Voltage regulators are devices that maintain a constant voltage level.  They have a fixed output that won’t change, regardless of changes in the input voltage. </a:t>
            </a:r>
          </a:p>
          <a:p>
            <a:r>
              <a:rPr lang="en-US" dirty="0"/>
              <a:t>Voltage regulators are used in electronic devices in which excessive variations in voltage would be detrimental.</a:t>
            </a:r>
          </a:p>
          <a:p>
            <a:r>
              <a:rPr lang="en-US" dirty="0"/>
              <a:t>If you know you need a </a:t>
            </a:r>
            <a:r>
              <a:rPr lang="en-US" b="1" dirty="0"/>
              <a:t>steady, constant</a:t>
            </a:r>
            <a:r>
              <a:rPr lang="en-US" dirty="0"/>
              <a:t> voltage, use a voltage regulator.</a:t>
            </a:r>
          </a:p>
          <a:p>
            <a:r>
              <a:rPr lang="en-US" dirty="0"/>
              <a:t>Voltage regulators usually come in 2 types: linear and switching</a:t>
            </a:r>
          </a:p>
          <a:p>
            <a:endParaRPr lang="en-US" dirty="0"/>
          </a:p>
        </p:txBody>
      </p:sp>
      <p:sp>
        <p:nvSpPr>
          <p:cNvPr id="4" name="Rectangle 3">
            <a:extLst>
              <a:ext uri="{FF2B5EF4-FFF2-40B4-BE49-F238E27FC236}">
                <a16:creationId xmlns:a16="http://schemas.microsoft.com/office/drawing/2014/main" id="{1D7CE1E8-5ECF-44E8-ABEC-C3367C47F144}"/>
              </a:ext>
            </a:extLst>
          </p:cNvPr>
          <p:cNvSpPr/>
          <p:nvPr/>
        </p:nvSpPr>
        <p:spPr>
          <a:xfrm>
            <a:off x="838200" y="5494537"/>
            <a:ext cx="9617242" cy="646331"/>
          </a:xfrm>
          <a:prstGeom prst="rect">
            <a:avLst/>
          </a:prstGeom>
        </p:spPr>
        <p:txBody>
          <a:bodyPr wrap="square">
            <a:spAutoFit/>
          </a:bodyPr>
          <a:lstStyle/>
          <a:p>
            <a:r>
              <a:rPr lang="en-US" dirty="0"/>
              <a:t>Sources:</a:t>
            </a:r>
            <a:r>
              <a:rPr lang="en-US" dirty="0">
                <a:hlinkClick r:id="rId2"/>
              </a:rPr>
              <a:t> https://www.jameco.com/Jameco/workshop/learning-center/voltage-regulator.html</a:t>
            </a:r>
            <a:endParaRPr lang="en-US" dirty="0"/>
          </a:p>
          <a:p>
            <a:r>
              <a:rPr lang="en-US" dirty="0">
                <a:hlinkClick r:id="rId3"/>
              </a:rPr>
              <a:t>http://www.analog.com/en/technical-articles/how-voltage-regulator-works.html</a:t>
            </a:r>
            <a:endParaRPr lang="en-US" dirty="0"/>
          </a:p>
        </p:txBody>
      </p:sp>
    </p:spTree>
    <p:extLst>
      <p:ext uri="{BB962C8B-B14F-4D97-AF65-F5344CB8AC3E}">
        <p14:creationId xmlns:p14="http://schemas.microsoft.com/office/powerpoint/2010/main" val="405572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CD5EE-82F0-45AD-8CBF-96B5EEBEA184}"/>
              </a:ext>
            </a:extLst>
          </p:cNvPr>
          <p:cNvSpPr>
            <a:spLocks noGrp="1"/>
          </p:cNvSpPr>
          <p:nvPr>
            <p:ph type="title"/>
          </p:nvPr>
        </p:nvSpPr>
        <p:spPr/>
        <p:txBody>
          <a:bodyPr>
            <a:normAutofit/>
          </a:bodyPr>
          <a:lstStyle/>
          <a:p>
            <a:r>
              <a:rPr lang="en-US" dirty="0"/>
              <a:t>Solutions for Reducing Inrush Current (cont.)</a:t>
            </a:r>
          </a:p>
        </p:txBody>
      </p:sp>
      <p:sp>
        <p:nvSpPr>
          <p:cNvPr id="3" name="Content Placeholder 2">
            <a:extLst>
              <a:ext uri="{FF2B5EF4-FFF2-40B4-BE49-F238E27FC236}">
                <a16:creationId xmlns:a16="http://schemas.microsoft.com/office/drawing/2014/main" id="{B1007055-CCC7-425B-8261-18B12FD04CDB}"/>
              </a:ext>
            </a:extLst>
          </p:cNvPr>
          <p:cNvSpPr>
            <a:spLocks noGrp="1"/>
          </p:cNvSpPr>
          <p:nvPr>
            <p:ph idx="1"/>
          </p:nvPr>
        </p:nvSpPr>
        <p:spPr/>
        <p:txBody>
          <a:bodyPr/>
          <a:lstStyle/>
          <a:p>
            <a:r>
              <a:rPr lang="en-US" dirty="0"/>
              <a:t>“All Texas Instruments load switches (TPS229xx products) feature a controlled output slew rate to mitigate inrush current.”</a:t>
            </a:r>
          </a:p>
        </p:txBody>
      </p:sp>
      <p:pic>
        <p:nvPicPr>
          <p:cNvPr id="4" name="Picture 3">
            <a:extLst>
              <a:ext uri="{FF2B5EF4-FFF2-40B4-BE49-F238E27FC236}">
                <a16:creationId xmlns:a16="http://schemas.microsoft.com/office/drawing/2014/main" id="{5B4FB2EE-D75B-498E-A4FA-C2237FCF0BB8}"/>
              </a:ext>
            </a:extLst>
          </p:cNvPr>
          <p:cNvPicPr>
            <a:picLocks noChangeAspect="1"/>
          </p:cNvPicPr>
          <p:nvPr/>
        </p:nvPicPr>
        <p:blipFill>
          <a:blip r:embed="rId2"/>
          <a:stretch>
            <a:fillRect/>
          </a:stretch>
        </p:blipFill>
        <p:spPr>
          <a:xfrm>
            <a:off x="4857778" y="3162298"/>
            <a:ext cx="6949527" cy="3695702"/>
          </a:xfrm>
          <a:prstGeom prst="rect">
            <a:avLst/>
          </a:prstGeom>
        </p:spPr>
      </p:pic>
      <p:sp>
        <p:nvSpPr>
          <p:cNvPr id="5" name="Rectangle 4">
            <a:extLst>
              <a:ext uri="{FF2B5EF4-FFF2-40B4-BE49-F238E27FC236}">
                <a16:creationId xmlns:a16="http://schemas.microsoft.com/office/drawing/2014/main" id="{021E1B4E-E95F-482E-A12D-15C185EE7B5A}"/>
              </a:ext>
            </a:extLst>
          </p:cNvPr>
          <p:cNvSpPr/>
          <p:nvPr/>
        </p:nvSpPr>
        <p:spPr>
          <a:xfrm>
            <a:off x="211294" y="5992297"/>
            <a:ext cx="3281206" cy="646331"/>
          </a:xfrm>
          <a:prstGeom prst="rect">
            <a:avLst/>
          </a:prstGeom>
        </p:spPr>
        <p:txBody>
          <a:bodyPr wrap="square">
            <a:spAutoFit/>
          </a:bodyPr>
          <a:lstStyle/>
          <a:p>
            <a:r>
              <a:rPr lang="en-US" dirty="0">
                <a:hlinkClick r:id="rId3"/>
              </a:rPr>
              <a:t>http://www.ti.com/lit/an/slva670a/slva670a.pdf</a:t>
            </a:r>
            <a:endParaRPr lang="en-US" dirty="0"/>
          </a:p>
        </p:txBody>
      </p:sp>
    </p:spTree>
    <p:extLst>
      <p:ext uri="{BB962C8B-B14F-4D97-AF65-F5344CB8AC3E}">
        <p14:creationId xmlns:p14="http://schemas.microsoft.com/office/powerpoint/2010/main" val="4059199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17D1-AD07-44AB-990C-A816AB27F210}"/>
              </a:ext>
            </a:extLst>
          </p:cNvPr>
          <p:cNvSpPr>
            <a:spLocks noGrp="1"/>
          </p:cNvSpPr>
          <p:nvPr>
            <p:ph type="title"/>
          </p:nvPr>
        </p:nvSpPr>
        <p:spPr>
          <a:xfrm>
            <a:off x="1141413" y="133662"/>
            <a:ext cx="9905998" cy="1478570"/>
          </a:xfrm>
        </p:spPr>
        <p:txBody>
          <a:bodyPr/>
          <a:lstStyle/>
          <a:p>
            <a:r>
              <a:rPr lang="en-US" dirty="0"/>
              <a:t>Quick Output Discharge (QOD)</a:t>
            </a:r>
          </a:p>
        </p:txBody>
      </p:sp>
      <p:sp>
        <p:nvSpPr>
          <p:cNvPr id="3" name="Content Placeholder 2">
            <a:extLst>
              <a:ext uri="{FF2B5EF4-FFF2-40B4-BE49-F238E27FC236}">
                <a16:creationId xmlns:a16="http://schemas.microsoft.com/office/drawing/2014/main" id="{B069D4FC-0ABD-4EBF-B5D7-D01D0842E6E4}"/>
              </a:ext>
            </a:extLst>
          </p:cNvPr>
          <p:cNvSpPr>
            <a:spLocks noGrp="1"/>
          </p:cNvSpPr>
          <p:nvPr>
            <p:ph idx="1"/>
          </p:nvPr>
        </p:nvSpPr>
        <p:spPr>
          <a:xfrm>
            <a:off x="1141413" y="1612232"/>
            <a:ext cx="9905998" cy="4896852"/>
          </a:xfrm>
        </p:spPr>
        <p:txBody>
          <a:bodyPr>
            <a:normAutofit/>
          </a:bodyPr>
          <a:lstStyle/>
          <a:p>
            <a:r>
              <a:rPr lang="en-US" sz="2400" dirty="0"/>
              <a:t>Even though you may have your circuit correctly wired for the switch to be off when the I/O pin is LOW, when you apply your VIN for the first time, there is a moment where the PMOS allows voltage and current through the switch.  This can be caused by things like battery insertion or initial system start up.</a:t>
            </a:r>
          </a:p>
          <a:p>
            <a:r>
              <a:rPr lang="en-US" sz="2400" dirty="0"/>
              <a:t>When you apply VIN, the capacitor is slowly charging the gate and the switch isn’t fully turned off even though it should be.</a:t>
            </a:r>
          </a:p>
          <a:p>
            <a:r>
              <a:rPr lang="en-US" sz="2400" dirty="0"/>
              <a:t>A solution to prevent this will be to include QOD.  QOD will pull down the output of the switch to 0V when the switch is turned off.</a:t>
            </a:r>
          </a:p>
          <a:p>
            <a:r>
              <a:rPr lang="en-US" sz="2400" dirty="0"/>
              <a:t>Discharge circuit is very good in digital electronics because they hate the slow ramp of turning something off.  This way, you can take all the stored charge and send it to ground and the load sees 0 V</a:t>
            </a:r>
          </a:p>
        </p:txBody>
      </p:sp>
    </p:spTree>
    <p:extLst>
      <p:ext uri="{BB962C8B-B14F-4D97-AF65-F5344CB8AC3E}">
        <p14:creationId xmlns:p14="http://schemas.microsoft.com/office/powerpoint/2010/main" val="4267304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7118-2432-4FDF-8EF7-1005C8AEBA33}"/>
              </a:ext>
            </a:extLst>
          </p:cNvPr>
          <p:cNvSpPr>
            <a:spLocks noGrp="1"/>
          </p:cNvSpPr>
          <p:nvPr>
            <p:ph type="title"/>
          </p:nvPr>
        </p:nvSpPr>
        <p:spPr/>
        <p:txBody>
          <a:bodyPr/>
          <a:lstStyle/>
          <a:p>
            <a:r>
              <a:rPr lang="en-US" dirty="0"/>
              <a:t>QOD:</a:t>
            </a:r>
          </a:p>
        </p:txBody>
      </p:sp>
      <p:pic>
        <p:nvPicPr>
          <p:cNvPr id="4" name="Picture 3">
            <a:extLst>
              <a:ext uri="{FF2B5EF4-FFF2-40B4-BE49-F238E27FC236}">
                <a16:creationId xmlns:a16="http://schemas.microsoft.com/office/drawing/2014/main" id="{52962A15-A6DB-47B2-8467-8485AE9DCB12}"/>
              </a:ext>
            </a:extLst>
          </p:cNvPr>
          <p:cNvPicPr>
            <a:picLocks noChangeAspect="1"/>
          </p:cNvPicPr>
          <p:nvPr/>
        </p:nvPicPr>
        <p:blipFill>
          <a:blip r:embed="rId2"/>
          <a:stretch>
            <a:fillRect/>
          </a:stretch>
        </p:blipFill>
        <p:spPr>
          <a:xfrm>
            <a:off x="2705877" y="1268055"/>
            <a:ext cx="6780245" cy="4849759"/>
          </a:xfrm>
          <a:prstGeom prst="rect">
            <a:avLst/>
          </a:prstGeom>
        </p:spPr>
      </p:pic>
      <p:sp>
        <p:nvSpPr>
          <p:cNvPr id="3" name="Rectangle 2">
            <a:extLst>
              <a:ext uri="{FF2B5EF4-FFF2-40B4-BE49-F238E27FC236}">
                <a16:creationId xmlns:a16="http://schemas.microsoft.com/office/drawing/2014/main" id="{D581522E-A859-4607-98F2-E5E5365AF9B9}"/>
              </a:ext>
            </a:extLst>
          </p:cNvPr>
          <p:cNvSpPr/>
          <p:nvPr/>
        </p:nvSpPr>
        <p:spPr>
          <a:xfrm>
            <a:off x="3160121" y="6279634"/>
            <a:ext cx="5033557" cy="369332"/>
          </a:xfrm>
          <a:prstGeom prst="rect">
            <a:avLst/>
          </a:prstGeom>
        </p:spPr>
        <p:txBody>
          <a:bodyPr wrap="none">
            <a:spAutoFit/>
          </a:bodyPr>
          <a:lstStyle/>
          <a:p>
            <a:r>
              <a:rPr lang="en-US" dirty="0">
                <a:hlinkClick r:id="rId3"/>
              </a:rPr>
              <a:t>https://www.youtube.com/watch?v=WDuvCitCyOw</a:t>
            </a:r>
            <a:endParaRPr lang="en-US" dirty="0"/>
          </a:p>
        </p:txBody>
      </p:sp>
    </p:spTree>
    <p:extLst>
      <p:ext uri="{BB962C8B-B14F-4D97-AF65-F5344CB8AC3E}">
        <p14:creationId xmlns:p14="http://schemas.microsoft.com/office/powerpoint/2010/main" val="118014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C213-662F-440A-9855-CCE07604B04B}"/>
              </a:ext>
            </a:extLst>
          </p:cNvPr>
          <p:cNvSpPr>
            <a:spLocks noGrp="1"/>
          </p:cNvSpPr>
          <p:nvPr>
            <p:ph type="title"/>
          </p:nvPr>
        </p:nvSpPr>
        <p:spPr/>
        <p:txBody>
          <a:bodyPr/>
          <a:lstStyle/>
          <a:p>
            <a:r>
              <a:rPr lang="en-US" dirty="0"/>
              <a:t>The PMOS- EE 330 Review</a:t>
            </a:r>
          </a:p>
        </p:txBody>
      </p:sp>
      <p:sp>
        <p:nvSpPr>
          <p:cNvPr id="3" name="Content Placeholder 2">
            <a:extLst>
              <a:ext uri="{FF2B5EF4-FFF2-40B4-BE49-F238E27FC236}">
                <a16:creationId xmlns:a16="http://schemas.microsoft.com/office/drawing/2014/main" id="{0729FD0C-42BB-4299-AF8A-81883E34D67E}"/>
              </a:ext>
            </a:extLst>
          </p:cNvPr>
          <p:cNvSpPr>
            <a:spLocks noGrp="1"/>
          </p:cNvSpPr>
          <p:nvPr>
            <p:ph idx="1"/>
          </p:nvPr>
        </p:nvSpPr>
        <p:spPr/>
        <p:txBody>
          <a:bodyPr>
            <a:normAutofit lnSpcReduction="10000"/>
          </a:bodyPr>
          <a:lstStyle/>
          <a:p>
            <a:r>
              <a:rPr lang="en-US" dirty="0"/>
              <a:t>The PMOS says that in order for it to be ON, the VGS has to be a negative and not just negative, more negative than that of the threshold.</a:t>
            </a:r>
          </a:p>
          <a:p>
            <a:r>
              <a:rPr lang="en-US" dirty="0"/>
              <a:t>We can use a PMOS to give us a way to implement reverse voltage protection</a:t>
            </a:r>
          </a:p>
          <a:p>
            <a:r>
              <a:rPr lang="en-US" dirty="0"/>
              <a:t>By putting in a PMOS into a circuit in between the input and the load, if the polarity of the input is backwards, the current will be blocked off to the load and the load is protected</a:t>
            </a:r>
          </a:p>
          <a:p>
            <a:r>
              <a:rPr lang="en-US" dirty="0"/>
              <a:t>When putting in a MOSFET we have to check out the </a:t>
            </a:r>
            <a:r>
              <a:rPr lang="en-US" dirty="0" err="1"/>
              <a:t>Rds</a:t>
            </a:r>
            <a:r>
              <a:rPr lang="en-US" dirty="0"/>
              <a:t> of the package.  The higher the </a:t>
            </a:r>
            <a:r>
              <a:rPr lang="en-US" dirty="0" err="1"/>
              <a:t>Rds</a:t>
            </a:r>
            <a:r>
              <a:rPr lang="en-US" dirty="0"/>
              <a:t> the more power we lose out on and less efficiency we get from our input</a:t>
            </a:r>
          </a:p>
          <a:p>
            <a:endParaRPr lang="en-US" dirty="0"/>
          </a:p>
        </p:txBody>
      </p:sp>
    </p:spTree>
    <p:extLst>
      <p:ext uri="{BB962C8B-B14F-4D97-AF65-F5344CB8AC3E}">
        <p14:creationId xmlns:p14="http://schemas.microsoft.com/office/powerpoint/2010/main" val="413370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F2FC-D808-4A15-86CF-F6C6530B3AC2}"/>
              </a:ext>
            </a:extLst>
          </p:cNvPr>
          <p:cNvSpPr>
            <a:spLocks noGrp="1"/>
          </p:cNvSpPr>
          <p:nvPr>
            <p:ph type="title"/>
          </p:nvPr>
        </p:nvSpPr>
        <p:spPr/>
        <p:txBody>
          <a:bodyPr/>
          <a:lstStyle/>
          <a:p>
            <a:r>
              <a:rPr lang="en-US" dirty="0"/>
              <a:t>Let’s do a simple analysis of polarity protection using a </a:t>
            </a:r>
            <a:r>
              <a:rPr lang="en-US" dirty="0" err="1"/>
              <a:t>pmos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76433-33BE-434D-AA7B-0543889A9F45}"/>
                  </a:ext>
                </a:extLst>
              </p:cNvPr>
              <p:cNvSpPr>
                <a:spLocks noGrp="1"/>
              </p:cNvSpPr>
              <p:nvPr>
                <p:ph idx="1"/>
              </p:nvPr>
            </p:nvSpPr>
            <p:spPr>
              <a:xfrm>
                <a:off x="464489" y="1825625"/>
                <a:ext cx="10515600" cy="4351338"/>
              </a:xfrm>
            </p:spPr>
            <p:txBody>
              <a:bodyPr>
                <a:normAutofit/>
              </a:bodyPr>
              <a:lstStyle/>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𝐺𝑆</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𝑆</m:t>
                              </m:r>
                            </m:sub>
                          </m:sSub>
                        </m:e>
                      </m:d>
                    </m:oMath>
                  </m:oMathPara>
                </a14:m>
                <a:endParaRPr lang="en-US" dirty="0"/>
              </a:p>
              <a:p>
                <a:pPr marL="0" indent="0">
                  <a:buNone/>
                </a:pPr>
                <a:r>
                  <a:rPr lang="en-US" dirty="0"/>
                  <a:t>If the body diode has an 1V forward voltage drop,</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𝐺𝑆</m:t>
                        </m:r>
                      </m:sub>
                    </m:sSub>
                  </m:oMath>
                </a14:m>
                <a:r>
                  <a:rPr lang="en-US" dirty="0"/>
                  <a:t>=(0V-11V) = -11V</a:t>
                </a:r>
              </a:p>
              <a:p>
                <a:pPr marL="0" indent="0">
                  <a:buNone/>
                </a:pPr>
                <a:r>
                  <a:rPr lang="en-US" dirty="0"/>
                  <a:t>Transistor is turned ON</a:t>
                </a:r>
              </a:p>
              <a:p>
                <a:pPr marL="0" indent="0">
                  <a:buNone/>
                </a:pPr>
                <a:r>
                  <a:rPr lang="en-US" dirty="0"/>
                  <a:t>If input was backwards,</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𝐺𝑆</m:t>
                        </m:r>
                      </m:sub>
                    </m:sSub>
                  </m:oMath>
                </a14:m>
                <a:r>
                  <a:rPr lang="en-US" dirty="0"/>
                  <a:t>=(0-(-11V)=11V</a:t>
                </a:r>
              </a:p>
              <a:p>
                <a:pPr marL="0" indent="0">
                  <a:buNone/>
                </a:pPr>
                <a:r>
                  <a:rPr lang="en-US" dirty="0"/>
                  <a:t>Transistor is OFF which means no current travels</a:t>
                </a:r>
              </a:p>
              <a:p>
                <a:pPr marL="0" indent="0">
                  <a:buNone/>
                </a:pPr>
                <a:r>
                  <a:rPr lang="en-US" dirty="0"/>
                  <a:t>to the load</a:t>
                </a:r>
              </a:p>
            </p:txBody>
          </p:sp>
        </mc:Choice>
        <mc:Fallback xmlns="">
          <p:sp>
            <p:nvSpPr>
              <p:cNvPr id="3" name="Content Placeholder 2">
                <a:extLst>
                  <a:ext uri="{FF2B5EF4-FFF2-40B4-BE49-F238E27FC236}">
                    <a16:creationId xmlns:a16="http://schemas.microsoft.com/office/drawing/2014/main" id="{61A76433-33BE-434D-AA7B-0543889A9F45}"/>
                  </a:ext>
                </a:extLst>
              </p:cNvPr>
              <p:cNvSpPr>
                <a:spLocks noGrp="1" noRot="1" noChangeAspect="1" noMove="1" noResize="1" noEditPoints="1" noAdjustHandles="1" noChangeArrowheads="1" noChangeShapeType="1" noTextEdit="1"/>
              </p:cNvSpPr>
              <p:nvPr>
                <p:ph idx="1"/>
              </p:nvPr>
            </p:nvSpPr>
            <p:spPr>
              <a:xfrm>
                <a:off x="464489" y="1825625"/>
                <a:ext cx="10515600" cy="4351338"/>
              </a:xfrm>
              <a:blipFill>
                <a:blip r:embed="rId2"/>
                <a:stretch>
                  <a:fillRect l="-115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B0C49AD-D665-4B2F-91BA-26201BA9D554}"/>
              </a:ext>
            </a:extLst>
          </p:cNvPr>
          <p:cNvPicPr>
            <a:picLocks noChangeAspect="1"/>
          </p:cNvPicPr>
          <p:nvPr/>
        </p:nvPicPr>
        <p:blipFill>
          <a:blip r:embed="rId3"/>
          <a:stretch>
            <a:fillRect/>
          </a:stretch>
        </p:blipFill>
        <p:spPr>
          <a:xfrm>
            <a:off x="7696354" y="2784022"/>
            <a:ext cx="4495646" cy="3392941"/>
          </a:xfrm>
          <a:prstGeom prst="rect">
            <a:avLst/>
          </a:prstGeom>
        </p:spPr>
      </p:pic>
    </p:spTree>
    <p:extLst>
      <p:ext uri="{BB962C8B-B14F-4D97-AF65-F5344CB8AC3E}">
        <p14:creationId xmlns:p14="http://schemas.microsoft.com/office/powerpoint/2010/main" val="171706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E5CB-6BD4-44CB-9863-624A9D64FE2C}"/>
              </a:ext>
            </a:extLst>
          </p:cNvPr>
          <p:cNvSpPr>
            <a:spLocks noGrp="1"/>
          </p:cNvSpPr>
          <p:nvPr>
            <p:ph type="title"/>
          </p:nvPr>
        </p:nvSpPr>
        <p:spPr>
          <a:xfrm>
            <a:off x="1141412" y="197832"/>
            <a:ext cx="9905998" cy="1478570"/>
          </a:xfrm>
        </p:spPr>
        <p:txBody>
          <a:bodyPr/>
          <a:lstStyle/>
          <a:p>
            <a:r>
              <a:rPr lang="en-US" dirty="0"/>
              <a:t>Polarity and current protection</a:t>
            </a:r>
          </a:p>
        </p:txBody>
      </p:sp>
      <p:sp>
        <p:nvSpPr>
          <p:cNvPr id="3" name="Content Placeholder 2">
            <a:extLst>
              <a:ext uri="{FF2B5EF4-FFF2-40B4-BE49-F238E27FC236}">
                <a16:creationId xmlns:a16="http://schemas.microsoft.com/office/drawing/2014/main" id="{F8C65DF9-286A-45E0-9B1A-76383EF0C6A7}"/>
              </a:ext>
            </a:extLst>
          </p:cNvPr>
          <p:cNvSpPr>
            <a:spLocks noGrp="1"/>
          </p:cNvSpPr>
          <p:nvPr>
            <p:ph idx="1"/>
          </p:nvPr>
        </p:nvSpPr>
        <p:spPr>
          <a:xfrm>
            <a:off x="1141412" y="1270968"/>
            <a:ext cx="9905999" cy="3541714"/>
          </a:xfrm>
        </p:spPr>
        <p:txBody>
          <a:bodyPr>
            <a:normAutofit fontScale="92500" lnSpcReduction="20000"/>
          </a:bodyPr>
          <a:lstStyle/>
          <a:p>
            <a:r>
              <a:rPr lang="en-US" dirty="0"/>
              <a:t>Because of the body diode setup of the PMOS, current is blocked from VIN to VOUT.</a:t>
            </a:r>
          </a:p>
          <a:p>
            <a:r>
              <a:rPr lang="en-US" dirty="0"/>
              <a:t>However, if VOUT is ever greater than VIN, current will flow from VOUT to VIN</a:t>
            </a:r>
          </a:p>
          <a:p>
            <a:r>
              <a:rPr lang="en-US" dirty="0"/>
              <a:t>To solve this, another MOSFET must be added with the body diode facing the other way</a:t>
            </a:r>
          </a:p>
          <a:p>
            <a:r>
              <a:rPr lang="en-US" dirty="0"/>
              <a:t>This will solve the reverse current but due to the setup, this will double the ON resistance</a:t>
            </a:r>
          </a:p>
          <a:p>
            <a:r>
              <a:rPr lang="en-US" dirty="0"/>
              <a:t>Diodes will do the same thing but with a larger voltage drop unless you</a:t>
            </a:r>
          </a:p>
          <a:p>
            <a:pPr marL="0" indent="0">
              <a:buNone/>
            </a:pPr>
            <a:r>
              <a:rPr lang="en-US" dirty="0"/>
              <a:t>can get a Schottky diode with less voltage drop</a:t>
            </a:r>
          </a:p>
        </p:txBody>
      </p:sp>
      <p:pic>
        <p:nvPicPr>
          <p:cNvPr id="4" name="Picture 3">
            <a:extLst>
              <a:ext uri="{FF2B5EF4-FFF2-40B4-BE49-F238E27FC236}">
                <a16:creationId xmlns:a16="http://schemas.microsoft.com/office/drawing/2014/main" id="{29E66952-5B44-43C6-9230-B9C407769605}"/>
              </a:ext>
            </a:extLst>
          </p:cNvPr>
          <p:cNvPicPr>
            <a:picLocks noChangeAspect="1"/>
          </p:cNvPicPr>
          <p:nvPr/>
        </p:nvPicPr>
        <p:blipFill>
          <a:blip r:embed="rId2"/>
          <a:stretch>
            <a:fillRect/>
          </a:stretch>
        </p:blipFill>
        <p:spPr>
          <a:xfrm>
            <a:off x="106696" y="4740676"/>
            <a:ext cx="1955551" cy="2117324"/>
          </a:xfrm>
          <a:prstGeom prst="rect">
            <a:avLst/>
          </a:prstGeom>
        </p:spPr>
      </p:pic>
      <p:pic>
        <p:nvPicPr>
          <p:cNvPr id="5" name="Picture 4">
            <a:extLst>
              <a:ext uri="{FF2B5EF4-FFF2-40B4-BE49-F238E27FC236}">
                <a16:creationId xmlns:a16="http://schemas.microsoft.com/office/drawing/2014/main" id="{40060786-75D9-4F76-9CA6-B8CE5EB1CF4A}"/>
              </a:ext>
            </a:extLst>
          </p:cNvPr>
          <p:cNvPicPr>
            <a:picLocks noChangeAspect="1"/>
          </p:cNvPicPr>
          <p:nvPr/>
        </p:nvPicPr>
        <p:blipFill>
          <a:blip r:embed="rId3"/>
          <a:stretch>
            <a:fillRect/>
          </a:stretch>
        </p:blipFill>
        <p:spPr>
          <a:xfrm>
            <a:off x="8353887" y="4332744"/>
            <a:ext cx="3143802" cy="2525256"/>
          </a:xfrm>
          <a:prstGeom prst="rect">
            <a:avLst/>
          </a:prstGeom>
        </p:spPr>
      </p:pic>
    </p:spTree>
    <p:extLst>
      <p:ext uri="{BB962C8B-B14F-4D97-AF65-F5344CB8AC3E}">
        <p14:creationId xmlns:p14="http://schemas.microsoft.com/office/powerpoint/2010/main" val="718006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6032-0FD1-4A4E-82EF-C9EC93D73FAA}"/>
              </a:ext>
            </a:extLst>
          </p:cNvPr>
          <p:cNvSpPr>
            <a:spLocks noGrp="1"/>
          </p:cNvSpPr>
          <p:nvPr>
            <p:ph type="title"/>
          </p:nvPr>
        </p:nvSpPr>
        <p:spPr>
          <a:xfrm>
            <a:off x="1141412" y="232299"/>
            <a:ext cx="9905998" cy="1478570"/>
          </a:xfrm>
        </p:spPr>
        <p:txBody>
          <a:bodyPr/>
          <a:lstStyle/>
          <a:p>
            <a:r>
              <a:rPr lang="en-US" dirty="0"/>
              <a:t>Load Switch Solution </a:t>
            </a:r>
          </a:p>
        </p:txBody>
      </p:sp>
      <p:sp>
        <p:nvSpPr>
          <p:cNvPr id="3" name="Content Placeholder 2">
            <a:extLst>
              <a:ext uri="{FF2B5EF4-FFF2-40B4-BE49-F238E27FC236}">
                <a16:creationId xmlns:a16="http://schemas.microsoft.com/office/drawing/2014/main" id="{ABC63D6D-A4B2-465E-A264-998CE1774CDD}"/>
              </a:ext>
            </a:extLst>
          </p:cNvPr>
          <p:cNvSpPr>
            <a:spLocks noGrp="1"/>
          </p:cNvSpPr>
          <p:nvPr>
            <p:ph idx="1"/>
          </p:nvPr>
        </p:nvSpPr>
        <p:spPr>
          <a:xfrm>
            <a:off x="1141411" y="1249755"/>
            <a:ext cx="4954589" cy="5249349"/>
          </a:xfrm>
        </p:spPr>
        <p:txBody>
          <a:bodyPr/>
          <a:lstStyle/>
          <a:p>
            <a:r>
              <a:rPr lang="en-US" dirty="0"/>
              <a:t>A good example of a Load Switch PMIC is the FPF2495UCX</a:t>
            </a:r>
          </a:p>
          <a:p>
            <a:r>
              <a:rPr lang="en-US" dirty="0"/>
              <a:t>You have to check the features of a load switch before even using it.  Not all load switches possess everything </a:t>
            </a:r>
          </a:p>
        </p:txBody>
      </p:sp>
      <p:pic>
        <p:nvPicPr>
          <p:cNvPr id="4" name="Picture 3">
            <a:extLst>
              <a:ext uri="{FF2B5EF4-FFF2-40B4-BE49-F238E27FC236}">
                <a16:creationId xmlns:a16="http://schemas.microsoft.com/office/drawing/2014/main" id="{820F7889-0A90-4FFA-A1DD-54C26061896A}"/>
              </a:ext>
            </a:extLst>
          </p:cNvPr>
          <p:cNvPicPr>
            <a:picLocks noChangeAspect="1"/>
          </p:cNvPicPr>
          <p:nvPr/>
        </p:nvPicPr>
        <p:blipFill>
          <a:blip r:embed="rId2"/>
          <a:stretch>
            <a:fillRect/>
          </a:stretch>
        </p:blipFill>
        <p:spPr>
          <a:xfrm>
            <a:off x="6094411" y="1249755"/>
            <a:ext cx="3626638" cy="5340839"/>
          </a:xfrm>
          <a:prstGeom prst="rect">
            <a:avLst/>
          </a:prstGeom>
        </p:spPr>
      </p:pic>
      <p:sp>
        <p:nvSpPr>
          <p:cNvPr id="6" name="Rectangle 5">
            <a:extLst>
              <a:ext uri="{FF2B5EF4-FFF2-40B4-BE49-F238E27FC236}">
                <a16:creationId xmlns:a16="http://schemas.microsoft.com/office/drawing/2014/main" id="{DF302006-5C09-42BA-9917-FA52C9780E36}"/>
              </a:ext>
            </a:extLst>
          </p:cNvPr>
          <p:cNvSpPr/>
          <p:nvPr/>
        </p:nvSpPr>
        <p:spPr>
          <a:xfrm>
            <a:off x="6471973" y="6499105"/>
            <a:ext cx="5720027" cy="369332"/>
          </a:xfrm>
          <a:prstGeom prst="rect">
            <a:avLst/>
          </a:prstGeom>
        </p:spPr>
        <p:txBody>
          <a:bodyPr wrap="none">
            <a:spAutoFit/>
          </a:bodyPr>
          <a:lstStyle/>
          <a:p>
            <a:r>
              <a:rPr lang="en-US" dirty="0">
                <a:hlinkClick r:id="rId3"/>
              </a:rPr>
              <a:t>https://www.fairchildsemi.com/datasheets/FP/FPF2495.pdf</a:t>
            </a:r>
            <a:endParaRPr lang="en-US" dirty="0"/>
          </a:p>
        </p:txBody>
      </p:sp>
    </p:spTree>
    <p:extLst>
      <p:ext uri="{BB962C8B-B14F-4D97-AF65-F5344CB8AC3E}">
        <p14:creationId xmlns:p14="http://schemas.microsoft.com/office/powerpoint/2010/main" val="1664789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BDFB-F6F1-481A-96DF-EB3D55CEB9D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E07BB66-22BD-4058-9827-B1288E1ADFCE}"/>
              </a:ext>
            </a:extLst>
          </p:cNvPr>
          <p:cNvSpPr>
            <a:spLocks noGrp="1"/>
          </p:cNvSpPr>
          <p:nvPr>
            <p:ph idx="1"/>
          </p:nvPr>
        </p:nvSpPr>
        <p:spPr/>
        <p:txBody>
          <a:bodyPr/>
          <a:lstStyle/>
          <a:p>
            <a:r>
              <a:rPr lang="en-US" dirty="0"/>
              <a:t>Check for comprehension.</a:t>
            </a:r>
          </a:p>
          <a:p>
            <a:r>
              <a:rPr lang="en-US" dirty="0"/>
              <a:t>End of PowerPoint</a:t>
            </a:r>
          </a:p>
          <a:p>
            <a:r>
              <a:rPr lang="en-US" dirty="0"/>
              <a:t>Move to MC questions.</a:t>
            </a:r>
          </a:p>
        </p:txBody>
      </p:sp>
    </p:spTree>
    <p:extLst>
      <p:ext uri="{BB962C8B-B14F-4D97-AF65-F5344CB8AC3E}">
        <p14:creationId xmlns:p14="http://schemas.microsoft.com/office/powerpoint/2010/main" val="274219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C375-D8A0-4B3C-B2DD-651967C27578}"/>
              </a:ext>
            </a:extLst>
          </p:cNvPr>
          <p:cNvSpPr>
            <a:spLocks noGrp="1"/>
          </p:cNvSpPr>
          <p:nvPr>
            <p:ph type="title"/>
          </p:nvPr>
        </p:nvSpPr>
        <p:spPr/>
        <p:txBody>
          <a:bodyPr/>
          <a:lstStyle/>
          <a:p>
            <a:r>
              <a:rPr lang="en-US" dirty="0"/>
              <a:t>Test Your Knowledge</a:t>
            </a:r>
          </a:p>
        </p:txBody>
      </p:sp>
      <p:sp>
        <p:nvSpPr>
          <p:cNvPr id="5" name="Content Placeholder 4">
            <a:extLst>
              <a:ext uri="{FF2B5EF4-FFF2-40B4-BE49-F238E27FC236}">
                <a16:creationId xmlns:a16="http://schemas.microsoft.com/office/drawing/2014/main" id="{55F9F5B4-CC04-4D44-A907-0DA6C722B85D}"/>
              </a:ext>
            </a:extLst>
          </p:cNvPr>
          <p:cNvSpPr>
            <a:spLocks noGrp="1"/>
          </p:cNvSpPr>
          <p:nvPr>
            <p:ph idx="1"/>
          </p:nvPr>
        </p:nvSpPr>
        <p:spPr/>
        <p:txBody>
          <a:bodyPr/>
          <a:lstStyle/>
          <a:p>
            <a:pPr marL="0" indent="0">
              <a:buNone/>
            </a:pPr>
            <a:r>
              <a:rPr lang="en-US" dirty="0"/>
              <a:t>#1. Describe the following circuit.</a:t>
            </a:r>
          </a:p>
          <a:p>
            <a:pPr marL="0" indent="0">
              <a:buNone/>
            </a:pPr>
            <a:r>
              <a:rPr lang="en-US" dirty="0"/>
              <a:t>	a. high side switch</a:t>
            </a:r>
          </a:p>
          <a:p>
            <a:pPr marL="0" indent="0">
              <a:buNone/>
            </a:pPr>
            <a:r>
              <a:rPr lang="en-US" dirty="0"/>
              <a:t>	b. low side switch</a:t>
            </a:r>
          </a:p>
          <a:p>
            <a:pPr marL="0" indent="0">
              <a:buNone/>
            </a:pPr>
            <a:r>
              <a:rPr lang="en-US" dirty="0"/>
              <a:t>	c. buck converter</a:t>
            </a:r>
          </a:p>
          <a:p>
            <a:pPr marL="0" indent="0">
              <a:buNone/>
            </a:pPr>
            <a:r>
              <a:rPr lang="en-US" dirty="0"/>
              <a:t>	d. linear regulator </a:t>
            </a:r>
          </a:p>
        </p:txBody>
      </p:sp>
      <p:pic>
        <p:nvPicPr>
          <p:cNvPr id="1028" name="Picture 4" descr="https://lh4.googleusercontent.com/iDQnJvE1sYSdmpD9oGm0ZJxOITon_Qe137T4QIIkNBgW8sf6l9gby7_pyFZ89ZqHMHnvaWZsN9RyP1YtClswGkzC0y-Sx2J-fO_AwSMPanTghtPF_qpviwxtcTwj0O7q8_yK_YyS">
            <a:extLst>
              <a:ext uri="{FF2B5EF4-FFF2-40B4-BE49-F238E27FC236}">
                <a16:creationId xmlns:a16="http://schemas.microsoft.com/office/drawing/2014/main" id="{52B85B80-99EE-4441-B9CB-671EA32D2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077" y="365125"/>
            <a:ext cx="3110723" cy="453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27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E049-E486-4A6B-A90C-DE69F32D84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2260A2-85A8-4FD2-90E4-5B787730384E}"/>
              </a:ext>
            </a:extLst>
          </p:cNvPr>
          <p:cNvSpPr>
            <a:spLocks noGrp="1"/>
          </p:cNvSpPr>
          <p:nvPr>
            <p:ph idx="1"/>
          </p:nvPr>
        </p:nvSpPr>
        <p:spPr/>
        <p:txBody>
          <a:bodyPr/>
          <a:lstStyle/>
          <a:p>
            <a:pPr fontAlgn="base"/>
            <a:r>
              <a:rPr lang="en-US" dirty="0"/>
              <a:t>#2. Which is a solution are there to reduce inrush current?</a:t>
            </a:r>
          </a:p>
          <a:p>
            <a:pPr marL="457200" lvl="1" indent="0" fontAlgn="base">
              <a:buNone/>
            </a:pPr>
            <a:r>
              <a:rPr lang="en-US" dirty="0"/>
              <a:t>a. 	Increase the input capacitance so that the slew rate increases because the supply has to charge the capacitor</a:t>
            </a:r>
          </a:p>
          <a:p>
            <a:pPr marL="457200" lvl="1" indent="0" fontAlgn="base">
              <a:buNone/>
            </a:pPr>
            <a:endParaRPr lang="en-US" dirty="0"/>
          </a:p>
          <a:p>
            <a:pPr marL="457200" lvl="1" indent="0" fontAlgn="base">
              <a:buNone/>
            </a:pPr>
            <a:r>
              <a:rPr lang="en-US" dirty="0"/>
              <a:t>b. 	Add a large resistance at the gate of the transistor switch</a:t>
            </a:r>
          </a:p>
          <a:p>
            <a:pPr marL="457200" lvl="1" indent="0" fontAlgn="base">
              <a:buNone/>
            </a:pPr>
            <a:endParaRPr lang="en-US" dirty="0"/>
          </a:p>
          <a:p>
            <a:pPr marL="457200" lvl="1" indent="0" fontAlgn="base">
              <a:buNone/>
            </a:pPr>
            <a:r>
              <a:rPr lang="en-US" dirty="0"/>
              <a:t>c. 	Increase the rise time by adding more load capacitance for higher slew rate during the transient response</a:t>
            </a:r>
          </a:p>
          <a:p>
            <a:pPr marL="457200" lvl="1" indent="0" fontAlgn="base">
              <a:buNone/>
            </a:pPr>
            <a:endParaRPr lang="en-US" dirty="0"/>
          </a:p>
          <a:p>
            <a:pPr marL="457200" lvl="1" indent="0" fontAlgn="base">
              <a:buNone/>
            </a:pPr>
            <a:r>
              <a:rPr lang="en-US" dirty="0"/>
              <a:t>d.	Insert a transistor so that it’s back to back with the load switch transistor to increase the ON resistance</a:t>
            </a:r>
          </a:p>
          <a:p>
            <a:endParaRPr lang="en-US" dirty="0"/>
          </a:p>
        </p:txBody>
      </p:sp>
    </p:spTree>
    <p:extLst>
      <p:ext uri="{BB962C8B-B14F-4D97-AF65-F5344CB8AC3E}">
        <p14:creationId xmlns:p14="http://schemas.microsoft.com/office/powerpoint/2010/main" val="136877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0CFF-4004-4995-A6D7-1AE194D20C63}"/>
              </a:ext>
            </a:extLst>
          </p:cNvPr>
          <p:cNvSpPr>
            <a:spLocks noGrp="1"/>
          </p:cNvSpPr>
          <p:nvPr>
            <p:ph type="title"/>
          </p:nvPr>
        </p:nvSpPr>
        <p:spPr/>
        <p:txBody>
          <a:bodyPr/>
          <a:lstStyle/>
          <a:p>
            <a:r>
              <a:rPr lang="en-US" dirty="0"/>
              <a:t>Linear Regulators</a:t>
            </a:r>
          </a:p>
        </p:txBody>
      </p:sp>
      <p:sp>
        <p:nvSpPr>
          <p:cNvPr id="3" name="Content Placeholder 2">
            <a:extLst>
              <a:ext uri="{FF2B5EF4-FFF2-40B4-BE49-F238E27FC236}">
                <a16:creationId xmlns:a16="http://schemas.microsoft.com/office/drawing/2014/main" id="{CAF4FA5F-89FA-4398-8A9F-BA3F02F0C112}"/>
              </a:ext>
            </a:extLst>
          </p:cNvPr>
          <p:cNvSpPr>
            <a:spLocks noGrp="1"/>
          </p:cNvSpPr>
          <p:nvPr>
            <p:ph idx="1"/>
          </p:nvPr>
        </p:nvSpPr>
        <p:spPr/>
        <p:txBody>
          <a:bodyPr>
            <a:normAutofit fontScale="92500" lnSpcReduction="10000"/>
          </a:bodyPr>
          <a:lstStyle/>
          <a:p>
            <a:r>
              <a:rPr lang="en-US" dirty="0"/>
              <a:t>Linear regulators work by automatically adjusting the resistance via a feedback loop, accounting for both changes in the input and load to keep a constant output voltage.</a:t>
            </a:r>
          </a:p>
          <a:p>
            <a:r>
              <a:rPr lang="en-US" dirty="0"/>
              <a:t>Linear voltages can </a:t>
            </a:r>
            <a:r>
              <a:rPr lang="en-US" b="1" dirty="0"/>
              <a:t>only step down</a:t>
            </a:r>
            <a:r>
              <a:rPr lang="en-US" dirty="0"/>
              <a:t>, so the input voltage must always be higher than the output voltage.</a:t>
            </a:r>
          </a:p>
          <a:p>
            <a:r>
              <a:rPr lang="en-US" dirty="0"/>
              <a:t>They will tend to have lower efficiency because they output so much waste heat.  Efficiency improves as the difference between the input and output voltage decreases.</a:t>
            </a:r>
          </a:p>
          <a:p>
            <a:r>
              <a:rPr lang="en-US" dirty="0"/>
              <a:t>Little noise in the output, for a clean DC output</a:t>
            </a:r>
          </a:p>
          <a:p>
            <a:r>
              <a:rPr lang="en-US" dirty="0"/>
              <a:t>A linear regulator regulates the output voltage by continually dissipating power in the pass transistor</a:t>
            </a:r>
          </a:p>
          <a:p>
            <a:endParaRPr lang="en-US" dirty="0"/>
          </a:p>
        </p:txBody>
      </p:sp>
    </p:spTree>
    <p:extLst>
      <p:ext uri="{BB962C8B-B14F-4D97-AF65-F5344CB8AC3E}">
        <p14:creationId xmlns:p14="http://schemas.microsoft.com/office/powerpoint/2010/main" val="3530310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29EB-E76A-45B4-9B2B-7E0F0676D0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E9979B-4458-47AC-B603-9DBAD915F74C}"/>
              </a:ext>
            </a:extLst>
          </p:cNvPr>
          <p:cNvSpPr>
            <a:spLocks noGrp="1"/>
          </p:cNvSpPr>
          <p:nvPr>
            <p:ph idx="1"/>
          </p:nvPr>
        </p:nvSpPr>
        <p:spPr/>
        <p:txBody>
          <a:bodyPr/>
          <a:lstStyle/>
          <a:p>
            <a:pPr fontAlgn="base"/>
            <a:r>
              <a:rPr lang="en-US" dirty="0"/>
              <a:t>#3. Which of the following can a load switch be used for?</a:t>
            </a:r>
          </a:p>
          <a:p>
            <a:pPr marL="457200" lvl="1" indent="0" fontAlgn="base">
              <a:buNone/>
            </a:pPr>
            <a:r>
              <a:rPr lang="en-US" dirty="0"/>
              <a:t>a.	Disconnecting loads to the power supply</a:t>
            </a:r>
          </a:p>
          <a:p>
            <a:pPr marL="457200" lvl="1" indent="0" fontAlgn="base">
              <a:buNone/>
            </a:pPr>
            <a:r>
              <a:rPr lang="en-US" dirty="0"/>
              <a:t>b.	Control inrush current</a:t>
            </a:r>
          </a:p>
          <a:p>
            <a:pPr marL="457200" lvl="1" indent="0" fontAlgn="base">
              <a:buNone/>
            </a:pPr>
            <a:r>
              <a:rPr lang="en-US" dirty="0"/>
              <a:t>c.	Turning on loads one at a time</a:t>
            </a:r>
          </a:p>
          <a:p>
            <a:pPr marL="457200" lvl="1" indent="0" fontAlgn="base">
              <a:buNone/>
            </a:pPr>
            <a:r>
              <a:rPr lang="en-US" dirty="0"/>
              <a:t>d.	All the above</a:t>
            </a:r>
          </a:p>
          <a:p>
            <a:endParaRPr lang="en-US" dirty="0"/>
          </a:p>
        </p:txBody>
      </p:sp>
    </p:spTree>
    <p:extLst>
      <p:ext uri="{BB962C8B-B14F-4D97-AF65-F5344CB8AC3E}">
        <p14:creationId xmlns:p14="http://schemas.microsoft.com/office/powerpoint/2010/main" val="989453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E7E1-83CD-4750-B702-62A62D3BBC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09401D-2E15-4C6A-A54A-2F0F9B41EC93}"/>
              </a:ext>
            </a:extLst>
          </p:cNvPr>
          <p:cNvSpPr>
            <a:spLocks noGrp="1"/>
          </p:cNvSpPr>
          <p:nvPr>
            <p:ph idx="1"/>
          </p:nvPr>
        </p:nvSpPr>
        <p:spPr/>
        <p:txBody>
          <a:bodyPr/>
          <a:lstStyle/>
          <a:p>
            <a:pPr fontAlgn="base"/>
            <a:r>
              <a:rPr lang="en-US" dirty="0"/>
              <a:t>#4. What can a PMIC be used for? Choose all that apply.</a:t>
            </a:r>
          </a:p>
          <a:p>
            <a:pPr marL="457200" lvl="1" indent="0" fontAlgn="base">
              <a:buNone/>
            </a:pPr>
            <a:r>
              <a:rPr lang="en-US" dirty="0"/>
              <a:t>a.	Load Switching</a:t>
            </a:r>
          </a:p>
          <a:p>
            <a:pPr marL="457200" lvl="1" indent="0" fontAlgn="base">
              <a:buNone/>
            </a:pPr>
            <a:r>
              <a:rPr lang="en-US" dirty="0"/>
              <a:t>b.	Voltage Protection</a:t>
            </a:r>
          </a:p>
          <a:p>
            <a:pPr marL="457200" lvl="1" indent="0" fontAlgn="base">
              <a:buNone/>
            </a:pPr>
            <a:r>
              <a:rPr lang="en-US" dirty="0"/>
              <a:t>c.	DC to DC conversion</a:t>
            </a:r>
          </a:p>
          <a:p>
            <a:pPr marL="457200" lvl="1" indent="0" fontAlgn="base">
              <a:buNone/>
            </a:pPr>
            <a:r>
              <a:rPr lang="en-US" dirty="0"/>
              <a:t>d.	Voltage regulation</a:t>
            </a:r>
          </a:p>
          <a:p>
            <a:endParaRPr lang="en-US" dirty="0"/>
          </a:p>
        </p:txBody>
      </p:sp>
    </p:spTree>
    <p:extLst>
      <p:ext uri="{BB962C8B-B14F-4D97-AF65-F5344CB8AC3E}">
        <p14:creationId xmlns:p14="http://schemas.microsoft.com/office/powerpoint/2010/main" val="1184736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8B08-4F23-47CD-9BF5-2C07D66331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EB99B0-218E-4A43-A15E-B304233F539D}"/>
              </a:ext>
            </a:extLst>
          </p:cNvPr>
          <p:cNvSpPr>
            <a:spLocks noGrp="1"/>
          </p:cNvSpPr>
          <p:nvPr>
            <p:ph idx="1"/>
          </p:nvPr>
        </p:nvSpPr>
        <p:spPr/>
        <p:txBody>
          <a:bodyPr/>
          <a:lstStyle/>
          <a:p>
            <a:pPr fontAlgn="base"/>
            <a:r>
              <a:rPr lang="en-US" dirty="0"/>
              <a:t>#5 What is the main difference between an isolated DC to DC converter and a non-isolated one?</a:t>
            </a:r>
          </a:p>
          <a:p>
            <a:pPr marL="457200" lvl="1" indent="0" fontAlgn="base">
              <a:buNone/>
            </a:pPr>
            <a:r>
              <a:rPr lang="en-US" dirty="0"/>
              <a:t>a.	The switch on an isolated DC to DC converter is mechanical</a:t>
            </a:r>
          </a:p>
          <a:p>
            <a:pPr marL="457200" lvl="1" indent="0" fontAlgn="base">
              <a:buNone/>
            </a:pPr>
            <a:endParaRPr lang="en-US" dirty="0"/>
          </a:p>
          <a:p>
            <a:pPr marL="457200" lvl="1" indent="0" fontAlgn="base">
              <a:buNone/>
            </a:pPr>
            <a:r>
              <a:rPr lang="en-US" dirty="0"/>
              <a:t>b.	Non isolated converters have one more output rectifier in the circuit</a:t>
            </a:r>
          </a:p>
          <a:p>
            <a:pPr marL="457200" lvl="1" indent="0" fontAlgn="base">
              <a:buNone/>
            </a:pPr>
            <a:endParaRPr lang="en-US" dirty="0"/>
          </a:p>
          <a:p>
            <a:pPr marL="457200" lvl="1" indent="0" fontAlgn="base">
              <a:buNone/>
            </a:pPr>
            <a:r>
              <a:rPr lang="en-US" dirty="0"/>
              <a:t>c.	The output on an isolated converter has no electrical connection to the input</a:t>
            </a:r>
          </a:p>
          <a:p>
            <a:pPr marL="457200" lvl="1" indent="0" fontAlgn="base">
              <a:buNone/>
            </a:pPr>
            <a:endParaRPr lang="en-US" dirty="0"/>
          </a:p>
          <a:p>
            <a:pPr marL="457200" lvl="1" indent="0" fontAlgn="base">
              <a:buNone/>
            </a:pPr>
            <a:r>
              <a:rPr lang="en-US" dirty="0"/>
              <a:t>d.	Non isolated converters can produce negative voltages</a:t>
            </a:r>
          </a:p>
          <a:p>
            <a:endParaRPr lang="en-US" dirty="0"/>
          </a:p>
        </p:txBody>
      </p:sp>
    </p:spTree>
    <p:extLst>
      <p:ext uri="{BB962C8B-B14F-4D97-AF65-F5344CB8AC3E}">
        <p14:creationId xmlns:p14="http://schemas.microsoft.com/office/powerpoint/2010/main" val="89815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B841-8CD9-4813-BF15-BA1A31A138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5B2366-7EE9-4F37-905F-494D0D61CAE4}"/>
              </a:ext>
            </a:extLst>
          </p:cNvPr>
          <p:cNvSpPr>
            <a:spLocks noGrp="1"/>
          </p:cNvSpPr>
          <p:nvPr>
            <p:ph idx="1"/>
          </p:nvPr>
        </p:nvSpPr>
        <p:spPr/>
        <p:txBody>
          <a:bodyPr/>
          <a:lstStyle/>
          <a:p>
            <a:pPr fontAlgn="base"/>
            <a:r>
              <a:rPr lang="en-US" dirty="0"/>
              <a:t>#6. What is the benefit of non-isolated DC to DC converters?</a:t>
            </a:r>
          </a:p>
          <a:p>
            <a:pPr marL="457200" lvl="1" indent="0" fontAlgn="base">
              <a:buNone/>
            </a:pPr>
            <a:r>
              <a:rPr lang="en-US" dirty="0"/>
              <a:t>a.	Better efficiency for bigger size compared to isolated</a:t>
            </a:r>
          </a:p>
          <a:p>
            <a:pPr marL="457200" lvl="1" indent="0" fontAlgn="base">
              <a:buNone/>
            </a:pPr>
            <a:r>
              <a:rPr lang="en-US" dirty="0"/>
              <a:t>b.	More components for better circuit protection</a:t>
            </a:r>
          </a:p>
          <a:p>
            <a:pPr marL="457200" lvl="1" indent="0" fontAlgn="base">
              <a:buNone/>
            </a:pPr>
            <a:r>
              <a:rPr lang="en-US" dirty="0"/>
              <a:t>c.	Safer to use by design</a:t>
            </a:r>
          </a:p>
          <a:p>
            <a:pPr marL="457200" lvl="1" indent="0" fontAlgn="base">
              <a:buNone/>
            </a:pPr>
            <a:r>
              <a:rPr lang="en-US" dirty="0"/>
              <a:t>d.	Cheaper and smaller because less components</a:t>
            </a:r>
          </a:p>
          <a:p>
            <a:endParaRPr lang="en-US" dirty="0"/>
          </a:p>
        </p:txBody>
      </p:sp>
    </p:spTree>
    <p:extLst>
      <p:ext uri="{BB962C8B-B14F-4D97-AF65-F5344CB8AC3E}">
        <p14:creationId xmlns:p14="http://schemas.microsoft.com/office/powerpoint/2010/main" val="2580527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D540-46A6-4F07-A4BB-9A089789DC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A89714-36EC-42E2-A744-54745CC50C6D}"/>
              </a:ext>
            </a:extLst>
          </p:cNvPr>
          <p:cNvSpPr>
            <a:spLocks noGrp="1"/>
          </p:cNvSpPr>
          <p:nvPr>
            <p:ph idx="1"/>
          </p:nvPr>
        </p:nvSpPr>
        <p:spPr/>
        <p:txBody>
          <a:bodyPr/>
          <a:lstStyle/>
          <a:p>
            <a:pPr marL="0" indent="0" fontAlgn="base">
              <a:buNone/>
            </a:pPr>
            <a:r>
              <a:rPr lang="en-US" dirty="0"/>
              <a:t>#7. What is the difference between linear regulators and switching regulators?</a:t>
            </a:r>
          </a:p>
          <a:p>
            <a:pPr marL="457200" lvl="1" indent="0" fontAlgn="base">
              <a:buNone/>
            </a:pPr>
            <a:r>
              <a:rPr lang="en-US" dirty="0"/>
              <a:t>a.	Linear regulators are more efficient than switching regulators</a:t>
            </a:r>
          </a:p>
          <a:p>
            <a:pPr marL="457200" lvl="1" indent="0" fontAlgn="base">
              <a:buNone/>
            </a:pPr>
            <a:r>
              <a:rPr lang="en-US" dirty="0"/>
              <a:t>b.	Switching regulators produce a lot of waste heat compared to linear regulators</a:t>
            </a:r>
          </a:p>
          <a:p>
            <a:pPr marL="457200" lvl="1" indent="0" fontAlgn="base">
              <a:buNone/>
            </a:pPr>
            <a:r>
              <a:rPr lang="en-US" dirty="0"/>
              <a:t>c.	Switching regulators have a larger voltage conversion range</a:t>
            </a:r>
          </a:p>
          <a:p>
            <a:pPr marL="457200" lvl="1" indent="0" fontAlgn="base">
              <a:buNone/>
            </a:pPr>
            <a:r>
              <a:rPr lang="en-US" dirty="0"/>
              <a:t>d.	Linear regulators are less efficient than switching regulators</a:t>
            </a:r>
          </a:p>
          <a:p>
            <a:endParaRPr lang="en-US" dirty="0"/>
          </a:p>
        </p:txBody>
      </p:sp>
    </p:spTree>
    <p:extLst>
      <p:ext uri="{BB962C8B-B14F-4D97-AF65-F5344CB8AC3E}">
        <p14:creationId xmlns:p14="http://schemas.microsoft.com/office/powerpoint/2010/main" val="2866159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21B4-5781-4402-A26B-5174FD0BACE8}"/>
              </a:ext>
            </a:extLst>
          </p:cNvPr>
          <p:cNvSpPr>
            <a:spLocks noGrp="1"/>
          </p:cNvSpPr>
          <p:nvPr>
            <p:ph type="title"/>
          </p:nvPr>
        </p:nvSpPr>
        <p:spPr/>
        <p:txBody>
          <a:bodyPr>
            <a:normAutofit fontScale="90000"/>
          </a:bodyPr>
          <a:lstStyle/>
          <a:p>
            <a:r>
              <a:rPr lang="en-US" dirty="0"/>
              <a:t>#8. How does a boost converter use an inductor’s stored energy to step up voltage?</a:t>
            </a:r>
            <a:br>
              <a:rPr lang="en-US" dirty="0"/>
            </a:br>
            <a:endParaRPr lang="en-US" dirty="0"/>
          </a:p>
        </p:txBody>
      </p:sp>
      <p:sp>
        <p:nvSpPr>
          <p:cNvPr id="3" name="Content Placeholder 2">
            <a:extLst>
              <a:ext uri="{FF2B5EF4-FFF2-40B4-BE49-F238E27FC236}">
                <a16:creationId xmlns:a16="http://schemas.microsoft.com/office/drawing/2014/main" id="{981FBC47-07EE-4619-A487-7DC5E939404E}"/>
              </a:ext>
            </a:extLst>
          </p:cNvPr>
          <p:cNvSpPr>
            <a:spLocks noGrp="1"/>
          </p:cNvSpPr>
          <p:nvPr>
            <p:ph idx="1"/>
          </p:nvPr>
        </p:nvSpPr>
        <p:spPr/>
        <p:txBody>
          <a:bodyPr>
            <a:normAutofit fontScale="92500" lnSpcReduction="10000"/>
          </a:bodyPr>
          <a:lstStyle/>
          <a:p>
            <a:pPr marL="0" indent="0">
              <a:buNone/>
            </a:pPr>
            <a:r>
              <a:rPr lang="en-US" dirty="0"/>
              <a:t>	a.	the inductor’s energy will release, opening the switch to the diode that will allow current to flow to the load</a:t>
            </a:r>
          </a:p>
          <a:p>
            <a:pPr marL="0" indent="0">
              <a:buNone/>
            </a:pPr>
            <a:r>
              <a:rPr lang="en-US" dirty="0"/>
              <a:t>	</a:t>
            </a:r>
          </a:p>
          <a:p>
            <a:pPr marL="0" indent="0">
              <a:buNone/>
            </a:pPr>
            <a:r>
              <a:rPr lang="en-US" dirty="0"/>
              <a:t>	b.	the inductor will release the stored energy to the capacitor when the switch has been opened and the capacitor will transfer all the voltage to the load</a:t>
            </a:r>
          </a:p>
          <a:p>
            <a:pPr marL="0" indent="0">
              <a:buNone/>
            </a:pPr>
            <a:r>
              <a:rPr lang="en-US" dirty="0"/>
              <a:t>	c. 	 The inductor will release the stored energy to the capacitor when the switch has been closed and then in the next open cycle, the capacitor will then transfer the energy stored to the load</a:t>
            </a:r>
          </a:p>
          <a:p>
            <a:pPr marL="0" indent="0">
              <a:buNone/>
            </a:pPr>
            <a:r>
              <a:rPr lang="en-US" dirty="0"/>
              <a:t>	d.	the diode will allow current to pass through to the inductor and the inductor will overflow with current and release energy to the load</a:t>
            </a:r>
          </a:p>
        </p:txBody>
      </p:sp>
    </p:spTree>
    <p:extLst>
      <p:ext uri="{BB962C8B-B14F-4D97-AF65-F5344CB8AC3E}">
        <p14:creationId xmlns:p14="http://schemas.microsoft.com/office/powerpoint/2010/main" val="1290388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D44A-2B18-479F-B07C-8BFAE02B1C79}"/>
              </a:ext>
            </a:extLst>
          </p:cNvPr>
          <p:cNvSpPr>
            <a:spLocks noGrp="1"/>
          </p:cNvSpPr>
          <p:nvPr>
            <p:ph type="title"/>
          </p:nvPr>
        </p:nvSpPr>
        <p:spPr/>
        <p:txBody>
          <a:bodyPr/>
          <a:lstStyle/>
          <a:p>
            <a:r>
              <a:rPr lang="en-US" dirty="0"/>
              <a:t>#9 What does QOD stand for?</a:t>
            </a:r>
          </a:p>
        </p:txBody>
      </p:sp>
      <p:sp>
        <p:nvSpPr>
          <p:cNvPr id="3" name="Content Placeholder 2">
            <a:extLst>
              <a:ext uri="{FF2B5EF4-FFF2-40B4-BE49-F238E27FC236}">
                <a16:creationId xmlns:a16="http://schemas.microsoft.com/office/drawing/2014/main" id="{22CBDD48-02FB-431A-889E-B257F9173C4E}"/>
              </a:ext>
            </a:extLst>
          </p:cNvPr>
          <p:cNvSpPr>
            <a:spLocks noGrp="1"/>
          </p:cNvSpPr>
          <p:nvPr>
            <p:ph idx="1"/>
          </p:nvPr>
        </p:nvSpPr>
        <p:spPr/>
        <p:txBody>
          <a:bodyPr/>
          <a:lstStyle/>
          <a:p>
            <a:pPr marL="457200" lvl="1" indent="0" fontAlgn="base">
              <a:buNone/>
            </a:pPr>
            <a:endParaRPr lang="en-US" dirty="0"/>
          </a:p>
          <a:p>
            <a:pPr marL="457200" lvl="1" indent="0" fontAlgn="base">
              <a:buNone/>
            </a:pPr>
            <a:r>
              <a:rPr lang="en-US" dirty="0"/>
              <a:t>a.	Quick Output Dissipation </a:t>
            </a:r>
          </a:p>
          <a:p>
            <a:pPr marL="457200" lvl="1" indent="0" fontAlgn="base">
              <a:buNone/>
            </a:pPr>
            <a:r>
              <a:rPr lang="en-US" dirty="0"/>
              <a:t>b.	Quick Output Discharge </a:t>
            </a:r>
          </a:p>
          <a:p>
            <a:pPr marL="457200" lvl="1" indent="0" fontAlgn="base">
              <a:buNone/>
            </a:pPr>
            <a:r>
              <a:rPr lang="en-US" dirty="0"/>
              <a:t>c.	Quick Output Direction</a:t>
            </a:r>
          </a:p>
          <a:p>
            <a:pPr marL="457200" lvl="1" indent="0" fontAlgn="base">
              <a:buNone/>
            </a:pPr>
            <a:r>
              <a:rPr lang="en-US" dirty="0"/>
              <a:t>d.	Quick Output Deregulator</a:t>
            </a:r>
          </a:p>
          <a:p>
            <a:endParaRPr lang="en-US" dirty="0"/>
          </a:p>
        </p:txBody>
      </p:sp>
    </p:spTree>
    <p:extLst>
      <p:ext uri="{BB962C8B-B14F-4D97-AF65-F5344CB8AC3E}">
        <p14:creationId xmlns:p14="http://schemas.microsoft.com/office/powerpoint/2010/main" val="1507251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756F-C009-4557-8C65-E5E6DD28BE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1C99F84-2BFB-46F7-BEF8-A8E2A626CD73}"/>
              </a:ext>
            </a:extLst>
          </p:cNvPr>
          <p:cNvSpPr>
            <a:spLocks noGrp="1"/>
          </p:cNvSpPr>
          <p:nvPr>
            <p:ph idx="1"/>
          </p:nvPr>
        </p:nvSpPr>
        <p:spPr/>
        <p:txBody>
          <a:bodyPr/>
          <a:lstStyle/>
          <a:p>
            <a:pPr marL="0" indent="0" fontAlgn="base">
              <a:buNone/>
            </a:pPr>
            <a:r>
              <a:rPr lang="en-US" dirty="0"/>
              <a:t>#10.	What should you be aware of when creating a load switch from discrete components?</a:t>
            </a:r>
          </a:p>
          <a:p>
            <a:pPr marL="457200" lvl="1" indent="0" fontAlgn="base">
              <a:buNone/>
            </a:pPr>
            <a:r>
              <a:rPr lang="en-US" dirty="0"/>
              <a:t>a. Inrush current</a:t>
            </a:r>
          </a:p>
          <a:p>
            <a:pPr marL="457200" lvl="1" indent="0" fontAlgn="base">
              <a:buNone/>
            </a:pPr>
            <a:r>
              <a:rPr lang="en-US" dirty="0"/>
              <a:t>b. QOD</a:t>
            </a:r>
          </a:p>
          <a:p>
            <a:pPr marL="457200" lvl="1" indent="0" fontAlgn="base">
              <a:buNone/>
            </a:pPr>
            <a:r>
              <a:rPr lang="en-US" dirty="0"/>
              <a:t>c. Reverse Current blocking</a:t>
            </a:r>
          </a:p>
          <a:p>
            <a:pPr marL="457200" lvl="1" indent="0" fontAlgn="base">
              <a:buNone/>
            </a:pPr>
            <a:r>
              <a:rPr lang="en-US" dirty="0"/>
              <a:t>d. Power efficiency</a:t>
            </a:r>
          </a:p>
          <a:p>
            <a:pPr marL="457200" lvl="1" indent="0" fontAlgn="base">
              <a:buNone/>
            </a:pPr>
            <a:r>
              <a:rPr lang="en-US" dirty="0"/>
              <a:t>e. All the above</a:t>
            </a:r>
          </a:p>
          <a:p>
            <a:endParaRPr lang="en-US" dirty="0"/>
          </a:p>
        </p:txBody>
      </p:sp>
    </p:spTree>
    <p:extLst>
      <p:ext uri="{BB962C8B-B14F-4D97-AF65-F5344CB8AC3E}">
        <p14:creationId xmlns:p14="http://schemas.microsoft.com/office/powerpoint/2010/main" val="3614423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251D-7C99-4C67-B64E-A4D9239B5069}"/>
              </a:ext>
            </a:extLst>
          </p:cNvPr>
          <p:cNvSpPr>
            <a:spLocks noGrp="1"/>
          </p:cNvSpPr>
          <p:nvPr>
            <p:ph type="title"/>
          </p:nvPr>
        </p:nvSpPr>
        <p:spPr/>
        <p:txBody>
          <a:bodyPr/>
          <a:lstStyle/>
          <a:p>
            <a:r>
              <a:rPr lang="en-US" dirty="0"/>
              <a:t>Answers</a:t>
            </a:r>
          </a:p>
        </p:txBody>
      </p:sp>
      <p:sp>
        <p:nvSpPr>
          <p:cNvPr id="3" name="Content Placeholder 2">
            <a:extLst>
              <a:ext uri="{FF2B5EF4-FFF2-40B4-BE49-F238E27FC236}">
                <a16:creationId xmlns:a16="http://schemas.microsoft.com/office/drawing/2014/main" id="{959641C6-58E4-4F12-AE86-75CB4B3325C2}"/>
              </a:ext>
            </a:extLst>
          </p:cNvPr>
          <p:cNvSpPr>
            <a:spLocks noGrp="1"/>
          </p:cNvSpPr>
          <p:nvPr>
            <p:ph idx="1"/>
          </p:nvPr>
        </p:nvSpPr>
        <p:spPr/>
        <p:txBody>
          <a:bodyPr>
            <a:normAutofit fontScale="92500" lnSpcReduction="20000"/>
          </a:bodyPr>
          <a:lstStyle/>
          <a:p>
            <a:pPr marL="0" indent="0">
              <a:buNone/>
            </a:pPr>
            <a:r>
              <a:rPr lang="en-US" dirty="0"/>
              <a:t>1.B</a:t>
            </a:r>
          </a:p>
          <a:p>
            <a:pPr marL="0" indent="0">
              <a:buNone/>
            </a:pPr>
            <a:r>
              <a:rPr lang="en-US" dirty="0"/>
              <a:t>2.B</a:t>
            </a:r>
          </a:p>
          <a:p>
            <a:pPr marL="0" indent="0">
              <a:buNone/>
            </a:pPr>
            <a:r>
              <a:rPr lang="en-US" dirty="0"/>
              <a:t>3.D</a:t>
            </a:r>
          </a:p>
          <a:p>
            <a:pPr marL="0" indent="0">
              <a:buNone/>
            </a:pPr>
            <a:r>
              <a:rPr lang="en-US" dirty="0"/>
              <a:t>4. A, B, C, D</a:t>
            </a:r>
          </a:p>
          <a:p>
            <a:pPr marL="0" indent="0">
              <a:buNone/>
            </a:pPr>
            <a:r>
              <a:rPr lang="en-US" dirty="0"/>
              <a:t>5.C</a:t>
            </a:r>
          </a:p>
          <a:p>
            <a:pPr marL="0" indent="0">
              <a:buNone/>
            </a:pPr>
            <a:r>
              <a:rPr lang="en-US" dirty="0"/>
              <a:t>6. C</a:t>
            </a:r>
          </a:p>
          <a:p>
            <a:pPr marL="0" indent="0">
              <a:buNone/>
            </a:pPr>
            <a:r>
              <a:rPr lang="en-US" dirty="0"/>
              <a:t>7.D</a:t>
            </a:r>
          </a:p>
          <a:p>
            <a:pPr marL="0" indent="0">
              <a:buNone/>
            </a:pPr>
            <a:r>
              <a:rPr lang="en-US" dirty="0"/>
              <a:t>8. C</a:t>
            </a:r>
          </a:p>
          <a:p>
            <a:pPr marL="0" indent="0">
              <a:buNone/>
            </a:pPr>
            <a:r>
              <a:rPr lang="en-US" dirty="0"/>
              <a:t>9.B</a:t>
            </a:r>
          </a:p>
          <a:p>
            <a:pPr marL="0" indent="0">
              <a:buNone/>
            </a:pPr>
            <a:r>
              <a:rPr lang="en-US" dirty="0"/>
              <a:t>10.E</a:t>
            </a:r>
          </a:p>
        </p:txBody>
      </p:sp>
    </p:spTree>
    <p:extLst>
      <p:ext uri="{BB962C8B-B14F-4D97-AF65-F5344CB8AC3E}">
        <p14:creationId xmlns:p14="http://schemas.microsoft.com/office/powerpoint/2010/main" val="422548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B0F1-44D6-43C8-AFAC-33E7AC931C7E}"/>
              </a:ext>
            </a:extLst>
          </p:cNvPr>
          <p:cNvSpPr>
            <a:spLocks noGrp="1"/>
          </p:cNvSpPr>
          <p:nvPr>
            <p:ph type="title"/>
          </p:nvPr>
        </p:nvSpPr>
        <p:spPr/>
        <p:txBody>
          <a:bodyPr/>
          <a:lstStyle/>
          <a:p>
            <a:r>
              <a:rPr lang="en-US" dirty="0"/>
              <a:t>Choosing the Right Linear Regulator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C38028F-FE7F-4973-8D41-8261E4844806}"/>
                  </a:ext>
                </a:extLst>
              </p:cNvPr>
              <p:cNvSpPr>
                <a:spLocks noGrp="1"/>
              </p:cNvSpPr>
              <p:nvPr>
                <p:ph idx="1"/>
              </p:nvPr>
            </p:nvSpPr>
            <p:spPr>
              <a:xfrm>
                <a:off x="1141412" y="1447060"/>
                <a:ext cx="9905999" cy="4033325"/>
              </a:xfrm>
            </p:spPr>
            <p:txBody>
              <a:bodyPr>
                <a:noAutofit/>
              </a:bodyPr>
              <a:lstStyle/>
              <a:p>
                <a:r>
                  <a:rPr lang="en-US" sz="2400" dirty="0"/>
                  <a:t>Things to consider: dropout voltage, temperature constraints, space/layout, and negative voltage</a:t>
                </a:r>
              </a:p>
              <a:p>
                <a:r>
                  <a:rPr lang="en-US" sz="2400" dirty="0"/>
                  <a:t>Dropout voltage is the voltage at which the input voltage must stay above the output voltage for operation.  For example, the LM7805 has an output voltage of 5V but can only maintain this if the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𝑖𝑛</m:t>
                        </m:r>
                      </m:sub>
                    </m:sSub>
                    <m:r>
                      <a:rPr lang="en-US" sz="2400" b="0" i="1" smtClean="0">
                        <a:latin typeface="Cambria Math" panose="02040503050406030204" pitchFamily="18" charset="0"/>
                      </a:rPr>
                      <m:t>&gt;7</m:t>
                    </m:r>
                    <m:r>
                      <a:rPr lang="en-US" sz="2400" b="0" i="1" smtClean="0">
                        <a:latin typeface="Cambria Math" panose="02040503050406030204" pitchFamily="18" charset="0"/>
                      </a:rPr>
                      <m:t>𝑉</m:t>
                    </m:r>
                    <m:r>
                      <a:rPr lang="en-US" sz="2400" b="0" i="0" smtClean="0">
                        <a:latin typeface="Cambria Math" panose="02040503050406030204" pitchFamily="18" charset="0"/>
                      </a:rPr>
                      <m:t>.</m:t>
                    </m:r>
                  </m:oMath>
                </a14:m>
                <a:r>
                  <a:rPr lang="en-US" sz="2400" dirty="0"/>
                  <a:t>  So the dropout voltage in this case is 7V-5V=2V.  In cases like these, you will want to use a </a:t>
                </a:r>
                <a:r>
                  <a:rPr lang="en-US" sz="2400" b="1" dirty="0"/>
                  <a:t>low-dropout </a:t>
                </a:r>
                <a:r>
                  <a:rPr lang="en-US" sz="2400" dirty="0"/>
                  <a:t>regulator (LDO)</a:t>
                </a:r>
              </a:p>
              <a:p>
                <a:r>
                  <a:rPr lang="en-US" sz="2400" dirty="0"/>
                  <a:t>The reason they are widely inefficient is because of the difference in voltage between the input and output and the current being limited at the output depending on the regulator.  </a:t>
                </a:r>
              </a:p>
            </p:txBody>
          </p:sp>
        </mc:Choice>
        <mc:Fallback>
          <p:sp>
            <p:nvSpPr>
              <p:cNvPr id="3" name="Content Placeholder 2">
                <a:extLst>
                  <a:ext uri="{FF2B5EF4-FFF2-40B4-BE49-F238E27FC236}">
                    <a16:creationId xmlns:a16="http://schemas.microsoft.com/office/drawing/2014/main" id="{3C38028F-FE7F-4973-8D41-8261E4844806}"/>
                  </a:ext>
                </a:extLst>
              </p:cNvPr>
              <p:cNvSpPr>
                <a:spLocks noGrp="1" noRot="1" noChangeAspect="1" noMove="1" noResize="1" noEditPoints="1" noAdjustHandles="1" noChangeArrowheads="1" noChangeShapeType="1" noTextEdit="1"/>
              </p:cNvSpPr>
              <p:nvPr>
                <p:ph idx="1"/>
              </p:nvPr>
            </p:nvSpPr>
            <p:spPr>
              <a:xfrm>
                <a:off x="1141412" y="1447060"/>
                <a:ext cx="9905999" cy="4033325"/>
              </a:xfrm>
              <a:blipFill>
                <a:blip r:embed="rId2"/>
                <a:stretch>
                  <a:fillRect l="-800" t="-2115" r="-61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368532C0-09C5-49E7-B4CD-F0571ECD9AB0}"/>
              </a:ext>
            </a:extLst>
          </p:cNvPr>
          <p:cNvSpPr/>
          <p:nvPr/>
        </p:nvSpPr>
        <p:spPr>
          <a:xfrm>
            <a:off x="800101" y="5923570"/>
            <a:ext cx="11024936" cy="646331"/>
          </a:xfrm>
          <a:prstGeom prst="rect">
            <a:avLst/>
          </a:prstGeom>
        </p:spPr>
        <p:txBody>
          <a:bodyPr wrap="square">
            <a:spAutoFit/>
          </a:bodyPr>
          <a:lstStyle/>
          <a:p>
            <a:r>
              <a:rPr lang="en-US" dirty="0"/>
              <a:t>Source:</a:t>
            </a:r>
            <a:r>
              <a:rPr lang="en-US" dirty="0">
                <a:hlinkClick r:id="rId3"/>
              </a:rPr>
              <a:t>  https://www.digikey.com/en/articles/techzone/2017/sep/understanding-the-advantages-and-disadvantages-of-linear-regulators</a:t>
            </a:r>
            <a:endParaRPr lang="en-US" dirty="0"/>
          </a:p>
        </p:txBody>
      </p:sp>
    </p:spTree>
    <p:extLst>
      <p:ext uri="{BB962C8B-B14F-4D97-AF65-F5344CB8AC3E}">
        <p14:creationId xmlns:p14="http://schemas.microsoft.com/office/powerpoint/2010/main" val="117281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BB26-1EC9-4C97-81CE-B85FCB6F1515}"/>
              </a:ext>
            </a:extLst>
          </p:cNvPr>
          <p:cNvSpPr>
            <a:spLocks noGrp="1"/>
          </p:cNvSpPr>
          <p:nvPr>
            <p:ph type="title"/>
          </p:nvPr>
        </p:nvSpPr>
        <p:spPr>
          <a:xfrm>
            <a:off x="1141413" y="269603"/>
            <a:ext cx="9905998" cy="1478570"/>
          </a:xfrm>
        </p:spPr>
        <p:txBody>
          <a:bodyPr/>
          <a:lstStyle/>
          <a:p>
            <a:r>
              <a:rPr lang="en-US" dirty="0"/>
              <a:t>Choosing the Right Linear Regulator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2FB768-6AF6-4690-AE0D-777C4F0CADA1}"/>
                  </a:ext>
                </a:extLst>
              </p:cNvPr>
              <p:cNvSpPr>
                <a:spLocks noGrp="1"/>
              </p:cNvSpPr>
              <p:nvPr>
                <p:ph idx="1"/>
              </p:nvPr>
            </p:nvSpPr>
            <p:spPr>
              <a:xfrm>
                <a:off x="1141413" y="1960028"/>
                <a:ext cx="9905999" cy="4449650"/>
              </a:xfrm>
            </p:spPr>
            <p:txBody>
              <a:bodyPr>
                <a:normAutofit fontScale="25000" lnSpcReduction="20000"/>
              </a:bodyPr>
              <a:lstStyle/>
              <a:p>
                <a:r>
                  <a:rPr lang="en-US" sz="9600" dirty="0"/>
                  <a:t>The power loss can be calculated using the following equation: </a:t>
                </a:r>
              </a:p>
              <a:p>
                <a14:m>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𝑃</m:t>
                        </m:r>
                      </m:e>
                      <m:sub>
                        <m:r>
                          <a:rPr lang="en-US" sz="9600" i="1">
                            <a:latin typeface="Cambria Math" panose="02040503050406030204" pitchFamily="18" charset="0"/>
                          </a:rPr>
                          <m:t>𝐿𝑜𝑠𝑠</m:t>
                        </m:r>
                      </m:sub>
                    </m:sSub>
                    <m:r>
                      <a:rPr lang="en-US" sz="9600" i="1">
                        <a:latin typeface="Cambria Math" panose="02040503050406030204" pitchFamily="18" charset="0"/>
                      </a:rPr>
                      <m:t>=</m:t>
                    </m:r>
                  </m:oMath>
                </a14:m>
                <a:r>
                  <a:rPr lang="en-US" sz="9600" dirty="0"/>
                  <a:t>output current * voltage difference between the input and output.</a:t>
                </a:r>
              </a:p>
              <a:p>
                <a:r>
                  <a:rPr lang="en-US" sz="9600" dirty="0"/>
                  <a:t>The lost power is converted into something called </a:t>
                </a:r>
                <a:r>
                  <a:rPr lang="en-US" sz="9600" b="1" dirty="0"/>
                  <a:t>waste heat</a:t>
                </a:r>
                <a:r>
                  <a:rPr lang="en-US" sz="9600" dirty="0"/>
                  <a:t>.  So depending on the voltage drop, they can get pretty hot.  Regulators will have a thermal rating on the datasheet. So if you know you have a temperature concern, check the datasheet before you buy it, to be sure that it’s right for you.</a:t>
                </a:r>
              </a:p>
              <a:p>
                <a:r>
                  <a:rPr lang="en-US" sz="9600" dirty="0"/>
                  <a:t>Linear regulators are very cheap and small in size usually coming in packages like TO-220 (3 pins pointing down) or dip ICs. However, since they do get hot, a heat sink may be required to be attached (bulky)</a:t>
                </a:r>
              </a:p>
              <a:p>
                <a:r>
                  <a:rPr lang="en-US" sz="9600" dirty="0"/>
                  <a:t>Linear regulators can also regulate negative voltages, 78XX series will regulate positive and 79XX series can regulate negative voltages</a:t>
                </a:r>
              </a:p>
              <a:p>
                <a:endParaRPr lang="en-US" dirty="0"/>
              </a:p>
            </p:txBody>
          </p:sp>
        </mc:Choice>
        <mc:Fallback>
          <p:sp>
            <p:nvSpPr>
              <p:cNvPr id="3" name="Content Placeholder 2">
                <a:extLst>
                  <a:ext uri="{FF2B5EF4-FFF2-40B4-BE49-F238E27FC236}">
                    <a16:creationId xmlns:a16="http://schemas.microsoft.com/office/drawing/2014/main" id="{E82FB768-6AF6-4690-AE0D-777C4F0CADA1}"/>
                  </a:ext>
                </a:extLst>
              </p:cNvPr>
              <p:cNvSpPr>
                <a:spLocks noGrp="1" noRot="1" noChangeAspect="1" noMove="1" noResize="1" noEditPoints="1" noAdjustHandles="1" noChangeArrowheads="1" noChangeShapeType="1" noTextEdit="1"/>
              </p:cNvSpPr>
              <p:nvPr>
                <p:ph idx="1"/>
              </p:nvPr>
            </p:nvSpPr>
            <p:spPr>
              <a:xfrm>
                <a:off x="1141413" y="1960028"/>
                <a:ext cx="9905999" cy="4449650"/>
              </a:xfrm>
              <a:blipFill>
                <a:blip r:embed="rId2"/>
                <a:stretch>
                  <a:fillRect l="-800" t="-3155" r="-1662"/>
                </a:stretch>
              </a:blipFill>
            </p:spPr>
            <p:txBody>
              <a:bodyPr/>
              <a:lstStyle/>
              <a:p>
                <a:r>
                  <a:rPr lang="en-US">
                    <a:noFill/>
                  </a:rPr>
                  <a:t> </a:t>
                </a:r>
              </a:p>
            </p:txBody>
          </p:sp>
        </mc:Fallback>
      </mc:AlternateContent>
    </p:spTree>
    <p:extLst>
      <p:ext uri="{BB962C8B-B14F-4D97-AF65-F5344CB8AC3E}">
        <p14:creationId xmlns:p14="http://schemas.microsoft.com/office/powerpoint/2010/main" val="133124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DFE4-AC01-40A0-910E-42AF2D7342E6}"/>
              </a:ext>
            </a:extLst>
          </p:cNvPr>
          <p:cNvSpPr>
            <a:spLocks noGrp="1"/>
          </p:cNvSpPr>
          <p:nvPr>
            <p:ph type="title"/>
          </p:nvPr>
        </p:nvSpPr>
        <p:spPr/>
        <p:txBody>
          <a:bodyPr/>
          <a:lstStyle/>
          <a:p>
            <a:r>
              <a:rPr lang="en-US" dirty="0"/>
              <a:t>Low Dropout linear regulators (LDO)</a:t>
            </a:r>
          </a:p>
        </p:txBody>
      </p:sp>
      <p:sp>
        <p:nvSpPr>
          <p:cNvPr id="3" name="Content Placeholder 2">
            <a:extLst>
              <a:ext uri="{FF2B5EF4-FFF2-40B4-BE49-F238E27FC236}">
                <a16:creationId xmlns:a16="http://schemas.microsoft.com/office/drawing/2014/main" id="{AEE12EEB-883A-4FFF-9C3B-2B6EB46A9E2A}"/>
              </a:ext>
            </a:extLst>
          </p:cNvPr>
          <p:cNvSpPr>
            <a:spLocks noGrp="1"/>
          </p:cNvSpPr>
          <p:nvPr>
            <p:ph idx="1"/>
          </p:nvPr>
        </p:nvSpPr>
        <p:spPr/>
        <p:txBody>
          <a:bodyPr>
            <a:normAutofit/>
          </a:bodyPr>
          <a:lstStyle/>
          <a:p>
            <a:r>
              <a:rPr lang="en-US" dirty="0"/>
              <a:t>From earlier: dropout voltage is the voltage at which the input voltage must stay above the output voltage for operation. </a:t>
            </a:r>
          </a:p>
          <a:p>
            <a:r>
              <a:rPr lang="en-US" dirty="0"/>
              <a:t>Linear regulators usually offer a dropout voltage of 1V or more.</a:t>
            </a:r>
          </a:p>
          <a:p>
            <a:r>
              <a:rPr lang="en-US" dirty="0"/>
              <a:t>How low is low?  With an LDO, the dropout voltage is usually less than 0.3V with an extreme one being 25mV (MAX15101)</a:t>
            </a:r>
          </a:p>
          <a:p>
            <a:r>
              <a:rPr lang="en-US" dirty="0"/>
              <a:t>The low dropout voltage makes them ideal for portables and battery powered applications.</a:t>
            </a:r>
          </a:p>
          <a:p>
            <a:pPr marL="0" indent="0">
              <a:buNone/>
            </a:pPr>
            <a:endParaRPr lang="en-US" dirty="0"/>
          </a:p>
          <a:p>
            <a:endParaRPr lang="en-US" dirty="0"/>
          </a:p>
        </p:txBody>
      </p:sp>
    </p:spTree>
    <p:extLst>
      <p:ext uri="{BB962C8B-B14F-4D97-AF65-F5344CB8AC3E}">
        <p14:creationId xmlns:p14="http://schemas.microsoft.com/office/powerpoint/2010/main" val="54526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41DA-B3EF-4D57-AB99-5CF49474C7C8}"/>
              </a:ext>
            </a:extLst>
          </p:cNvPr>
          <p:cNvSpPr>
            <a:spLocks noGrp="1"/>
          </p:cNvSpPr>
          <p:nvPr>
            <p:ph type="title"/>
          </p:nvPr>
        </p:nvSpPr>
        <p:spPr>
          <a:xfrm>
            <a:off x="1141413" y="248826"/>
            <a:ext cx="9905998" cy="1478570"/>
          </a:xfrm>
        </p:spPr>
        <p:txBody>
          <a:bodyPr/>
          <a:lstStyle/>
          <a:p>
            <a:r>
              <a:rPr lang="en-US" dirty="0"/>
              <a:t>Example Circuits for Linear Regulators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14775F-FF0C-4DE8-B954-0253444C1C9D}"/>
                  </a:ext>
                </a:extLst>
              </p:cNvPr>
              <p:cNvSpPr>
                <a:spLocks noGrp="1"/>
              </p:cNvSpPr>
              <p:nvPr>
                <p:ph idx="1"/>
              </p:nvPr>
            </p:nvSpPr>
            <p:spPr>
              <a:xfrm>
                <a:off x="1141412" y="1330409"/>
                <a:ext cx="9905999" cy="3541714"/>
              </a:xfrm>
            </p:spPr>
            <p:txBody>
              <a:bodyPr>
                <a:norm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𝑂</m:t>
                        </m:r>
                      </m:sub>
                    </m:sSub>
                  </m:oMath>
                </a14:m>
                <a:r>
                  <a:rPr lang="en-US" sz="2000" dirty="0"/>
                  <a:t> improves stability and transient response</a:t>
                </a: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𝐼</m:t>
                        </m:r>
                      </m:sub>
                    </m:sSub>
                  </m:oMath>
                </a14:m>
                <a:r>
                  <a:rPr lang="en-US" sz="2000" dirty="0"/>
                  <a:t> is required if regulator is located an appreciable distance from the power supply filter also implemented to improve stability at the output</a:t>
                </a:r>
              </a:p>
              <a:p>
                <a:r>
                  <a:rPr lang="en-US" sz="2000" dirty="0"/>
                  <a:t>The adjust pin is used to control the output voltage.  In a LM317, the voltage between the adjust and output terminals can range for 1.25 to 37V.</a:t>
                </a:r>
              </a:p>
            </p:txBody>
          </p:sp>
        </mc:Choice>
        <mc:Fallback xmlns="">
          <p:sp>
            <p:nvSpPr>
              <p:cNvPr id="3" name="Content Placeholder 2">
                <a:extLst>
                  <a:ext uri="{FF2B5EF4-FFF2-40B4-BE49-F238E27FC236}">
                    <a16:creationId xmlns:a16="http://schemas.microsoft.com/office/drawing/2014/main" id="{3014775F-FF0C-4DE8-B954-0253444C1C9D}"/>
                  </a:ext>
                </a:extLst>
              </p:cNvPr>
              <p:cNvSpPr>
                <a:spLocks noGrp="1" noRot="1" noChangeAspect="1" noMove="1" noResize="1" noEditPoints="1" noAdjustHandles="1" noChangeArrowheads="1" noChangeShapeType="1" noTextEdit="1"/>
              </p:cNvSpPr>
              <p:nvPr>
                <p:ph idx="1"/>
              </p:nvPr>
            </p:nvSpPr>
            <p:spPr>
              <a:xfrm>
                <a:off x="1141412" y="1330409"/>
                <a:ext cx="9905999" cy="3541714"/>
              </a:xfrm>
              <a:blipFill>
                <a:blip r:embed="rId2"/>
                <a:stretch>
                  <a:fillRect l="-862" t="-15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FF58B42-9B24-45F4-B046-BABD8E7D2395}"/>
              </a:ext>
            </a:extLst>
          </p:cNvPr>
          <p:cNvPicPr>
            <a:picLocks noChangeAspect="1"/>
          </p:cNvPicPr>
          <p:nvPr/>
        </p:nvPicPr>
        <p:blipFill>
          <a:blip r:embed="rId3"/>
          <a:stretch>
            <a:fillRect/>
          </a:stretch>
        </p:blipFill>
        <p:spPr>
          <a:xfrm>
            <a:off x="44810" y="3636947"/>
            <a:ext cx="4188808" cy="2607442"/>
          </a:xfrm>
          <a:prstGeom prst="rect">
            <a:avLst/>
          </a:prstGeom>
        </p:spPr>
      </p:pic>
      <p:sp>
        <p:nvSpPr>
          <p:cNvPr id="5" name="Rectangle 4">
            <a:extLst>
              <a:ext uri="{FF2B5EF4-FFF2-40B4-BE49-F238E27FC236}">
                <a16:creationId xmlns:a16="http://schemas.microsoft.com/office/drawing/2014/main" id="{6AA9F01C-9FB1-4894-9A58-49290ADC23FA}"/>
              </a:ext>
            </a:extLst>
          </p:cNvPr>
          <p:cNvSpPr/>
          <p:nvPr/>
        </p:nvSpPr>
        <p:spPr>
          <a:xfrm>
            <a:off x="44810" y="6389647"/>
            <a:ext cx="5820952" cy="369332"/>
          </a:xfrm>
          <a:prstGeom prst="rect">
            <a:avLst/>
          </a:prstGeom>
        </p:spPr>
        <p:txBody>
          <a:bodyPr wrap="none">
            <a:spAutoFit/>
          </a:bodyPr>
          <a:lstStyle/>
          <a:p>
            <a:r>
              <a:rPr lang="en-US" dirty="0">
                <a:hlinkClick r:id="rId4"/>
              </a:rPr>
              <a:t>https://www.fairchildsemi.com/datasheets/LM/LM7805.pdf</a:t>
            </a:r>
            <a:endParaRPr lang="en-US" dirty="0"/>
          </a:p>
        </p:txBody>
      </p:sp>
      <p:pic>
        <p:nvPicPr>
          <p:cNvPr id="6" name="Picture 5">
            <a:extLst>
              <a:ext uri="{FF2B5EF4-FFF2-40B4-BE49-F238E27FC236}">
                <a16:creationId xmlns:a16="http://schemas.microsoft.com/office/drawing/2014/main" id="{EA803FDB-3E65-43A1-B370-F1077F25F58C}"/>
              </a:ext>
            </a:extLst>
          </p:cNvPr>
          <p:cNvPicPr>
            <a:picLocks noChangeAspect="1"/>
          </p:cNvPicPr>
          <p:nvPr/>
        </p:nvPicPr>
        <p:blipFill>
          <a:blip r:embed="rId5"/>
          <a:stretch>
            <a:fillRect/>
          </a:stretch>
        </p:blipFill>
        <p:spPr>
          <a:xfrm>
            <a:off x="7314617" y="3329026"/>
            <a:ext cx="4047253" cy="2992076"/>
          </a:xfrm>
          <a:prstGeom prst="rect">
            <a:avLst/>
          </a:prstGeom>
        </p:spPr>
      </p:pic>
      <p:sp>
        <p:nvSpPr>
          <p:cNvPr id="7" name="Rectangle 6">
            <a:extLst>
              <a:ext uri="{FF2B5EF4-FFF2-40B4-BE49-F238E27FC236}">
                <a16:creationId xmlns:a16="http://schemas.microsoft.com/office/drawing/2014/main" id="{63E7F98D-AB2A-4ABB-83B0-38F930C8DA27}"/>
              </a:ext>
            </a:extLst>
          </p:cNvPr>
          <p:cNvSpPr/>
          <p:nvPr/>
        </p:nvSpPr>
        <p:spPr>
          <a:xfrm>
            <a:off x="6096000" y="6389647"/>
            <a:ext cx="5395131" cy="369332"/>
          </a:xfrm>
          <a:prstGeom prst="rect">
            <a:avLst/>
          </a:prstGeom>
        </p:spPr>
        <p:txBody>
          <a:bodyPr wrap="none">
            <a:spAutoFit/>
          </a:bodyPr>
          <a:lstStyle/>
          <a:p>
            <a:r>
              <a:rPr lang="en-US" dirty="0">
                <a:hlinkClick r:id="rId6"/>
              </a:rPr>
              <a:t>https://www.onsemi.com/pub/Collateral/LM317-D.PDF</a:t>
            </a:r>
            <a:endParaRPr lang="en-US" dirty="0"/>
          </a:p>
        </p:txBody>
      </p:sp>
      <p:pic>
        <p:nvPicPr>
          <p:cNvPr id="8" name="Picture 7">
            <a:extLst>
              <a:ext uri="{FF2B5EF4-FFF2-40B4-BE49-F238E27FC236}">
                <a16:creationId xmlns:a16="http://schemas.microsoft.com/office/drawing/2014/main" id="{06E27C20-7A1B-4627-96B1-E2652FC1B3DC}"/>
              </a:ext>
            </a:extLst>
          </p:cNvPr>
          <p:cNvPicPr>
            <a:picLocks noChangeAspect="1"/>
          </p:cNvPicPr>
          <p:nvPr/>
        </p:nvPicPr>
        <p:blipFill>
          <a:blip r:embed="rId7"/>
          <a:stretch>
            <a:fillRect/>
          </a:stretch>
        </p:blipFill>
        <p:spPr>
          <a:xfrm>
            <a:off x="4999373" y="4246253"/>
            <a:ext cx="2315244" cy="578811"/>
          </a:xfrm>
          <a:prstGeom prst="rect">
            <a:avLst/>
          </a:prstGeom>
        </p:spPr>
      </p:pic>
    </p:spTree>
    <p:extLst>
      <p:ext uri="{BB962C8B-B14F-4D97-AF65-F5344CB8AC3E}">
        <p14:creationId xmlns:p14="http://schemas.microsoft.com/office/powerpoint/2010/main" val="21510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6DD8-B24B-449D-A0C2-E463E30C5E16}"/>
              </a:ext>
            </a:extLst>
          </p:cNvPr>
          <p:cNvSpPr>
            <a:spLocks noGrp="1"/>
          </p:cNvSpPr>
          <p:nvPr>
            <p:ph type="title"/>
          </p:nvPr>
        </p:nvSpPr>
        <p:spPr>
          <a:xfrm>
            <a:off x="1141413" y="329760"/>
            <a:ext cx="9905998" cy="1478570"/>
          </a:xfrm>
        </p:spPr>
        <p:txBody>
          <a:bodyPr/>
          <a:lstStyle/>
          <a:p>
            <a:r>
              <a:rPr lang="en-US" dirty="0"/>
              <a:t>Switching Regulators</a:t>
            </a:r>
          </a:p>
        </p:txBody>
      </p:sp>
      <p:sp>
        <p:nvSpPr>
          <p:cNvPr id="3" name="Content Placeholder 2">
            <a:extLst>
              <a:ext uri="{FF2B5EF4-FFF2-40B4-BE49-F238E27FC236}">
                <a16:creationId xmlns:a16="http://schemas.microsoft.com/office/drawing/2014/main" id="{1BA628E8-5870-445B-81BA-94755795EDEA}"/>
              </a:ext>
            </a:extLst>
          </p:cNvPr>
          <p:cNvSpPr>
            <a:spLocks noGrp="1"/>
          </p:cNvSpPr>
          <p:nvPr>
            <p:ph idx="1"/>
          </p:nvPr>
        </p:nvSpPr>
        <p:spPr>
          <a:xfrm>
            <a:off x="1141413" y="1659940"/>
            <a:ext cx="9905999" cy="4175376"/>
          </a:xfrm>
        </p:spPr>
        <p:txBody>
          <a:bodyPr>
            <a:normAutofit fontScale="32500" lnSpcReduction="20000"/>
          </a:bodyPr>
          <a:lstStyle/>
          <a:p>
            <a:r>
              <a:rPr lang="en-US" sz="7400" dirty="0"/>
              <a:t>Switching regulators use the pass transistor of a switching-mode supply to continually switch between low-dissipation, full-on and full-off states, and spends very little time in the high dissipation transitions, which minimizes wasted energy.</a:t>
            </a:r>
          </a:p>
          <a:p>
            <a:r>
              <a:rPr lang="en-US" sz="7400" dirty="0"/>
              <a:t>Voltage regulation is achieved by varying the ratio between on-to-off times.</a:t>
            </a:r>
          </a:p>
          <a:p>
            <a:r>
              <a:rPr lang="en-US" sz="7400" dirty="0"/>
              <a:t>Switching regulators advantage is higher power conversion efficiency.  Ideally switching regulators dissipate no power.</a:t>
            </a:r>
          </a:p>
          <a:p>
            <a:r>
              <a:rPr lang="en-US" sz="7400" dirty="0"/>
              <a:t>There are still losses, specifically when the regulator switches between the on and off cycles.  Power loss can be attributed to many things such as architecture (inductor core, capacitor choice, load), input voltage, output load conditions.</a:t>
            </a:r>
          </a:p>
          <a:p>
            <a:r>
              <a:rPr lang="en-US" sz="7400" dirty="0"/>
              <a:t>General rule of thumb, if your linear regulator is dissipating several watts of power, use a switching regulator instead</a:t>
            </a:r>
          </a:p>
          <a:p>
            <a:endParaRPr lang="en-US" dirty="0"/>
          </a:p>
        </p:txBody>
      </p:sp>
      <p:sp>
        <p:nvSpPr>
          <p:cNvPr id="4" name="Rectangle 3">
            <a:extLst>
              <a:ext uri="{FF2B5EF4-FFF2-40B4-BE49-F238E27FC236}">
                <a16:creationId xmlns:a16="http://schemas.microsoft.com/office/drawing/2014/main" id="{DF076A8D-0B2A-4FFE-8759-CDBF0518916C}"/>
              </a:ext>
            </a:extLst>
          </p:cNvPr>
          <p:cNvSpPr/>
          <p:nvPr/>
        </p:nvSpPr>
        <p:spPr>
          <a:xfrm>
            <a:off x="838200" y="6127234"/>
            <a:ext cx="8598568" cy="369332"/>
          </a:xfrm>
          <a:prstGeom prst="rect">
            <a:avLst/>
          </a:prstGeom>
        </p:spPr>
        <p:txBody>
          <a:bodyPr wrap="square">
            <a:spAutoFit/>
          </a:bodyPr>
          <a:lstStyle/>
          <a:p>
            <a:r>
              <a:rPr lang="en-US" dirty="0"/>
              <a:t>Source: </a:t>
            </a:r>
            <a:r>
              <a:rPr lang="en-US" dirty="0">
                <a:hlinkClick r:id="rId2"/>
              </a:rPr>
              <a:t>https://www.dimensionengineering.com/info/switching-regulators</a:t>
            </a:r>
            <a:endParaRPr lang="en-US" dirty="0"/>
          </a:p>
        </p:txBody>
      </p:sp>
    </p:spTree>
    <p:extLst>
      <p:ext uri="{BB962C8B-B14F-4D97-AF65-F5344CB8AC3E}">
        <p14:creationId xmlns:p14="http://schemas.microsoft.com/office/powerpoint/2010/main" val="2231888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3285</TotalTime>
  <Words>3711</Words>
  <Application>Microsoft Office PowerPoint</Application>
  <PresentationFormat>Widescreen</PresentationFormat>
  <Paragraphs>275</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Cambria Math</vt:lpstr>
      <vt:lpstr>Office Theme</vt:lpstr>
      <vt:lpstr>Power Management Integrated Circuits</vt:lpstr>
      <vt:lpstr>Introduction: What is a PMIC</vt:lpstr>
      <vt:lpstr>Voltage Regulators</vt:lpstr>
      <vt:lpstr>Linear Regulators</vt:lpstr>
      <vt:lpstr>Choosing the Right Linear Regulator</vt:lpstr>
      <vt:lpstr>Choosing the Right Linear Regulator</vt:lpstr>
      <vt:lpstr>Low Dropout linear regulators (LDO)</vt:lpstr>
      <vt:lpstr>Example Circuits for Linear Regulators</vt:lpstr>
      <vt:lpstr>Switching Regulators</vt:lpstr>
      <vt:lpstr>Let’s Review</vt:lpstr>
      <vt:lpstr>Switching regulators</vt:lpstr>
      <vt:lpstr>Benefits of Non-isolated Switching Regulators</vt:lpstr>
      <vt:lpstr>Benefits of Isolated Switching Regulators</vt:lpstr>
      <vt:lpstr>Buck Converters</vt:lpstr>
      <vt:lpstr>Buck Converter Operation</vt:lpstr>
      <vt:lpstr>PowerPoint Presentation</vt:lpstr>
      <vt:lpstr>Boost Converters</vt:lpstr>
      <vt:lpstr>Boost Converter Operation</vt:lpstr>
      <vt:lpstr>PowerPoint Presentation</vt:lpstr>
      <vt:lpstr>Load Switches- What are they?</vt:lpstr>
      <vt:lpstr>Load Switches – What can I do with them?</vt:lpstr>
      <vt:lpstr>High Side Switch</vt:lpstr>
      <vt:lpstr>Low Side Switch</vt:lpstr>
      <vt:lpstr>What’s the difference</vt:lpstr>
      <vt:lpstr>Discrete Solutions for Load Switches</vt:lpstr>
      <vt:lpstr>Discrete Solutions for Load Switches</vt:lpstr>
      <vt:lpstr>Discrete Solutions for Load Switches</vt:lpstr>
      <vt:lpstr>What is Inrush Current</vt:lpstr>
      <vt:lpstr>Solutions for Reducing Inrush Current</vt:lpstr>
      <vt:lpstr>Solutions for Reducing Inrush Current (cont.)</vt:lpstr>
      <vt:lpstr>Quick Output Discharge (QOD)</vt:lpstr>
      <vt:lpstr>QOD:</vt:lpstr>
      <vt:lpstr>The PMOS- EE 330 Review</vt:lpstr>
      <vt:lpstr>Let’s do a simple analysis of polarity protection using a pmos:</vt:lpstr>
      <vt:lpstr>Polarity and current protection</vt:lpstr>
      <vt:lpstr>Load Switch Solution </vt:lpstr>
      <vt:lpstr>Questions?</vt:lpstr>
      <vt:lpstr>Test Your Knowledge</vt:lpstr>
      <vt:lpstr>PowerPoint Presentation</vt:lpstr>
      <vt:lpstr>PowerPoint Presentation</vt:lpstr>
      <vt:lpstr>PowerPoint Presentation</vt:lpstr>
      <vt:lpstr>PowerPoint Presentation</vt:lpstr>
      <vt:lpstr>PowerPoint Presentation</vt:lpstr>
      <vt:lpstr>PowerPoint Presentation</vt:lpstr>
      <vt:lpstr>#8. How does a boost converter use an inductor’s stored energy to step up voltage? </vt:lpstr>
      <vt:lpstr>#9 What does QOD stand for?</vt:lpstr>
      <vt:lpstr>PowerPoint Presentation</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PMIC</dc:title>
  <dc:creator>Tai Nguyen</dc:creator>
  <cp:lastModifiedBy>Tai Nguyen</cp:lastModifiedBy>
  <cp:revision>94</cp:revision>
  <dcterms:created xsi:type="dcterms:W3CDTF">2017-10-14T05:13:04Z</dcterms:created>
  <dcterms:modified xsi:type="dcterms:W3CDTF">2017-10-30T17:02:03Z</dcterms:modified>
</cp:coreProperties>
</file>