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65" r:id="rId4"/>
    <p:sldId id="259" r:id="rId5"/>
    <p:sldId id="263" r:id="rId6"/>
    <p:sldId id="264" r:id="rId7"/>
    <p:sldId id="266" r:id="rId8"/>
    <p:sldId id="268" r:id="rId9"/>
    <p:sldId id="275" r:id="rId10"/>
    <p:sldId id="272" r:id="rId11"/>
    <p:sldId id="277" r:id="rId12"/>
    <p:sldId id="261" r:id="rId13"/>
    <p:sldId id="260" r:id="rId14"/>
    <p:sldId id="262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4A799D-20AE-4E5A-AE34-562E4F006492}">
          <p14:sldIdLst>
            <p14:sldId id="256"/>
            <p14:sldId id="257"/>
            <p14:sldId id="265"/>
          </p14:sldIdLst>
        </p14:section>
        <p14:section name="Untitled Section" id="{E6736BA5-CFFC-442F-A775-BF97C28C00E8}">
          <p14:sldIdLst>
            <p14:sldId id="259"/>
            <p14:sldId id="263"/>
            <p14:sldId id="264"/>
            <p14:sldId id="266"/>
            <p14:sldId id="268"/>
            <p14:sldId id="275"/>
            <p14:sldId id="272"/>
            <p14:sldId id="277"/>
            <p14:sldId id="261"/>
            <p14:sldId id="260"/>
            <p14:sldId id="262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BE6"/>
    <a:srgbClr val="516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29D778A-E85A-4652-96D7-B65F463FB4DD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5EEE3D-5973-42E6-BC85-FB3B96E9EC9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87838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78A-E85A-4652-96D7-B65F463FB4DD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EE3D-5973-42E6-BC85-FB3B96E9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78A-E85A-4652-96D7-B65F463FB4DD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EE3D-5973-42E6-BC85-FB3B96E9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0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78A-E85A-4652-96D7-B65F463FB4DD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EE3D-5973-42E6-BC85-FB3B96E9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5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9D778A-E85A-4652-96D7-B65F463FB4DD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5EEE3D-5973-42E6-BC85-FB3B96E9EC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00251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78A-E85A-4652-96D7-B65F463FB4DD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EE3D-5973-42E6-BC85-FB3B96E9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1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78A-E85A-4652-96D7-B65F463FB4DD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EE3D-5973-42E6-BC85-FB3B96E9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2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78A-E85A-4652-96D7-B65F463FB4DD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EE3D-5973-42E6-BC85-FB3B96E9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9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78A-E85A-4652-96D7-B65F463FB4DD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EE3D-5973-42E6-BC85-FB3B96E9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9D778A-E85A-4652-96D7-B65F463FB4DD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5EEE3D-5973-42E6-BC85-FB3B96E9EC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562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9D778A-E85A-4652-96D7-B65F463FB4DD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5EEE3D-5973-42E6-BC85-FB3B96E9EC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321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29D778A-E85A-4652-96D7-B65F463FB4DD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85EEE3D-5973-42E6-BC85-FB3B96E9EC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212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rallax.com/sites/default/files/downloads/28015-PING-Sensor-Product-Guide-v2.0.pdf" TargetMode="External"/><Relationship Id="rId3" Type="http://schemas.openxmlformats.org/officeDocument/2006/relationships/hyperlink" Target="http://static.garmin.com/pumac/LIDAR_Lite_v3_Operation_Manual_and_Technical_Specifications.pdf" TargetMode="External"/><Relationship Id="rId7" Type="http://schemas.openxmlformats.org/officeDocument/2006/relationships/hyperlink" Target="https://acroname.com/sites/default/files/assets/sharp_gp2y0a710yk0f_datasheet.pdf" TargetMode="External"/><Relationship Id="rId12" Type="http://schemas.openxmlformats.org/officeDocument/2006/relationships/hyperlink" Target="https://mplnet.gsfc.nasa.gov/" TargetMode="External"/><Relationship Id="rId2" Type="http://schemas.openxmlformats.org/officeDocument/2006/relationships/hyperlink" Target="https://en.wikipedia.org/wiki/Lid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y.garmin.com/en-US/US/p/557294#specs" TargetMode="External"/><Relationship Id="rId11" Type="http://schemas.openxmlformats.org/officeDocument/2006/relationships/hyperlink" Target="http://www.sdrobots.com/tech-thursday-012-pulsedlight-lidar-lite/" TargetMode="External"/><Relationship Id="rId5" Type="http://schemas.openxmlformats.org/officeDocument/2006/relationships/hyperlink" Target="http://felix.rohrba.ch/en/2015/lidar-footprint-diameter/" TargetMode="External"/><Relationship Id="rId10" Type="http://schemas.openxmlformats.org/officeDocument/2006/relationships/hyperlink" Target="http://www.hamamatsu.com/us/en/community/optical_sensors/articles/measuring_distance_with_light/index.html" TargetMode="External"/><Relationship Id="rId4" Type="http://schemas.openxmlformats.org/officeDocument/2006/relationships/hyperlink" Target="https://www.fs.fed.us/pnw/pubs/pnw_gtr768.pdf" TargetMode="External"/><Relationship Id="rId9" Type="http://schemas.openxmlformats.org/officeDocument/2006/relationships/hyperlink" Target="http://www.lidar-uk.com/how-lidar-work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97C6-2824-47FF-8358-7045EF9D5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3"/>
            <a:ext cx="8361229" cy="2167825"/>
          </a:xfrm>
        </p:spPr>
        <p:txBody>
          <a:bodyPr/>
          <a:lstStyle/>
          <a:p>
            <a:r>
              <a:rPr lang="en-US" dirty="0"/>
              <a:t>LiDAR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25981-0DFF-426F-8E73-A2321F2C65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James Donahue EE 444 Fall 2017 11-13-17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67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483A-3000-4E39-BCA9-10392A6E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519" y="554662"/>
            <a:ext cx="4760686" cy="725714"/>
          </a:xfrm>
        </p:spPr>
        <p:txBody>
          <a:bodyPr>
            <a:noAutofit/>
          </a:bodyPr>
          <a:lstStyle/>
          <a:p>
            <a:r>
              <a:rPr lang="en-US" sz="3200" dirty="0"/>
              <a:t>Laser Scanning - Nodding (tilt) Mirror Systems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D16864A-EA2F-4B9A-9384-FD05E6CDF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48" b="4661"/>
          <a:stretch/>
        </p:blipFill>
        <p:spPr>
          <a:xfrm>
            <a:off x="7093218" y="3577771"/>
            <a:ext cx="5098782" cy="328022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4B6BF-958B-4745-AC73-BC639D8A945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56343" y="1659988"/>
            <a:ext cx="5507038" cy="467047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Commonly used scanning method in fast refresh LiDAR systems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Usually rotates at a high rate of speed, above 1000 RPM to increase resolution of 3D images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Panoramic data acquisition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Require rotary encoders for a position feedback control loop.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Usually capable of scanning in a 360° </a:t>
            </a:r>
            <a:r>
              <a:rPr lang="en-US" sz="2800" dirty="0" err="1"/>
              <a:t>fov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1F325-A10C-4644-9216-490EC5FBA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77"/>
          <a:stretch/>
        </p:blipFill>
        <p:spPr>
          <a:xfrm>
            <a:off x="7093218" y="554662"/>
            <a:ext cx="5098782" cy="30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7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ECD427-0EED-4163-B615-1C8D660C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LASER Scanning Techniques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41ECD1-B888-403F-96FF-E0DAF0763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Dual Oscillating Plane Mirrors 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4A95134-A7FF-4433-A2FE-4FE171246B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70431" y="3305175"/>
            <a:ext cx="3445750" cy="256222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8985A0-4EE9-4B94-9E7F-9273EAEB6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Polygonal Mirror Scanning 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7466602-D609-4BB9-8B8C-0CA5F6A7D3E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24625" y="3524621"/>
            <a:ext cx="4445000" cy="21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3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DFB15-439F-48C4-A055-D2609D56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LIDAR LITE Module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8BE8D2-34AB-4260-B018-59F43250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203" y="1802941"/>
            <a:ext cx="6748975" cy="475260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A50109-ACF9-4776-8CEE-FB4DB0E9E832}"/>
              </a:ext>
            </a:extLst>
          </p:cNvPr>
          <p:cNvPicPr/>
          <p:nvPr/>
        </p:nvPicPr>
        <p:blipFill rotWithShape="1">
          <a:blip r:embed="rId2"/>
          <a:srcRect t="2510" r="31131" b="3441"/>
          <a:stretch/>
        </p:blipFill>
        <p:spPr>
          <a:xfrm>
            <a:off x="6590887" y="2171700"/>
            <a:ext cx="4116696" cy="38053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F3D43C-CCE3-409F-A6DA-30F853C03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697" y="2274211"/>
            <a:ext cx="4627374" cy="34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4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0D2C-A18D-437D-B5A5-B6E8D798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651"/>
            <a:ext cx="10515600" cy="1325563"/>
          </a:xfrm>
        </p:spPr>
        <p:txBody>
          <a:bodyPr/>
          <a:lstStyle/>
          <a:p>
            <a:r>
              <a:rPr lang="en-US" dirty="0"/>
              <a:t>LIDAR v. PINGDAR v. IR Ranging 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292914AA-695C-4C12-9782-4E3C4BE695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779916"/>
              </p:ext>
            </p:extLst>
          </p:nvPr>
        </p:nvGraphicFramePr>
        <p:xfrm>
          <a:off x="1434905" y="1592215"/>
          <a:ext cx="9200270" cy="458635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99576">
                  <a:extLst>
                    <a:ext uri="{9D8B030D-6E8A-4147-A177-3AD203B41FA5}">
                      <a16:colId xmlns:a16="http://schemas.microsoft.com/office/drawing/2014/main" val="1451473454"/>
                    </a:ext>
                  </a:extLst>
                </a:gridCol>
                <a:gridCol w="2299576">
                  <a:extLst>
                    <a:ext uri="{9D8B030D-6E8A-4147-A177-3AD203B41FA5}">
                      <a16:colId xmlns:a16="http://schemas.microsoft.com/office/drawing/2014/main" val="4255595685"/>
                    </a:ext>
                  </a:extLst>
                </a:gridCol>
                <a:gridCol w="2300559">
                  <a:extLst>
                    <a:ext uri="{9D8B030D-6E8A-4147-A177-3AD203B41FA5}">
                      <a16:colId xmlns:a16="http://schemas.microsoft.com/office/drawing/2014/main" val="1411478086"/>
                    </a:ext>
                  </a:extLst>
                </a:gridCol>
                <a:gridCol w="2300559">
                  <a:extLst>
                    <a:ext uri="{9D8B030D-6E8A-4147-A177-3AD203B41FA5}">
                      <a16:colId xmlns:a16="http://schemas.microsoft.com/office/drawing/2014/main" val="2175733680"/>
                    </a:ext>
                  </a:extLst>
                </a:gridCol>
              </a:tblGrid>
              <a:tr h="7633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LIDAR LITE V3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SHARP GP2Y0A710YK0F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Parallax PING Ultrasonic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025952"/>
                  </a:ext>
                </a:extLst>
              </a:tr>
              <a:tr h="7633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Emitter Wavelength Nominal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905 nm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850 nm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.00858 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(40 </a:t>
                      </a:r>
                      <a:r>
                        <a:rPr lang="en-US" sz="2000" dirty="0" err="1">
                          <a:effectLst/>
                        </a:rPr>
                        <a:t>khZ</a:t>
                      </a:r>
                      <a:r>
                        <a:rPr lang="en-US" sz="2000" dirty="0">
                          <a:effectLst/>
                        </a:rPr>
                        <a:t> c=343.2 m/sec)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3172705"/>
                  </a:ext>
                </a:extLst>
              </a:tr>
              <a:tr h="1153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Distance Range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 cm to 40 m (70% reflectance target)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100cm to 5.5m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(90% reflectance target)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cm to 3 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(no info)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9104932"/>
                  </a:ext>
                </a:extLst>
              </a:tr>
              <a:tr h="1071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Interface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I2c or PWM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Analog Output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Bidirectional TTL pulse interface on a single I/O pin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048759"/>
                  </a:ext>
                </a:extLst>
              </a:tr>
              <a:tr h="373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Current Consumption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105 – 135 mA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30mA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 – 35mA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879997"/>
                  </a:ext>
                </a:extLst>
              </a:tr>
            </a:tbl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E4C9E28F-0BA8-40DF-A351-0261E50F8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75447" y="-288379"/>
            <a:ext cx="18892534" cy="99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4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A41B-AFD0-4B20-B615-69CF0C12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with LIDAR LITE in Arduino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E51D1-1903-46EA-AB18-945966278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22363"/>
            <a:ext cx="9601200" cy="45450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3 versions of the LiDAR lite sensor, each version interfaces with Arduino differently.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8F464-76BA-4536-B09B-248377D6E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2171700"/>
            <a:ext cx="6618849" cy="447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89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06B50-9BAD-4C4B-9DC8-8A40487EF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065"/>
            <a:ext cx="11974286" cy="18255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386447-5F6B-4691-AD1E-D1C0FEBE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6641"/>
            <a:ext cx="12192000" cy="2993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48BC7D-2759-4E6F-9739-5C393342A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2316"/>
            <a:ext cx="12192000" cy="88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30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1C137-C3C3-4F85-972D-CBBE2EEA7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17"/>
          <a:stretch/>
        </p:blipFill>
        <p:spPr>
          <a:xfrm>
            <a:off x="1" y="2172853"/>
            <a:ext cx="12234082" cy="4685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AD39AA-A772-494A-A712-07A77396E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809"/>
            <a:ext cx="12191999" cy="18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76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391D-23A3-4F1A-A1AE-E6B3C4AD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22495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6E688-51BB-417C-AD55-AD8750D7B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 smaller LiDAR footprint is more desirable to detect smaller objects like power lines? (T/F)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Which detection scheme is used in aerosol scattering and atmospheric LiDAR?</a:t>
            </a:r>
          </a:p>
          <a:p>
            <a:pPr marL="530352" lvl="1" indent="0">
              <a:buNone/>
            </a:pPr>
            <a:r>
              <a:rPr lang="en-US" dirty="0"/>
              <a:t>Coherent Detection, Incoherent Detection, High Energy LiDAR,  Pulsed LiDAR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Directed energy detection schemes measure which of the following?            </a:t>
            </a:r>
            <a:r>
              <a:rPr lang="en-US" i="1" dirty="0"/>
              <a:t>Returning Signal : Amplitude, Phase, Frequency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Which LiDAR scanning method </a:t>
            </a:r>
            <a:r>
              <a:rPr lang="en-US"/>
              <a:t>can provide a </a:t>
            </a:r>
            <a:r>
              <a:rPr lang="en-US" dirty="0"/>
              <a:t>360° degree </a:t>
            </a:r>
            <a:r>
              <a:rPr lang="en-US" dirty="0" err="1"/>
              <a:t>fov</a:t>
            </a:r>
            <a:r>
              <a:rPr lang="en-US" i="1" dirty="0"/>
              <a:t>?  Tilt Mirror, Dual Oscillating Plane Mirror , Polygonal Mirror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larger beam divergence is </a:t>
            </a:r>
            <a:r>
              <a:rPr lang="en-US" dirty="0" err="1"/>
              <a:t>desireable</a:t>
            </a:r>
            <a:r>
              <a:rPr lang="en-US" dirty="0"/>
              <a:t> for long range LiDAR systems? </a:t>
            </a:r>
            <a:r>
              <a:rPr lang="en-US" i="1" dirty="0"/>
              <a:t>(T/F)                                                                                                          </a:t>
            </a:r>
          </a:p>
          <a:p>
            <a:pPr marL="457200" indent="-457200">
              <a:buFont typeface="+mj-lt"/>
              <a:buAutoNum type="arabicPeriod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32631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1E8D6-F8BE-49A8-A054-03728F86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3511"/>
          </a:xfrm>
        </p:spPr>
        <p:txBody>
          <a:bodyPr/>
          <a:lstStyle/>
          <a:p>
            <a:r>
              <a:rPr lang="en-US" dirty="0"/>
              <a:t>Sources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BFF2-86D9-4B29-A256-B9CBF1C47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9311"/>
            <a:ext cx="9601200" cy="5338689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>
                <a:hlinkClick r:id="rId2"/>
              </a:rPr>
              <a:t>https://en.wikipedia.org/wiki/Lidar</a:t>
            </a:r>
            <a:r>
              <a:rPr lang="en-US" dirty="0"/>
              <a:t>   -  General info on LIDAR</a:t>
            </a:r>
          </a:p>
          <a:p>
            <a:r>
              <a:rPr lang="en-US" u="sng" dirty="0">
                <a:hlinkClick r:id="rId3"/>
              </a:rPr>
              <a:t>http://static.garmin.com/pumac/LIDAR_Lite_v3_Operation_Manual_and_Technical_Specifications.pdf</a:t>
            </a:r>
            <a:r>
              <a:rPr lang="en-US" dirty="0"/>
              <a:t> - Product Datasheet, wiring guide, and programming guide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u="sng" dirty="0">
                <a:hlinkClick r:id="rId4"/>
              </a:rPr>
              <a:t>https://www.fs.fed.us/pnw/pubs/pnw_gtr768.pdf</a:t>
            </a:r>
            <a:r>
              <a:rPr lang="en-US" dirty="0"/>
              <a:t> – Information on LIDAR terminology </a:t>
            </a:r>
          </a:p>
          <a:p>
            <a:r>
              <a:rPr lang="en-US" u="sng" dirty="0">
                <a:hlinkClick r:id="rId5"/>
              </a:rPr>
              <a:t>http://felix.rohrba.ch/en/2015/lidar-footprint-diameter/</a:t>
            </a:r>
            <a:r>
              <a:rPr lang="en-US" dirty="0"/>
              <a:t> - Information about Beam Divergence with 	LIDAR</a:t>
            </a:r>
          </a:p>
          <a:p>
            <a:r>
              <a:rPr lang="en-US" u="sng" dirty="0">
                <a:hlinkClick r:id="rId6"/>
              </a:rPr>
              <a:t>https://buy.garmin.com/en-US/US/p/557294#specs</a:t>
            </a:r>
            <a:r>
              <a:rPr lang="en-US" dirty="0"/>
              <a:t>  -  LIDAR LITE Datasheet </a:t>
            </a:r>
          </a:p>
          <a:p>
            <a:r>
              <a:rPr lang="en-US" u="sng" dirty="0">
                <a:hlinkClick r:id="rId7"/>
              </a:rPr>
              <a:t>https://acroname.com/sites/default/files/assets/sharp_gp2y0a710yk0f_datasheet.pdf</a:t>
            </a:r>
            <a:r>
              <a:rPr lang="en-US" dirty="0"/>
              <a:t> - SHARP Sensor 	</a:t>
            </a:r>
          </a:p>
          <a:p>
            <a:r>
              <a:rPr lang="en-US" u="sng" dirty="0">
                <a:hlinkClick r:id="rId8"/>
              </a:rPr>
              <a:t>https://www.parallax.com/sites/default/files/downloads/28015-PING-Sensor-Product-Guide-v2.0.pdf</a:t>
            </a:r>
            <a:r>
              <a:rPr lang="en-US" dirty="0"/>
              <a:t> - 	PING sensor </a:t>
            </a:r>
          </a:p>
          <a:p>
            <a:r>
              <a:rPr lang="en-US" u="sng" dirty="0">
                <a:hlinkClick r:id="rId9"/>
              </a:rPr>
              <a:t>http://www.lidar-uk.com/how-lidar-works/</a:t>
            </a:r>
            <a:r>
              <a:rPr lang="en-US" dirty="0"/>
              <a:t>  </a:t>
            </a:r>
          </a:p>
          <a:p>
            <a:r>
              <a:rPr lang="en-US" u="sng" dirty="0">
                <a:hlinkClick r:id="rId10"/>
              </a:rPr>
              <a:t>http://www.hamamatsu.com/us/en/community/optical_sensors/articles/measuring_distance_with_light/index.html</a:t>
            </a:r>
            <a:r>
              <a:rPr lang="en-US" dirty="0"/>
              <a:t> </a:t>
            </a:r>
          </a:p>
          <a:p>
            <a:r>
              <a:rPr lang="en-US" u="sng" dirty="0">
                <a:hlinkClick r:id="rId11"/>
              </a:rPr>
              <a:t>http://www.sdrobots.com/tech-thursday-012-pulsedlight-lidar-lite/</a:t>
            </a:r>
            <a:r>
              <a:rPr lang="en-US" dirty="0"/>
              <a:t> </a:t>
            </a:r>
          </a:p>
          <a:p>
            <a:r>
              <a:rPr lang="en-US" u="sng" dirty="0">
                <a:hlinkClick r:id="rId12"/>
              </a:rPr>
              <a:t>https://mplnet.gsfc.nasa.gov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8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B9307-FE35-41D8-A676-283420BA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LiDAR?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E9DB-AD03-4A8D-8630-2CFEF0DE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0837"/>
            <a:ext cx="9601200" cy="4502834"/>
          </a:xfrm>
        </p:spPr>
        <p:txBody>
          <a:bodyPr>
            <a:noAutofit/>
          </a:bodyPr>
          <a:lstStyle/>
          <a:p>
            <a:r>
              <a:rPr lang="en-US" sz="2600" dirty="0"/>
              <a:t>LIDAR stands for Light Detection and Ranging or Laser  Imaging and Ranging</a:t>
            </a:r>
          </a:p>
          <a:p>
            <a:r>
              <a:rPr lang="en-US" sz="2600" dirty="0"/>
              <a:t>LiDAR originated in the 1960’s after the invention of the laser</a:t>
            </a:r>
          </a:p>
          <a:p>
            <a:r>
              <a:rPr lang="en-US" sz="2600" dirty="0"/>
              <a:t>First space LiDAR system was used in 1971 on Apollo 15 as an altimeter</a:t>
            </a:r>
          </a:p>
          <a:p>
            <a:r>
              <a:rPr lang="en-US" sz="2600" dirty="0"/>
              <a:t>Lidar uses ultraviolet, visible, or near infrared light to image objects</a:t>
            </a:r>
          </a:p>
          <a:p>
            <a:pPr lvl="0"/>
            <a:r>
              <a:rPr lang="en-US" sz="2600" dirty="0"/>
              <a:t>Measures time delay, phase shift between transmitted and reflected signals</a:t>
            </a:r>
          </a:p>
          <a:p>
            <a:r>
              <a:rPr lang="en-US" sz="2600" dirty="0"/>
              <a:t>Wavelengths vary to suit the target: from about 10 micrometers to the UV (approximately 250 nm)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2916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E51B77-5468-4CC1-BFCD-1EBEEF83B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6" t="2657" r="6398"/>
          <a:stretch/>
        </p:blipFill>
        <p:spPr>
          <a:xfrm>
            <a:off x="7576457" y="1479458"/>
            <a:ext cx="4615543" cy="4784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94921-5EBC-460C-8CBC-05FD3176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LiDAR Applications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BB1B5-A5BB-4151-91D6-FB50C6615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49829"/>
            <a:ext cx="6306457" cy="4517571"/>
          </a:xfrm>
        </p:spPr>
        <p:txBody>
          <a:bodyPr>
            <a:normAutofit/>
          </a:bodyPr>
          <a:lstStyle/>
          <a:p>
            <a:r>
              <a:rPr lang="en-US" sz="2000" dirty="0"/>
              <a:t>Generating point cloud and 3d images for robotics</a:t>
            </a:r>
          </a:p>
          <a:p>
            <a:r>
              <a:rPr lang="en-US" sz="2000" dirty="0"/>
              <a:t>Distance measurements for drones and autonomous vehicles</a:t>
            </a:r>
          </a:p>
          <a:p>
            <a:r>
              <a:rPr lang="en-US" sz="2000" dirty="0"/>
              <a:t>Creating topographical maps for surveying and forestry </a:t>
            </a:r>
          </a:p>
          <a:p>
            <a:r>
              <a:rPr lang="en-US" sz="2000" dirty="0"/>
              <a:t>Measuring Aerosols and cloud structure in the atmosphere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DF450-2333-41CD-B5B3-53C2C6377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605" y="3934600"/>
            <a:ext cx="4552217" cy="23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2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4A5E-4F98-4290-A2DD-C220513D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04" y="365125"/>
            <a:ext cx="10515600" cy="1325563"/>
          </a:xfrm>
        </p:spPr>
        <p:txBody>
          <a:bodyPr/>
          <a:lstStyle/>
          <a:p>
            <a:r>
              <a:rPr lang="en-US" dirty="0"/>
              <a:t>LiDAR Laser Wavelengths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7C4B524A-D177-4E31-B979-B8B834DBB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136972"/>
              </p:ext>
            </p:extLst>
          </p:nvPr>
        </p:nvGraphicFramePr>
        <p:xfrm>
          <a:off x="1306049" y="1690688"/>
          <a:ext cx="10367009" cy="41953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1416">
                  <a:extLst>
                    <a:ext uri="{9D8B030D-6E8A-4147-A177-3AD203B41FA5}">
                      <a16:colId xmlns:a16="http://schemas.microsoft.com/office/drawing/2014/main" val="3018962696"/>
                    </a:ext>
                  </a:extLst>
                </a:gridCol>
                <a:gridCol w="2745298">
                  <a:extLst>
                    <a:ext uri="{9D8B030D-6E8A-4147-A177-3AD203B41FA5}">
                      <a16:colId xmlns:a16="http://schemas.microsoft.com/office/drawing/2014/main" val="3488104963"/>
                    </a:ext>
                  </a:extLst>
                </a:gridCol>
                <a:gridCol w="3155566">
                  <a:extLst>
                    <a:ext uri="{9D8B030D-6E8A-4147-A177-3AD203B41FA5}">
                      <a16:colId xmlns:a16="http://schemas.microsoft.com/office/drawing/2014/main" val="4078214764"/>
                    </a:ext>
                  </a:extLst>
                </a:gridCol>
                <a:gridCol w="2724729">
                  <a:extLst>
                    <a:ext uri="{9D8B030D-6E8A-4147-A177-3AD203B41FA5}">
                      <a16:colId xmlns:a16="http://schemas.microsoft.com/office/drawing/2014/main" val="736869103"/>
                    </a:ext>
                  </a:extLst>
                </a:gridCol>
              </a:tblGrid>
              <a:tr h="537748">
                <a:tc>
                  <a:txBody>
                    <a:bodyPr/>
                    <a:lstStyle/>
                    <a:p>
                      <a:r>
                        <a:rPr lang="en-US" dirty="0"/>
                        <a:t>Wavelength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532nM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600-1000nM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1550nM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45658"/>
                  </a:ext>
                </a:extLst>
              </a:tr>
              <a:tr h="1288782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Used for Bathymetric under water depth scanning LiDAR systems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Wavelength attenuates less in water.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Most commonly used for non scientific applications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 Lasers in the wavelength are abundant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This frequency range is absorbed by the eye, so the max power is limited to make them eye safe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Much safer at higher power levels since the wavelength isn’t as easily absorbed by the eye.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Technology is less advanced for  detectors in this frequency range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Used for longer range and lower resolution because of this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38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69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ED67-FC4D-4D6D-8299-BEBDC451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88" y="351799"/>
            <a:ext cx="9906000" cy="618831"/>
          </a:xfrm>
        </p:spPr>
        <p:txBody>
          <a:bodyPr>
            <a:normAutofit fontScale="90000"/>
          </a:bodyPr>
          <a:lstStyle/>
          <a:p>
            <a:r>
              <a:rPr lang="en-US" dirty="0"/>
              <a:t>LiDAR Detection Schemes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CC25EF-8799-417C-9F8F-B495A0941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0" y="970631"/>
            <a:ext cx="4963999" cy="742056"/>
          </a:xfrm>
        </p:spPr>
        <p:txBody>
          <a:bodyPr>
            <a:noAutofit/>
          </a:bodyPr>
          <a:lstStyle/>
          <a:p>
            <a:r>
              <a:rPr lang="en-US" sz="2600" dirty="0"/>
              <a:t>Direct Energy Detection (Incoherent</a:t>
            </a:r>
            <a:r>
              <a:rPr lang="en-US" sz="2600" b="1" dirty="0"/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B10B6E-9B38-4012-A53D-092FBDD34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6686" y="1712686"/>
            <a:ext cx="5667715" cy="4476977"/>
          </a:xfrm>
        </p:spPr>
        <p:txBody>
          <a:bodyPr>
            <a:normAutofit/>
          </a:bodyPr>
          <a:lstStyle/>
          <a:p>
            <a:r>
              <a:rPr lang="en-US" sz="2000" dirty="0"/>
              <a:t>Receiver measures the intensity of the returning signal and uses time of flight to determine the distance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4434B8-1C5B-40BE-802A-5FC14F9BD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707846"/>
            <a:ext cx="5183188" cy="762798"/>
          </a:xfrm>
        </p:spPr>
        <p:txBody>
          <a:bodyPr/>
          <a:lstStyle/>
          <a:p>
            <a:r>
              <a:rPr lang="en-US" dirty="0"/>
              <a:t>Coherent Detection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E4ABB3-DF97-4D93-BB63-A5CA12001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0644"/>
            <a:ext cx="6019800" cy="4579071"/>
          </a:xfrm>
        </p:spPr>
        <p:txBody>
          <a:bodyPr>
            <a:normAutofit/>
          </a:bodyPr>
          <a:lstStyle/>
          <a:p>
            <a:r>
              <a:rPr lang="en-US" sz="2000" dirty="0"/>
              <a:t>Uses phase difference between transmitted and received signal to determine distance. Used in phase sensitive applications like Aerosol scattering lidar systems.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9DC3C9-D816-439F-A223-7CFC0034E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6" t="12047" r="11445"/>
          <a:stretch/>
        </p:blipFill>
        <p:spPr>
          <a:xfrm>
            <a:off x="6413044" y="2668757"/>
            <a:ext cx="5747932" cy="28325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9FB274-2882-4016-BCDC-BFD50C09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0584"/>
            <a:ext cx="5841985" cy="285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7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F6DC-4D4B-4AFF-8455-F426172AD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Energy v. Pulse LiDAR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6F4D5-AE01-4274-984B-49FABC790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Energy LiDAR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DE1841-5425-4920-8EBA-0DF503036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164777"/>
            <a:ext cx="4443984" cy="2702624"/>
          </a:xfrm>
        </p:spPr>
        <p:txBody>
          <a:bodyPr/>
          <a:lstStyle/>
          <a:p>
            <a:r>
              <a:rPr lang="en-US" dirty="0"/>
              <a:t>Not eye safe and requires more power. </a:t>
            </a:r>
          </a:p>
          <a:p>
            <a:r>
              <a:rPr lang="en-US" dirty="0"/>
              <a:t>More suitable for LiDAR scanning applications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B09AD5-7AE6-4F64-B054-339E09E74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Micro Pulse LiDAR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57B8CA-9897-445B-8048-563305313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3164777"/>
            <a:ext cx="4443984" cy="27026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pulsed lasers to reduce the energy usage of the systems</a:t>
            </a:r>
          </a:p>
          <a:p>
            <a:r>
              <a:rPr lang="en-US" dirty="0"/>
              <a:t>Usually classified as eye safe</a:t>
            </a:r>
          </a:p>
          <a:p>
            <a:r>
              <a:rPr lang="en-US" dirty="0"/>
              <a:t>Relatively new technology, requires fast computing and sensing</a:t>
            </a:r>
          </a:p>
          <a:p>
            <a:r>
              <a:rPr lang="en-US" dirty="0"/>
              <a:t>NASA operates a network of these systems to measure aerosols and cloud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1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524F9-481C-44B5-866A-571564A0080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243124" y="1190171"/>
            <a:ext cx="4359389" cy="379566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Signal disperses the further away from the emitter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rate at which the beam is spread is defined through the system-specific beam divergence angle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 As a result sensors with a larger beam divergence will spread the pulse energy over a larger area which leads to a lower signal to noise ratio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Point spacing should be equal to the footprint diameter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56778-9E10-4E9E-924F-85114D2819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80238" y="685800"/>
            <a:ext cx="5211762" cy="51752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A62F4-C7D6-41A4-AF79-E8B4755BCD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8571" y="462701"/>
            <a:ext cx="5486400" cy="2157413"/>
          </a:xfrm>
        </p:spPr>
        <p:txBody>
          <a:bodyPr/>
          <a:lstStyle/>
          <a:p>
            <a:r>
              <a:rPr lang="en-US" dirty="0"/>
              <a:t>Beam Divergence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D7EAF-ED86-45CE-87F9-F3E490161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57" y="462701"/>
            <a:ext cx="5305769" cy="3474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522157-A248-444C-B15C-23542AF60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882" y="5028475"/>
            <a:ext cx="3321148" cy="958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609EE-FA21-4E7E-ADDD-F355C91C0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257" y="4060670"/>
            <a:ext cx="5305769" cy="27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6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17CEEB4-C67E-411E-AE3C-AED9D23E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33937"/>
            <a:ext cx="10515600" cy="1325563"/>
          </a:xfrm>
        </p:spPr>
        <p:txBody>
          <a:bodyPr/>
          <a:lstStyle/>
          <a:p>
            <a:r>
              <a:rPr lang="en-US" dirty="0"/>
              <a:t>Scanning and LiDAR Footprint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357F8CD-4989-4F89-9C85-97E26E39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465" y="1238793"/>
            <a:ext cx="9601200" cy="4430486"/>
          </a:xfrm>
        </p:spPr>
        <p:txBody>
          <a:bodyPr>
            <a:normAutofit/>
          </a:bodyPr>
          <a:lstStyle/>
          <a:p>
            <a:r>
              <a:rPr lang="en-US" sz="2000" b="1" dirty="0"/>
              <a:t>Larger footprints </a:t>
            </a:r>
            <a:r>
              <a:rPr lang="en-US" sz="2000" dirty="0"/>
              <a:t>can be beneficial if we want to be sure to detect small or thin objects like for example power lines. A larger illuminated area will also help to ensure that some part of the signal penetrates the forest canopy.</a:t>
            </a:r>
          </a:p>
          <a:p>
            <a:r>
              <a:rPr lang="en-US" sz="2000" b="1" dirty="0"/>
              <a:t>Small LiDAR footprint</a:t>
            </a:r>
            <a:r>
              <a:rPr lang="en-US" sz="2000" dirty="0"/>
              <a:t> will result in a more distinctive return. With a smaller illuminated area the signal is also more likely to be returned from a single homogeneous surface and as a result multiple returns will be less likely.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FBC9EDE-4F91-44BD-9C05-6FE2D45C8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3657600"/>
            <a:ext cx="8791674" cy="1680482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D3A5CBF-22DE-44B0-81EA-346BB1E58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66275"/>
              </p:ext>
            </p:extLst>
          </p:nvPr>
        </p:nvGraphicFramePr>
        <p:xfrm>
          <a:off x="1669143" y="5669279"/>
          <a:ext cx="88369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832">
                  <a:extLst>
                    <a:ext uri="{9D8B030D-6E8A-4147-A177-3AD203B41FA5}">
                      <a16:colId xmlns:a16="http://schemas.microsoft.com/office/drawing/2014/main" val="586325753"/>
                    </a:ext>
                  </a:extLst>
                </a:gridCol>
                <a:gridCol w="2940050">
                  <a:extLst>
                    <a:ext uri="{9D8B030D-6E8A-4147-A177-3AD203B41FA5}">
                      <a16:colId xmlns:a16="http://schemas.microsoft.com/office/drawing/2014/main" val="2227337753"/>
                    </a:ext>
                  </a:extLst>
                </a:gridCol>
                <a:gridCol w="2940050">
                  <a:extLst>
                    <a:ext uri="{9D8B030D-6E8A-4147-A177-3AD203B41FA5}">
                      <a16:colId xmlns:a16="http://schemas.microsoft.com/office/drawing/2014/main" val="3278021081"/>
                    </a:ext>
                  </a:extLst>
                </a:gridCol>
              </a:tblGrid>
              <a:tr h="62601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Pulse Spacing Equal To footprint</a:t>
                      </a:r>
                    </a:p>
                  </a:txBody>
                  <a:tcPr>
                    <a:solidFill>
                      <a:srgbClr val="CEDB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Pulse Spacing smaller than footprint diameter </a:t>
                      </a:r>
                    </a:p>
                  </a:txBody>
                  <a:tcPr>
                    <a:solidFill>
                      <a:srgbClr val="CEDB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Pulse Spacing greater than footprint diameter </a:t>
                      </a:r>
                    </a:p>
                  </a:txBody>
                  <a:tcPr>
                    <a:solidFill>
                      <a:srgbClr val="CEDB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32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62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DFF4E-042D-45B5-9D62-D9893DFED59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85372" y="1907720"/>
            <a:ext cx="5899150" cy="3811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Very commonly used in terrestrial lidar systems, i.e. Surveying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Not a quick method for laser scanning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Usually combined with GPS to generate geospatially referenced data.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A5EEB-581C-4616-9AB2-ACCC904DD05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191047" y="1751100"/>
            <a:ext cx="3405868" cy="3968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58777-4416-4859-B7B3-1AFBAAF0EF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5372" y="1021897"/>
            <a:ext cx="8548914" cy="940706"/>
          </a:xfrm>
        </p:spPr>
        <p:txBody>
          <a:bodyPr>
            <a:normAutofit/>
          </a:bodyPr>
          <a:lstStyle/>
          <a:p>
            <a:r>
              <a:rPr lang="en-US" sz="3600" dirty="0"/>
              <a:t>Laser Scanning – Azimuth and Elevation</a:t>
            </a:r>
          </a:p>
        </p:txBody>
      </p:sp>
    </p:spTree>
    <p:extLst>
      <p:ext uri="{BB962C8B-B14F-4D97-AF65-F5344CB8AC3E}">
        <p14:creationId xmlns:p14="http://schemas.microsoft.com/office/powerpoint/2010/main" val="162175476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1787</TotalTime>
  <Words>807</Words>
  <Application>Microsoft Office PowerPoint</Application>
  <PresentationFormat>Widescreen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Book</vt:lpstr>
      <vt:lpstr>Times New Roman</vt:lpstr>
      <vt:lpstr>Wingdings</vt:lpstr>
      <vt:lpstr>Crop</vt:lpstr>
      <vt:lpstr>LiDAR </vt:lpstr>
      <vt:lpstr>What is LiDAR? </vt:lpstr>
      <vt:lpstr>LiDAR Applications </vt:lpstr>
      <vt:lpstr>LiDAR Laser Wavelengths</vt:lpstr>
      <vt:lpstr>LiDAR Detection Schemes </vt:lpstr>
      <vt:lpstr>High Energy v. Pulse LiDAR </vt:lpstr>
      <vt:lpstr>Beam Divergence </vt:lpstr>
      <vt:lpstr>Scanning and LiDAR Footprint </vt:lpstr>
      <vt:lpstr>Laser Scanning – Azimuth and Elevation</vt:lpstr>
      <vt:lpstr>Laser Scanning - Nodding (tilt) Mirror Systems </vt:lpstr>
      <vt:lpstr>Other LASER Scanning Techniques </vt:lpstr>
      <vt:lpstr>LIDAR LITE Module </vt:lpstr>
      <vt:lpstr>LIDAR v. PINGDAR v. IR Ranging </vt:lpstr>
      <vt:lpstr>Interfacing with LIDAR LITE in Arduino </vt:lpstr>
      <vt:lpstr>PowerPoint Presentation</vt:lpstr>
      <vt:lpstr>PowerPoint Presentation</vt:lpstr>
      <vt:lpstr>Questions?</vt:lpstr>
      <vt:lpstr>Sources 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LIDAR</dc:title>
  <dc:creator>James</dc:creator>
  <cp:lastModifiedBy>James</cp:lastModifiedBy>
  <cp:revision>68</cp:revision>
  <dcterms:created xsi:type="dcterms:W3CDTF">2017-11-10T05:18:53Z</dcterms:created>
  <dcterms:modified xsi:type="dcterms:W3CDTF">2017-11-24T19:47:53Z</dcterms:modified>
</cp:coreProperties>
</file>