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y="5143500" cx="9144000"/>
  <p:notesSz cx="6858000" cy="9144000"/>
  <p:embeddedFontLst>
    <p:embeddedFont>
      <p:font typeface="Average"/>
      <p:regular r:id="rId35"/>
    </p:embeddedFont>
    <p:embeddedFont>
      <p:font typeface="Oswald"/>
      <p:regular r:id="rId36"/>
      <p:bold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font" Target="fonts/Average-regular.fntdata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Oswald-bold.fntdata"/><Relationship Id="rId14" Type="http://schemas.openxmlformats.org/officeDocument/2006/relationships/slide" Target="slides/slide10.xml"/><Relationship Id="rId36" Type="http://schemas.openxmlformats.org/officeDocument/2006/relationships/font" Target="fonts/Oswald-regular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9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4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6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5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8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Backup with EEEPROM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By Ricardo Alcaraz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Bit 0 - EEPROM Read Enable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After the correct address is set in the EEAR, setting this bit to 1 will trigger the EEPROM read. </a:t>
            </a:r>
          </a:p>
          <a:p>
            <a:pPr indent="-342900" lvl="0" marL="914400" rtl="0">
              <a:spcBef>
                <a:spcPts val="0"/>
              </a:spcBef>
            </a:pPr>
            <a:r>
              <a:rPr lang="en"/>
              <a:t>CPU is halted for 4 clock cycles before the data is read</a:t>
            </a:r>
          </a:p>
          <a:p>
            <a:pPr indent="-342900" lvl="0" marL="914400" rtl="0">
              <a:spcBef>
                <a:spcPts val="0"/>
              </a:spcBef>
            </a:pPr>
            <a:r>
              <a:rPr lang="en"/>
              <a:t>Data will be made available in the EEDR</a:t>
            </a:r>
          </a:p>
          <a:p>
            <a:pPr indent="-342900" lvl="0" marL="914400" rtl="0">
              <a:spcBef>
                <a:spcPts val="0"/>
              </a:spcBef>
            </a:pPr>
            <a:r>
              <a:rPr lang="en"/>
              <a:t>If EEPE is still set then No read access can occur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Writing data to the EEPROM in C++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412800" y="3928800"/>
            <a:ext cx="83226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D9D9D9"/>
                </a:solidFill>
              </a:rPr>
              <a:t>Special care has to be taken to that EEPROM writing is not interrupted.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D9D9D9"/>
                </a:solidFill>
              </a:rPr>
              <a:t>We disable interrupts, poll the flash memory to ensure no access is taking place, and poll the EEPROM control register to ensure no access is taking place before we do anything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8088" y="1170125"/>
            <a:ext cx="3567813" cy="2606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from EEPROM in C++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Same precautions as writing must be taken when reading to ensure data does not get corrupted.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3550" y="1238998"/>
            <a:ext cx="4158675" cy="238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Proof of Concept: State Saver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Simple LED Arduino Circuit to showcase how EEPROM can save data over power cycles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Saving our Maze Data in C++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3661425"/>
            <a:ext cx="8520600" cy="1482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Useful function to backup our volatile data into the EEPROM in case of power shutdown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function grabs the bytes from the original structure and saves them to EEPROM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6600" y="1085095"/>
            <a:ext cx="5710775" cy="250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Restoring our data from EEPROM in C++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3591900"/>
            <a:ext cx="8520600" cy="139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Useful Function to restore the data from the EEPROM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Grabs the data from the EEPROM and overwrites the original structure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6700" y="1152475"/>
            <a:ext cx="4690600" cy="2419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Detecting a Low Voltage Condition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using the internal ADC and the internal Bandgap reference, we can detect a low voltage condition with no additional circuitry!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we use VCC as the reference and compare it to a known value, we can find what Vcc actually is fairly </a:t>
            </a:r>
            <a:r>
              <a:rPr lang="en"/>
              <a:t>accurately</a:t>
            </a:r>
            <a:r>
              <a:rPr lang="en"/>
              <a:t>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Bandgap Reference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</a:pPr>
            <a:r>
              <a:rPr lang="en"/>
              <a:t>Internal Reference Voltage that gets activated when: the ADC is on, Brownout Detection is enabled, and when used as the input for the analog comparator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Provides a 1.1V stable reference voltage regardless of Vcc conditions, temperature conditions or circuit loading</a:t>
            </a:r>
          </a:p>
          <a:p>
            <a:pPr indent="-317500" lvl="1" marL="914400">
              <a:spcBef>
                <a:spcPts val="0"/>
              </a:spcBef>
            </a:pPr>
            <a:r>
              <a:rPr lang="en"/>
              <a:t>It provides what we need to detect low voltage conditions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ADC Block Diagram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11700" y="1152475"/>
            <a:ext cx="42198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ADC Input MUX allows us to select the bandgap reference as an input to the ADC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From here finding the input voltage is easy: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ADC = (Vin*1024)/Vref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Vin = 1.1V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Vcc = (1.1V*1024)/ADC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5223" y="69625"/>
            <a:ext cx="4254921" cy="5004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ADC Multiplexer Selection Register - ADMUX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152475"/>
            <a:ext cx="38874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Bits 7 &amp; 6 allows us to select the voltage reference</a:t>
            </a:r>
          </a:p>
          <a:p>
            <a:pPr indent="-330200" lvl="0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/>
              <a:t>We want AVcc (1 0)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Bits 5 - Select right adjust or left adjust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Bits 4-0 : Mux Select</a:t>
            </a:r>
          </a:p>
          <a:p>
            <a:pPr indent="-330200" lvl="0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/>
              <a:t>NOTE: Mux bit 5 is in the ADCSRB Register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lvl="0">
              <a:spcBef>
                <a:spcPts val="0"/>
              </a:spcBef>
              <a:buNone/>
            </a:pPr>
            <a:r>
              <a:rPr lang="en" sz="1600"/>
              <a:t>To select Bandgap we want B011110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2200" y="1157382"/>
            <a:ext cx="4610099" cy="91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22200" y="2215774"/>
            <a:ext cx="4610100" cy="1208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89612" y="3444849"/>
            <a:ext cx="1675275" cy="169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EEPROM and what can we use it for?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Stands for </a:t>
            </a:r>
            <a:r>
              <a:rPr b="1" i="1" lang="en">
                <a:solidFill>
                  <a:srgbClr val="CCCCCC"/>
                </a:solidFill>
              </a:rPr>
              <a:t>E</a:t>
            </a:r>
            <a:r>
              <a:rPr lang="en">
                <a:solidFill>
                  <a:srgbClr val="CCCCCC"/>
                </a:solidFill>
              </a:rPr>
              <a:t>lectrically </a:t>
            </a:r>
            <a:r>
              <a:rPr b="1" i="1" lang="en">
                <a:solidFill>
                  <a:srgbClr val="CCCCCC"/>
                </a:solidFill>
              </a:rPr>
              <a:t>E</a:t>
            </a:r>
            <a:r>
              <a:rPr lang="en">
                <a:solidFill>
                  <a:srgbClr val="CCCCCC"/>
                </a:solidFill>
              </a:rPr>
              <a:t>rasable </a:t>
            </a:r>
            <a:r>
              <a:rPr b="1" i="1" lang="en">
                <a:solidFill>
                  <a:srgbClr val="CCCCCC"/>
                </a:solidFill>
              </a:rPr>
              <a:t>P</a:t>
            </a:r>
            <a:r>
              <a:rPr lang="en">
                <a:solidFill>
                  <a:srgbClr val="CCCCCC"/>
                </a:solidFill>
              </a:rPr>
              <a:t>rogrammable </a:t>
            </a:r>
            <a:r>
              <a:rPr b="1" i="1" lang="en">
                <a:solidFill>
                  <a:srgbClr val="CCCCCC"/>
                </a:solidFill>
              </a:rPr>
              <a:t>R</a:t>
            </a:r>
            <a:r>
              <a:rPr lang="en">
                <a:solidFill>
                  <a:srgbClr val="CCCCCC"/>
                </a:solidFill>
              </a:rPr>
              <a:t>ead-</a:t>
            </a:r>
            <a:r>
              <a:rPr b="1" i="1" lang="en">
                <a:solidFill>
                  <a:srgbClr val="CCCCCC"/>
                </a:solidFill>
              </a:rPr>
              <a:t>O</a:t>
            </a:r>
            <a:r>
              <a:rPr lang="en">
                <a:solidFill>
                  <a:srgbClr val="CCCCCC"/>
                </a:solidFill>
              </a:rPr>
              <a:t>nly </a:t>
            </a:r>
            <a:r>
              <a:rPr b="1" i="1" lang="en">
                <a:solidFill>
                  <a:srgbClr val="CCCCCC"/>
                </a:solidFill>
              </a:rPr>
              <a:t>M</a:t>
            </a:r>
            <a:r>
              <a:rPr lang="en">
                <a:solidFill>
                  <a:srgbClr val="CCCCCC"/>
                </a:solidFill>
              </a:rPr>
              <a:t>emory</a:t>
            </a:r>
          </a:p>
          <a:p>
            <a:pPr indent="-342900" lvl="0" marL="457200" rtl="0">
              <a:spcBef>
                <a:spcPts val="0"/>
              </a:spcBef>
              <a:buClr>
                <a:srgbClr val="CCCCCC"/>
              </a:buClr>
            </a:pPr>
            <a:r>
              <a:rPr lang="en">
                <a:solidFill>
                  <a:srgbClr val="CCCCCC"/>
                </a:solidFill>
              </a:rPr>
              <a:t>Non-volatile memory</a:t>
            </a:r>
          </a:p>
          <a:p>
            <a:pPr indent="-342900" lvl="0" marL="457200" rtl="0">
              <a:spcBef>
                <a:spcPts val="0"/>
              </a:spcBef>
              <a:buClr>
                <a:srgbClr val="CCCCCC"/>
              </a:buClr>
            </a:pPr>
            <a:r>
              <a:rPr lang="en">
                <a:solidFill>
                  <a:srgbClr val="CCCCCC"/>
                </a:solidFill>
              </a:rPr>
              <a:t>Separate from the rest of the memory</a:t>
            </a:r>
          </a:p>
          <a:p>
            <a:pPr indent="-342900" lvl="0" marL="457200" rtl="0">
              <a:spcBef>
                <a:spcPts val="0"/>
              </a:spcBef>
              <a:buClr>
                <a:srgbClr val="CCCCCC"/>
              </a:buClr>
            </a:pPr>
            <a:r>
              <a:rPr lang="en">
                <a:solidFill>
                  <a:srgbClr val="CCCCCC"/>
                </a:solidFill>
              </a:rPr>
              <a:t>Can be used to hold data between power cycles</a:t>
            </a:r>
          </a:p>
          <a:p>
            <a:pPr indent="-342900" lvl="0" marL="457200" rtl="0">
              <a:spcBef>
                <a:spcPts val="0"/>
              </a:spcBef>
              <a:buClr>
                <a:srgbClr val="CCCCCC"/>
              </a:buClr>
            </a:pPr>
            <a:r>
              <a:rPr lang="en">
                <a:solidFill>
                  <a:srgbClr val="CCCCCC"/>
                </a:solidFill>
              </a:rPr>
              <a:t>EEPROM data gets cleared between programming cycles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ADC Control Register A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311700" y="2585975"/>
            <a:ext cx="8520600" cy="1983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Bit 7 - Enable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Bit 6 - Start Conversion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Bit 5 - Interrupt Flag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Bit 4 - Interrupt Enable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Bit 3-0 - Prescaler select</a:t>
            </a:r>
          </a:p>
        </p:txBody>
      </p:sp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5225" y="1071800"/>
            <a:ext cx="5933525" cy="131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ADC Control Register B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311700" y="2571750"/>
            <a:ext cx="8520600" cy="1997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Bit 7 - ADC High Speed mode; allows faster conversion at expense of more power use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Bit 6 - Analog Comparator Mux Enable;(not relevant to ADC operation)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Bit 5 - MUX5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Bits 3:0 - ADC Auto Trigger, determines which source will trigger an ADC conversion</a:t>
            </a:r>
          </a:p>
        </p:txBody>
      </p:sp>
      <p:pic>
        <p:nvPicPr>
          <p:cNvPr id="196" name="Shape 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5238" y="1196151"/>
            <a:ext cx="5933525" cy="1166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Register with ADLAR = 0 (Right Adjust)</a:t>
            </a:r>
          </a:p>
        </p:txBody>
      </p:sp>
      <p:pic>
        <p:nvPicPr>
          <p:cNvPr id="202" name="Shape 2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550" y="1632888"/>
            <a:ext cx="8724900" cy="221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Register with ADLAR = 1 (Left Adjust)</a:t>
            </a:r>
          </a:p>
        </p:txBody>
      </p:sp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225" y="1424188"/>
            <a:ext cx="8591550" cy="21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Setting up the ADC as a voltage reader in C++</a:t>
            </a:r>
          </a:p>
        </p:txBody>
      </p:sp>
      <p:pic>
        <p:nvPicPr>
          <p:cNvPr id="214" name="Shape 2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1763" y="1051525"/>
            <a:ext cx="6740464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Vcc Voltage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311700" y="1152475"/>
            <a:ext cx="32232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From here it’s a matter of deciding what your threshold for the backup and reset will be</a:t>
            </a:r>
          </a:p>
        </p:txBody>
      </p:sp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65" y="445025"/>
            <a:ext cx="4960561" cy="3934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Restoring from a Low Power Backup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311700" y="1152475"/>
            <a:ext cx="8520600" cy="3804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restore from a low power shutdown, we want to write a unique signature into the EEPROM.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this case it’ll be a byte of memory in the beginning reading 0b01011010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When the Atmega starts up it’ll read the EEPROM and if it sees this byte at the beginning, it’ll know that a low power shutdown occurred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next block of data will be the actual object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last piece of data will be the not of the CRC value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Validation with CRC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CRC stands for cyclic </a:t>
            </a:r>
            <a:r>
              <a:rPr lang="en"/>
              <a:t>redundancy</a:t>
            </a:r>
            <a:r>
              <a:rPr lang="en"/>
              <a:t> check.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Commonly used simple algorithm to check whether data is correct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Derived by taking the exclusive OR of a byte of data with a CRC code and then exclusive ORing that with the next piece of data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Algorithms are designed for minimal contact</a:t>
            </a:r>
          </a:p>
          <a:p>
            <a:pPr indent="-342900" lvl="0" marL="457200">
              <a:spcBef>
                <a:spcPts val="0"/>
              </a:spcBef>
            </a:pPr>
            <a:r>
              <a:rPr lang="en"/>
              <a:t>I’m using an open source FastCRC checking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FastCRC8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170875" y="3789350"/>
            <a:ext cx="8520600" cy="153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table is included with the files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happens here is an initial crc value is taken and XOR’ed with a byte of data. This is then taken and used as an index for the next crc value to XOR.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done until the final byte of data then the last indexed value is returned.</a:t>
            </a:r>
          </a:p>
        </p:txBody>
      </p:sp>
      <p:pic>
        <p:nvPicPr>
          <p:cNvPr id="240" name="Shape 2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0" y="1017713"/>
            <a:ext cx="5486400" cy="273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 Source for Code </a:t>
            </a: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created a class for Data Backup in my github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github.com/ricardoalcaraz/DataBackupCRC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EEPROM in the Atmega32u4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The Atmega 32u4 contains 1024 bytes of EEPROM organized in a separate dataspace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Endurance of 100,000 write cycles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Accessible within the I/O space of our chip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Programmable by using the EEPROM Address Registers, EEPROM data registers and the EEPROM control Registers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Specific Read and Write procedures must be taken before we can do anything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When the EEPROM is read the CPU is halted for 4 clock cycles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When written, the CPU is halted for 2 clock cycles before the next instruction is executed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Atmega 32u4 data sheet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EEPROM Address register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2747300"/>
            <a:ext cx="8520600" cy="20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Before we can read or write, must point to an Address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Address controlled by two registers, EEARH(EEPROM Address High) and EEARL(EEPROM Address Low)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Initial value is undefined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Anything beyond the EEPROM End will not work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Note: the address registers can point up to address 0xFFF while we only need up to 0x400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7575" y="1206913"/>
            <a:ext cx="6915150" cy="164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EEPROM Data Register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2818475"/>
            <a:ext cx="8520600" cy="1750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writing, contains the data to be written to the EEPROM at the value pointed by EEAR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reading, it contains the data that is read from the value pointed by the EEAR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575" y="1204277"/>
            <a:ext cx="7048849" cy="145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EEPROM Control Register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2557525"/>
            <a:ext cx="8520600" cy="2253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Bits 7 &amp; 6 - reserved bits, always read as 0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Bits 5 &amp; 4 - EEPROM Programming Mode Bits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Bit 3         - EEPROM Ready Interrupt Enable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Bit 2         - EEPROM Master Programming Enable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Bit 1         - EEPROM Programming Enable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Bit 0         - EEPROM Read Enable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4425" y="1211975"/>
            <a:ext cx="671512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Bits 5 &amp; 4 - EEPROM Programming Mode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These bits define whether you will write or erase to the EEPROM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600"/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Set to 0b00 by default for the atomic operation however takes longer period of time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Since it takes a predefined amount of time, you have to account for this in your design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Any changes to this while writing to the EEPROM will be ignored until next access time</a:t>
            </a:r>
          </a:p>
          <a:p>
            <a:pPr indent="-330200" lvl="0" marL="457200" rtl="0">
              <a:spcBef>
                <a:spcPts val="0"/>
              </a:spcBef>
              <a:buSzPct val="100000"/>
            </a:pPr>
            <a:r>
              <a:rPr lang="en" sz="1600"/>
              <a:t>Typical writing access time is determined by calibrated RC Oscillator Cycles which is usually 26,368(for the atomic writing operation)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4750" y="1613237"/>
            <a:ext cx="6634499" cy="191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Bit 3 - EEPROM Ready Interrupt Enable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152475"/>
            <a:ext cx="8520600" cy="593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</a:pPr>
            <a:r>
              <a:rPr lang="en"/>
              <a:t>Setting this to 1 enables Interrupts</a:t>
            </a:r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x="373925" y="20066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Bit 2 - EEPROM Master Programming Enable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73925" y="2780550"/>
            <a:ext cx="8520600" cy="186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Works in tandem with EEPE. If set to 1, and EEPE is set to 1 within 4 clock cycles, then the EEPROM write takes place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If set to 0 then setting EEPE has no effect and effectively disables writes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Bit is cleared after every write operation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Bit 1 - EEPROM Programming Enable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600"/>
            <a:ext cx="8520600" cy="399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CCCC"/>
                </a:solidFill>
              </a:rPr>
              <a:t>The actual write signal to the EEPROM. Must be set to 1 within 4 clock cycles of the EEMPE bit being set to 1.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CCCCCC"/>
                </a:solidFill>
              </a:rPr>
              <a:t>Steps that should be taken before a write takes place</a:t>
            </a:r>
          </a:p>
          <a:p>
            <a:pPr indent="-304800" lvl="0" marL="457200" rtl="0">
              <a:spcBef>
                <a:spcPts val="0"/>
              </a:spcBef>
              <a:buClr>
                <a:srgbClr val="CCCCCC"/>
              </a:buClr>
              <a:buSzPct val="100000"/>
              <a:buAutoNum type="arabicPeriod"/>
            </a:pPr>
            <a:r>
              <a:rPr lang="en" sz="1200">
                <a:solidFill>
                  <a:srgbClr val="CCCCCC"/>
                </a:solidFill>
              </a:rPr>
              <a:t>Wait until EEPE becomes -</a:t>
            </a:r>
          </a:p>
          <a:p>
            <a:pPr indent="-304800" lvl="0" marL="457200" rtl="0">
              <a:spcBef>
                <a:spcPts val="0"/>
              </a:spcBef>
              <a:buClr>
                <a:srgbClr val="CCCCCC"/>
              </a:buClr>
              <a:buSzPct val="100000"/>
              <a:buAutoNum type="arabicPeriod"/>
            </a:pPr>
            <a:r>
              <a:rPr lang="en" sz="1200">
                <a:solidFill>
                  <a:srgbClr val="CCCCCC"/>
                </a:solidFill>
              </a:rPr>
              <a:t>Wait until SELFPRGEN in SPMCSR becomes zero.</a:t>
            </a:r>
          </a:p>
          <a:p>
            <a:pPr indent="-304800" lvl="0" marL="457200" rtl="0">
              <a:spcBef>
                <a:spcPts val="0"/>
              </a:spcBef>
              <a:buClr>
                <a:srgbClr val="CCCCCC"/>
              </a:buClr>
              <a:buSzPct val="100000"/>
              <a:buAutoNum type="arabicPeriod"/>
            </a:pPr>
            <a:r>
              <a:rPr lang="en" sz="1200">
                <a:solidFill>
                  <a:srgbClr val="CCCCCC"/>
                </a:solidFill>
              </a:rPr>
              <a:t>Write new EEPROM address to EEAR</a:t>
            </a:r>
          </a:p>
          <a:p>
            <a:pPr indent="-304800" lvl="0" marL="457200" rtl="0">
              <a:spcBef>
                <a:spcPts val="0"/>
              </a:spcBef>
              <a:buClr>
                <a:srgbClr val="CCCCCC"/>
              </a:buClr>
              <a:buSzPct val="100000"/>
              <a:buAutoNum type="arabicPeriod"/>
            </a:pPr>
            <a:r>
              <a:rPr lang="en" sz="1200">
                <a:solidFill>
                  <a:srgbClr val="CCCCCC"/>
                </a:solidFill>
              </a:rPr>
              <a:t>Write new EEPROM data to EEDR</a:t>
            </a:r>
          </a:p>
          <a:p>
            <a:pPr indent="-304800" lvl="0" marL="457200" rtl="0">
              <a:spcBef>
                <a:spcPts val="0"/>
              </a:spcBef>
              <a:buClr>
                <a:srgbClr val="CCCCCC"/>
              </a:buClr>
              <a:buSzPct val="100000"/>
              <a:buAutoNum type="arabicPeriod"/>
            </a:pPr>
            <a:r>
              <a:rPr lang="en" sz="1200">
                <a:solidFill>
                  <a:srgbClr val="CCCCCC"/>
                </a:solidFill>
              </a:rPr>
              <a:t>Write a 1 to the EEMPE and a 0 to EEPE in the EECR</a:t>
            </a:r>
          </a:p>
          <a:p>
            <a:pPr indent="-304800" lvl="0" marL="457200" rtl="0">
              <a:spcBef>
                <a:spcPts val="0"/>
              </a:spcBef>
              <a:buClr>
                <a:srgbClr val="CCCCCC"/>
              </a:buClr>
              <a:buSzPct val="100000"/>
              <a:buAutoNum type="arabicPeriod"/>
            </a:pPr>
            <a:r>
              <a:rPr lang="en" sz="1200">
                <a:solidFill>
                  <a:srgbClr val="CCCCCC"/>
                </a:solidFill>
              </a:rPr>
              <a:t>Set EEPE to 1 within 4 clock cycles of doing the above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Clr>
                <a:srgbClr val="CCCCCC"/>
              </a:buClr>
              <a:buSzPct val="100000"/>
            </a:pPr>
            <a:r>
              <a:rPr lang="en" sz="1400">
                <a:solidFill>
                  <a:srgbClr val="CCCCCC"/>
                </a:solidFill>
              </a:rPr>
              <a:t>Since we are not using flash, we can omit step 2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Clr>
                <a:srgbClr val="CCCCCC"/>
              </a:buClr>
              <a:buSzPct val="100000"/>
            </a:pPr>
            <a:r>
              <a:rPr lang="en" sz="1400">
                <a:solidFill>
                  <a:srgbClr val="CCCCCC"/>
                </a:solidFill>
              </a:rPr>
              <a:t>Note: Disable interrupts while you are programming the control registers since it will time out if not done fast enough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Clr>
                <a:srgbClr val="CCCCCC"/>
              </a:buClr>
              <a:buSzPct val="100000"/>
            </a:pPr>
            <a:r>
              <a:rPr lang="en" sz="1400">
                <a:solidFill>
                  <a:srgbClr val="CCCCCC"/>
                </a:solidFill>
              </a:rPr>
              <a:t>After the write access time has elapsed(3.4ms or 1.8ms) the EEPE bit will be cleared by hardware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