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76" r:id="rId7"/>
    <p:sldId id="278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ocuments\EE\EE444\Buck_boost_converter\Back%20emf%20const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/>
            </a:pPr>
            <a:r>
              <a:rPr lang="en-US"/>
              <a:t>Vbemf (V) vs. speed (rad/s)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'[Back emf constant.xlsx]Sheet2'!$C$1</c:f>
              <c:strCache>
                <c:ptCount val="1"/>
                <c:pt idx="0">
                  <c:v>Vbemf (V)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7"/>
            <c:spPr>
              <a:solidFill>
                <a:srgbClr val="3366CC"/>
              </a:solidFill>
              <a:ln cmpd="sng">
                <a:solidFill>
                  <a:srgbClr val="3366CC"/>
                </a:solidFill>
              </a:ln>
            </c:spPr>
          </c:marker>
          <c:xVal>
            <c:numRef>
              <c:f>'[Back emf constant.xlsx]Sheet2'!$B$2:$B$1000</c:f>
              <c:numCache>
                <c:formatCode>General</c:formatCode>
                <c:ptCount val="999"/>
                <c:pt idx="0">
                  <c:v>5.759586531581288</c:v>
                </c:pt>
                <c:pt idx="1">
                  <c:v>10.367255756846317</c:v>
                </c:pt>
                <c:pt idx="2">
                  <c:v>13.718287920675431</c:v>
                </c:pt>
                <c:pt idx="3">
                  <c:v>18.640116411299442</c:v>
                </c:pt>
                <c:pt idx="4">
                  <c:v>26.284658535034605</c:v>
                </c:pt>
                <c:pt idx="5">
                  <c:v>4.0840704499999996</c:v>
                </c:pt>
                <c:pt idx="6">
                  <c:v>9.1106186949999994</c:v>
                </c:pt>
                <c:pt idx="7">
                  <c:v>17.592918860000001</c:v>
                </c:pt>
                <c:pt idx="8">
                  <c:v>20.734511510000001</c:v>
                </c:pt>
                <c:pt idx="9">
                  <c:v>32.044245070000002</c:v>
                </c:pt>
                <c:pt idx="10">
                  <c:v>63.77433087</c:v>
                </c:pt>
                <c:pt idx="11">
                  <c:v>21.67698931</c:v>
                </c:pt>
                <c:pt idx="12">
                  <c:v>27.017696820000001</c:v>
                </c:pt>
                <c:pt idx="13">
                  <c:v>71.314153239999996</c:v>
                </c:pt>
              </c:numCache>
            </c:numRef>
          </c:xVal>
          <c:yVal>
            <c:numRef>
              <c:f>'[Back emf constant.xlsx]Sheet2'!$C$2:$C$1000</c:f>
              <c:numCache>
                <c:formatCode>General</c:formatCode>
                <c:ptCount val="999"/>
                <c:pt idx="0">
                  <c:v>1.3578512396694213</c:v>
                </c:pt>
                <c:pt idx="1">
                  <c:v>2.460330578512397</c:v>
                </c:pt>
                <c:pt idx="2">
                  <c:v>3.1603305785123972</c:v>
                </c:pt>
                <c:pt idx="3">
                  <c:v>4.045454545454545</c:v>
                </c:pt>
                <c:pt idx="4">
                  <c:v>5.6140495867768596</c:v>
                </c:pt>
                <c:pt idx="5" formatCode="0.00E+00">
                  <c:v>1.1499999999999999</c:v>
                </c:pt>
                <c:pt idx="6" formatCode="0.00E+00">
                  <c:v>2.21</c:v>
                </c:pt>
                <c:pt idx="7" formatCode="0.00E+00">
                  <c:v>3.27</c:v>
                </c:pt>
                <c:pt idx="8" formatCode="0.00E+00">
                  <c:v>3.38</c:v>
                </c:pt>
                <c:pt idx="9" formatCode="0.00E+00">
                  <c:v>3.96</c:v>
                </c:pt>
                <c:pt idx="10" formatCode="0.00E+00">
                  <c:v>4.46</c:v>
                </c:pt>
                <c:pt idx="11" formatCode="0.00E+00">
                  <c:v>3.77</c:v>
                </c:pt>
                <c:pt idx="12" formatCode="0.00E+00">
                  <c:v>4.4000000000000004</c:v>
                </c:pt>
                <c:pt idx="13" formatCode="0.00E+00">
                  <c:v>5.25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5F-4F0D-A95B-F9CF3F213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517408"/>
        <c:axId val="168517968"/>
      </c:scatterChart>
      <c:valAx>
        <c:axId val="168517408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/>
                </a:pPr>
                <a:r>
                  <a:rPr lang="en-US"/>
                  <a:t>speed (rad/s)</a:t>
                </a:r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en-US"/>
          </a:p>
        </c:txPr>
        <c:crossAx val="168517968"/>
        <c:crosses val="autoZero"/>
        <c:crossBetween val="midCat"/>
      </c:valAx>
      <c:valAx>
        <c:axId val="16851796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/>
                </a:pPr>
                <a:r>
                  <a:rPr lang="en-US"/>
                  <a:t>Vbemf (V)</a:t>
                </a:r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en-US"/>
          </a:p>
        </c:txPr>
        <c:crossAx val="168517408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C1920-08FF-4947-B6EE-B93459897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795B16-E16E-437D-892E-74364CDE0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7E0B62-22AE-43AD-885A-AD5359F7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C0D402-A4A1-4C25-83CB-AD6836ED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A9796-D8FC-45A4-BD86-CB68E878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61097-A4C5-42CD-AFED-6CF04D8D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6C4D22-11BE-46CE-A325-5116ACE78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39286-1AFB-4921-AD88-FE9D2CE3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41DA6-AA1D-4FB5-849A-7D0D817E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9C0BD1-6F24-4BF1-BBDB-00580CE4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3C7A9C-CBB4-4FD3-8465-B555B16FA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6AACC7-F90F-4B2A-8C61-C951D855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88847-12ED-4B5B-B49C-4E416A4D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43ADF-EFFC-4B2C-9816-465A5DF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B8ECE-E011-454E-B8A9-2547CA95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F1564-5F7F-40D5-ADA5-9269AA29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FF69E-D407-43E9-9006-B8F52801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84609-CADF-464A-9344-AD472518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B7E5F-1A5E-4F7E-AD2B-8EC0D023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F546D4-C5B6-4BDC-BB6B-27A46E15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A85F2-0D48-4E57-8B32-FA57FA23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20B6E-4BCF-42E0-ADCD-4D7537AB3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F571D-2494-4432-9744-E68A3581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05333-C9D1-4220-BEDF-CADAB2D7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57B7D2-C712-45D9-A93A-4DBB2EE1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D031C-DC54-4B5B-96AD-E65B8D11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D0AFB-1031-40F5-9B50-83B572D37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89E9C-2D99-43F3-9C74-4EF67B9CD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4FB0FD-79D0-40CD-9279-F7352676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19975-4473-47FA-8434-F0685743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3C772-5D3F-46A7-922B-B5792535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E601B-22AC-42F5-9E05-CB431A9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67B40F-1FF4-4029-A8AF-78F971B42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F91A5B-62AC-4C0E-9496-48FB500C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B8E52C-C5C4-4CC4-959F-3E23E8B9D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878784-9134-46DC-843B-D05D654D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A5AB3D-C9E6-4FA9-B404-E6CA9918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EF18D8-1FFF-4D5A-B860-927EAA64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872558-6DAD-472A-A5D8-87B84B2A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54133-E93F-4374-88EB-0AE6A542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C5E023-E5E4-437C-913D-023A2BCA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59910-28FA-44A3-9EDD-7F479781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166D7D-A714-4084-B705-047EBE70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902ACC-4980-4DFA-8449-C53CD892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573728-F306-4B89-8A0E-EB27ADC1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F974E3-E957-471C-AD35-D2C8AA2E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64EC5-B351-41C5-8942-7D1A50EB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6CA0F-8461-463E-8C89-E28507F8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03291E-75A6-4C8B-B763-B06D191B3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D498B-940C-4655-9341-4F32D8D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9B9016-CF03-4591-B28D-539A3A27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355AA3-9D80-4B51-8867-C2AEAEBD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26A4F-AEA8-41CE-9510-E93331AB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A7A6C8-234C-47F0-84EB-5CFF69D7A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7360F7-A83A-41BE-97AB-0D3A7CE1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EB5B1B-E150-4314-A051-61016211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D60293-3B48-405F-AD2B-F6F92F5B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BAC04-34CE-4A04-B674-CB69F195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078FF5-8170-4E15-82CC-65A54C15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110E02-6206-40FC-8AF2-C1F1B0CF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F8E8C-5B67-4410-87AD-C2E68DC4D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8459-D948-46BA-99CD-6F62BD44046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53C76-1A6E-47D5-AAD6-881CCFF01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46FD91-43D7-44FE-923C-0DB41BD1C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F4E9-9B21-4A23-AB47-4346D8CD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5BF4C-6C61-4629-B429-28E43892A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Buck/boost converter model with motor load: 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005399-FEAA-489C-932A-965650DF2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EE444</a:t>
            </a:r>
          </a:p>
          <a:p>
            <a:r>
              <a:rPr lang="en-US" dirty="0"/>
              <a:t>Professor Hill </a:t>
            </a:r>
          </a:p>
          <a:p>
            <a:r>
              <a:rPr lang="en-US" dirty="0"/>
              <a:t>12-10-17</a:t>
            </a:r>
          </a:p>
          <a:p>
            <a:r>
              <a:rPr lang="en-US" dirty="0"/>
              <a:t>Tai Nguyen</a:t>
            </a:r>
          </a:p>
          <a:p>
            <a:r>
              <a:rPr lang="en-US" dirty="0"/>
              <a:t>Miki Kelley</a:t>
            </a:r>
          </a:p>
        </p:txBody>
      </p:sp>
    </p:spTree>
    <p:extLst>
      <p:ext uri="{BB962C8B-B14F-4D97-AF65-F5344CB8AC3E}">
        <p14:creationId xmlns:p14="http://schemas.microsoft.com/office/powerpoint/2010/main" val="140532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E2067-9ED8-43B3-932F-25226A35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 behavior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71BFA42-55AC-4CDB-9B6E-D856D4A8E8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436" y="1513899"/>
            <a:ext cx="6064652" cy="2323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2B51C5-1A11-44B8-A93A-901CF8BE54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72421" y="4009737"/>
            <a:ext cx="5881255" cy="248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7C6CB6-575F-43B0-A6ED-FF2A6C80A808}"/>
              </a:ext>
            </a:extLst>
          </p:cNvPr>
          <p:cNvSpPr txBox="1"/>
          <p:nvPr/>
        </p:nvSpPr>
        <p:spPr>
          <a:xfrm>
            <a:off x="263236" y="13716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Inductor1</a:t>
            </a:r>
          </a:p>
          <a:p>
            <a:r>
              <a:rPr lang="en-US" dirty="0"/>
              <a:t>L1 = 2mH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4C1940-8EFA-4A5E-A34C-951EC9D28343}"/>
              </a:ext>
            </a:extLst>
          </p:cNvPr>
          <p:cNvSpPr txBox="1"/>
          <p:nvPr/>
        </p:nvSpPr>
        <p:spPr>
          <a:xfrm>
            <a:off x="443345" y="4634345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Inductor2</a:t>
            </a:r>
          </a:p>
          <a:p>
            <a:r>
              <a:rPr lang="en-US" dirty="0"/>
              <a:t>L2 = 10mH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DADBBA-53A1-4655-B30D-CF633866CE41}"/>
              </a:ext>
            </a:extLst>
          </p:cNvPr>
          <p:cNvSpPr txBox="1"/>
          <p:nvPr/>
        </p:nvSpPr>
        <p:spPr>
          <a:xfrm>
            <a:off x="9379527" y="2071255"/>
            <a:ext cx="2556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point: to find the voltage vs. current relationship for the inductors, measure the voltage drop across the inductor, not the voltage drop from inductor to ground. </a:t>
            </a:r>
          </a:p>
        </p:txBody>
      </p:sp>
    </p:spTree>
    <p:extLst>
      <p:ext uri="{BB962C8B-B14F-4D97-AF65-F5344CB8AC3E}">
        <p14:creationId xmlns:p14="http://schemas.microsoft.com/office/powerpoint/2010/main" val="23446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7BA77-65BC-4AAA-94C8-05C7A61D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 behavior vs. frequency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D2665-ED5B-44E0-B637-55674297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44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Arduino Fast PWM defaults to 250Hz</a:t>
            </a:r>
          </a:p>
          <a:p>
            <a:r>
              <a:rPr lang="en-US" dirty="0"/>
              <a:t>Boost converter designs range from 550kHz – 1250kHz</a:t>
            </a:r>
          </a:p>
          <a:p>
            <a:r>
              <a:rPr lang="en-US" dirty="0"/>
              <a:t>3DoT boost converter is between 1250-1650kHz </a:t>
            </a:r>
          </a:p>
          <a:p>
            <a:r>
              <a:rPr lang="en-US" dirty="0"/>
              <a:t>Simple inductor circuit with square wave behaves like boost converter! Ripple current with constant </a:t>
            </a:r>
            <a:r>
              <a:rPr lang="en-US" dirty="0" err="1"/>
              <a:t>Vout</a:t>
            </a:r>
            <a:endParaRPr lang="en-US" dirty="0"/>
          </a:p>
          <a:p>
            <a:r>
              <a:rPr lang="en-US" dirty="0"/>
              <a:t>Frequency in simulation is at 550kHz (same as boost converter model used in simulation)</a:t>
            </a:r>
          </a:p>
          <a:p>
            <a:r>
              <a:rPr lang="en-US" dirty="0"/>
              <a:t>(Makes sense, the inductors are a low-pass filter for the resistive load)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F391DD-91A1-415F-83EE-BE2BDA610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02036" y="2350395"/>
            <a:ext cx="5943600" cy="2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18002-EFAB-4151-90ED-DBAE5E0D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behavior (resistor)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6DAE6-77E4-4AD8-BDB8-759BF237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buck converter!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1095B-79F0-431B-B7DC-B2A7F056A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18018" y="1825625"/>
            <a:ext cx="5943600" cy="27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6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1AFFE-2D45-48BF-9908-C471DE4C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behavior – L1 vs. 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AA593-1025-4EA2-8DA2-3FF12BD7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2157"/>
          </a:xfrm>
        </p:spPr>
        <p:txBody>
          <a:bodyPr/>
          <a:lstStyle/>
          <a:p>
            <a:r>
              <a:rPr lang="en-US" dirty="0"/>
              <a:t>Larger inductance produces larger ripple voltage across the inductor (not at output)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C819F3-8774-4CF8-97EC-2A250F096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3666287"/>
            <a:ext cx="5943600" cy="2698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4282AE-1E00-4086-9ADB-1638D5E4E4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3666287"/>
            <a:ext cx="5943600" cy="2707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48C3CD-3DAE-4D2C-BDD8-DFC1F8D0848E}"/>
              </a:ext>
            </a:extLst>
          </p:cNvPr>
          <p:cNvSpPr txBox="1"/>
          <p:nvPr/>
        </p:nvSpPr>
        <p:spPr>
          <a:xfrm>
            <a:off x="2299854" y="3244334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DECA7D-B38F-40D3-9D78-8B14F6AA04FD}"/>
              </a:ext>
            </a:extLst>
          </p:cNvPr>
          <p:cNvSpPr txBox="1"/>
          <p:nvPr/>
        </p:nvSpPr>
        <p:spPr>
          <a:xfrm>
            <a:off x="8783781" y="3244334"/>
            <a:ext cx="1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</a:t>
            </a:r>
          </a:p>
        </p:txBody>
      </p:sp>
    </p:spTree>
    <p:extLst>
      <p:ext uri="{BB962C8B-B14F-4D97-AF65-F5344CB8AC3E}">
        <p14:creationId xmlns:p14="http://schemas.microsoft.com/office/powerpoint/2010/main" val="190948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B0D1A-76FD-4CB9-B6C5-328D2DC4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198871"/>
            <a:ext cx="10515600" cy="1325563"/>
          </a:xfrm>
        </p:spPr>
        <p:txBody>
          <a:bodyPr/>
          <a:lstStyle/>
          <a:p>
            <a:r>
              <a:rPr lang="en-US" dirty="0"/>
              <a:t>DC motor model check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FB9AC6-F4E8-4765-81E0-7051C113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55" y="1094943"/>
            <a:ext cx="8378163" cy="56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2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9690A-2652-4FFF-BC4D-3A92DE0D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model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A069B-4633-46BC-A938-A58B5D2C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18" y="365125"/>
            <a:ext cx="5839691" cy="4351338"/>
          </a:xfrm>
        </p:spPr>
        <p:txBody>
          <a:bodyPr/>
          <a:lstStyle/>
          <a:p>
            <a:r>
              <a:rPr lang="en-US" dirty="0"/>
              <a:t>Green: 5Hz square wave input </a:t>
            </a:r>
          </a:p>
          <a:p>
            <a:r>
              <a:rPr lang="en-US" dirty="0"/>
              <a:t>Blue: current through inductor (and load) </a:t>
            </a:r>
          </a:p>
          <a:p>
            <a:r>
              <a:rPr lang="en-US" dirty="0"/>
              <a:t>Red: Back </a:t>
            </a:r>
            <a:r>
              <a:rPr lang="en-US" dirty="0" err="1"/>
              <a:t>emf</a:t>
            </a:r>
            <a:r>
              <a:rPr lang="en-US" dirty="0"/>
              <a:t> </a:t>
            </a:r>
          </a:p>
          <a:p>
            <a:r>
              <a:rPr lang="en-US"/>
              <a:t>Turqoise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E268C49-783F-4192-A512-896DD14D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6" y="2141537"/>
            <a:ext cx="9553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9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9690A-2652-4FFF-BC4D-3A92DE0D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76" y="365125"/>
            <a:ext cx="4170218" cy="1325563"/>
          </a:xfrm>
        </p:spPr>
        <p:txBody>
          <a:bodyPr/>
          <a:lstStyle/>
          <a:p>
            <a:r>
              <a:rPr lang="en-US" dirty="0"/>
              <a:t>DC motor model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A069B-4633-46BC-A938-A58B5D2C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18" y="365125"/>
            <a:ext cx="5839691" cy="159529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Green: 5Hz square wave input </a:t>
            </a:r>
          </a:p>
          <a:p>
            <a:r>
              <a:rPr lang="en-US" dirty="0"/>
              <a:t>Blue: current through inductor (and load) </a:t>
            </a:r>
          </a:p>
          <a:p>
            <a:r>
              <a:rPr lang="en-US" dirty="0"/>
              <a:t>Red: Back </a:t>
            </a:r>
            <a:r>
              <a:rPr lang="en-US" dirty="0" err="1"/>
              <a:t>emf</a:t>
            </a:r>
            <a:r>
              <a:rPr lang="en-US" dirty="0"/>
              <a:t> </a:t>
            </a:r>
          </a:p>
          <a:p>
            <a:r>
              <a:rPr lang="en-US" dirty="0" err="1"/>
              <a:t>Turqoise</a:t>
            </a:r>
            <a:r>
              <a:rPr lang="en-US" dirty="0"/>
              <a:t>: torque</a:t>
            </a:r>
          </a:p>
          <a:p>
            <a:r>
              <a:rPr lang="en-US" dirty="0"/>
              <a:t>Magenta: Back </a:t>
            </a:r>
            <a:r>
              <a:rPr lang="en-US" dirty="0" err="1"/>
              <a:t>emf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F21A85-25E9-4684-A4C9-0CE5D929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1" y="2310255"/>
            <a:ext cx="8575964" cy="38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3879A-839A-4594-AC7F-990A8F2A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converter with resistive 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49C176-F937-4130-9009-F459246E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FF0A51-9487-4F92-9AED-AE51FCCBF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799" y="1690687"/>
            <a:ext cx="978130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8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71B4C-A4BD-4392-B151-F6C57791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Transient response and reaching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28617-82E7-40C0-82B1-4604E086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513898"/>
            <a:ext cx="1226127" cy="1215447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Green: Vin</a:t>
            </a:r>
          </a:p>
          <a:p>
            <a:r>
              <a:rPr lang="en-US" dirty="0"/>
              <a:t>Blue: </a:t>
            </a:r>
            <a:r>
              <a:rPr lang="en-US" dirty="0" err="1"/>
              <a:t>Vout</a:t>
            </a:r>
            <a:endParaRPr lang="en-US" dirty="0"/>
          </a:p>
          <a:p>
            <a:r>
              <a:rPr lang="en-US" dirty="0"/>
              <a:t>Red: ∆V</a:t>
            </a:r>
            <a:r>
              <a:rPr lang="en-US" sz="2600" baseline="-25000" dirty="0"/>
              <a:t>L</a:t>
            </a:r>
          </a:p>
          <a:p>
            <a:r>
              <a:rPr lang="en-US" sz="2600" dirty="0" err="1"/>
              <a:t>Turqoise</a:t>
            </a:r>
            <a:r>
              <a:rPr lang="en-US" sz="2600" dirty="0"/>
              <a:t>: </a:t>
            </a:r>
            <a:r>
              <a:rPr lang="en-US" sz="2400" dirty="0"/>
              <a:t>∆I</a:t>
            </a:r>
            <a:r>
              <a:rPr lang="en-US" sz="2400" baseline="-25000" dirty="0"/>
              <a:t>L</a:t>
            </a:r>
          </a:p>
          <a:p>
            <a:r>
              <a:rPr lang="en-US" sz="2600" dirty="0"/>
              <a:t>Magenta: </a:t>
            </a:r>
            <a:r>
              <a:rPr lang="en-US" sz="2600" dirty="0" err="1"/>
              <a:t>Iout</a:t>
            </a:r>
            <a:r>
              <a:rPr lang="en-US" sz="2600" dirty="0"/>
              <a:t> </a:t>
            </a:r>
          </a:p>
          <a:p>
            <a:endParaRPr lang="en-US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1D37FA-D599-4FCD-B7DC-99EE6A129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27564" y="1461654"/>
            <a:ext cx="9677399" cy="36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AF864-07E4-45E1-ABFF-00319E40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2930B-4513-4DCE-AFCC-E9DC829D0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14C259-8AAA-45BB-A7FF-0EDACE13B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018" y="1825624"/>
            <a:ext cx="10917382" cy="46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3166C-1428-4857-A69B-7F449916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motor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BD301-5F5F-42DF-9D73-ED704D27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7309" cy="4351338"/>
          </a:xfrm>
        </p:spPr>
        <p:txBody>
          <a:bodyPr/>
          <a:lstStyle/>
          <a:p>
            <a:r>
              <a:rPr lang="en-US" dirty="0"/>
              <a:t>Resistance measurement:</a:t>
            </a:r>
          </a:p>
          <a:p>
            <a:pPr lvl="1"/>
            <a:r>
              <a:rPr lang="en-US" dirty="0"/>
              <a:t>Motor is off</a:t>
            </a:r>
          </a:p>
          <a:p>
            <a:pPr lvl="1"/>
            <a:r>
              <a:rPr lang="en-US" dirty="0"/>
              <a:t>Do continuity check to ensure that the leads are connected </a:t>
            </a:r>
          </a:p>
          <a:p>
            <a:pPr lvl="1"/>
            <a:r>
              <a:rPr lang="en-US" dirty="0"/>
              <a:t>Measure resistance using multimeter and account for wire resistance</a:t>
            </a:r>
          </a:p>
          <a:p>
            <a:r>
              <a:rPr lang="en-US" dirty="0"/>
              <a:t>Inductance measurement:</a:t>
            </a:r>
          </a:p>
          <a:p>
            <a:pPr lvl="1"/>
            <a:r>
              <a:rPr lang="en-US" dirty="0"/>
              <a:t>Use AC signal and half deflection method for impedance </a:t>
            </a:r>
          </a:p>
          <a:p>
            <a:pPr lvl="1"/>
            <a:r>
              <a:rPr lang="en-US" dirty="0"/>
              <a:t>Use device! </a:t>
            </a:r>
          </a:p>
          <a:p>
            <a:r>
              <a:rPr lang="en-US" dirty="0"/>
              <a:t>Back </a:t>
            </a:r>
            <a:r>
              <a:rPr lang="en-US" dirty="0" err="1"/>
              <a:t>emf</a:t>
            </a:r>
            <a:r>
              <a:rPr lang="en-US" dirty="0"/>
              <a:t> measurement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70AA20E-F222-4D8B-B698-85DD8EF0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399" y="452942"/>
            <a:ext cx="28263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AB74A-737D-4684-AC20-AF52D1BC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converter with motor load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B7826F4-67BF-415C-B4B6-18652424ED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3650"/>
            <a:ext cx="10515600" cy="42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9B23A-35E6-460C-81BC-FB8E6B93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response (reaching steady state)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FB6E0FF-24E6-4A35-8266-31199C3D1B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22" y="1825625"/>
            <a:ext cx="93451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9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AFAC4-40A4-438A-8E00-39659E87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A85FAC-39C6-4C26-BAFD-6E188ECB27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118" y="1825625"/>
            <a:ext cx="91837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E1E76-11B8-4EC4-A742-AB9B4457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24EF18E-8F29-4CC3-8AEA-2A4A02607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995247"/>
              </p:ext>
            </p:extLst>
          </p:nvPr>
        </p:nvGraphicFramePr>
        <p:xfrm>
          <a:off x="398029" y="1489579"/>
          <a:ext cx="4728154" cy="218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972">
                  <a:extLst>
                    <a:ext uri="{9D8B030D-6E8A-4147-A177-3AD203B41FA5}">
                      <a16:colId xmlns:a16="http://schemas.microsoft.com/office/drawing/2014/main" xmlns="" val="3313915077"/>
                    </a:ext>
                  </a:extLst>
                </a:gridCol>
                <a:gridCol w="1196450">
                  <a:extLst>
                    <a:ext uri="{9D8B030D-6E8A-4147-A177-3AD203B41FA5}">
                      <a16:colId xmlns:a16="http://schemas.microsoft.com/office/drawing/2014/main" xmlns="" val="3997009330"/>
                    </a:ext>
                  </a:extLst>
                </a:gridCol>
                <a:gridCol w="1290508">
                  <a:extLst>
                    <a:ext uri="{9D8B030D-6E8A-4147-A177-3AD203B41FA5}">
                      <a16:colId xmlns:a16="http://schemas.microsoft.com/office/drawing/2014/main" xmlns="" val="3379648"/>
                    </a:ext>
                  </a:extLst>
                </a:gridCol>
                <a:gridCol w="1265224">
                  <a:extLst>
                    <a:ext uri="{9D8B030D-6E8A-4147-A177-3AD203B41FA5}">
                      <a16:colId xmlns:a16="http://schemas.microsoft.com/office/drawing/2014/main" xmlns="" val="412827647"/>
                    </a:ext>
                  </a:extLst>
                </a:gridCol>
              </a:tblGrid>
              <a:tr h="469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Resistive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Motor load (L = 1.5mH)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Motor load (L = 1.5µH)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4814309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Ripple, Vout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73.2mV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100.4mV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103.3mV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9158311"/>
                  </a:ext>
                </a:extLst>
              </a:tr>
              <a:tr h="469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Ripple current, inductor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1.077A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1.087A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1.083A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4533963"/>
                  </a:ext>
                </a:extLst>
              </a:tr>
              <a:tr h="469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Ripple current,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14.5mA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0A (not measurable)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13.3mA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8194640"/>
                  </a:ext>
                </a:extLst>
              </a:tr>
              <a:tr h="469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current,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1.36A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1.36A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8357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4DBB42-40C2-493A-B163-3131B0F35D87}"/>
              </a:ext>
            </a:extLst>
          </p:cNvPr>
          <p:cNvSpPr txBox="1"/>
          <p:nvPr/>
        </p:nvSpPr>
        <p:spPr>
          <a:xfrm>
            <a:off x="5285509" y="1639552"/>
            <a:ext cx="6255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ripple voltage is 37% higher with a motor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Ripple current through the inductor does not change by much from resistive to motor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Ripple current through load decreases with higher motor load inductance (from higher time constant)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current through load increases with motor load, but is not affected by inductance</a:t>
            </a:r>
          </a:p>
        </p:txBody>
      </p:sp>
    </p:spTree>
    <p:extLst>
      <p:ext uri="{BB962C8B-B14F-4D97-AF65-F5344CB8AC3E}">
        <p14:creationId xmlns:p14="http://schemas.microsoft.com/office/powerpoint/2010/main" val="303419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38B12-805D-459A-97B5-94CA8CD3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</a:t>
            </a:r>
            <a:r>
              <a:rPr lang="en-US" dirty="0" err="1"/>
              <a:t>emf</a:t>
            </a:r>
            <a:r>
              <a:rPr lang="en-US" dirty="0"/>
              <a:t> measurement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EB31E-7B1C-4593-970F-8F02F80C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067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voltage drop from the back </a:t>
            </a:r>
            <a:r>
              <a:rPr lang="en-US" dirty="0" err="1"/>
              <a:t>emf</a:t>
            </a:r>
            <a:r>
              <a:rPr lang="en-US" dirty="0"/>
              <a:t> cannot be measured directly. </a:t>
            </a:r>
          </a:p>
          <a:p>
            <a:r>
              <a:rPr lang="en-US" dirty="0" err="1"/>
              <a:t>Rs</a:t>
            </a:r>
            <a:r>
              <a:rPr lang="en-US" dirty="0"/>
              <a:t> = sense resistor</a:t>
            </a:r>
          </a:p>
          <a:p>
            <a:r>
              <a:rPr lang="en-US" dirty="0"/>
              <a:t>Vs = DC power supply voltage</a:t>
            </a:r>
          </a:p>
          <a:p>
            <a:r>
              <a:rPr lang="en-US" dirty="0" err="1"/>
              <a:t>Vr</a:t>
            </a:r>
            <a:r>
              <a:rPr lang="en-US" dirty="0"/>
              <a:t> = voltage drop across sense resistor</a:t>
            </a:r>
          </a:p>
          <a:p>
            <a:r>
              <a:rPr lang="en-US" dirty="0"/>
              <a:t>Rm = motor resistance</a:t>
            </a:r>
          </a:p>
          <a:p>
            <a:r>
              <a:rPr lang="en-US" dirty="0"/>
              <a:t>K = </a:t>
            </a:r>
            <a:r>
              <a:rPr lang="en-US" dirty="0" err="1"/>
              <a:t>Rs</a:t>
            </a:r>
            <a:r>
              <a:rPr lang="en-US" dirty="0"/>
              <a:t>/(</a:t>
            </a:r>
            <a:r>
              <a:rPr lang="en-US" dirty="0" err="1"/>
              <a:t>Rs+Rm</a:t>
            </a:r>
            <a:r>
              <a:rPr lang="en-US" dirty="0"/>
              <a:t>)</a:t>
            </a:r>
          </a:p>
          <a:p>
            <a:r>
              <a:rPr lang="en-US" dirty="0" err="1"/>
              <a:t>Vb</a:t>
            </a:r>
            <a:r>
              <a:rPr lang="en-US" dirty="0"/>
              <a:t> = Vs – </a:t>
            </a:r>
            <a:r>
              <a:rPr lang="en-US" dirty="0" err="1"/>
              <a:t>Vr</a:t>
            </a:r>
            <a:r>
              <a:rPr lang="en-US" dirty="0"/>
              <a:t>/K</a:t>
            </a:r>
          </a:p>
          <a:p>
            <a:r>
              <a:rPr lang="en-US" dirty="0"/>
              <a:t>Either measure the current or </a:t>
            </a:r>
            <a:r>
              <a:rPr lang="en-US" dirty="0" err="1"/>
              <a:t>Vr</a:t>
            </a:r>
            <a:r>
              <a:rPr lang="en-US" dirty="0"/>
              <a:t> (we tried both).</a:t>
            </a:r>
          </a:p>
          <a:p>
            <a:r>
              <a:rPr lang="en-US" dirty="0"/>
              <a:t>Finally, measure the motor speed (rad/s)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6C7438-CCB6-49C9-B450-4D06019E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557" y="218209"/>
            <a:ext cx="3905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1BFAB-80BF-4115-8999-8E597152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(measure current)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97C74-4E05-4FBB-A931-6B71A3F2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8F9CA0-26CF-465D-A69C-C79C18D8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1455593"/>
            <a:ext cx="7772400" cy="44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1E374-0179-4F90-A6D9-D576B82E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(measure </a:t>
            </a:r>
            <a:r>
              <a:rPr lang="en-US" dirty="0" err="1"/>
              <a:t>Vr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FB08C-2DE3-4EBA-95E0-76A54615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992" y="959716"/>
            <a:ext cx="361306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(Excel curve fitting)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Had to account for wire resistances since working at low resistance values (resistance of wires was about 2 Ohms)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96AA0-D4B3-4BAB-ACB1-EAF28490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1" y="1661007"/>
            <a:ext cx="74497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2002A-98A3-444D-9A04-EAEE6A9D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(measure </a:t>
            </a:r>
            <a:r>
              <a:rPr lang="en-US" dirty="0" err="1"/>
              <a:t>Vr</a:t>
            </a:r>
            <a:r>
              <a:rPr lang="en-US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D752255-4A63-4DE1-B269-2C089138B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93" y="1690688"/>
            <a:ext cx="7440285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1674C6-4B89-4CF8-BE11-9ED20EF117E2}"/>
              </a:ext>
            </a:extLst>
          </p:cNvPr>
          <p:cNvSpPr txBox="1"/>
          <p:nvPr/>
        </p:nvSpPr>
        <p:spPr>
          <a:xfrm>
            <a:off x="8118764" y="1641764"/>
            <a:ext cx="323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spreadsheet…</a:t>
            </a:r>
          </a:p>
        </p:txBody>
      </p:sp>
    </p:spTree>
    <p:extLst>
      <p:ext uri="{BB962C8B-B14F-4D97-AF65-F5344CB8AC3E}">
        <p14:creationId xmlns:p14="http://schemas.microsoft.com/office/powerpoint/2010/main" val="82815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858E7-DAE7-471B-B8CE-20FA2B6B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64A97-3C5D-4C6B-87E6-0B36DD99E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99240"/>
              </p:ext>
            </p:extLst>
          </p:nvPr>
        </p:nvGraphicFramePr>
        <p:xfrm>
          <a:off x="503092" y="1516639"/>
          <a:ext cx="6853671" cy="426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73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4FD36-372F-4C4D-845E-41359568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datasheet torque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44CE2-396F-4595-BB1C-5C8BDE45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3585"/>
            <a:ext cx="10515600" cy="3113377"/>
          </a:xfrm>
        </p:spPr>
        <p:txBody>
          <a:bodyPr/>
          <a:lstStyle/>
          <a:p>
            <a:r>
              <a:rPr lang="en-US" dirty="0"/>
              <a:t>1 Force-gram centimeter (</a:t>
            </a:r>
            <a:r>
              <a:rPr lang="en-US" dirty="0" err="1"/>
              <a:t>gmcm</a:t>
            </a:r>
            <a:r>
              <a:rPr lang="en-US" dirty="0"/>
              <a:t>) = 9.81x10^-5 Nm</a:t>
            </a:r>
          </a:p>
          <a:p>
            <a:r>
              <a:rPr lang="en-US" dirty="0"/>
              <a:t>Kt1 = 0.293 Nm/A</a:t>
            </a:r>
          </a:p>
          <a:p>
            <a:r>
              <a:rPr lang="en-US" dirty="0"/>
              <a:t>Kt2 = 0.265 Nm/A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5DB7BC-B27E-4FE0-9C96-67B34ADC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3" y="1577686"/>
            <a:ext cx="11325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0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851B0-A71A-4539-B27F-039D8973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96981"/>
            <a:ext cx="10515600" cy="970252"/>
          </a:xfrm>
        </p:spPr>
        <p:txBody>
          <a:bodyPr/>
          <a:lstStyle/>
          <a:p>
            <a:r>
              <a:rPr lang="en-US" dirty="0" err="1"/>
              <a:t>LTSpice</a:t>
            </a:r>
            <a:r>
              <a:rPr lang="en-US" dirty="0"/>
              <a:t> models: simple check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8F6CD13-A58F-4B8C-806B-D4AB0E202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837" y="96981"/>
            <a:ext cx="4021288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998BFD-77BB-4ABB-BE58-3AC6075907BC}"/>
              </a:ext>
            </a:extLst>
          </p:cNvPr>
          <p:cNvSpPr txBox="1"/>
          <p:nvPr/>
        </p:nvSpPr>
        <p:spPr>
          <a:xfrm>
            <a:off x="443345" y="1136073"/>
            <a:ext cx="707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RL circuits respond to square wave inputs?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get a good idea about how voltage and current behave for the inductors vs. the resistors </a:t>
            </a:r>
          </a:p>
        </p:txBody>
      </p:sp>
    </p:spTree>
    <p:extLst>
      <p:ext uri="{BB962C8B-B14F-4D97-AF65-F5344CB8AC3E}">
        <p14:creationId xmlns:p14="http://schemas.microsoft.com/office/powerpoint/2010/main" val="183219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607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Yu Mincho</vt:lpstr>
      <vt:lpstr>Office Theme</vt:lpstr>
      <vt:lpstr>Buck/boost converter model with motor load: results </vt:lpstr>
      <vt:lpstr>Measuring motor characteristics</vt:lpstr>
      <vt:lpstr>Back emf measurement method </vt:lpstr>
      <vt:lpstr>Results (measure current)</vt:lpstr>
      <vt:lpstr>Results (measure Vr)</vt:lpstr>
      <vt:lpstr>Results (measure Vr)</vt:lpstr>
      <vt:lpstr>Combined results </vt:lpstr>
      <vt:lpstr>Comparing with datasheet torque constant</vt:lpstr>
      <vt:lpstr>LTSpice models: simple check </vt:lpstr>
      <vt:lpstr>Inductor behavior</vt:lpstr>
      <vt:lpstr>Inductor behavior vs. frequency </vt:lpstr>
      <vt:lpstr>Steady state behavior (resistor)</vt:lpstr>
      <vt:lpstr>Steady state behavior – L1 vs. L2</vt:lpstr>
      <vt:lpstr>DC motor model check </vt:lpstr>
      <vt:lpstr>DC motor model check </vt:lpstr>
      <vt:lpstr>DC motor model check </vt:lpstr>
      <vt:lpstr>Boost converter with resistive load </vt:lpstr>
      <vt:lpstr>Transient response and reaching steady state</vt:lpstr>
      <vt:lpstr>Steady state</vt:lpstr>
      <vt:lpstr>Boost converter with motor load </vt:lpstr>
      <vt:lpstr>Transient response (reaching steady state)</vt:lpstr>
      <vt:lpstr>Steady state</vt:lpstr>
      <vt:lpstr>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Buck/boost converter model with motor load: results</dc:title>
  <dc:creator>Miki</dc:creator>
  <cp:lastModifiedBy>Gary Hill</cp:lastModifiedBy>
  <cp:revision>11</cp:revision>
  <dcterms:created xsi:type="dcterms:W3CDTF">2017-12-11T00:04:17Z</dcterms:created>
  <dcterms:modified xsi:type="dcterms:W3CDTF">2017-12-11T19:48:41Z</dcterms:modified>
</cp:coreProperties>
</file>