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notesMasterIdLst>
    <p:notesMasterId r:id="rId20"/>
  </p:notesMasterIdLst>
  <p:sldIdLst>
    <p:sldId id="256" r:id="rId2"/>
    <p:sldId id="260" r:id="rId3"/>
    <p:sldId id="276" r:id="rId4"/>
    <p:sldId id="277" r:id="rId5"/>
    <p:sldId id="278" r:id="rId6"/>
    <p:sldId id="283" r:id="rId7"/>
    <p:sldId id="284" r:id="rId8"/>
    <p:sldId id="282" r:id="rId9"/>
    <p:sldId id="285" r:id="rId10"/>
    <p:sldId id="286" r:id="rId11"/>
    <p:sldId id="279" r:id="rId12"/>
    <p:sldId id="280" r:id="rId13"/>
    <p:sldId id="281" r:id="rId14"/>
    <p:sldId id="287" r:id="rId15"/>
    <p:sldId id="288" r:id="rId16"/>
    <p:sldId id="289" r:id="rId17"/>
    <p:sldId id="290"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Shellhammer" initials="MS" lastIdx="2" clrIdx="0">
    <p:extLst>
      <p:ext uri="{19B8F6BF-5375-455C-9EA6-DF929625EA0E}">
        <p15:presenceInfo xmlns:p15="http://schemas.microsoft.com/office/powerpoint/2012/main" userId="9bfc374a07f1ac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57D69-0F63-42AF-B534-5A44830C6C79}" type="datetimeFigureOut">
              <a:rPr lang="en-US" smtClean="0"/>
              <a:t>12/11/2017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61D87-DCEC-488F-ACF6-BD23A0F7AAF0}" type="slidenum">
              <a:rPr lang="en-US" smtClean="0"/>
              <a:t>‹#›</a:t>
            </a:fld>
            <a:endParaRPr lang="en-US"/>
          </a:p>
        </p:txBody>
      </p:sp>
    </p:spTree>
    <p:extLst>
      <p:ext uri="{BB962C8B-B14F-4D97-AF65-F5344CB8AC3E}">
        <p14:creationId xmlns:p14="http://schemas.microsoft.com/office/powerpoint/2010/main" val="52308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loop antennas get larger, they become better antennas. A loop antenna will be resonant (with a purely real impedance) as the perimeter of the loop approaches one wavelength in size. Hence, a 300 MHz loop antenna should have a perimeter of 1 meter or larger; a 2.4 GHz loop antenna will only need to be about 12 centimeters in perimeter.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turns out the loop antenna does not need to be a perfect circle (as in Figure 1), or a tight rectangle as in the folded dipole case. The main parameter of interest is the perimeter length, which should be about a wavelength. Therefore, the enclosed loop area is not as important a parameter as the perimeter length. One note: it is not a great idea to meander the loop to increase the length. This causes the current to somewhat cancel and introduces capacitance to the loop, which degrades the efficiency and bandwidth of the antenna. A loop antenna designer may try to shrink the size of the loop antenna by meandering</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961D87-DCEC-488F-ACF6-BD23A0F7AAF0}" type="slidenum">
              <a:rPr lang="en-US" smtClean="0"/>
              <a:t>3</a:t>
            </a:fld>
            <a:endParaRPr lang="en-US"/>
          </a:p>
        </p:txBody>
      </p:sp>
    </p:spTree>
    <p:extLst>
      <p:ext uri="{BB962C8B-B14F-4D97-AF65-F5344CB8AC3E}">
        <p14:creationId xmlns:p14="http://schemas.microsoft.com/office/powerpoint/2010/main" val="101586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fractional Bandwidth can be as high as 30:1 meaning that if the lower frequency is 1 GHz, the antenna would still be efficient at 30 GHz, and every frequency in </a:t>
            </a:r>
            <a:r>
              <a:rPr lang="en-US" smtClean="0"/>
              <a:t>between.</a:t>
            </a:r>
            <a:endParaRPr lang="en-US" dirty="0" smtClean="0"/>
          </a:p>
        </p:txBody>
      </p:sp>
      <p:sp>
        <p:nvSpPr>
          <p:cNvPr id="4" name="Slide Number Placeholder 3"/>
          <p:cNvSpPr>
            <a:spLocks noGrp="1"/>
          </p:cNvSpPr>
          <p:nvPr>
            <p:ph type="sldNum" sz="quarter" idx="10"/>
          </p:nvPr>
        </p:nvSpPr>
        <p:spPr/>
        <p:txBody>
          <a:bodyPr/>
          <a:lstStyle/>
          <a:p>
            <a:fld id="{D2961D87-DCEC-488F-ACF6-BD23A0F7AAF0}" type="slidenum">
              <a:rPr lang="en-US" smtClean="0"/>
              <a:t>5</a:t>
            </a:fld>
            <a:endParaRPr lang="en-US"/>
          </a:p>
        </p:txBody>
      </p:sp>
    </p:spTree>
    <p:extLst>
      <p:ext uri="{BB962C8B-B14F-4D97-AF65-F5344CB8AC3E}">
        <p14:creationId xmlns:p14="http://schemas.microsoft.com/office/powerpoint/2010/main" val="217711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61D87-DCEC-488F-ACF6-BD23A0F7AAF0}" type="slidenum">
              <a:rPr lang="en-US" smtClean="0"/>
              <a:t>6</a:t>
            </a:fld>
            <a:endParaRPr lang="en-US"/>
          </a:p>
        </p:txBody>
      </p:sp>
    </p:spTree>
    <p:extLst>
      <p:ext uri="{BB962C8B-B14F-4D97-AF65-F5344CB8AC3E}">
        <p14:creationId xmlns:p14="http://schemas.microsoft.com/office/powerpoint/2010/main" val="103482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Fringing fields have a great effect on the performance of a </a:t>
            </a:r>
            <a:r>
              <a:rPr lang="en-US" dirty="0" err="1" smtClean="0"/>
              <a:t>microstrip</a:t>
            </a:r>
            <a:r>
              <a:rPr lang="en-US" dirty="0" smtClean="0"/>
              <a:t> antenna. In </a:t>
            </a:r>
            <a:r>
              <a:rPr lang="en-US" dirty="0" err="1" smtClean="0"/>
              <a:t>microstrip</a:t>
            </a:r>
            <a:r>
              <a:rPr lang="en-US" dirty="0" smtClean="0"/>
              <a:t> antennas the electric filed in the center of the patch is zero. The radiation is due to the fringing field between the periphery of the patch and the ground plane. For the rectangular patch shown in the figure 2, there is no field variation along the width and thickness. The amount of the fringing field is a function of the dimensions of the patch and the height of the substrate. Higher the substrate, the greater is the fringing field. Due to the effect of fringing, a </a:t>
            </a:r>
            <a:r>
              <a:rPr lang="en-US" dirty="0" err="1" smtClean="0"/>
              <a:t>microstrip</a:t>
            </a:r>
            <a:r>
              <a:rPr lang="en-US" dirty="0" smtClean="0"/>
              <a:t> patch antenna would look electrically wider compared to its physical dimensions. As shown in Figure 2, waves travel both in substrate and in the air. Thus an effective dielectric constant </a:t>
            </a:r>
            <a:r>
              <a:rPr lang="en-US" dirty="0" err="1" smtClean="0"/>
              <a:t>εreff</a:t>
            </a:r>
            <a:r>
              <a:rPr lang="en-US" dirty="0" smtClean="0"/>
              <a:t> is to be introduced. The effective dielectric constant </a:t>
            </a:r>
            <a:r>
              <a:rPr lang="en-US" dirty="0" err="1" smtClean="0"/>
              <a:t>εreff</a:t>
            </a:r>
            <a:r>
              <a:rPr lang="en-US" dirty="0" smtClean="0"/>
              <a:t> takes in account both the fringing and the wave propagation in the line.</a:t>
            </a:r>
            <a:endParaRPr lang="en-US" dirty="0"/>
          </a:p>
        </p:txBody>
      </p:sp>
      <p:sp>
        <p:nvSpPr>
          <p:cNvPr id="4" name="Slide Number Placeholder 3"/>
          <p:cNvSpPr>
            <a:spLocks noGrp="1"/>
          </p:cNvSpPr>
          <p:nvPr>
            <p:ph type="sldNum" sz="quarter" idx="10"/>
          </p:nvPr>
        </p:nvSpPr>
        <p:spPr/>
        <p:txBody>
          <a:bodyPr/>
          <a:lstStyle/>
          <a:p>
            <a:fld id="{D2961D87-DCEC-488F-ACF6-BD23A0F7AAF0}" type="slidenum">
              <a:rPr lang="en-US" smtClean="0"/>
              <a:t>7</a:t>
            </a:fld>
            <a:endParaRPr lang="en-US"/>
          </a:p>
        </p:txBody>
      </p:sp>
    </p:spTree>
    <p:extLst>
      <p:ext uri="{BB962C8B-B14F-4D97-AF65-F5344CB8AC3E}">
        <p14:creationId xmlns:p14="http://schemas.microsoft.com/office/powerpoint/2010/main" val="29667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61D87-DCEC-488F-ACF6-BD23A0F7AAF0}" type="slidenum">
              <a:rPr lang="en-US" smtClean="0"/>
              <a:t>8</a:t>
            </a:fld>
            <a:endParaRPr lang="en-US"/>
          </a:p>
        </p:txBody>
      </p:sp>
    </p:spTree>
    <p:extLst>
      <p:ext uri="{BB962C8B-B14F-4D97-AF65-F5344CB8AC3E}">
        <p14:creationId xmlns:p14="http://schemas.microsoft.com/office/powerpoint/2010/main" val="34729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365760">
              <a:buNone/>
            </a:pPr>
            <a:endParaRPr lang="en-US" dirty="0" smtClean="0"/>
          </a:p>
        </p:txBody>
      </p:sp>
      <p:sp>
        <p:nvSpPr>
          <p:cNvPr id="4" name="Slide Number Placeholder 3"/>
          <p:cNvSpPr>
            <a:spLocks noGrp="1"/>
          </p:cNvSpPr>
          <p:nvPr>
            <p:ph type="sldNum" sz="quarter" idx="10"/>
          </p:nvPr>
        </p:nvSpPr>
        <p:spPr/>
        <p:txBody>
          <a:bodyPr/>
          <a:lstStyle/>
          <a:p>
            <a:fld id="{D2961D87-DCEC-488F-ACF6-BD23A0F7AAF0}" type="slidenum">
              <a:rPr lang="en-US" smtClean="0"/>
              <a:t>11</a:t>
            </a:fld>
            <a:endParaRPr lang="en-US"/>
          </a:p>
        </p:txBody>
      </p:sp>
    </p:spTree>
    <p:extLst>
      <p:ext uri="{BB962C8B-B14F-4D97-AF65-F5344CB8AC3E}">
        <p14:creationId xmlns:p14="http://schemas.microsoft.com/office/powerpoint/2010/main" val="317438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Experiment done with 3DoT v4.54</a:t>
            </a:r>
            <a:r>
              <a:rPr lang="en-US" baseline="0" dirty="0" smtClean="0"/>
              <a:t> with no 3DoT chassis</a:t>
            </a:r>
            <a:endParaRPr lang="en-US" dirty="0"/>
          </a:p>
        </p:txBody>
      </p:sp>
      <p:sp>
        <p:nvSpPr>
          <p:cNvPr id="4" name="Slide Number Placeholder 3"/>
          <p:cNvSpPr>
            <a:spLocks noGrp="1"/>
          </p:cNvSpPr>
          <p:nvPr>
            <p:ph type="sldNum" sz="quarter" idx="10"/>
          </p:nvPr>
        </p:nvSpPr>
        <p:spPr/>
        <p:txBody>
          <a:bodyPr/>
          <a:lstStyle/>
          <a:p>
            <a:fld id="{D2961D87-DCEC-488F-ACF6-BD23A0F7AAF0}" type="slidenum">
              <a:rPr lang="en-US" smtClean="0"/>
              <a:t>13</a:t>
            </a:fld>
            <a:endParaRPr lang="en-US"/>
          </a:p>
        </p:txBody>
      </p:sp>
    </p:spTree>
    <p:extLst>
      <p:ext uri="{BB962C8B-B14F-4D97-AF65-F5344CB8AC3E}">
        <p14:creationId xmlns:p14="http://schemas.microsoft.com/office/powerpoint/2010/main" val="424466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Didn’t do the</a:t>
            </a:r>
            <a:r>
              <a:rPr lang="en-US" baseline="0" dirty="0" smtClean="0"/>
              <a:t> last two columns because the phone would have had to be 6.9 &amp; 10.4 feet in the air and that wasn’t feasible.</a:t>
            </a:r>
            <a:endParaRPr lang="en-US" dirty="0"/>
          </a:p>
        </p:txBody>
      </p:sp>
      <p:sp>
        <p:nvSpPr>
          <p:cNvPr id="4" name="Slide Number Placeholder 3"/>
          <p:cNvSpPr>
            <a:spLocks noGrp="1"/>
          </p:cNvSpPr>
          <p:nvPr>
            <p:ph type="sldNum" sz="quarter" idx="10"/>
          </p:nvPr>
        </p:nvSpPr>
        <p:spPr/>
        <p:txBody>
          <a:bodyPr/>
          <a:lstStyle/>
          <a:p>
            <a:fld id="{D2961D87-DCEC-488F-ACF6-BD23A0F7AAF0}" type="slidenum">
              <a:rPr lang="en-US" smtClean="0"/>
              <a:t>14</a:t>
            </a:fld>
            <a:endParaRPr lang="en-US"/>
          </a:p>
        </p:txBody>
      </p:sp>
    </p:spTree>
    <p:extLst>
      <p:ext uri="{BB962C8B-B14F-4D97-AF65-F5344CB8AC3E}">
        <p14:creationId xmlns:p14="http://schemas.microsoft.com/office/powerpoint/2010/main" val="1013864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ran experiments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2961D87-DCEC-488F-ACF6-BD23A0F7AAF0}" type="slidenum">
              <a:rPr lang="en-US" smtClean="0"/>
              <a:t>15</a:t>
            </a:fld>
            <a:endParaRPr lang="en-US"/>
          </a:p>
        </p:txBody>
      </p:sp>
    </p:spTree>
    <p:extLst>
      <p:ext uri="{BB962C8B-B14F-4D97-AF65-F5344CB8AC3E}">
        <p14:creationId xmlns:p14="http://schemas.microsoft.com/office/powerpoint/2010/main" val="2365581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pPr/>
              <a:t>12/11/2017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611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smtClean="0"/>
              <a:t>12/11/2017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879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A38B7-AE95-4DC8-9A51-7A71F545B098}" type="datetimeFigureOut">
              <a:rPr lang="en-US" smtClean="0"/>
              <a:t>12/11/2017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1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1EC2B-8188-4AC2-9F0D-8D09C51D505A}" type="datetimeFigureOut">
              <a:rPr lang="en-US" smtClean="0"/>
              <a:t>12/11/2017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36900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2B75E-944F-430B-BE5F-C69FA8823C04}" type="datetimeFigureOut">
              <a:rPr lang="en-US" smtClean="0"/>
              <a:t>12/11/2017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124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9AE0DC7-7F53-471C-A711-B3DA6F2535F3}" type="datetimeFigureOut">
              <a:rPr lang="en-US" smtClean="0"/>
              <a:t>12/11/2017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0086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1F4C9D-4618-451D-80C1-6A376BB42AB4}" type="datetimeFigureOut">
              <a:rPr lang="en-US" smtClean="0"/>
              <a:t>12/11/2017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0291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12/11/2017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144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C476AC1-EB7F-4BEF-90D9-5764B50DAF8A}" type="datetimeFigureOut">
              <a:rPr lang="en-US" smtClean="0"/>
              <a:t>12/11/2017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mtClean="0"/>
              <a:t>
              </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412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t>12/11/2017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75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smtClean="0"/>
              <a:t>12/11/2017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11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12/11/2017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240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t>12/11/2017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549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t>12/11/2017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840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203D2D6-FCC2-425A-A4A7-8058E8C01CB1}" type="datetimeFigureOut">
              <a:rPr lang="en-US" smtClean="0"/>
              <a:t>12/11/2017</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726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smtClean="0"/>
              <a:t>12/11/2017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960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smtClean="0"/>
              <a:t>12/11/2017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731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4B320A-89BA-47B2-A525-92E8D10B06E4}" type="datetimeFigureOut">
              <a:rPr lang="en-US" smtClean="0"/>
              <a:t>12/11/2017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6378923"/>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ttshellhammer90@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Bluetooth Antenna Design</a:t>
            </a:r>
            <a:br>
              <a:rPr lang="en-US" dirty="0" smtClean="0"/>
            </a:br>
            <a:r>
              <a:rPr lang="en-US" dirty="0" smtClean="0"/>
              <a:t>Part 2</a:t>
            </a:r>
            <a:endParaRPr lang="en-US" dirty="0"/>
          </a:p>
        </p:txBody>
      </p:sp>
      <p:sp>
        <p:nvSpPr>
          <p:cNvPr id="3" name="Subtitle 2"/>
          <p:cNvSpPr>
            <a:spLocks noGrp="1"/>
          </p:cNvSpPr>
          <p:nvPr>
            <p:ph type="subTitle" idx="1"/>
          </p:nvPr>
        </p:nvSpPr>
        <p:spPr>
          <a:xfrm>
            <a:off x="680321" y="4394039"/>
            <a:ext cx="8334889" cy="1117687"/>
          </a:xfrm>
        </p:spPr>
        <p:txBody>
          <a:bodyPr/>
          <a:lstStyle/>
          <a:p>
            <a:r>
              <a:rPr lang="en-US" cap="small" dirty="0" smtClean="0"/>
              <a:t>Matt Shellhammer | December 11</a:t>
            </a:r>
            <a:r>
              <a:rPr lang="en-US" cap="small" baseline="30000" dirty="0" smtClean="0"/>
              <a:t>th</a:t>
            </a:r>
            <a:r>
              <a:rPr lang="en-US" cap="small" dirty="0" smtClean="0"/>
              <a:t>, 2017 | </a:t>
            </a:r>
            <a:r>
              <a:rPr lang="en-US" cap="small" dirty="0" smtClean="0">
                <a:hlinkClick r:id="rId2"/>
              </a:rPr>
              <a:t>Mattshellhammer90@gmail.com</a:t>
            </a:r>
            <a:endParaRPr lang="en-US" cap="small" dirty="0"/>
          </a:p>
        </p:txBody>
      </p:sp>
    </p:spTree>
    <p:extLst>
      <p:ext uri="{BB962C8B-B14F-4D97-AF65-F5344CB8AC3E}">
        <p14:creationId xmlns:p14="http://schemas.microsoft.com/office/powerpoint/2010/main" val="2856467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permittivity of a </a:t>
                </a:r>
                <a:r>
                  <a:rPr lang="en-US" dirty="0"/>
                  <a:t>medium </a:t>
                </a:r>
                <a:r>
                  <a:rPr lang="en-US" dirty="0" smtClean="0"/>
                  <a:t>affects </a:t>
                </a:r>
                <a:r>
                  <a:rPr lang="en-US" dirty="0"/>
                  <a:t>the speed of propagation of a wave through a medium and also its </a:t>
                </a:r>
                <a:r>
                  <a:rPr lang="en-US" dirty="0" smtClean="0"/>
                  <a:t>wavelength.</a:t>
                </a:r>
              </a:p>
              <a:p>
                <a:r>
                  <a:rPr lang="en-US" dirty="0" smtClean="0"/>
                  <a:t>The speed of wave </a:t>
                </a:r>
                <a:r>
                  <a:rPr lang="en-US" dirty="0"/>
                  <a:t>propagation</a:t>
                </a:r>
                <a:r>
                  <a:rPr lang="en-US" dirty="0" smtClean="0"/>
                  <a:t> for an antenna with a higher relative permittivity will be smaller than that of its speed in free space.</a:t>
                </a:r>
              </a:p>
              <a:p>
                <a:r>
                  <a:rPr lang="en-US" dirty="0" smtClean="0"/>
                  <a:t>Therefore the </a:t>
                </a:r>
                <a:r>
                  <a:rPr lang="en-US" dirty="0"/>
                  <a:t>wavelength of a plane wave </a:t>
                </a:r>
                <a:r>
                  <a:rPr lang="en-US" dirty="0" smtClean="0"/>
                  <a:t>decreases, yet the </a:t>
                </a:r>
                <a:r>
                  <a:rPr lang="en-US" dirty="0"/>
                  <a:t>frequency remains </a:t>
                </a:r>
                <a:r>
                  <a:rPr lang="en-US" dirty="0" smtClean="0"/>
                  <a:t>constant.</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𝑐</m:t>
                          </m:r>
                        </m:num>
                        <m:den>
                          <m:r>
                            <a:rPr lang="en-US" b="0" i="1" smtClean="0">
                              <a:latin typeface="Cambria Math" panose="02040503050406030204" pitchFamily="18" charset="0"/>
                              <a:ea typeface="Cambria Math" panose="02040503050406030204" pitchFamily="18" charset="0"/>
                            </a:rPr>
                            <m:t>𝑓</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0</m:t>
                              </m:r>
                            </m:sub>
                          </m:sSub>
                        </m:num>
                        <m:den>
                          <m:r>
                            <a:rPr lang="en-US" b="0" i="1" smtClean="0">
                              <a:latin typeface="Cambria Math" panose="02040503050406030204" pitchFamily="18" charset="0"/>
                              <a:ea typeface="Cambria Math" panose="02040503050406030204" pitchFamily="18" charset="0"/>
                            </a:rPr>
                            <m:t>𝑓</m:t>
                          </m:r>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𝑟</m:t>
                                  </m:r>
                                </m:sub>
                              </m:sSub>
                            </m:e>
                          </m:rad>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0</m:t>
                              </m:r>
                            </m:sub>
                          </m:sSub>
                        </m:num>
                        <m:den>
                          <m:rad>
                            <m:radPr>
                              <m:degHide m:val="on"/>
                              <m:ctrlPr>
                                <a:rPr lang="en-US" i="1">
                                  <a:latin typeface="Cambria Math" panose="02040503050406030204" pitchFamily="18" charset="0"/>
                                  <a:ea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𝑟</m:t>
                                  </m:r>
                                </m:sub>
                              </m:sSub>
                            </m:e>
                          </m:rad>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a:stretch>
              </a:blipFill>
            </p:spPr>
            <p:txBody>
              <a:bodyPr/>
              <a:lstStyle/>
              <a:p>
                <a:r>
                  <a:rPr lang="en-US">
                    <a:noFill/>
                  </a:rPr>
                  <a:t> </a:t>
                </a:r>
              </a:p>
            </p:txBody>
          </p:sp>
        </mc:Fallback>
      </mc:AlternateContent>
    </p:spTree>
    <p:extLst>
      <p:ext uri="{BB962C8B-B14F-4D97-AF65-F5344CB8AC3E}">
        <p14:creationId xmlns:p14="http://schemas.microsoft.com/office/powerpoint/2010/main" val="682353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402336" indent="-365760">
              <a:lnSpc>
                <a:spcPct val="100000"/>
              </a:lnSpc>
              <a:spcBef>
                <a:spcPts val="24"/>
              </a:spcBef>
              <a:spcAft>
                <a:spcPts val="600"/>
              </a:spcAft>
            </a:pPr>
            <a:r>
              <a:rPr lang="en-US" sz="1800" dirty="0"/>
              <a:t>www.ti.com/lit/an/snoa519b/snoa519b.pdf</a:t>
            </a:r>
          </a:p>
          <a:p>
            <a:pPr marL="402336" indent="-365760">
              <a:lnSpc>
                <a:spcPct val="100000"/>
              </a:lnSpc>
              <a:spcBef>
                <a:spcPts val="24"/>
              </a:spcBef>
              <a:spcAft>
                <a:spcPts val="600"/>
              </a:spcAft>
            </a:pPr>
            <a:r>
              <a:rPr lang="en-US" sz="1800" dirty="0" smtClean="0"/>
              <a:t>http</a:t>
            </a:r>
            <a:r>
              <a:rPr lang="en-US" sz="1800" dirty="0"/>
              <a:t>://</a:t>
            </a:r>
            <a:r>
              <a:rPr lang="en-US" sz="1800" dirty="0" smtClean="0"/>
              <a:t>www.antenna-theory.com/antennas/main.php</a:t>
            </a:r>
          </a:p>
          <a:p>
            <a:pPr marL="402336" indent="-365760">
              <a:lnSpc>
                <a:spcPct val="100000"/>
              </a:lnSpc>
              <a:spcBef>
                <a:spcPts val="24"/>
              </a:spcBef>
              <a:spcAft>
                <a:spcPts val="600"/>
              </a:spcAft>
            </a:pPr>
            <a:r>
              <a:rPr lang="en-US" sz="1800" dirty="0"/>
              <a:t>https://en.wikipedia.org/wiki/Dipole_antenna</a:t>
            </a:r>
          </a:p>
          <a:p>
            <a:pPr marL="402336" indent="-365760">
              <a:lnSpc>
                <a:spcPct val="100000"/>
              </a:lnSpc>
              <a:spcBef>
                <a:spcPts val="24"/>
              </a:spcBef>
              <a:spcAft>
                <a:spcPts val="600"/>
              </a:spcAft>
            </a:pPr>
            <a:r>
              <a:rPr lang="en-US" sz="1800" dirty="0"/>
              <a:t>https://</a:t>
            </a:r>
            <a:r>
              <a:rPr lang="en-US" sz="1800" dirty="0" smtClean="0"/>
              <a:t>en.wikipedia.org/wiki/Dielectric_resonator_antenna</a:t>
            </a:r>
          </a:p>
          <a:p>
            <a:pPr marL="402336" indent="-365760">
              <a:lnSpc>
                <a:spcPct val="100000"/>
              </a:lnSpc>
              <a:spcBef>
                <a:spcPts val="24"/>
              </a:spcBef>
              <a:spcAft>
                <a:spcPts val="600"/>
              </a:spcAft>
            </a:pPr>
            <a:r>
              <a:rPr lang="en-US" sz="1800" dirty="0"/>
              <a:t>https://</a:t>
            </a:r>
            <a:r>
              <a:rPr lang="en-US" sz="1800" dirty="0" smtClean="0"/>
              <a:t>en.wikipedia.org/wiki/Permittivity</a:t>
            </a:r>
          </a:p>
          <a:p>
            <a:pPr marL="402336" indent="-365760">
              <a:lnSpc>
                <a:spcPct val="100000"/>
              </a:lnSpc>
              <a:spcBef>
                <a:spcPts val="24"/>
              </a:spcBef>
              <a:spcAft>
                <a:spcPts val="600"/>
              </a:spcAft>
            </a:pPr>
            <a:r>
              <a:rPr lang="en-US" sz="1800" dirty="0"/>
              <a:t>https://en.wikipedia.org/wiki/Relative_permittivity</a:t>
            </a:r>
            <a:endParaRPr lang="en-US" sz="1800" dirty="0" smtClean="0"/>
          </a:p>
        </p:txBody>
      </p:sp>
    </p:spTree>
    <p:extLst>
      <p:ext uri="{BB962C8B-B14F-4D97-AF65-F5344CB8AC3E}">
        <p14:creationId xmlns:p14="http://schemas.microsoft.com/office/powerpoint/2010/main" val="2591412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Bluetooth Loss-of-Signal (</a:t>
            </a:r>
            <a:r>
              <a:rPr lang="en-US" dirty="0" err="1" smtClean="0"/>
              <a:t>LoS</a:t>
            </a:r>
            <a:r>
              <a:rPr lang="en-US" dirty="0" smtClean="0"/>
              <a:t>) Experiment</a:t>
            </a:r>
            <a:br>
              <a:rPr lang="en-US" dirty="0" smtClean="0"/>
            </a:br>
            <a:r>
              <a:rPr lang="en-US" dirty="0" smtClean="0"/>
              <a:t>Part 2</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4060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Experiment Layout</a:t>
            </a:r>
            <a:endParaRPr lang="en-US" dirty="0"/>
          </a:p>
        </p:txBody>
      </p:sp>
      <p:sp>
        <p:nvSpPr>
          <p:cNvPr id="5" name="Content Placeholder 4"/>
          <p:cNvSpPr>
            <a:spLocks noGrp="1"/>
          </p:cNvSpPr>
          <p:nvPr>
            <p:ph idx="1"/>
          </p:nvPr>
        </p:nvSpPr>
        <p:spPr>
          <a:xfrm>
            <a:off x="680321" y="2336874"/>
            <a:ext cx="10729207" cy="1020476"/>
          </a:xfrm>
        </p:spPr>
        <p:txBody>
          <a:bodyPr/>
          <a:lstStyle/>
          <a:p>
            <a:r>
              <a:rPr lang="en-US" dirty="0" smtClean="0"/>
              <a:t>Captured Bluetooth signal power levels using the “BLE Scanner” app from the google play store.</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696" y="3117651"/>
            <a:ext cx="6124861" cy="3189100"/>
          </a:xfrm>
          <a:prstGeom prst="rect">
            <a:avLst/>
          </a:prstGeom>
        </p:spPr>
      </p:pic>
      <p:sp>
        <p:nvSpPr>
          <p:cNvPr id="8" name="Content Placeholder 4"/>
          <p:cNvSpPr txBox="1">
            <a:spLocks/>
          </p:cNvSpPr>
          <p:nvPr/>
        </p:nvSpPr>
        <p:spPr>
          <a:xfrm>
            <a:off x="680321" y="3226838"/>
            <a:ext cx="4833375" cy="35166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Rotated around the board at various radii and recorded the power level at each point in space.</a:t>
            </a:r>
          </a:p>
          <a:p>
            <a:r>
              <a:rPr lang="en-US" dirty="0" smtClean="0"/>
              <a:t>Set “BLE </a:t>
            </a:r>
            <a:r>
              <a:rPr lang="en-US" dirty="0"/>
              <a:t>Scanner” </a:t>
            </a:r>
            <a:r>
              <a:rPr lang="en-US" dirty="0" smtClean="0"/>
              <a:t>app to scan for 6 seconds.</a:t>
            </a:r>
          </a:p>
          <a:p>
            <a:r>
              <a:rPr lang="en-US" dirty="0" smtClean="0"/>
              <a:t>Experiment performed with 3DoT board (v4.54) and 3DoT chassis (with and without motors running).</a:t>
            </a:r>
            <a:endParaRPr lang="en-US" dirty="0"/>
          </a:p>
        </p:txBody>
      </p:sp>
    </p:spTree>
    <p:extLst>
      <p:ext uri="{BB962C8B-B14F-4D97-AF65-F5344CB8AC3E}">
        <p14:creationId xmlns:p14="http://schemas.microsoft.com/office/powerpoint/2010/main" val="2043838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Data</a:t>
            </a:r>
            <a:endParaRPr lang="en-US" dirty="0"/>
          </a:p>
        </p:txBody>
      </p:sp>
      <p:pic>
        <p:nvPicPr>
          <p:cNvPr id="5" name="Picture 4"/>
          <p:cNvPicPr>
            <a:picLocks noChangeAspect="1"/>
          </p:cNvPicPr>
          <p:nvPr/>
        </p:nvPicPr>
        <p:blipFill>
          <a:blip r:embed="rId3"/>
          <a:stretch>
            <a:fillRect/>
          </a:stretch>
        </p:blipFill>
        <p:spPr>
          <a:xfrm>
            <a:off x="1678775" y="2055163"/>
            <a:ext cx="7616952" cy="4698667"/>
          </a:xfrm>
          <a:prstGeom prst="rect">
            <a:avLst/>
          </a:prstGeom>
        </p:spPr>
      </p:pic>
    </p:spTree>
    <p:extLst>
      <p:ext uri="{BB962C8B-B14F-4D97-AF65-F5344CB8AC3E}">
        <p14:creationId xmlns:p14="http://schemas.microsoft.com/office/powerpoint/2010/main" val="2857701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Data</a:t>
            </a:r>
            <a:endParaRPr lang="en-US" dirty="0"/>
          </a:p>
        </p:txBody>
      </p:sp>
      <p:pic>
        <p:nvPicPr>
          <p:cNvPr id="7" name="Picture 6"/>
          <p:cNvPicPr>
            <a:picLocks noChangeAspect="1"/>
          </p:cNvPicPr>
          <p:nvPr/>
        </p:nvPicPr>
        <p:blipFill>
          <a:blip r:embed="rId3"/>
          <a:stretch>
            <a:fillRect/>
          </a:stretch>
        </p:blipFill>
        <p:spPr>
          <a:xfrm>
            <a:off x="1678775" y="2498769"/>
            <a:ext cx="7616952" cy="1491333"/>
          </a:xfrm>
          <a:prstGeom prst="rect">
            <a:avLst/>
          </a:prstGeom>
        </p:spPr>
      </p:pic>
    </p:spTree>
    <p:extLst>
      <p:ext uri="{BB962C8B-B14F-4D97-AF65-F5344CB8AC3E}">
        <p14:creationId xmlns:p14="http://schemas.microsoft.com/office/powerpoint/2010/main" val="1914979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a:t>
            </a:r>
            <a:r>
              <a:rPr lang="en-US" dirty="0" smtClean="0"/>
              <a:t>2D </a:t>
            </a:r>
            <a:r>
              <a:rPr lang="en-US" dirty="0"/>
              <a:t>space of experiment</a:t>
            </a:r>
          </a:p>
        </p:txBody>
      </p:sp>
      <p:pic>
        <p:nvPicPr>
          <p:cNvPr id="5" name="Picture 4"/>
          <p:cNvPicPr>
            <a:picLocks noChangeAspect="1"/>
          </p:cNvPicPr>
          <p:nvPr/>
        </p:nvPicPr>
        <p:blipFill>
          <a:blip r:embed="rId2"/>
          <a:stretch>
            <a:fillRect/>
          </a:stretch>
        </p:blipFill>
        <p:spPr>
          <a:xfrm>
            <a:off x="-2156346" y="1828800"/>
            <a:ext cx="10574998" cy="5029200"/>
          </a:xfrm>
          <a:prstGeom prst="rect">
            <a:avLst/>
          </a:prstGeom>
        </p:spPr>
      </p:pic>
      <p:pic>
        <p:nvPicPr>
          <p:cNvPr id="7" name="Picture 6"/>
          <p:cNvPicPr>
            <a:picLocks noChangeAspect="1"/>
          </p:cNvPicPr>
          <p:nvPr/>
        </p:nvPicPr>
        <p:blipFill>
          <a:blip r:embed="rId3"/>
          <a:stretch>
            <a:fillRect/>
          </a:stretch>
        </p:blipFill>
        <p:spPr>
          <a:xfrm>
            <a:off x="3800591" y="1828800"/>
            <a:ext cx="10574995" cy="5029200"/>
          </a:xfrm>
          <a:prstGeom prst="rect">
            <a:avLst/>
          </a:prstGeom>
        </p:spPr>
      </p:pic>
    </p:spTree>
    <p:extLst>
      <p:ext uri="{BB962C8B-B14F-4D97-AF65-F5344CB8AC3E}">
        <p14:creationId xmlns:p14="http://schemas.microsoft.com/office/powerpoint/2010/main" val="30908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3</a:t>
            </a:r>
            <a:r>
              <a:rPr lang="en-US" dirty="0" smtClean="0"/>
              <a:t>D </a:t>
            </a:r>
            <a:r>
              <a:rPr lang="en-US" dirty="0"/>
              <a:t>space of </a:t>
            </a:r>
            <a:r>
              <a:rPr lang="en-US" dirty="0" smtClean="0"/>
              <a:t>experiment (3DoT &amp; Chassis)</a:t>
            </a:r>
            <a:endParaRPr lang="en-US" dirty="0"/>
          </a:p>
        </p:txBody>
      </p:sp>
      <p:pic>
        <p:nvPicPr>
          <p:cNvPr id="3" name="Picture 2"/>
          <p:cNvPicPr>
            <a:picLocks noChangeAspect="1"/>
          </p:cNvPicPr>
          <p:nvPr/>
        </p:nvPicPr>
        <p:blipFill>
          <a:blip r:embed="rId2"/>
          <a:stretch>
            <a:fillRect/>
          </a:stretch>
        </p:blipFill>
        <p:spPr>
          <a:xfrm>
            <a:off x="-1793526" y="2063040"/>
            <a:ext cx="9601200" cy="4566086"/>
          </a:xfrm>
          <a:prstGeom prst="rect">
            <a:avLst/>
          </a:prstGeom>
        </p:spPr>
      </p:pic>
      <p:pic>
        <p:nvPicPr>
          <p:cNvPr id="4" name="Picture 3"/>
          <p:cNvPicPr>
            <a:picLocks noChangeAspect="1"/>
          </p:cNvPicPr>
          <p:nvPr/>
        </p:nvPicPr>
        <p:blipFill>
          <a:blip r:embed="rId3"/>
          <a:stretch>
            <a:fillRect/>
          </a:stretch>
        </p:blipFill>
        <p:spPr>
          <a:xfrm>
            <a:off x="4271749" y="2063040"/>
            <a:ext cx="9601200" cy="4566086"/>
          </a:xfrm>
          <a:prstGeom prst="rect">
            <a:avLst/>
          </a:prstGeom>
        </p:spPr>
      </p:pic>
    </p:spTree>
    <p:extLst>
      <p:ext uri="{BB962C8B-B14F-4D97-AF65-F5344CB8AC3E}">
        <p14:creationId xmlns:p14="http://schemas.microsoft.com/office/powerpoint/2010/main" val="1083710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48" y="2825087"/>
            <a:ext cx="10399594" cy="1200329"/>
          </a:xfrm>
          <a:prstGeom prst="rect">
            <a:avLst/>
          </a:prstGeom>
          <a:noFill/>
        </p:spPr>
        <p:txBody>
          <a:bodyPr wrap="square" rtlCol="0">
            <a:spAutoFit/>
          </a:bodyPr>
          <a:lstStyle/>
          <a:p>
            <a:pPr algn="ctr"/>
            <a:r>
              <a:rPr lang="en-US" sz="7200" b="1" cap="small" dirty="0" smtClean="0"/>
              <a:t>Thanks For Listening</a:t>
            </a:r>
            <a:endParaRPr lang="en-US" sz="7200" b="1" cap="small" dirty="0"/>
          </a:p>
        </p:txBody>
      </p:sp>
    </p:spTree>
    <p:extLst>
      <p:ext uri="{BB962C8B-B14F-4D97-AF65-F5344CB8AC3E}">
        <p14:creationId xmlns:p14="http://schemas.microsoft.com/office/powerpoint/2010/main" val="1993518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Bluetooth antenna</a:t>
            </a:r>
          </a:p>
        </p:txBody>
      </p:sp>
      <p:sp>
        <p:nvSpPr>
          <p:cNvPr id="3" name="Content Placeholder 2"/>
          <p:cNvSpPr>
            <a:spLocks noGrp="1"/>
          </p:cNvSpPr>
          <p:nvPr>
            <p:ph idx="1"/>
          </p:nvPr>
        </p:nvSpPr>
        <p:spPr>
          <a:xfrm>
            <a:off x="680321" y="2277719"/>
            <a:ext cx="8108837" cy="3784150"/>
          </a:xfrm>
        </p:spPr>
        <p:txBody>
          <a:bodyPr>
            <a:normAutofit/>
          </a:bodyPr>
          <a:lstStyle/>
          <a:p>
            <a:r>
              <a:rPr lang="en-US" dirty="0" smtClean="0"/>
              <a:t>Devices that are resonant </a:t>
            </a:r>
            <a:r>
              <a:rPr lang="en-US" dirty="0"/>
              <a:t>at 2.45 GHz </a:t>
            </a:r>
            <a:r>
              <a:rPr lang="en-US" dirty="0" smtClean="0"/>
              <a:t>with a </a:t>
            </a:r>
            <a:r>
              <a:rPr lang="en-US" dirty="0"/>
              <a:t>bandwidth </a:t>
            </a:r>
            <a:r>
              <a:rPr lang="en-US" dirty="0" smtClean="0"/>
              <a:t>of more than </a:t>
            </a:r>
            <a:r>
              <a:rPr lang="en-US" dirty="0"/>
              <a:t>100 MHz and </a:t>
            </a:r>
            <a:r>
              <a:rPr lang="en-US" dirty="0" smtClean="0"/>
              <a:t>an efficiency greater than 50</a:t>
            </a:r>
            <a:r>
              <a:rPr lang="en-US" dirty="0"/>
              <a:t>% can be considered a Bluetooth </a:t>
            </a:r>
            <a:r>
              <a:rPr lang="en-US" dirty="0" smtClean="0"/>
              <a:t>antenna.</a:t>
            </a:r>
          </a:p>
          <a:p>
            <a:r>
              <a:rPr lang="en-US" dirty="0" smtClean="0"/>
              <a:t>Due to these broad specifications there is many different forms of antennas for Bluetooth.</a:t>
            </a:r>
          </a:p>
          <a:p>
            <a:pPr lvl="1"/>
            <a:r>
              <a:rPr lang="en-US" dirty="0" smtClean="0"/>
              <a:t>Wire Monopole – This is a wire that is soldered at one end and fed along a plane and is trimmed to resonate at 2.45 GHz. This type of antenna has high efficiency however protrudes from the PCB.</a:t>
            </a:r>
          </a:p>
          <a:p>
            <a:pPr lvl="1"/>
            <a:r>
              <a:rPr lang="en-US" dirty="0"/>
              <a:t>Ceramic — </a:t>
            </a:r>
            <a:r>
              <a:rPr lang="en-US" dirty="0" smtClean="0"/>
              <a:t>Smallest antennas available. Printed on a ceramic slab.</a:t>
            </a:r>
          </a:p>
        </p:txBody>
      </p:sp>
      <p:pic>
        <p:nvPicPr>
          <p:cNvPr id="1026" name="Picture 2" descr="Image result for wire antenna on pcb"/>
          <p:cNvPicPr>
            <a:picLocks noChangeAspect="1" noChangeArrowheads="1"/>
          </p:cNvPicPr>
          <p:nvPr/>
        </p:nvPicPr>
        <p:blipFill rotWithShape="1">
          <a:blip r:embed="rId2">
            <a:extLst>
              <a:ext uri="{28A0092B-C50C-407E-A947-70E740481C1C}">
                <a14:useLocalDpi xmlns:a14="http://schemas.microsoft.com/office/drawing/2010/main" val="0"/>
              </a:ext>
            </a:extLst>
          </a:blip>
          <a:srcRect l="20589" t="23774" r="16166" b="31740"/>
          <a:stretch/>
        </p:blipFill>
        <p:spPr bwMode="auto">
          <a:xfrm>
            <a:off x="8903610" y="1424734"/>
            <a:ext cx="3043451" cy="1705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urface mount dielectric antennas cera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109" y="3286189"/>
            <a:ext cx="3044952" cy="33158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87606" y="6349687"/>
            <a:ext cx="7301552" cy="461665"/>
          </a:xfrm>
          <a:prstGeom prst="rect">
            <a:avLst/>
          </a:prstGeom>
          <a:noFill/>
        </p:spPr>
        <p:txBody>
          <a:bodyPr wrap="square" rtlCol="0">
            <a:spAutoFit/>
          </a:bodyPr>
          <a:lstStyle/>
          <a:p>
            <a:r>
              <a:rPr lang="en-US" sz="1200" dirty="0">
                <a:solidFill>
                  <a:srgbClr val="FF0000"/>
                </a:solidFill>
              </a:rPr>
              <a:t>http://</a:t>
            </a:r>
            <a:r>
              <a:rPr lang="en-US" sz="1200" dirty="0" smtClean="0">
                <a:solidFill>
                  <a:srgbClr val="FF0000"/>
                </a:solidFill>
              </a:rPr>
              <a:t>www.nienyi.com/e_channel.asp?id=44</a:t>
            </a:r>
          </a:p>
          <a:p>
            <a:r>
              <a:rPr lang="en-US" sz="1200" dirty="0">
                <a:solidFill>
                  <a:srgbClr val="FF0000"/>
                </a:solidFill>
              </a:rPr>
              <a:t>https://</a:t>
            </a:r>
            <a:r>
              <a:rPr lang="en-US" sz="1200" dirty="0" smtClean="0">
                <a:solidFill>
                  <a:srgbClr val="FF0000"/>
                </a:solidFill>
              </a:rPr>
              <a:t>electronics.stackexchange.com/questions/243341/how-does-a-chip-antenna-work</a:t>
            </a:r>
            <a:endParaRPr lang="en-US" sz="1200" dirty="0">
              <a:solidFill>
                <a:srgbClr val="FF0000"/>
              </a:solidFill>
            </a:endParaRPr>
          </a:p>
        </p:txBody>
      </p:sp>
    </p:spTree>
    <p:extLst>
      <p:ext uri="{BB962C8B-B14F-4D97-AF65-F5344CB8AC3E}">
        <p14:creationId xmlns:p14="http://schemas.microsoft.com/office/powerpoint/2010/main" val="3689702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Antenna Types</a:t>
            </a:r>
            <a:endParaRPr lang="en-US" dirty="0"/>
          </a:p>
        </p:txBody>
      </p:sp>
      <p:sp>
        <p:nvSpPr>
          <p:cNvPr id="3" name="Content Placeholder 2"/>
          <p:cNvSpPr>
            <a:spLocks noGrp="1"/>
          </p:cNvSpPr>
          <p:nvPr>
            <p:ph idx="1"/>
          </p:nvPr>
        </p:nvSpPr>
        <p:spPr>
          <a:xfrm>
            <a:off x="680321" y="2184041"/>
            <a:ext cx="2682311" cy="934279"/>
          </a:xfrm>
        </p:spPr>
        <p:txBody>
          <a:bodyPr>
            <a:normAutofit/>
          </a:bodyPr>
          <a:lstStyle/>
          <a:p>
            <a:r>
              <a:rPr lang="en-US" dirty="0"/>
              <a:t>Wire </a:t>
            </a:r>
            <a:r>
              <a:rPr lang="en-US" dirty="0" smtClean="0"/>
              <a:t>Antennas</a:t>
            </a:r>
          </a:p>
          <a:p>
            <a:pPr lvl="1"/>
            <a:r>
              <a:rPr lang="en-US" dirty="0"/>
              <a:t>Loop </a:t>
            </a:r>
            <a:r>
              <a:rPr lang="en-US" dirty="0" smtClean="0"/>
              <a:t>antennas</a:t>
            </a:r>
          </a:p>
        </p:txBody>
      </p:sp>
      <p:pic>
        <p:nvPicPr>
          <p:cNvPr id="5" name="Picture 4"/>
          <p:cNvPicPr>
            <a:picLocks noChangeAspect="1"/>
          </p:cNvPicPr>
          <p:nvPr/>
        </p:nvPicPr>
        <p:blipFill>
          <a:blip r:embed="rId3"/>
          <a:stretch>
            <a:fillRect/>
          </a:stretch>
        </p:blipFill>
        <p:spPr>
          <a:xfrm>
            <a:off x="7303431" y="3518249"/>
            <a:ext cx="3958861" cy="2878086"/>
          </a:xfrm>
          <a:prstGeom prst="rect">
            <a:avLst/>
          </a:prstGeom>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621" y="393986"/>
            <a:ext cx="3840480" cy="2880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82067" y="6396335"/>
            <a:ext cx="7746745" cy="461665"/>
          </a:xfrm>
          <a:prstGeom prst="rect">
            <a:avLst/>
          </a:prstGeom>
          <a:noFill/>
        </p:spPr>
        <p:txBody>
          <a:bodyPr wrap="square" rtlCol="0">
            <a:spAutoFit/>
          </a:bodyPr>
          <a:lstStyle/>
          <a:p>
            <a:r>
              <a:rPr lang="en-US" sz="1200" dirty="0">
                <a:solidFill>
                  <a:srgbClr val="FF0000"/>
                </a:solidFill>
              </a:rPr>
              <a:t>http://</a:t>
            </a:r>
            <a:r>
              <a:rPr lang="en-US" sz="1200" dirty="0" smtClean="0">
                <a:solidFill>
                  <a:srgbClr val="FF0000"/>
                </a:solidFill>
              </a:rPr>
              <a:t>www.antenna-theory.com/antennas/loopantenna.gif</a:t>
            </a:r>
          </a:p>
          <a:p>
            <a:r>
              <a:rPr lang="en-US" sz="1200" dirty="0" smtClean="0">
                <a:solidFill>
                  <a:srgbClr val="FF0000"/>
                </a:solidFill>
              </a:rPr>
              <a:t>https</a:t>
            </a:r>
            <a:r>
              <a:rPr lang="en-US" sz="1200" dirty="0">
                <a:solidFill>
                  <a:srgbClr val="FF0000"/>
                </a:solidFill>
              </a:rPr>
              <a:t>://</a:t>
            </a:r>
            <a:r>
              <a:rPr lang="en-US" sz="1200" dirty="0" smtClean="0">
                <a:solidFill>
                  <a:srgbClr val="FF0000"/>
                </a:solidFill>
              </a:rPr>
              <a:t>upload.wikimedia.org/wikipedia/commons/thumb/0/01/Loop_antenna.jpg/1200px-Loop_antenna.jpg</a:t>
            </a:r>
            <a:endParaRPr lang="en-US" sz="1200" dirty="0">
              <a:solidFill>
                <a:srgbClr val="FF0000"/>
              </a:solidFill>
            </a:endParaRPr>
          </a:p>
        </p:txBody>
      </p:sp>
      <p:sp>
        <p:nvSpPr>
          <p:cNvPr id="10" name="Content Placeholder 2"/>
          <p:cNvSpPr txBox="1">
            <a:spLocks/>
          </p:cNvSpPr>
          <p:nvPr/>
        </p:nvSpPr>
        <p:spPr>
          <a:xfrm>
            <a:off x="680322" y="3089052"/>
            <a:ext cx="6207176" cy="3092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The larger the loop antenna, the better the antenna.</a:t>
            </a:r>
          </a:p>
          <a:p>
            <a:r>
              <a:rPr lang="en-US" dirty="0"/>
              <a:t>Loop antennas do not have to be a perfect circle. As long as the perimeter is equal to one wavelength it will still function.</a:t>
            </a:r>
          </a:p>
          <a:p>
            <a:r>
              <a:rPr lang="en-US" dirty="0"/>
              <a:t>Can degrade the efficiency and bandwidth of the antenna</a:t>
            </a:r>
          </a:p>
        </p:txBody>
      </p:sp>
    </p:spTree>
    <p:extLst>
      <p:ext uri="{BB962C8B-B14F-4D97-AF65-F5344CB8AC3E}">
        <p14:creationId xmlns:p14="http://schemas.microsoft.com/office/powerpoint/2010/main" val="3939059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Antenna Types</a:t>
            </a:r>
            <a:endParaRPr lang="en-US" dirty="0"/>
          </a:p>
        </p:txBody>
      </p:sp>
      <p:sp>
        <p:nvSpPr>
          <p:cNvPr id="3" name="Content Placeholder 2"/>
          <p:cNvSpPr>
            <a:spLocks noGrp="1"/>
          </p:cNvSpPr>
          <p:nvPr>
            <p:ph idx="1"/>
          </p:nvPr>
        </p:nvSpPr>
        <p:spPr>
          <a:xfrm>
            <a:off x="680321" y="2336873"/>
            <a:ext cx="9613861" cy="848779"/>
          </a:xfrm>
        </p:spPr>
        <p:txBody>
          <a:bodyPr>
            <a:normAutofit/>
          </a:bodyPr>
          <a:lstStyle/>
          <a:p>
            <a:r>
              <a:rPr lang="en-US" dirty="0"/>
              <a:t>Wire </a:t>
            </a:r>
            <a:r>
              <a:rPr lang="en-US" dirty="0" smtClean="0"/>
              <a:t>Antennas</a:t>
            </a:r>
          </a:p>
          <a:p>
            <a:pPr lvl="1"/>
            <a:r>
              <a:rPr lang="en-US" dirty="0" smtClean="0"/>
              <a:t>Dipole </a:t>
            </a:r>
            <a:r>
              <a:rPr lang="en-US" dirty="0"/>
              <a:t>antenna (Special case: Half-wave dipole antenna</a:t>
            </a:r>
            <a:r>
              <a:rPr lang="en-US" dirty="0" smtClean="0"/>
              <a:t>)</a:t>
            </a:r>
          </a:p>
        </p:txBody>
      </p:sp>
      <p:grpSp>
        <p:nvGrpSpPr>
          <p:cNvPr id="9" name="Group 8"/>
          <p:cNvGrpSpPr/>
          <p:nvPr/>
        </p:nvGrpSpPr>
        <p:grpSpPr>
          <a:xfrm>
            <a:off x="8132213" y="1005996"/>
            <a:ext cx="3724931" cy="2880360"/>
            <a:chOff x="8132213" y="1005996"/>
            <a:chExt cx="3724931" cy="2880360"/>
          </a:xfrm>
        </p:grpSpPr>
        <p:pic>
          <p:nvPicPr>
            <p:cNvPr id="5" name="Picture 4" descr="Image result for whit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213" y="1005996"/>
              <a:ext cx="3718284" cy="2880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536" y="1133462"/>
              <a:ext cx="3721608" cy="262542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680321" y="6135256"/>
            <a:ext cx="9866670" cy="646331"/>
          </a:xfrm>
          <a:prstGeom prst="rect">
            <a:avLst/>
          </a:prstGeom>
          <a:noFill/>
        </p:spPr>
        <p:txBody>
          <a:bodyPr wrap="square" rtlCol="0">
            <a:spAutoFit/>
          </a:bodyPr>
          <a:lstStyle/>
          <a:p>
            <a:r>
              <a:rPr lang="en-US" sz="1200" dirty="0" smtClean="0">
                <a:solidFill>
                  <a:srgbClr val="FF0000"/>
                </a:solidFill>
              </a:rPr>
              <a:t>http</a:t>
            </a:r>
            <a:r>
              <a:rPr lang="en-US" sz="1200" dirty="0">
                <a:solidFill>
                  <a:srgbClr val="FF0000"/>
                </a:solidFill>
              </a:rPr>
              <a:t>://</a:t>
            </a:r>
            <a:r>
              <a:rPr lang="en-US" sz="1200" dirty="0" smtClean="0">
                <a:solidFill>
                  <a:srgbClr val="FF0000"/>
                </a:solidFill>
              </a:rPr>
              <a:t>www.radio-electronics.com/images/half-wave-dipole.gif</a:t>
            </a:r>
          </a:p>
          <a:p>
            <a:r>
              <a:rPr lang="en-US" sz="1200" dirty="0">
                <a:solidFill>
                  <a:srgbClr val="FF0000"/>
                </a:solidFill>
              </a:rPr>
              <a:t>https://upload.wikimedia.org/wikipedia/commons/thumb/d/dd/Dipole_receiving_antenna_animation_6_800x394x150ms.gif/400px-Dipole_receiving_antenna_animation_6_800x394x150ms.gif</a:t>
            </a:r>
          </a:p>
        </p:txBody>
      </p:sp>
      <p:sp>
        <p:nvSpPr>
          <p:cNvPr id="8" name="Content Placeholder 2"/>
          <p:cNvSpPr txBox="1">
            <a:spLocks/>
          </p:cNvSpPr>
          <p:nvPr/>
        </p:nvSpPr>
        <p:spPr>
          <a:xfrm>
            <a:off x="680321" y="3185652"/>
            <a:ext cx="7168592" cy="3092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Simplest </a:t>
            </a:r>
            <a:r>
              <a:rPr lang="en-US" dirty="0"/>
              <a:t>and most widely used class of </a:t>
            </a:r>
            <a:r>
              <a:rPr lang="en-US" dirty="0" smtClean="0"/>
              <a:t>antenna.</a:t>
            </a:r>
          </a:p>
          <a:p>
            <a:r>
              <a:rPr lang="en-US" dirty="0"/>
              <a:t>The most common form </a:t>
            </a:r>
            <a:r>
              <a:rPr lang="en-US" dirty="0" smtClean="0"/>
              <a:t>of dipole antenna is </a:t>
            </a:r>
            <a:r>
              <a:rPr lang="en-US" dirty="0"/>
              <a:t>the half-wave dipole, in which each </a:t>
            </a:r>
            <a:r>
              <a:rPr lang="en-US" dirty="0" smtClean="0"/>
              <a:t>pole is </a:t>
            </a:r>
            <a:r>
              <a:rPr lang="en-US" dirty="0"/>
              <a:t>approximately </a:t>
            </a:r>
            <a:r>
              <a:rPr lang="en-US" dirty="0" smtClean="0"/>
              <a:t>a quarter </a:t>
            </a:r>
            <a:r>
              <a:rPr lang="en-US" dirty="0"/>
              <a:t>wavelength </a:t>
            </a:r>
            <a:r>
              <a:rPr lang="en-US" dirty="0" smtClean="0"/>
              <a:t>long.</a:t>
            </a:r>
          </a:p>
          <a:p>
            <a:r>
              <a:rPr lang="en-US" dirty="0"/>
              <a:t>Also used in coaxial </a:t>
            </a:r>
            <a:r>
              <a:rPr lang="en-US" dirty="0" smtClean="0"/>
              <a:t>antennas </a:t>
            </a:r>
            <a:r>
              <a:rPr lang="en-US" dirty="0"/>
              <a:t>(often known as a coaxial dipole) </a:t>
            </a:r>
            <a:r>
              <a:rPr lang="en-US" dirty="0" smtClean="0"/>
              <a:t>a </a:t>
            </a:r>
            <a:r>
              <a:rPr lang="en-US" dirty="0"/>
              <a:t>particular form of a half-wave dipole </a:t>
            </a:r>
            <a:r>
              <a:rPr lang="en-US" dirty="0" smtClean="0"/>
              <a:t>antenna.</a:t>
            </a:r>
            <a:endParaRPr lang="en-US" dirty="0"/>
          </a:p>
        </p:txBody>
      </p:sp>
      <p:pic>
        <p:nvPicPr>
          <p:cNvPr id="2050" name="Picture 2" descr="https://upload.wikimedia.org/wikipedia/commons/thumb/d/dd/Dipole_receiving_antenna_animation_6_800x394x150ms.gif/400px-Dipole_receiving_antenna_animation_6_800x394x150m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32213" y="4125407"/>
            <a:ext cx="38100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f/fd/RadPatt-lin.png/200px-RadPatt-l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829" y="108246"/>
            <a:ext cx="3050583" cy="257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8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Antenna Types</a:t>
            </a:r>
            <a:endParaRPr lang="en-US" dirty="0"/>
          </a:p>
        </p:txBody>
      </p:sp>
      <p:sp>
        <p:nvSpPr>
          <p:cNvPr id="3" name="Content Placeholder 2"/>
          <p:cNvSpPr>
            <a:spLocks noGrp="1"/>
          </p:cNvSpPr>
          <p:nvPr>
            <p:ph idx="1"/>
          </p:nvPr>
        </p:nvSpPr>
        <p:spPr>
          <a:xfrm>
            <a:off x="3810228" y="2158248"/>
            <a:ext cx="3906427" cy="789785"/>
          </a:xfrm>
        </p:spPr>
        <p:txBody>
          <a:bodyPr>
            <a:normAutofit/>
          </a:bodyPr>
          <a:lstStyle/>
          <a:p>
            <a:r>
              <a:rPr lang="en-US" dirty="0" smtClean="0"/>
              <a:t>Travelling Wave Antennas</a:t>
            </a:r>
          </a:p>
          <a:p>
            <a:pPr lvl="1"/>
            <a:r>
              <a:rPr lang="en-US" dirty="0" smtClean="0"/>
              <a:t>Spiral antennas</a:t>
            </a: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3810228" y="2948033"/>
                <a:ext cx="8065828" cy="386009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Frequency independent antennas</a:t>
                </a:r>
              </a:p>
              <a:p>
                <a:r>
                  <a:rPr lang="en-US" dirty="0" smtClean="0"/>
                  <a:t>Having very </a:t>
                </a:r>
                <a:r>
                  <a:rPr lang="en-US" dirty="0"/>
                  <a:t>large </a:t>
                </a:r>
                <a:r>
                  <a:rPr lang="en-US" dirty="0" smtClean="0"/>
                  <a:t>bandwidth with a fractional </a:t>
                </a:r>
                <a:r>
                  <a:rPr lang="en-US" dirty="0"/>
                  <a:t>Bandwidth </a:t>
                </a:r>
                <a:r>
                  <a:rPr lang="en-US" dirty="0" smtClean="0"/>
                  <a:t>as </a:t>
                </a:r>
                <a:r>
                  <a:rPr lang="en-US" dirty="0"/>
                  <a:t>high as </a:t>
                </a:r>
                <a:r>
                  <a:rPr lang="en-US" dirty="0" smtClean="0"/>
                  <a:t>30:1</a:t>
                </a:r>
              </a:p>
              <a:p>
                <a:r>
                  <a:rPr lang="en-US" dirty="0"/>
                  <a:t>Spiral antennas are widely </a:t>
                </a:r>
                <a:r>
                  <a:rPr lang="en-US" dirty="0" smtClean="0"/>
                  <a:t>used when a wideband antenna </a:t>
                </a:r>
                <a:r>
                  <a:rPr lang="en-US" dirty="0"/>
                  <a:t>that </a:t>
                </a:r>
                <a:r>
                  <a:rPr lang="en-US" dirty="0" smtClean="0"/>
                  <a:t>doesn’t take up too much space is needed</a:t>
                </a:r>
              </a:p>
              <a:p>
                <a:r>
                  <a:rPr lang="en-US" dirty="0" smtClean="0"/>
                  <a:t>The outer radius of the antenna determines the lowest frequency of operation. And the highest frequency of operation is when </a:t>
                </a:r>
                <a:r>
                  <a:rPr lang="en-US" dirty="0"/>
                  <a:t>innermost radius of the spiral </a:t>
                </a:r>
                <a:r>
                  <a:rPr lang="en-US" dirty="0" smtClean="0"/>
                  <a:t>is </a:t>
                </a:r>
                <a:r>
                  <a:rPr lang="en-US" dirty="0"/>
                  <a:t>equal to </a:t>
                </a:r>
                <a:r>
                  <a:rPr lang="en-US" dirty="0" smtClean="0"/>
                  <a:t>a quarter of the wavelength. Often approximated to: </a:t>
                </a:r>
              </a:p>
              <a:p>
                <a:pPr marL="0" indent="0" algn="ctr">
                  <a:buNone/>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𝑙𝑜𝑤</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𝑐</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𝑠𝑝𝑖𝑟𝑎𝑙</m:t>
                            </m:r>
                          </m:sub>
                        </m:sSub>
                      </m:den>
                    </m:f>
                  </m:oMath>
                </a14:m>
                <a:r>
                  <a:rPr lang="en-US" dirty="0" smtClean="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h𝑖𝑔h</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𝑐</m:t>
                        </m:r>
                      </m:num>
                      <m:den>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h𝑖𝑔h</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𝑐</m:t>
                        </m:r>
                      </m:num>
                      <m:den>
                        <m:r>
                          <a:rPr lang="en-US" b="0" i="1" smtClean="0">
                            <a:latin typeface="Cambria Math" panose="02040503050406030204" pitchFamily="18" charset="0"/>
                            <a:ea typeface="Cambria Math" panose="02040503050406030204" pitchFamily="18" charset="0"/>
                          </a:rPr>
                          <m:t>4</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0</m:t>
                            </m:r>
                          </m:sub>
                        </m:sSub>
                      </m:den>
                    </m:f>
                  </m:oMath>
                </a14:m>
                <a:endParaRPr lang="en-US" dirty="0"/>
              </a:p>
              <a:p>
                <a:pPr marL="0" indent="0">
                  <a:buNone/>
                </a:pPr>
                <a:endParaRPr lang="en-US" dirty="0" smtClean="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3810228" y="2948033"/>
                <a:ext cx="8065828" cy="3860095"/>
              </a:xfrm>
              <a:prstGeom prst="rect">
                <a:avLst/>
              </a:prstGeom>
              <a:blipFill rotWithShape="0">
                <a:blip r:embed="rId3"/>
                <a:stretch>
                  <a:fillRect l="-831" t="-2054" r="-1738"/>
                </a:stretch>
              </a:blipFill>
            </p:spPr>
            <p:txBody>
              <a:bodyPr/>
              <a:lstStyle/>
              <a:p>
                <a:r>
                  <a:rPr lang="en-US">
                    <a:noFill/>
                  </a:rPr>
                  <a:t> </a:t>
                </a:r>
              </a:p>
            </p:txBody>
          </p:sp>
        </mc:Fallback>
      </mc:AlternateContent>
      <p:pic>
        <p:nvPicPr>
          <p:cNvPr id="3074" name="Picture 2" descr="log-periodic or equiangle spiral anten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88" y="2364626"/>
            <a:ext cx="3420514"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antenna-theory.com/antennas/travelling/spiralAntenn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9682" y="562033"/>
            <a:ext cx="3429000" cy="25442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7088" y="6320448"/>
            <a:ext cx="5095639" cy="461665"/>
          </a:xfrm>
          <a:prstGeom prst="rect">
            <a:avLst/>
          </a:prstGeom>
          <a:noFill/>
        </p:spPr>
        <p:txBody>
          <a:bodyPr wrap="square" rtlCol="0">
            <a:spAutoFit/>
          </a:bodyPr>
          <a:lstStyle/>
          <a:p>
            <a:r>
              <a:rPr lang="en-US" sz="1200" dirty="0" smtClean="0">
                <a:solidFill>
                  <a:srgbClr val="FF0000"/>
                </a:solidFill>
              </a:rPr>
              <a:t>http</a:t>
            </a:r>
            <a:r>
              <a:rPr lang="en-US" sz="1200" dirty="0">
                <a:solidFill>
                  <a:srgbClr val="FF0000"/>
                </a:solidFill>
              </a:rPr>
              <a:t>://www.antenna-theory.com/antennas/travelling/logSpiral.gif</a:t>
            </a:r>
          </a:p>
          <a:p>
            <a:r>
              <a:rPr lang="en-US" sz="1200" dirty="0">
                <a:solidFill>
                  <a:srgbClr val="FF0000"/>
                </a:solidFill>
              </a:rPr>
              <a:t>http://</a:t>
            </a:r>
            <a:r>
              <a:rPr lang="en-US" sz="1200" dirty="0" smtClean="0">
                <a:solidFill>
                  <a:srgbClr val="FF0000"/>
                </a:solidFill>
              </a:rPr>
              <a:t>www.antenna-theory.com/antennas/travelling/spiralAntenna.gif</a:t>
            </a:r>
            <a:endParaRPr lang="en-US" sz="1200" dirty="0">
              <a:solidFill>
                <a:srgbClr val="FF0000"/>
              </a:solidFill>
            </a:endParaRPr>
          </a:p>
        </p:txBody>
      </p:sp>
    </p:spTree>
    <p:extLst>
      <p:ext uri="{BB962C8B-B14F-4D97-AF65-F5344CB8AC3E}">
        <p14:creationId xmlns:p14="http://schemas.microsoft.com/office/powerpoint/2010/main" val="2229798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Antenna Types</a:t>
            </a:r>
            <a:endParaRPr lang="en-US" dirty="0"/>
          </a:p>
        </p:txBody>
      </p:sp>
      <p:sp>
        <p:nvSpPr>
          <p:cNvPr id="3" name="Content Placeholder 2"/>
          <p:cNvSpPr>
            <a:spLocks noGrp="1"/>
          </p:cNvSpPr>
          <p:nvPr>
            <p:ph idx="1"/>
          </p:nvPr>
        </p:nvSpPr>
        <p:spPr>
          <a:xfrm>
            <a:off x="680321" y="2184042"/>
            <a:ext cx="4055452" cy="572806"/>
          </a:xfrm>
        </p:spPr>
        <p:txBody>
          <a:bodyPr>
            <a:normAutofit/>
          </a:bodyPr>
          <a:lstStyle/>
          <a:p>
            <a:r>
              <a:rPr lang="en-US" dirty="0" smtClean="0"/>
              <a:t>Reflector Antennas</a:t>
            </a:r>
          </a:p>
        </p:txBody>
      </p:sp>
      <p:sp>
        <p:nvSpPr>
          <p:cNvPr id="9" name="TextBox 8"/>
          <p:cNvSpPr txBox="1"/>
          <p:nvPr/>
        </p:nvSpPr>
        <p:spPr>
          <a:xfrm>
            <a:off x="1499679" y="6154853"/>
            <a:ext cx="7746745" cy="646331"/>
          </a:xfrm>
          <a:prstGeom prst="rect">
            <a:avLst/>
          </a:prstGeom>
          <a:noFill/>
        </p:spPr>
        <p:txBody>
          <a:bodyPr wrap="square" rtlCol="0">
            <a:spAutoFit/>
          </a:bodyPr>
          <a:lstStyle/>
          <a:p>
            <a:r>
              <a:rPr lang="en-US" sz="1200" dirty="0">
                <a:solidFill>
                  <a:srgbClr val="FF0000"/>
                </a:solidFill>
              </a:rPr>
              <a:t>https://</a:t>
            </a:r>
            <a:r>
              <a:rPr lang="en-US" sz="1200" dirty="0" smtClean="0">
                <a:solidFill>
                  <a:srgbClr val="FF0000"/>
                </a:solidFill>
              </a:rPr>
              <a:t>upload.wikimedia.org/wikipedia/commons/thumb/7/7b/Satellite_dish_1_C-Band.jpg/220px-Satellite_dish_1_C-Band.jpg</a:t>
            </a:r>
          </a:p>
          <a:p>
            <a:r>
              <a:rPr lang="en-US" sz="1200" dirty="0">
                <a:solidFill>
                  <a:srgbClr val="FF0000"/>
                </a:solidFill>
              </a:rPr>
              <a:t>http://www.antenna-theory.com/antennas/reflectors/corner.jpg</a:t>
            </a:r>
          </a:p>
        </p:txBody>
      </p:sp>
      <p:sp>
        <p:nvSpPr>
          <p:cNvPr id="10" name="Content Placeholder 2"/>
          <p:cNvSpPr txBox="1">
            <a:spLocks/>
          </p:cNvSpPr>
          <p:nvPr/>
        </p:nvSpPr>
        <p:spPr>
          <a:xfrm>
            <a:off x="680321" y="2751882"/>
            <a:ext cx="6207176" cy="3092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Reflectors </a:t>
            </a:r>
            <a:r>
              <a:rPr lang="en-US" dirty="0"/>
              <a:t>can be used </a:t>
            </a:r>
            <a:r>
              <a:rPr lang="en-US" dirty="0" smtClean="0"/>
              <a:t>to </a:t>
            </a:r>
            <a:r>
              <a:rPr lang="en-US" dirty="0"/>
              <a:t>increase the directivity of </a:t>
            </a:r>
            <a:r>
              <a:rPr lang="en-US" dirty="0" smtClean="0"/>
              <a:t>an antenna.</a:t>
            </a:r>
            <a:endParaRPr lang="en-US" dirty="0"/>
          </a:p>
          <a:p>
            <a:r>
              <a:rPr lang="en-US" dirty="0" smtClean="0"/>
              <a:t>Reflectors can be used with various antennas to </a:t>
            </a:r>
            <a:r>
              <a:rPr lang="en-US" dirty="0"/>
              <a:t>direct radiation in the forward </a:t>
            </a:r>
            <a:r>
              <a:rPr lang="en-US" dirty="0" smtClean="0"/>
              <a:t>direction.</a:t>
            </a:r>
          </a:p>
          <a:p>
            <a:r>
              <a:rPr lang="en-US" dirty="0" smtClean="0"/>
              <a:t>They can also be used to redirect electromagnetic </a:t>
            </a:r>
            <a:r>
              <a:rPr lang="en-US" dirty="0"/>
              <a:t>energy </a:t>
            </a:r>
            <a:r>
              <a:rPr lang="en-US" dirty="0" smtClean="0"/>
              <a:t>towards an antenna.</a:t>
            </a:r>
          </a:p>
        </p:txBody>
      </p:sp>
      <p:pic>
        <p:nvPicPr>
          <p:cNvPr id="1027" name="Picture 3" descr="https://upload.wikimedia.org/wikipedia/commons/thumb/7/7b/Satellite_dish_1_C-Band.jpg/220px-Satellite_dish_1_C-B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685" y="305879"/>
            <a:ext cx="291547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antenna-theory.com/antennas/reflectors/cor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5846" y="3256510"/>
            <a:ext cx="398115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501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Antenna Types</a:t>
            </a:r>
            <a:endParaRPr lang="en-US" dirty="0"/>
          </a:p>
        </p:txBody>
      </p:sp>
      <p:sp>
        <p:nvSpPr>
          <p:cNvPr id="3" name="Content Placeholder 2"/>
          <p:cNvSpPr>
            <a:spLocks noGrp="1"/>
          </p:cNvSpPr>
          <p:nvPr>
            <p:ph idx="1"/>
          </p:nvPr>
        </p:nvSpPr>
        <p:spPr>
          <a:xfrm>
            <a:off x="680321" y="2144453"/>
            <a:ext cx="5433876" cy="709284"/>
          </a:xfrm>
        </p:spPr>
        <p:txBody>
          <a:bodyPr>
            <a:normAutofit lnSpcReduction="10000"/>
          </a:bodyPr>
          <a:lstStyle/>
          <a:p>
            <a:r>
              <a:rPr lang="en-US" dirty="0" err="1"/>
              <a:t>Microstrip</a:t>
            </a:r>
            <a:r>
              <a:rPr lang="en-US" dirty="0"/>
              <a:t> Antennas</a:t>
            </a:r>
          </a:p>
          <a:p>
            <a:pPr lvl="1"/>
            <a:r>
              <a:rPr lang="en-US" dirty="0"/>
              <a:t>Rectangular </a:t>
            </a:r>
            <a:r>
              <a:rPr lang="en-US" dirty="0" err="1"/>
              <a:t>Microstrip</a:t>
            </a:r>
            <a:r>
              <a:rPr lang="en-US" dirty="0"/>
              <a:t> (Patch) Antenna</a:t>
            </a:r>
            <a:endParaRPr lang="en-US" dirty="0" smtClean="0"/>
          </a:p>
        </p:txBody>
      </p:sp>
      <p:sp>
        <p:nvSpPr>
          <p:cNvPr id="9" name="TextBox 8"/>
          <p:cNvSpPr txBox="1"/>
          <p:nvPr/>
        </p:nvSpPr>
        <p:spPr>
          <a:xfrm>
            <a:off x="680321" y="6178985"/>
            <a:ext cx="7044313" cy="461665"/>
          </a:xfrm>
          <a:prstGeom prst="rect">
            <a:avLst/>
          </a:prstGeom>
          <a:noFill/>
        </p:spPr>
        <p:txBody>
          <a:bodyPr wrap="square" rtlCol="0">
            <a:spAutoFit/>
          </a:bodyPr>
          <a:lstStyle/>
          <a:p>
            <a:r>
              <a:rPr lang="en-US" sz="1200" dirty="0">
                <a:solidFill>
                  <a:srgbClr val="FF0000"/>
                </a:solidFill>
              </a:rPr>
              <a:t>http://</a:t>
            </a:r>
            <a:r>
              <a:rPr lang="en-US" sz="1200" dirty="0" smtClean="0">
                <a:solidFill>
                  <a:srgbClr val="FF0000"/>
                </a:solidFill>
              </a:rPr>
              <a:t>www.antenna-theory.com/antennas/patches/patch.jpg</a:t>
            </a:r>
          </a:p>
          <a:p>
            <a:r>
              <a:rPr lang="en-US" sz="1200" dirty="0">
                <a:solidFill>
                  <a:srgbClr val="FF0000"/>
                </a:solidFill>
              </a:rPr>
              <a:t>https://www.ijser.org/paper/A-Review-on-Wearable-Textile-Patch-Antenna/Image_012.jpg</a:t>
            </a:r>
            <a:endParaRPr lang="en-US" sz="1200" dirty="0">
              <a:solidFill>
                <a:srgbClr val="FF0000"/>
              </a:solidFill>
            </a:endParaRPr>
          </a:p>
        </p:txBody>
      </p:sp>
      <p:sp>
        <p:nvSpPr>
          <p:cNvPr id="10" name="Content Placeholder 2"/>
          <p:cNvSpPr txBox="1">
            <a:spLocks/>
          </p:cNvSpPr>
          <p:nvPr/>
        </p:nvSpPr>
        <p:spPr>
          <a:xfrm>
            <a:off x="680321" y="2902010"/>
            <a:ext cx="6207176" cy="309268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Patch antennas are low cost, have a low profile and are easily </a:t>
            </a:r>
            <a:r>
              <a:rPr lang="en-US" dirty="0" smtClean="0"/>
              <a:t>fabricated.</a:t>
            </a:r>
          </a:p>
          <a:p>
            <a:r>
              <a:rPr lang="en-US" dirty="0" smtClean="0"/>
              <a:t>The </a:t>
            </a:r>
            <a:r>
              <a:rPr lang="en-US" dirty="0"/>
              <a:t>length </a:t>
            </a:r>
            <a:r>
              <a:rPr lang="en-US" dirty="0" smtClean="0"/>
              <a:t>and the </a:t>
            </a:r>
            <a:r>
              <a:rPr lang="en-US" dirty="0"/>
              <a:t>the p</a:t>
            </a:r>
            <a:r>
              <a:rPr lang="en-US" dirty="0" smtClean="0"/>
              <a:t>ermittivity of the antenna patch determines its resonant frequency.</a:t>
            </a:r>
          </a:p>
          <a:p>
            <a:r>
              <a:rPr lang="en-US" dirty="0" smtClean="0"/>
              <a:t>Fringing </a:t>
            </a:r>
            <a:r>
              <a:rPr lang="en-US" dirty="0"/>
              <a:t>fields around the antenna make the patch seem longer and cause a shift </a:t>
            </a:r>
            <a:r>
              <a:rPr lang="en-US" dirty="0" smtClean="0"/>
              <a:t>in the antennas resonant frequency.</a:t>
            </a:r>
          </a:p>
          <a:p>
            <a:r>
              <a:rPr lang="en-US" dirty="0" smtClean="0"/>
              <a:t>When designing </a:t>
            </a:r>
            <a:r>
              <a:rPr lang="en-US" dirty="0"/>
              <a:t>a patch antenna it is typically trimmed by 2-4% to achieve resonance at the desired frequency.</a:t>
            </a:r>
            <a:endParaRPr lang="en-US" dirty="0" smtClean="0"/>
          </a:p>
        </p:txBody>
      </p:sp>
      <p:pic>
        <p:nvPicPr>
          <p:cNvPr id="2050" name="Picture 2" descr="http://www.antenna-theory.com/antennas/patches/p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353" y="171567"/>
            <a:ext cx="4686300" cy="34766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fringing fields patch anten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115" y="3757507"/>
            <a:ext cx="3152775"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24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Dielectric Constant (Ceramic Antennas)</a:t>
            </a:r>
            <a:endParaRPr lang="en-US" dirty="0"/>
          </a:p>
        </p:txBody>
      </p:sp>
      <p:sp>
        <p:nvSpPr>
          <p:cNvPr id="3" name="Content Placeholder 2"/>
          <p:cNvSpPr>
            <a:spLocks noGrp="1"/>
          </p:cNvSpPr>
          <p:nvPr>
            <p:ph idx="1"/>
          </p:nvPr>
        </p:nvSpPr>
        <p:spPr/>
        <p:txBody>
          <a:bodyPr/>
          <a:lstStyle/>
          <a:p>
            <a:r>
              <a:rPr lang="en-US" dirty="0" smtClean="0"/>
              <a:t>The </a:t>
            </a:r>
            <a:r>
              <a:rPr lang="en-US" dirty="0"/>
              <a:t>small size </a:t>
            </a:r>
            <a:r>
              <a:rPr lang="en-US" dirty="0" smtClean="0"/>
              <a:t>of ceramic antennas is attributed </a:t>
            </a:r>
            <a:r>
              <a:rPr lang="en-US" dirty="0"/>
              <a:t>to their high dielectric constant (high-</a:t>
            </a:r>
            <a:r>
              <a:rPr lang="el-GR" dirty="0"/>
              <a:t>κ</a:t>
            </a:r>
            <a:r>
              <a:rPr lang="en-US" dirty="0"/>
              <a:t>)</a:t>
            </a:r>
            <a:r>
              <a:rPr lang="el-GR" dirty="0"/>
              <a:t> </a:t>
            </a:r>
            <a:r>
              <a:rPr lang="en-US" dirty="0"/>
              <a:t>which concentrates its electric field and therefore </a:t>
            </a:r>
            <a:r>
              <a:rPr lang="en-US" dirty="0" smtClean="0"/>
              <a:t>maintains </a:t>
            </a:r>
            <a:r>
              <a:rPr lang="en-US" dirty="0"/>
              <a:t>a high resonant frequency</a:t>
            </a:r>
            <a:r>
              <a:rPr lang="en-US" dirty="0" smtClean="0"/>
              <a:t>.</a:t>
            </a:r>
          </a:p>
          <a:p>
            <a:r>
              <a:rPr lang="en-US" dirty="0" smtClean="0"/>
              <a:t>The </a:t>
            </a:r>
            <a:r>
              <a:rPr lang="en-US" dirty="0"/>
              <a:t>dielectric constant </a:t>
            </a:r>
            <a:r>
              <a:rPr lang="en-US" dirty="0" smtClean="0"/>
              <a:t>of an antenna is often referred to </a:t>
            </a:r>
            <a:r>
              <a:rPr lang="en-US" dirty="0"/>
              <a:t>as the relative permittivity (its </a:t>
            </a:r>
            <a:r>
              <a:rPr lang="en-US" dirty="0" smtClean="0"/>
              <a:t>permittivity </a:t>
            </a:r>
            <a:r>
              <a:rPr lang="en-US" dirty="0"/>
              <a:t>expressed as a ratio relative to the permittivity of </a:t>
            </a:r>
            <a:r>
              <a:rPr lang="en-US" dirty="0" smtClean="0"/>
              <a:t>vacuum) of a material.</a:t>
            </a:r>
          </a:p>
          <a:p>
            <a:r>
              <a:rPr lang="en-US" dirty="0"/>
              <a:t>Permittivity is a material property that affects the Coulomb force between two </a:t>
            </a:r>
            <a:r>
              <a:rPr lang="en-US" dirty="0" smtClean="0"/>
              <a:t>charges </a:t>
            </a:r>
            <a:r>
              <a:rPr lang="en-US" dirty="0"/>
              <a:t>in the material.</a:t>
            </a:r>
            <a:endParaRPr lang="en-US" dirty="0" smtClean="0"/>
          </a:p>
        </p:txBody>
      </p:sp>
    </p:spTree>
    <p:extLst>
      <p:ext uri="{BB962C8B-B14F-4D97-AF65-F5344CB8AC3E}">
        <p14:creationId xmlns:p14="http://schemas.microsoft.com/office/powerpoint/2010/main" val="1423411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Permittivity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562065" y="2268635"/>
                <a:ext cx="8137836" cy="4377826"/>
              </a:xfrm>
            </p:spPr>
            <p:txBody>
              <a:bodyPr>
                <a:normAutofit/>
              </a:bodyPr>
              <a:lstStyle/>
              <a:p>
                <a:r>
                  <a:rPr lang="en-US" dirty="0" smtClean="0"/>
                  <a:t>Permittivity is the </a:t>
                </a:r>
                <a:r>
                  <a:rPr lang="en-US" dirty="0"/>
                  <a:t>amount of charge needed to generate one unit of electric flux in a particular </a:t>
                </a:r>
                <a:r>
                  <a:rPr lang="en-US" dirty="0" smtClean="0"/>
                  <a:t>medium (material). </a:t>
                </a:r>
                <a:r>
                  <a:rPr lang="en-US" dirty="0"/>
                  <a:t>It is the measure of a material's ability to resist an electric </a:t>
                </a:r>
                <a:r>
                  <a:rPr lang="en-US" dirty="0" smtClean="0"/>
                  <a:t>field.</a:t>
                </a:r>
              </a:p>
              <a:p>
                <a:r>
                  <a:rPr lang="en-US" dirty="0" smtClean="0"/>
                  <a:t>A charge </a:t>
                </a:r>
                <a:r>
                  <a:rPr lang="en-US" dirty="0"/>
                  <a:t>will yield more electric flux in a medium with low </a:t>
                </a:r>
                <a:r>
                  <a:rPr lang="en-US" dirty="0" smtClean="0"/>
                  <a:t>permittivity </a:t>
                </a:r>
                <a:r>
                  <a:rPr lang="en-US" dirty="0"/>
                  <a:t>than in a medium with high </a:t>
                </a:r>
                <a:r>
                  <a:rPr lang="en-US" dirty="0" smtClean="0"/>
                  <a:t>permittivity.</a:t>
                </a:r>
              </a:p>
              <a:p>
                <a:r>
                  <a:rPr lang="en-US" dirty="0"/>
                  <a:t>Size of d</a:t>
                </a:r>
                <a:r>
                  <a:rPr lang="en-US" dirty="0" smtClean="0"/>
                  <a:t>ielectric </a:t>
                </a:r>
                <a:r>
                  <a:rPr lang="en-US" dirty="0"/>
                  <a:t>resonator </a:t>
                </a:r>
                <a:r>
                  <a:rPr lang="en-US" dirty="0" smtClean="0"/>
                  <a:t>antenna: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ea typeface="Cambria Math" panose="02040503050406030204" pitchFamily="18" charset="0"/>
                              </a:rPr>
                              <m:t>0</m:t>
                            </m:r>
                          </m:sub>
                        </m:sSub>
                      </m:num>
                      <m:den>
                        <m:rad>
                          <m:radPr>
                            <m:degHide m:val="on"/>
                            <m:ctrlPr>
                              <a:rPr lang="en-US" i="1">
                                <a:latin typeface="Cambria Math" panose="02040503050406030204" pitchFamily="18" charset="0"/>
                                <a:ea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ea typeface="Cambria Math" panose="02040503050406030204" pitchFamily="18" charset="0"/>
                                  </a:rPr>
                                  <m:t>𝑟</m:t>
                                </m:r>
                              </m:sub>
                            </m:sSub>
                          </m:e>
                        </m:rad>
                      </m:den>
                    </m:f>
                  </m:oMath>
                </a14:m>
                <a:endParaRPr lang="en-US" dirty="0"/>
              </a:p>
              <a:p>
                <a:pPr lvl="1"/>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𝜆</m:t>
                        </m:r>
                      </m:e>
                      <m:sub>
                        <m:r>
                          <a:rPr lang="en-US" sz="2400">
                            <a:latin typeface="Cambria Math" panose="02040503050406030204" pitchFamily="18" charset="0"/>
                          </a:rPr>
                          <m:t>0</m:t>
                        </m:r>
                      </m:sub>
                    </m:sSub>
                  </m:oMath>
                </a14:m>
                <a:r>
                  <a:rPr lang="en-US" sz="2400" dirty="0"/>
                  <a:t>: free-space wavelength</a:t>
                </a:r>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𝑟</m:t>
                        </m:r>
                      </m:sub>
                    </m:sSub>
                  </m:oMath>
                </a14:m>
                <a:r>
                  <a:rPr lang="en-US" sz="2400" dirty="0"/>
                  <a:t>: Dielectric constant</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562065" y="2268635"/>
                <a:ext cx="8137836" cy="4377826"/>
              </a:xfrm>
              <a:blipFill rotWithShape="0">
                <a:blip r:embed="rId2"/>
                <a:stretch>
                  <a:fillRect l="-974" t="-1950" r="-150"/>
                </a:stretch>
              </a:blipFill>
            </p:spPr>
            <p:txBody>
              <a:bodyPr/>
              <a:lstStyle/>
              <a:p>
                <a:r>
                  <a:rPr lang="en-US">
                    <a:noFill/>
                  </a:rPr>
                  <a:t> </a:t>
                </a:r>
              </a:p>
            </p:txBody>
          </p:sp>
        </mc:Fallback>
      </mc:AlternateContent>
      <p:pic>
        <p:nvPicPr>
          <p:cNvPr id="3074" name="Picture 2" descr="https://encrypted-tbn0.gstatic.com/images?q=tbn:ANd9GcR9F9xEX8wRhC-o0PXbdIenaMmsq7TxZUb7nTcdudxtochNbM_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1" y="2655631"/>
            <a:ext cx="2772563" cy="2885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65279" y="6507961"/>
            <a:ext cx="8761862" cy="276999"/>
          </a:xfrm>
          <a:prstGeom prst="rect">
            <a:avLst/>
          </a:prstGeom>
          <a:noFill/>
        </p:spPr>
        <p:txBody>
          <a:bodyPr wrap="square" rtlCol="0">
            <a:spAutoFit/>
          </a:bodyPr>
          <a:lstStyle/>
          <a:p>
            <a:r>
              <a:rPr lang="en-US" sz="1200" dirty="0">
                <a:solidFill>
                  <a:srgbClr val="FF0000"/>
                </a:solidFill>
              </a:rPr>
              <a:t>https://encrypted-tbn0.gstatic.com/images?q=tbn:ANd9GcR9F9xEX8wRhC-o0PXbdIenaMmsq7TxZUb7nTcdudxtochNbM_R</a:t>
            </a:r>
            <a:endParaRPr lang="en-US" sz="1200" dirty="0">
              <a:solidFill>
                <a:srgbClr val="FF0000"/>
              </a:solidFill>
            </a:endParaRPr>
          </a:p>
        </p:txBody>
      </p:sp>
    </p:spTree>
    <p:extLst>
      <p:ext uri="{BB962C8B-B14F-4D97-AF65-F5344CB8AC3E}">
        <p14:creationId xmlns:p14="http://schemas.microsoft.com/office/powerpoint/2010/main" val="621872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4951</TotalTime>
  <Words>1209</Words>
  <Application>Microsoft Office PowerPoint</Application>
  <PresentationFormat>Widescreen</PresentationFormat>
  <Paragraphs>102</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Trebuchet MS</vt:lpstr>
      <vt:lpstr>Berlin</vt:lpstr>
      <vt:lpstr>Bluetooth Antenna Design Part 2</vt:lpstr>
      <vt:lpstr>What is a Bluetooth antenna</vt:lpstr>
      <vt:lpstr>Antenna Types</vt:lpstr>
      <vt:lpstr>Antenna Types</vt:lpstr>
      <vt:lpstr>Antenna Types</vt:lpstr>
      <vt:lpstr>Antenna Types</vt:lpstr>
      <vt:lpstr>Antenna Types</vt:lpstr>
      <vt:lpstr>Dielectric Constant (Ceramic Antennas)</vt:lpstr>
      <vt:lpstr>Permittivity</vt:lpstr>
      <vt:lpstr>Permittivity</vt:lpstr>
      <vt:lpstr>References</vt:lpstr>
      <vt:lpstr>Bluetooth Loss-of-Signal (LoS) Experiment Part 2</vt:lpstr>
      <vt:lpstr>Experiment Layout</vt:lpstr>
      <vt:lpstr>Experiment Data</vt:lpstr>
      <vt:lpstr>Experiment Data</vt:lpstr>
      <vt:lpstr>Full 2D space of experiment</vt:lpstr>
      <vt:lpstr>Full 3D space of experiment (3DoT &amp; Chassis)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Bluetooth Antenna Design</dc:title>
  <dc:creator>Matt Shellhammer</dc:creator>
  <cp:lastModifiedBy>Matt Shellhammer</cp:lastModifiedBy>
  <cp:revision>94</cp:revision>
  <dcterms:created xsi:type="dcterms:W3CDTF">2017-09-24T23:43:27Z</dcterms:created>
  <dcterms:modified xsi:type="dcterms:W3CDTF">2017-12-11T17:32:47Z</dcterms:modified>
</cp:coreProperties>
</file>