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9" r:id="rId1"/>
  </p:sldMasterIdLst>
  <p:notesMasterIdLst>
    <p:notesMasterId r:id="rId26"/>
  </p:notesMasterIdLst>
  <p:sldIdLst>
    <p:sldId id="256" r:id="rId2"/>
    <p:sldId id="260" r:id="rId3"/>
    <p:sldId id="258" r:id="rId4"/>
    <p:sldId id="259" r:id="rId5"/>
    <p:sldId id="262" r:id="rId6"/>
    <p:sldId id="277" r:id="rId7"/>
    <p:sldId id="278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9" r:id="rId19"/>
    <p:sldId id="274" r:id="rId20"/>
    <p:sldId id="275" r:id="rId21"/>
    <p:sldId id="280" r:id="rId22"/>
    <p:sldId id="281" r:id="rId23"/>
    <p:sldId id="283" r:id="rId24"/>
    <p:sldId id="28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 Shellhammer" initials="MS" lastIdx="2" clrIdx="0">
    <p:extLst>
      <p:ext uri="{19B8F6BF-5375-455C-9EA6-DF929625EA0E}">
        <p15:presenceInfo xmlns:p15="http://schemas.microsoft.com/office/powerpoint/2012/main" userId="9bfc374a07f1acd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57D69-0F63-42AF-B534-5A44830C6C79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61D87-DCEC-488F-ACF6-BD23A0F7A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8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 Metal parts become </a:t>
                </a:r>
                <a:r>
                  <a:rPr lang="en-US" sz="1200" b="0" i="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lossy</a:t>
                </a:r>
                <a:r>
                  <a:rPr 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high frequencies and dissipate energy.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dirty="0" err="1" smtClean="0"/>
                  <a:t>Chosing</a:t>
                </a:r>
                <a:r>
                  <a:rPr lang="en-US" dirty="0" smtClean="0"/>
                  <a:t> a high dielectric</a:t>
                </a:r>
                <a:r>
                  <a:rPr lang="en-US" baseline="0" dirty="0" smtClean="0"/>
                  <a:t> constant will allow for a relatively small device.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baseline="0" dirty="0" smtClean="0"/>
                  <a:t>Dipole antennas are most commonly referring to half-wavelength. Therefore the size of a </a:t>
                </a:r>
                <a:r>
                  <a:rPr 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dipole</a:t>
                </a:r>
                <a:r>
                  <a:rPr lang="en-US" baseline="0" dirty="0" smtClean="0"/>
                  <a:t> antenna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 smtClean="0"/>
                  <a:t> so for</a:t>
                </a:r>
                <a:r>
                  <a:rPr lang="en-US" baseline="0" dirty="0" smtClean="0"/>
                  <a:t> Bluetooth at 2.45 GHz a dipole antenna would be 61.2 mm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 Metal parts become </a:t>
                </a:r>
                <a:r>
                  <a:rPr lang="en-US" sz="1200" b="0" i="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lossy</a:t>
                </a:r>
                <a:r>
                  <a:rPr 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high frequencies and dissipate energy.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dirty="0" err="1" smtClean="0"/>
                  <a:t>Chosing</a:t>
                </a:r>
                <a:r>
                  <a:rPr lang="en-US" dirty="0" smtClean="0"/>
                  <a:t> </a:t>
                </a:r>
                <a:r>
                  <a:rPr lang="en-US" dirty="0" smtClean="0"/>
                  <a:t>a high dielectric</a:t>
                </a:r>
                <a:r>
                  <a:rPr lang="en-US" baseline="0" dirty="0" smtClean="0"/>
                  <a:t> constant will allow for a relatively small device</a:t>
                </a:r>
                <a:r>
                  <a:rPr lang="en-US" baseline="0" dirty="0" smtClean="0"/>
                  <a:t>.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baseline="0" dirty="0" smtClean="0"/>
                  <a:t>Dipole antennas are most commonly referring to half-wavelength. Therefore the size of a </a:t>
                </a:r>
                <a:r>
                  <a:rPr 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dipole</a:t>
                </a:r>
                <a:r>
                  <a:rPr lang="en-US" baseline="0" dirty="0" smtClean="0"/>
                  <a:t> antenna is </a:t>
                </a:r>
                <a:r>
                  <a:rPr lang="en-US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𝜆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/2</a:t>
                </a:r>
                <a:r>
                  <a:rPr lang="en-US" dirty="0" smtClean="0"/>
                  <a:t> so for</a:t>
                </a:r>
                <a:r>
                  <a:rPr lang="en-US" baseline="0" dirty="0" smtClean="0"/>
                  <a:t> Bluetooth at 2.45 GHz a dipole antenna would be 61.2 mm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61D87-DCEC-488F-ACF6-BD23A0F7AA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32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operating bandwidth of a DRA can be varied over a wide range by suitably choosing resonator parameters. For example, the bandwidth of the lower order modes of a DRA can be easily varied from a fraction of a percent to about 20% or more by the suitable choice of the dielectric constant of the material and/or by strategic shaping of the DRA element.”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61D87-DCEC-488F-ACF6-BD23A0F7AA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26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Though the PCB manufacturing</a:t>
            </a:r>
            <a:r>
              <a:rPr lang="en-US" baseline="0" dirty="0" smtClean="0"/>
              <a:t> process is fairly reliable these very minuscule variations can have a large effect on the antenna due to the inherit nature of antennas being sensitive devices.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61D87-DCEC-488F-ACF6-BD23A0F7AA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45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reason for the frequency dependence is that the equation contains two effects: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results from the spreading out of the energy as the sphere over which the energy is spread increases in area. This is described by the inverse square law.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effect results from the antenna aperture change. This affects the way in which any antenna can pick up signals and this term is frequency dependent.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61D87-DCEC-488F-ACF6-BD23A0F7AA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70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possible due to constructive and destructive interference.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61D87-DCEC-488F-ACF6-BD23A0F7AA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97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50" lvl="1" indent="-36576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61D87-DCEC-488F-ACF6-BD23A0F7AA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47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Red:</a:t>
            </a:r>
            <a:r>
              <a:rPr lang="en-US" baseline="0" dirty="0" smtClean="0"/>
              <a:t> radius = 1 foot</a:t>
            </a:r>
          </a:p>
          <a:p>
            <a:r>
              <a:rPr lang="en-US" dirty="0" smtClean="0"/>
              <a:t>Blue:</a:t>
            </a:r>
            <a:r>
              <a:rPr lang="en-US" baseline="0" dirty="0" smtClean="0"/>
              <a:t> radius = 4 feet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Green:</a:t>
            </a:r>
            <a:r>
              <a:rPr lang="en-US" baseline="0" dirty="0" smtClean="0"/>
              <a:t> radius = 8 feet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Purple:</a:t>
            </a:r>
            <a:r>
              <a:rPr lang="en-US" baseline="0" dirty="0" smtClean="0"/>
              <a:t> radius = 12 feet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61D87-DCEC-488F-ACF6-BD23A0F7AA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81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Didn’t do the</a:t>
            </a:r>
            <a:r>
              <a:rPr lang="en-US" baseline="0" dirty="0" smtClean="0"/>
              <a:t> last two columns because the phone would have had to be 6.9 &amp; 10.4 feet in the air and that wasn’t feasible.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61D87-DCEC-488F-ACF6-BD23A0F7AA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58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B3F0-A9BC-48CE-8EB6-ECE965069900}" type="datetimeFigureOut">
              <a:rPr lang="en-US" smtClean="0"/>
              <a:pPr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111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79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1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6900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4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86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291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40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C476AC1-EB7F-4BEF-90D9-5764B50DAF8A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2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75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1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06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9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0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26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60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1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B320A-89BA-47B2-A525-92E8D10B06E4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378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ttshellhammer90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Bluetooth Antenna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1" y="4394039"/>
            <a:ext cx="8334889" cy="1117687"/>
          </a:xfrm>
        </p:spPr>
        <p:txBody>
          <a:bodyPr/>
          <a:lstStyle/>
          <a:p>
            <a:r>
              <a:rPr lang="en-US" cap="small" dirty="0" smtClean="0"/>
              <a:t>Matt Shellhammer | October 16</a:t>
            </a:r>
            <a:r>
              <a:rPr lang="en-US" cap="small" baseline="30000" dirty="0" smtClean="0"/>
              <a:t>th</a:t>
            </a:r>
            <a:r>
              <a:rPr lang="en-US" cap="small" dirty="0" smtClean="0"/>
              <a:t>, 2017 | </a:t>
            </a:r>
            <a:r>
              <a:rPr lang="en-US" cap="small" dirty="0" smtClean="0">
                <a:hlinkClick r:id="rId2"/>
              </a:rPr>
              <a:t>Mattshellhammer90@gmail.com</a:t>
            </a:r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val="285646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2336" indent="-365760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sz="1800" dirty="0" smtClean="0"/>
              <a:t>www.ti.com/lit/an/snoa519b/snoa519b.pdf</a:t>
            </a:r>
          </a:p>
          <a:p>
            <a:pPr marL="402336" indent="-365760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sz="1800" dirty="0"/>
              <a:t>http://www.antenna-theory.com/antennas/main.php</a:t>
            </a:r>
          </a:p>
          <a:p>
            <a:pPr marL="402336" indent="-365760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sz="1800" dirty="0"/>
              <a:t>https://</a:t>
            </a:r>
            <a:r>
              <a:rPr lang="en-US" sz="1800" dirty="0" smtClean="0"/>
              <a:t>en.wikipedia.org/wiki/Dielectric_resonator_antenna</a:t>
            </a:r>
          </a:p>
          <a:p>
            <a:pPr marL="402336" indent="-365760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sz="1800" dirty="0"/>
              <a:t>https://</a:t>
            </a:r>
            <a:r>
              <a:rPr lang="en-US" sz="1800" dirty="0" smtClean="0"/>
              <a:t>www.researchgate.net/figure/237054209_fig1_Figure-1-A-rectangular-Dielectric-resonator-antenna-geometry</a:t>
            </a:r>
          </a:p>
          <a:p>
            <a:pPr marL="402336" indent="-365760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sz="1800" dirty="0"/>
              <a:t>https://</a:t>
            </a:r>
            <a:r>
              <a:rPr lang="en-US" sz="1800" dirty="0" smtClean="0"/>
              <a:t>www.digikey.jp/Web%20Export/Supplier%20Content/Pulse_553/PDF/pulse_ceramic-chip-antennas-vs-pcb-trace-antennas.pdf</a:t>
            </a:r>
          </a:p>
          <a:p>
            <a:pPr marL="402336" indent="-365760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5765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Bluetooth Loss-of-Signal (</a:t>
            </a:r>
            <a:r>
              <a:rPr lang="en-US" dirty="0" err="1" smtClean="0"/>
              <a:t>LoS</a:t>
            </a:r>
            <a:r>
              <a:rPr lang="en-US" dirty="0" smtClean="0"/>
              <a:t>) Experiment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Layout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0321" y="2336874"/>
            <a:ext cx="10729207" cy="1020476"/>
          </a:xfrm>
        </p:spPr>
        <p:txBody>
          <a:bodyPr/>
          <a:lstStyle/>
          <a:p>
            <a:r>
              <a:rPr lang="en-US" dirty="0" smtClean="0"/>
              <a:t>Captured Bluetooth signal power levels using the “BLE Scanner” app from the google play store.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696" y="3117651"/>
            <a:ext cx="6124861" cy="3189100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680321" y="3226838"/>
            <a:ext cx="4833375" cy="3516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Rotated around the board at various radii and recorded the power level at each point in space.</a:t>
            </a:r>
          </a:p>
          <a:p>
            <a:r>
              <a:rPr lang="en-US" dirty="0" smtClean="0"/>
              <a:t>Set “BLE </a:t>
            </a:r>
            <a:r>
              <a:rPr lang="en-US" dirty="0"/>
              <a:t>Scanner” </a:t>
            </a:r>
            <a:r>
              <a:rPr lang="en-US" dirty="0" smtClean="0"/>
              <a:t>app to scan for 8 seconds.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82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at radius: 1 foot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57" y="2073678"/>
            <a:ext cx="5653867" cy="457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397" y="2073678"/>
            <a:ext cx="557901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at radius: 4 feet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80" y="2107655"/>
            <a:ext cx="5566241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749" y="2107655"/>
            <a:ext cx="554336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9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at radius: </a:t>
            </a:r>
            <a:r>
              <a:rPr lang="en-US" dirty="0"/>
              <a:t>8</a:t>
            </a:r>
            <a:r>
              <a:rPr lang="en-US" dirty="0" smtClean="0"/>
              <a:t> feet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28" y="2196522"/>
            <a:ext cx="5517324" cy="4480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597" y="2196522"/>
            <a:ext cx="6235684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0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at radius: 12 feet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3" y="2156204"/>
            <a:ext cx="5575159" cy="4480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618" y="2156204"/>
            <a:ext cx="6117688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3D space of experiment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" y="2221243"/>
            <a:ext cx="6077780" cy="4389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219" y="2221243"/>
            <a:ext cx="6099895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3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184" y="2021105"/>
            <a:ext cx="8141388" cy="48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3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48" y="2825087"/>
            <a:ext cx="10399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cap="small" dirty="0" smtClean="0"/>
              <a:t>Thanks For Listening</a:t>
            </a:r>
            <a:endParaRPr lang="en-US" sz="7200" b="1" cap="small" dirty="0"/>
          </a:p>
        </p:txBody>
      </p:sp>
    </p:spTree>
    <p:extLst>
      <p:ext uri="{BB962C8B-B14F-4D97-AF65-F5344CB8AC3E}">
        <p14:creationId xmlns:p14="http://schemas.microsoft.com/office/powerpoint/2010/main" val="19935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Bluetooth antenna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277719"/>
            <a:ext cx="8108837" cy="3784150"/>
          </a:xfrm>
        </p:spPr>
        <p:txBody>
          <a:bodyPr>
            <a:normAutofit/>
          </a:bodyPr>
          <a:lstStyle/>
          <a:p>
            <a:r>
              <a:rPr lang="en-US" dirty="0" smtClean="0"/>
              <a:t>Devices that are resonant </a:t>
            </a:r>
            <a:r>
              <a:rPr lang="en-US" dirty="0"/>
              <a:t>at 2.45 GHz </a:t>
            </a:r>
            <a:r>
              <a:rPr lang="en-US" dirty="0" smtClean="0"/>
              <a:t>with a </a:t>
            </a:r>
            <a:r>
              <a:rPr lang="en-US" dirty="0"/>
              <a:t>bandwidth </a:t>
            </a:r>
            <a:r>
              <a:rPr lang="en-US" dirty="0" smtClean="0"/>
              <a:t>of more than </a:t>
            </a:r>
            <a:r>
              <a:rPr lang="en-US" dirty="0"/>
              <a:t>100 MHz and </a:t>
            </a:r>
            <a:r>
              <a:rPr lang="en-US" dirty="0" smtClean="0"/>
              <a:t>an efficiency greater than 50</a:t>
            </a:r>
            <a:r>
              <a:rPr lang="en-US" dirty="0"/>
              <a:t>% can be considered a Bluetooth </a:t>
            </a:r>
            <a:r>
              <a:rPr lang="en-US" dirty="0" smtClean="0"/>
              <a:t>antenna.</a:t>
            </a:r>
          </a:p>
          <a:p>
            <a:r>
              <a:rPr lang="en-US" dirty="0" smtClean="0"/>
              <a:t>Due to these broad specifications there is many different forms of antennas for Bluetooth.</a:t>
            </a:r>
          </a:p>
          <a:p>
            <a:pPr lvl="1"/>
            <a:r>
              <a:rPr lang="en-US" dirty="0" smtClean="0"/>
              <a:t>Wire Monopole – This is a wire that is soldered at one end and fed along a plane and is trimmed to resonate at 2.45 GHz. This type of antenna has high efficiency however protrudes from the PCB.</a:t>
            </a:r>
          </a:p>
          <a:p>
            <a:pPr lvl="1"/>
            <a:r>
              <a:rPr lang="en-US" dirty="0"/>
              <a:t>Ceramic — </a:t>
            </a:r>
            <a:r>
              <a:rPr lang="en-US" dirty="0" smtClean="0"/>
              <a:t>Smallest antennas available. Printed on a ceramic slab.</a:t>
            </a:r>
          </a:p>
        </p:txBody>
      </p:sp>
      <p:pic>
        <p:nvPicPr>
          <p:cNvPr id="1026" name="Picture 2" descr="Image result for wire antenna on pc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9" t="23774" r="16166" b="31740"/>
          <a:stretch/>
        </p:blipFill>
        <p:spPr bwMode="auto">
          <a:xfrm>
            <a:off x="8903610" y="1424734"/>
            <a:ext cx="3043451" cy="170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urface mount dielectric antennas ceram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109" y="3286189"/>
            <a:ext cx="3044952" cy="331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7606" y="6349687"/>
            <a:ext cx="730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http://</a:t>
            </a:r>
            <a:r>
              <a:rPr lang="en-US" sz="1200" dirty="0" smtClean="0">
                <a:solidFill>
                  <a:srgbClr val="FF0000"/>
                </a:solidFill>
              </a:rPr>
              <a:t>www.nienyi.com/e_channel.asp?id=44</a:t>
            </a:r>
          </a:p>
          <a:p>
            <a:r>
              <a:rPr lang="en-US" sz="1200" dirty="0">
                <a:solidFill>
                  <a:srgbClr val="FF0000"/>
                </a:solidFill>
              </a:rPr>
              <a:t>https://</a:t>
            </a:r>
            <a:r>
              <a:rPr lang="en-US" sz="1200" dirty="0" smtClean="0">
                <a:solidFill>
                  <a:srgbClr val="FF0000"/>
                </a:solidFill>
              </a:rPr>
              <a:t>electronics.stackexchange.com/questions/243341/how-does-a-chip-antenna-work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66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1-6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6811" y="2189851"/>
            <a:ext cx="5719022" cy="4511200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arenR"/>
            </a:pPr>
            <a:r>
              <a:rPr lang="en-US" sz="1400" dirty="0"/>
              <a:t>What is the resonant frequency of a Bluetooth antenna?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400" dirty="0"/>
              <a:t>5 GHz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400" dirty="0"/>
              <a:t>2.45 GHz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400" dirty="0"/>
              <a:t>3.45 GHz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400" dirty="0"/>
              <a:t>950 MHz</a:t>
            </a:r>
          </a:p>
          <a:p>
            <a:pPr marL="457200" lvl="0" indent="-457200">
              <a:buFont typeface="+mj-lt"/>
              <a:buAutoNum type="arabicParenR"/>
            </a:pPr>
            <a:r>
              <a:rPr lang="en-US" sz="1400" dirty="0"/>
              <a:t>What is the minimum bandwidth for a device to be considered a Bluetooth device?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400" dirty="0"/>
              <a:t>100 kHz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400" dirty="0"/>
              <a:t>500 kHz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400" dirty="0"/>
              <a:t>150 MHz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400" dirty="0"/>
              <a:t>100 MHz</a:t>
            </a:r>
          </a:p>
          <a:p>
            <a:pPr marL="457200" lvl="0" indent="-457200">
              <a:buFont typeface="+mj-lt"/>
              <a:buAutoNum type="arabicParenR"/>
            </a:pPr>
            <a:r>
              <a:rPr lang="en-US" sz="1400" dirty="0" smtClean="0"/>
              <a:t>Which </a:t>
            </a:r>
            <a:r>
              <a:rPr lang="en-US" sz="1400" dirty="0"/>
              <a:t>type of the following antennas is the smallest antenna available?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400" dirty="0"/>
              <a:t>Loop antenna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400" dirty="0" err="1"/>
              <a:t>Microstrip</a:t>
            </a:r>
            <a:r>
              <a:rPr lang="en-US" sz="1400" dirty="0"/>
              <a:t> (patch) antenna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400" dirty="0"/>
              <a:t>Dipole antenna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400" dirty="0"/>
              <a:t>Dielectric resonator (ceramic) </a:t>
            </a:r>
            <a:r>
              <a:rPr lang="en-US" sz="1400" dirty="0" smtClean="0"/>
              <a:t>antenna</a:t>
            </a:r>
            <a:endParaRPr lang="en-US" sz="1400" dirty="0"/>
          </a:p>
        </p:txBody>
      </p:sp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5895833" y="2189851"/>
            <a:ext cx="5715000" cy="4511200"/>
          </a:xfrm>
        </p:spPr>
        <p:txBody>
          <a:bodyPr>
            <a:noAutofit/>
          </a:bodyPr>
          <a:lstStyle/>
          <a:p>
            <a:pPr marL="342900" lvl="0" indent="-342900">
              <a:buFont typeface="+mj-lt"/>
              <a:buAutoNum type="arabicParenR" startAt="4"/>
            </a:pPr>
            <a:r>
              <a:rPr lang="en-US" sz="1400" dirty="0"/>
              <a:t>What is a benefit of a PCB antenna?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/>
              <a:t>Reduced manufacturing costs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/>
              <a:t>Objects don’t interfere with signal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/>
              <a:t>Easy tuning process to improve antenna performance.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/>
              <a:t>They have an efficiency of 95%</a:t>
            </a:r>
          </a:p>
          <a:p>
            <a:pPr marL="342900" lvl="0" indent="-342900">
              <a:buFont typeface="+mj-lt"/>
              <a:buAutoNum type="arabicParenR" startAt="4"/>
            </a:pPr>
            <a:r>
              <a:rPr lang="en-US" sz="1400" dirty="0"/>
              <a:t>Which antenna allows for more components to be used on the PCB?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/>
              <a:t>Ceramic antenna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/>
              <a:t>PCB antenna</a:t>
            </a:r>
          </a:p>
          <a:p>
            <a:pPr marL="342900" lvl="0" indent="-342900">
              <a:buFont typeface="+mj-lt"/>
              <a:buAutoNum type="arabicParenR" startAt="4"/>
            </a:pPr>
            <a:r>
              <a:rPr lang="en-US" sz="1400" dirty="0"/>
              <a:t>Which frequency will have the greatest Free Space Path Loss (FSPL)?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/>
              <a:t>1 GHz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/>
              <a:t>2.45 GHz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/>
              <a:t>10 </a:t>
            </a:r>
            <a:r>
              <a:rPr lang="en-US" sz="1400" dirty="0" smtClean="0"/>
              <a:t>GHz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 smtClean="0"/>
              <a:t>200 </a:t>
            </a:r>
            <a:r>
              <a:rPr lang="en-US" sz="1400" dirty="0"/>
              <a:t>MHz</a:t>
            </a:r>
          </a:p>
        </p:txBody>
      </p:sp>
    </p:spTree>
    <p:extLst>
      <p:ext uri="{BB962C8B-B14F-4D97-AF65-F5344CB8AC3E}">
        <p14:creationId xmlns:p14="http://schemas.microsoft.com/office/powerpoint/2010/main" val="2132656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1-6 Answers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6811" y="2189851"/>
            <a:ext cx="5719022" cy="4511200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arenR"/>
            </a:pPr>
            <a:r>
              <a:rPr lang="en-US" sz="1400" dirty="0"/>
              <a:t>What is the resonant frequency of a Bluetooth antenna?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400" dirty="0"/>
              <a:t>5 GHz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400" dirty="0">
                <a:solidFill>
                  <a:schemeClr val="bg1"/>
                </a:solidFill>
              </a:rPr>
              <a:t>2.45 GHz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400" dirty="0"/>
              <a:t>3.45 GHz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400" dirty="0"/>
              <a:t>950 MHz</a:t>
            </a:r>
          </a:p>
          <a:p>
            <a:pPr marL="457200" lvl="0" indent="-457200">
              <a:buFont typeface="+mj-lt"/>
              <a:buAutoNum type="arabicParenR"/>
            </a:pPr>
            <a:r>
              <a:rPr lang="en-US" sz="1400" dirty="0"/>
              <a:t>What is the minimum bandwidth for a device to be considered a Bluetooth device?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400" dirty="0"/>
              <a:t>100 kHz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400" dirty="0"/>
              <a:t>500 kHz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400" dirty="0"/>
              <a:t>150 MHz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400" dirty="0">
                <a:solidFill>
                  <a:schemeClr val="bg1"/>
                </a:solidFill>
              </a:rPr>
              <a:t>100 MHz</a:t>
            </a:r>
          </a:p>
          <a:p>
            <a:pPr marL="457200" lvl="0" indent="-457200">
              <a:buFont typeface="+mj-lt"/>
              <a:buAutoNum type="arabicParenR"/>
            </a:pPr>
            <a:r>
              <a:rPr lang="en-US" sz="1400" dirty="0" smtClean="0"/>
              <a:t>Which </a:t>
            </a:r>
            <a:r>
              <a:rPr lang="en-US" sz="1400" dirty="0"/>
              <a:t>type of the following antennas is the smallest antenna available?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400" dirty="0"/>
              <a:t>Loop antenna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400" dirty="0" err="1"/>
              <a:t>Microstrip</a:t>
            </a:r>
            <a:r>
              <a:rPr lang="en-US" sz="1400" dirty="0"/>
              <a:t> (patch) antenna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400" dirty="0"/>
              <a:t>Dipole antenna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400" dirty="0">
                <a:solidFill>
                  <a:schemeClr val="bg1"/>
                </a:solidFill>
              </a:rPr>
              <a:t>Dielectric resonator (ceramic) </a:t>
            </a:r>
            <a:r>
              <a:rPr lang="en-US" sz="1400" dirty="0" smtClean="0">
                <a:solidFill>
                  <a:schemeClr val="bg1"/>
                </a:solidFill>
              </a:rPr>
              <a:t>antenna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5895833" y="2189851"/>
            <a:ext cx="5715000" cy="4511200"/>
          </a:xfrm>
        </p:spPr>
        <p:txBody>
          <a:bodyPr>
            <a:noAutofit/>
          </a:bodyPr>
          <a:lstStyle/>
          <a:p>
            <a:pPr marL="342900" lvl="0" indent="-342900">
              <a:buFont typeface="+mj-lt"/>
              <a:buAutoNum type="arabicParenR" startAt="4"/>
            </a:pPr>
            <a:r>
              <a:rPr lang="en-US" sz="1400" dirty="0"/>
              <a:t>What is a benefit of a PCB antenna?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>
                <a:solidFill>
                  <a:schemeClr val="bg1"/>
                </a:solidFill>
              </a:rPr>
              <a:t>Reduced manufacturing costs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/>
              <a:t>Objects don’t interfere with signal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/>
              <a:t>Easy tuning process to improve antenna performance.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/>
              <a:t>They have an efficiency of 95%</a:t>
            </a:r>
          </a:p>
          <a:p>
            <a:pPr marL="342900" lvl="0" indent="-342900">
              <a:buFont typeface="+mj-lt"/>
              <a:buAutoNum type="arabicParenR" startAt="4"/>
            </a:pPr>
            <a:r>
              <a:rPr lang="en-US" sz="1400" dirty="0"/>
              <a:t>Which antenna allows for more components to be used on the PCB?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>
                <a:solidFill>
                  <a:schemeClr val="bg1"/>
                </a:solidFill>
              </a:rPr>
              <a:t>Ceramic antenna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/>
              <a:t>PCB antenna</a:t>
            </a:r>
          </a:p>
          <a:p>
            <a:pPr marL="342900" lvl="0" indent="-342900">
              <a:buFont typeface="+mj-lt"/>
              <a:buAutoNum type="arabicParenR" startAt="4"/>
            </a:pPr>
            <a:r>
              <a:rPr lang="en-US" sz="1400" dirty="0"/>
              <a:t>Which frequency will have the greatest Free Space Path Loss (FSPL)?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/>
              <a:t>1 GHz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/>
              <a:t>2.45 GHz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>
                <a:solidFill>
                  <a:schemeClr val="bg1"/>
                </a:solidFill>
              </a:rPr>
              <a:t>10 </a:t>
            </a:r>
            <a:r>
              <a:rPr lang="en-US" sz="1400" dirty="0" smtClean="0">
                <a:solidFill>
                  <a:schemeClr val="bg1"/>
                </a:solidFill>
              </a:rPr>
              <a:t>GHz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 smtClean="0"/>
              <a:t>200 </a:t>
            </a:r>
            <a:r>
              <a:rPr lang="en-US" sz="1400" dirty="0"/>
              <a:t>MHz</a:t>
            </a:r>
          </a:p>
        </p:txBody>
      </p:sp>
    </p:spTree>
    <p:extLst>
      <p:ext uri="{BB962C8B-B14F-4D97-AF65-F5344CB8AC3E}">
        <p14:creationId xmlns:p14="http://schemas.microsoft.com/office/powerpoint/2010/main" val="1032177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7-10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6811" y="2189851"/>
            <a:ext cx="5719022" cy="4511200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arenR" startAt="7"/>
            </a:pPr>
            <a:r>
              <a:rPr lang="en-US" dirty="0"/>
              <a:t>All antennas have the same radiation pattern.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True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False</a:t>
            </a:r>
          </a:p>
          <a:p>
            <a:pPr marL="457200" lvl="0" indent="-457200">
              <a:buFont typeface="+mj-lt"/>
              <a:buAutoNum type="arabicParenR" startAt="7"/>
            </a:pPr>
            <a:r>
              <a:rPr lang="en-US" dirty="0"/>
              <a:t>Omnidirectional antennas are useful for spatial filtering.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True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5895833" y="2189851"/>
            <a:ext cx="5715000" cy="4511200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arenR" startAt="9"/>
            </a:pPr>
            <a:r>
              <a:rPr lang="en-US" dirty="0"/>
              <a:t>Which is not an application of beamforming?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Wireless communications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Radar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Microcontroller robots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Sonar</a:t>
            </a:r>
          </a:p>
          <a:p>
            <a:pPr marL="457200" lvl="0" indent="-457200">
              <a:buFont typeface="+mj-lt"/>
              <a:buAutoNum type="arabicParenR" startAt="9"/>
            </a:pPr>
            <a:r>
              <a:rPr lang="en-US" dirty="0"/>
              <a:t> Generally what is the length of a dipole antenna?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4λ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2λ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λ/2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50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7-10 Answers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6811" y="2189851"/>
            <a:ext cx="5719022" cy="4511200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arenR" startAt="7"/>
            </a:pPr>
            <a:r>
              <a:rPr lang="en-US" dirty="0"/>
              <a:t>All antennas have the same radiation pattern.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True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</a:rPr>
              <a:t>False</a:t>
            </a:r>
          </a:p>
          <a:p>
            <a:pPr marL="457200" lvl="0" indent="-457200">
              <a:buFont typeface="+mj-lt"/>
              <a:buAutoNum type="arabicParenR" startAt="7"/>
            </a:pPr>
            <a:r>
              <a:rPr lang="en-US" dirty="0"/>
              <a:t>Omnidirectional antennas are useful for spatial filtering.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True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bg1"/>
                </a:solidFill>
              </a:rPr>
              <a:t>False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5895833" y="2189851"/>
            <a:ext cx="5715000" cy="4511200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arenR" startAt="9"/>
            </a:pPr>
            <a:r>
              <a:rPr lang="en-US" dirty="0"/>
              <a:t>Which is not an application of beamforming?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Wireless communications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Radar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</a:rPr>
              <a:t>Microcontroller robots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Sonar</a:t>
            </a:r>
          </a:p>
          <a:p>
            <a:pPr marL="457200" lvl="0" indent="-457200">
              <a:buFont typeface="+mj-lt"/>
              <a:buAutoNum type="arabicParenR" startAt="9"/>
            </a:pPr>
            <a:r>
              <a:rPr lang="en-US" dirty="0"/>
              <a:t> Generally what is the length of a dipole antenna?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4λ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2λ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</a:rPr>
              <a:t>λ/2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40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Various Antenna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4896231" cy="3599316"/>
          </a:xfrm>
        </p:spPr>
        <p:txBody>
          <a:bodyPr>
            <a:normAutofit/>
          </a:bodyPr>
          <a:lstStyle/>
          <a:p>
            <a:r>
              <a:rPr lang="en-US" dirty="0"/>
              <a:t>Wire </a:t>
            </a:r>
            <a:r>
              <a:rPr lang="en-US" dirty="0" smtClean="0"/>
              <a:t>Antennas</a:t>
            </a:r>
          </a:p>
          <a:p>
            <a:pPr lvl="1"/>
            <a:r>
              <a:rPr lang="en-US" dirty="0"/>
              <a:t>Loop </a:t>
            </a:r>
            <a:r>
              <a:rPr lang="en-US" dirty="0" smtClean="0"/>
              <a:t>antenna</a:t>
            </a:r>
          </a:p>
          <a:p>
            <a:pPr lvl="1"/>
            <a:r>
              <a:rPr lang="en-US" dirty="0"/>
              <a:t>Dipole antenna (Special case: Half-wave dipole antenna</a:t>
            </a:r>
            <a:r>
              <a:rPr lang="en-US" dirty="0" smtClean="0"/>
              <a:t>)</a:t>
            </a:r>
          </a:p>
          <a:p>
            <a:r>
              <a:rPr lang="en-US" dirty="0" smtClean="0"/>
              <a:t>Travelling </a:t>
            </a:r>
            <a:r>
              <a:rPr lang="en-US" dirty="0"/>
              <a:t>Wave </a:t>
            </a:r>
            <a:r>
              <a:rPr lang="en-US" dirty="0" smtClean="0"/>
              <a:t>Antennas</a:t>
            </a:r>
          </a:p>
          <a:p>
            <a:r>
              <a:rPr lang="en-US" dirty="0"/>
              <a:t>Reflector </a:t>
            </a:r>
            <a:r>
              <a:rPr lang="en-US" dirty="0" smtClean="0"/>
              <a:t>Antennas</a:t>
            </a:r>
          </a:p>
          <a:p>
            <a:r>
              <a:rPr lang="en-US" dirty="0" err="1"/>
              <a:t>Microstrip</a:t>
            </a:r>
            <a:r>
              <a:rPr lang="en-US" dirty="0"/>
              <a:t> Antennas</a:t>
            </a:r>
          </a:p>
          <a:p>
            <a:pPr lvl="1"/>
            <a:r>
              <a:rPr lang="en-US" dirty="0"/>
              <a:t>Rectangular </a:t>
            </a:r>
            <a:r>
              <a:rPr lang="en-US" dirty="0" err="1"/>
              <a:t>Microstrip</a:t>
            </a:r>
            <a:r>
              <a:rPr lang="en-US" dirty="0"/>
              <a:t> (Patch) </a:t>
            </a:r>
            <a:r>
              <a:rPr lang="en-US" dirty="0" smtClean="0"/>
              <a:t>Antenna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76552" y="2336873"/>
            <a:ext cx="489623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Log-Periodic </a:t>
            </a:r>
            <a:r>
              <a:rPr lang="en-US" dirty="0"/>
              <a:t>Antennas</a:t>
            </a:r>
          </a:p>
          <a:p>
            <a:r>
              <a:rPr lang="en-US" dirty="0"/>
              <a:t>Aperture </a:t>
            </a:r>
            <a:r>
              <a:rPr lang="en-US" dirty="0" smtClean="0"/>
              <a:t>Antennas</a:t>
            </a:r>
          </a:p>
          <a:p>
            <a:pPr lvl="1"/>
            <a:r>
              <a:rPr lang="en-US" dirty="0"/>
              <a:t>Slot </a:t>
            </a:r>
            <a:r>
              <a:rPr lang="en-US" dirty="0" smtClean="0"/>
              <a:t>antenna</a:t>
            </a:r>
            <a:endParaRPr lang="en-US" dirty="0"/>
          </a:p>
          <a:p>
            <a:r>
              <a:rPr lang="en-US" dirty="0" smtClean="0"/>
              <a:t>Other</a:t>
            </a:r>
          </a:p>
          <a:p>
            <a:pPr lvl="1"/>
            <a:r>
              <a:rPr lang="en-US" dirty="0"/>
              <a:t>Wearable </a:t>
            </a:r>
            <a:r>
              <a:rPr lang="en-US" dirty="0" smtClean="0"/>
              <a:t>antenna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7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Ceramic antennas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22800" y="2336872"/>
                <a:ext cx="7167418" cy="4008509"/>
              </a:xfrm>
            </p:spPr>
            <p:txBody>
              <a:bodyPr/>
              <a:lstStyle/>
              <a:p>
                <a:r>
                  <a:rPr lang="en-US" dirty="0" smtClean="0"/>
                  <a:t>The big advantage of ceramic antennas are that they are small.</a:t>
                </a:r>
                <a:endParaRPr lang="en-US" dirty="0"/>
              </a:p>
              <a:p>
                <a:r>
                  <a:rPr lang="en-US" dirty="0" smtClean="0"/>
                  <a:t>There small size is attributed to their high </a:t>
                </a:r>
                <a:r>
                  <a:rPr lang="en-US" dirty="0"/>
                  <a:t>dielectric constant (high-</a:t>
                </a:r>
                <a:r>
                  <a:rPr lang="el-GR" dirty="0" smtClean="0"/>
                  <a:t>κ</a:t>
                </a:r>
                <a:r>
                  <a:rPr lang="en-US" dirty="0" smtClean="0"/>
                  <a:t>)</a:t>
                </a:r>
                <a:r>
                  <a:rPr lang="el-GR" dirty="0" smtClean="0"/>
                  <a:t> </a:t>
                </a:r>
                <a:r>
                  <a:rPr lang="en-US" dirty="0"/>
                  <a:t>which </a:t>
                </a:r>
                <a:r>
                  <a:rPr lang="en-US" dirty="0" smtClean="0"/>
                  <a:t>concentrates its electric field and therefore maintain a high resonant frequency.</a:t>
                </a:r>
              </a:p>
              <a:p>
                <a:r>
                  <a:rPr lang="en-US" dirty="0" smtClean="0"/>
                  <a:t>Size of ceramic antenna: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: free-space </a:t>
                </a:r>
                <a:r>
                  <a:rPr lang="en-US" sz="2400" dirty="0" smtClean="0"/>
                  <a:t>wavelength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 smtClean="0"/>
                  <a:t>: Dielectric constant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22800" y="2336872"/>
                <a:ext cx="7167418" cy="4008509"/>
              </a:xfrm>
              <a:blipFill rotWithShape="0">
                <a:blip r:embed="rId3"/>
                <a:stretch>
                  <a:fillRect l="-1105" t="-2128" r="-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Figure 1. A rectangular Dielectric resonator antenna geometry. &#10;               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459563"/>
            <a:ext cx="4467225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89018" y="6561586"/>
            <a:ext cx="8368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https://www.researchgate.net/figure/237054209_fig1_Figure-1-A-rectangular-Dielectric-resonator-antenna-geometry</a:t>
            </a:r>
          </a:p>
        </p:txBody>
      </p:sp>
    </p:spTree>
    <p:extLst>
      <p:ext uri="{BB962C8B-B14F-4D97-AF65-F5344CB8AC3E}">
        <p14:creationId xmlns:p14="http://schemas.microsoft.com/office/powerpoint/2010/main" val="14060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benefits of Dielectric resonator (ceramic) antennas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Dielectric resonator (ceramic) </a:t>
            </a:r>
            <a:r>
              <a:rPr lang="en-US" dirty="0" smtClean="0"/>
              <a:t>antennas (DRA) </a:t>
            </a:r>
            <a:r>
              <a:rPr lang="en-US" dirty="0"/>
              <a:t>lack metal parts. Because of this, they can have higher efficiency than metal antennas at higher frequencies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Bandwidth of a DRA can be easily varied from a fraction of a percent to approximately 20</a:t>
            </a:r>
            <a:r>
              <a:rPr lang="en-US" dirty="0" smtClean="0"/>
              <a:t>%.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988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 </a:t>
            </a:r>
            <a:r>
              <a:rPr lang="en-US" dirty="0"/>
              <a:t>(</a:t>
            </a:r>
            <a:r>
              <a:rPr lang="en-US" dirty="0" err="1" smtClean="0"/>
              <a:t>Microstrip</a:t>
            </a:r>
            <a:r>
              <a:rPr lang="en-US" dirty="0" smtClean="0"/>
              <a:t>) Antennas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PCB antennas are traced into the PCB which can reduce the manufacturing costs since it’s included in the PCB assembly </a:t>
            </a:r>
            <a:r>
              <a:rPr lang="en-US" dirty="0"/>
              <a:t>process. </a:t>
            </a:r>
            <a:endParaRPr lang="en-US" dirty="0" smtClean="0"/>
          </a:p>
          <a:p>
            <a:r>
              <a:rPr lang="en-US" dirty="0" smtClean="0"/>
              <a:t>PCB antennas are thin, simple and generally have fairly large bandwidth.</a:t>
            </a:r>
          </a:p>
          <a:p>
            <a:r>
              <a:rPr lang="en-US" dirty="0" smtClean="0"/>
              <a:t>Small changes or tolerance variations within PCB manufacturing process can result in an offset center frequency which can cause frequency shifting.</a:t>
            </a:r>
            <a:endParaRPr lang="en-US" dirty="0"/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489" y="5001066"/>
            <a:ext cx="3583911" cy="167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6798" y="6314113"/>
            <a:ext cx="364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https://e2e.ti.com/support/wireless_connectivity/nfc_rfid/f/667/t/496205</a:t>
            </a:r>
          </a:p>
        </p:txBody>
      </p:sp>
    </p:spTree>
    <p:extLst>
      <p:ext uri="{BB962C8B-B14F-4D97-AF65-F5344CB8AC3E}">
        <p14:creationId xmlns:p14="http://schemas.microsoft.com/office/powerpoint/2010/main" val="120080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Ceramic vs PCB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Ceramic antennas have less significant detuning issues when placed in close proximity to other component.</a:t>
            </a:r>
          </a:p>
          <a:p>
            <a:r>
              <a:rPr lang="en-US" dirty="0" smtClean="0"/>
              <a:t>Ceramic antennas are effected less by environmental factors (obstructions) than PCB antennas.</a:t>
            </a:r>
          </a:p>
          <a:p>
            <a:r>
              <a:rPr lang="en-US" dirty="0" smtClean="0"/>
              <a:t>PCB antennas are limited on tuning options, ceramic antennas can simply use a matching circuit.</a:t>
            </a:r>
          </a:p>
          <a:p>
            <a:r>
              <a:rPr lang="en-US" dirty="0" smtClean="0"/>
              <a:t>PCB antennas take up space on the PCB that could be used for other components.</a:t>
            </a:r>
          </a:p>
        </p:txBody>
      </p:sp>
    </p:spTree>
    <p:extLst>
      <p:ext uri="{BB962C8B-B14F-4D97-AF65-F5344CB8AC3E}">
        <p14:creationId xmlns:p14="http://schemas.microsoft.com/office/powerpoint/2010/main" val="97626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 Radiation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Free space path loss,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𝐹𝑆𝑃𝐿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 will be consistent for all Bluetooth antennas since they’re all operating at the same frequency.</a:t>
                </a:r>
              </a:p>
              <a:p>
                <a:r>
                  <a:rPr lang="en-US" dirty="0" smtClean="0"/>
                  <a:t>However, each antenna will have its own radiation pattern.</a:t>
                </a:r>
              </a:p>
              <a:p>
                <a:pPr lvl="1"/>
                <a:r>
                  <a:rPr lang="en-US" dirty="0" smtClean="0"/>
                  <a:t>What is most desired for our applications is an omnidirectional antenna radiation pattern.</a:t>
                </a:r>
              </a:p>
              <a:p>
                <a:r>
                  <a:rPr lang="en-US" dirty="0" smtClean="0"/>
                  <a:t>Radiation pattern should be taken into account when thinking about what applications the antenna will be used for.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82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Beamforming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6839595" cy="3599316"/>
          </a:xfrm>
        </p:spPr>
        <p:txBody>
          <a:bodyPr/>
          <a:lstStyle/>
          <a:p>
            <a:r>
              <a:rPr lang="en-US" dirty="0" smtClean="0"/>
              <a:t>Directional </a:t>
            </a:r>
            <a:r>
              <a:rPr lang="en-US" dirty="0"/>
              <a:t>beamforming is the process </a:t>
            </a:r>
            <a:r>
              <a:rPr lang="en-US" dirty="0" smtClean="0"/>
              <a:t>of focusing a signal in a specific direction to improve the signal strength in the path of the beam.</a:t>
            </a:r>
          </a:p>
          <a:p>
            <a:pPr lvl="1"/>
            <a:r>
              <a:rPr lang="en-US" dirty="0" smtClean="0"/>
              <a:t>Applications: wireless communications, radar, sonar, etc.</a:t>
            </a:r>
          </a:p>
          <a:p>
            <a:pPr lvl="1"/>
            <a:r>
              <a:rPr lang="en-US" dirty="0" smtClean="0"/>
              <a:t>This technique can all be used to implement spatial filtering</a:t>
            </a:r>
          </a:p>
          <a:p>
            <a:r>
              <a:rPr lang="en-US" dirty="0" smtClean="0"/>
              <a:t>For our applications beamforming is not desired.</a:t>
            </a:r>
            <a:endParaRPr lang="en-US" dirty="0"/>
          </a:p>
        </p:txBody>
      </p:sp>
      <p:pic>
        <p:nvPicPr>
          <p:cNvPr id="2050" name="Picture 2" descr="Image result for beamform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16" y="3653882"/>
            <a:ext cx="4572000" cy="317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6603" y="6579063"/>
            <a:ext cx="5240740" cy="278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http://www.sharetechnote.com/html/Handbook_LTE_BeamForming.html</a:t>
            </a:r>
          </a:p>
        </p:txBody>
      </p:sp>
      <p:pic>
        <p:nvPicPr>
          <p:cNvPr id="2052" name="Picture 4" descr="http://www.sharetechnote.com/image/BeamForming_Phase_Gain_Concept_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16" y="84909"/>
            <a:ext cx="4114800" cy="34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72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3915</TotalTime>
  <Words>1225</Words>
  <Application>Microsoft Office PowerPoint</Application>
  <PresentationFormat>Widescreen</PresentationFormat>
  <Paragraphs>186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 Math</vt:lpstr>
      <vt:lpstr>Trebuchet MS</vt:lpstr>
      <vt:lpstr>Berlin</vt:lpstr>
      <vt:lpstr>Bluetooth Antenna Design</vt:lpstr>
      <vt:lpstr>What is a Bluetooth antenna</vt:lpstr>
      <vt:lpstr>Other Various Antenna Types</vt:lpstr>
      <vt:lpstr>Ceramic antennas</vt:lpstr>
      <vt:lpstr>Additional benefits of Dielectric resonator (ceramic) antennas</vt:lpstr>
      <vt:lpstr>PCB (Microstrip) Antennas</vt:lpstr>
      <vt:lpstr>Ceramic vs PCB</vt:lpstr>
      <vt:lpstr>Antenna Radiation</vt:lpstr>
      <vt:lpstr>Beamforming</vt:lpstr>
      <vt:lpstr>References</vt:lpstr>
      <vt:lpstr>Bluetooth Loss-of-Signal (LoS) Experiment</vt:lpstr>
      <vt:lpstr>Experiment Layout</vt:lpstr>
      <vt:lpstr>Results at radius: 1 foot</vt:lpstr>
      <vt:lpstr>Results at radius: 4 feet</vt:lpstr>
      <vt:lpstr>Results at radius: 8 feet</vt:lpstr>
      <vt:lpstr>Results at radius: 12 feet</vt:lpstr>
      <vt:lpstr>Full 3D space of experiment</vt:lpstr>
      <vt:lpstr>Experiment Data</vt:lpstr>
      <vt:lpstr>PowerPoint Presentation</vt:lpstr>
      <vt:lpstr>Questions</vt:lpstr>
      <vt:lpstr>Questions 1-6</vt:lpstr>
      <vt:lpstr>Questions 1-6 Answers</vt:lpstr>
      <vt:lpstr>Questions 7-10</vt:lpstr>
      <vt:lpstr>Questions 7-10 Answers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Bluetooth Antenna Design</dc:title>
  <dc:creator>Matt Shellhammer</dc:creator>
  <cp:lastModifiedBy>Matt Shellhammer</cp:lastModifiedBy>
  <cp:revision>56</cp:revision>
  <dcterms:created xsi:type="dcterms:W3CDTF">2017-09-24T23:43:27Z</dcterms:created>
  <dcterms:modified xsi:type="dcterms:W3CDTF">2017-10-16T17:26:52Z</dcterms:modified>
</cp:coreProperties>
</file>