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50" d="100"/>
          <a:sy n="50" d="100"/>
        </p:scale>
        <p:origin x="48" y="9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9/17/2017</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9/17/2017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9/17/2017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9/17/2017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9/17/2017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9/17/2017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9/17/2017</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9/17/2017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9/17/2017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9/17/2017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9/17/2017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9/17/2017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9/17/2017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9/17/2017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9/17/2017</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9/17/2017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9/17/2017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9/17/2017</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PID Controllers</a:t>
            </a:r>
            <a:endParaRPr lang="en-US" dirty="0"/>
          </a:p>
        </p:txBody>
      </p:sp>
      <p:sp>
        <p:nvSpPr>
          <p:cNvPr id="3" name="Subtitle 2"/>
          <p:cNvSpPr>
            <a:spLocks noGrp="1"/>
          </p:cNvSpPr>
          <p:nvPr>
            <p:ph type="subTitle" idx="1"/>
          </p:nvPr>
        </p:nvSpPr>
        <p:spPr/>
        <p:txBody>
          <a:bodyPr/>
          <a:lstStyle/>
          <a:p>
            <a:r>
              <a:rPr lang="en-US" dirty="0" smtClean="0"/>
              <a:t>Jordan </a:t>
            </a:r>
            <a:r>
              <a:rPr lang="en-US" dirty="0" err="1" smtClean="0"/>
              <a:t>smallwood</a:t>
            </a:r>
            <a:endParaRPr lang="en-US" dirty="0"/>
          </a:p>
        </p:txBody>
      </p:sp>
    </p:spTree>
    <p:extLst>
      <p:ext uri="{BB962C8B-B14F-4D97-AF65-F5344CB8AC3E}">
        <p14:creationId xmlns:p14="http://schemas.microsoft.com/office/powerpoint/2010/main" val="3908405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Continuous to Discrete (Integration)</a:t>
            </a:r>
            <a:endParaRPr lang="en-US" dirty="0"/>
          </a:p>
        </p:txBody>
      </p:sp>
      <p:sp>
        <p:nvSpPr>
          <p:cNvPr id="3" name="Content Placeholder 2"/>
          <p:cNvSpPr>
            <a:spLocks noGrp="1"/>
          </p:cNvSpPr>
          <p:nvPr>
            <p:ph idx="1"/>
          </p:nvPr>
        </p:nvSpPr>
        <p:spPr/>
        <p:txBody>
          <a:bodyPr/>
          <a:lstStyle/>
          <a:p>
            <a:r>
              <a:rPr lang="en-US" dirty="0" smtClean="0"/>
              <a:t>The definition of the integral is known as the area under a curve:</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r>
              <a:rPr lang="en-US" dirty="0" smtClean="0"/>
              <a:t>For our situation, we will be able to evaluate discrete integrals by the time step and the present value.</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6700" y="3043159"/>
            <a:ext cx="5580382" cy="1357391"/>
          </a:xfrm>
          <a:prstGeom prst="rect">
            <a:avLst/>
          </a:prstGeom>
        </p:spPr>
      </p:pic>
    </p:spTree>
    <p:extLst>
      <p:ext uri="{BB962C8B-B14F-4D97-AF65-F5344CB8AC3E}">
        <p14:creationId xmlns:p14="http://schemas.microsoft.com/office/powerpoint/2010/main" val="3285936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we need this</a:t>
            </a:r>
            <a:endParaRPr lang="en-US" dirty="0"/>
          </a:p>
        </p:txBody>
      </p:sp>
      <p:sp>
        <p:nvSpPr>
          <p:cNvPr id="3" name="Content Placeholder 2"/>
          <p:cNvSpPr>
            <a:spLocks noGrp="1"/>
          </p:cNvSpPr>
          <p:nvPr>
            <p:ph idx="1"/>
          </p:nvPr>
        </p:nvSpPr>
        <p:spPr/>
        <p:txBody>
          <a:bodyPr/>
          <a:lstStyle/>
          <a:p>
            <a:r>
              <a:rPr lang="en-US" dirty="0" smtClean="0"/>
              <a:t>Our robot will be travelling through a maze and needs to know where the walls are. </a:t>
            </a:r>
          </a:p>
          <a:p>
            <a:r>
              <a:rPr lang="en-US" dirty="0" smtClean="0"/>
              <a:t>Line following robots are everywhere, they use IR sensors to determine where the line is and since most motors do not operate flawlessly, we need to adjust the left and right motor speeds to keep the robot on track. </a:t>
            </a:r>
          </a:p>
          <a:p>
            <a:r>
              <a:rPr lang="en-US" dirty="0" smtClean="0"/>
              <a:t>We can also use this concept for a wall following robot that will keep the robot within the walls of the maze. </a:t>
            </a:r>
          </a:p>
          <a:p>
            <a:r>
              <a:rPr lang="en-US" dirty="0" smtClean="0"/>
              <a:t>Our PID controller will accept the current position as the input, compensate using a PID controller and output left and right motor speeds to adjust the position such that the robot displays the desired response. </a:t>
            </a:r>
            <a:endParaRPr lang="en-US" dirty="0"/>
          </a:p>
        </p:txBody>
      </p:sp>
    </p:spTree>
    <p:extLst>
      <p:ext uri="{BB962C8B-B14F-4D97-AF65-F5344CB8AC3E}">
        <p14:creationId xmlns:p14="http://schemas.microsoft.com/office/powerpoint/2010/main" val="2922419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Definition – Proportional Integral Derivative Controller is a control feedback compensation system used in a wide variety of industry applications.</a:t>
            </a:r>
          </a:p>
          <a:p>
            <a:r>
              <a:rPr lang="en-US" dirty="0" smtClean="0"/>
              <a:t>Continuous modulation and calculation of error, e(t), as the difference between present value and set point.</a:t>
            </a:r>
          </a:p>
          <a:p>
            <a:r>
              <a:rPr lang="en-US" dirty="0" smtClean="0"/>
              <a:t>It’s not about the destination, it’s about how you get there.</a:t>
            </a:r>
          </a:p>
          <a:p>
            <a:r>
              <a:rPr lang="en-US" dirty="0" smtClean="0"/>
              <a:t>I.E overshoot, delay, stability.</a:t>
            </a:r>
            <a:endParaRPr lang="en-US" dirty="0"/>
          </a:p>
        </p:txBody>
      </p:sp>
    </p:spTree>
    <p:extLst>
      <p:ext uri="{BB962C8B-B14F-4D97-AF65-F5344CB8AC3E}">
        <p14:creationId xmlns:p14="http://schemas.microsoft.com/office/powerpoint/2010/main" val="3642416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PID Theory</a:t>
            </a:r>
            <a:endParaRPr lang="en-US" dirty="0"/>
          </a:p>
        </p:txBody>
      </p:sp>
      <p:sp>
        <p:nvSpPr>
          <p:cNvPr id="3" name="Content Placeholder 2"/>
          <p:cNvSpPr>
            <a:spLocks noGrp="1"/>
          </p:cNvSpPr>
          <p:nvPr>
            <p:ph idx="1"/>
          </p:nvPr>
        </p:nvSpPr>
        <p:spPr/>
        <p:txBody>
          <a:bodyPr/>
          <a:lstStyle/>
          <a:p>
            <a:r>
              <a:rPr lang="en-US" dirty="0" smtClean="0"/>
              <a:t>Proportional: Corrects the current value</a:t>
            </a:r>
          </a:p>
          <a:p>
            <a:r>
              <a:rPr lang="en-US" dirty="0" smtClean="0"/>
              <a:t>Integral: Examines the past</a:t>
            </a:r>
          </a:p>
          <a:p>
            <a:r>
              <a:rPr lang="en-US" dirty="0" smtClean="0"/>
              <a:t>Derivative: Forecasted events</a:t>
            </a:r>
          </a:p>
          <a:p>
            <a:r>
              <a:rPr lang="en-US" dirty="0" smtClean="0"/>
              <a:t>Various compensators have different desirable/undesirable characteristics, such as  PI, PD, and PID. We will look at these on the next few slides.</a:t>
            </a:r>
            <a:endParaRPr lang="en-US" dirty="0"/>
          </a:p>
        </p:txBody>
      </p:sp>
    </p:spTree>
    <p:extLst>
      <p:ext uri="{BB962C8B-B14F-4D97-AF65-F5344CB8AC3E}">
        <p14:creationId xmlns:p14="http://schemas.microsoft.com/office/powerpoint/2010/main" val="2501221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9138" y="1524000"/>
            <a:ext cx="9656257" cy="4457700"/>
          </a:xfrm>
          <a:prstGeom prst="rect">
            <a:avLst/>
          </a:prstGeom>
        </p:spPr>
      </p:pic>
    </p:spTree>
    <p:extLst>
      <p:ext uri="{BB962C8B-B14F-4D97-AF65-F5344CB8AC3E}">
        <p14:creationId xmlns:p14="http://schemas.microsoft.com/office/powerpoint/2010/main" val="115700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 Compensator</a:t>
            </a:r>
            <a:endParaRPr lang="en-US" dirty="0"/>
          </a:p>
        </p:txBody>
      </p:sp>
      <p:sp>
        <p:nvSpPr>
          <p:cNvPr id="3" name="Content Placeholder 2"/>
          <p:cNvSpPr>
            <a:spLocks noGrp="1"/>
          </p:cNvSpPr>
          <p:nvPr>
            <p:ph idx="1"/>
          </p:nvPr>
        </p:nvSpPr>
        <p:spPr/>
        <p:txBody>
          <a:bodyPr/>
          <a:lstStyle/>
          <a:p>
            <a:r>
              <a:rPr lang="en-US" dirty="0" smtClean="0"/>
              <a:t>Improves steady state accuracy by increasing the system type number, which is adding a pole to the forward path of closed loop transfer function</a:t>
            </a:r>
          </a:p>
          <a:p>
            <a:r>
              <a:rPr lang="en-US" dirty="0" smtClean="0"/>
              <a:t>Increases instability or the transient response, typically has a higher overshoot.</a:t>
            </a:r>
          </a:p>
          <a:p>
            <a:r>
              <a:rPr lang="en-US" dirty="0" smtClean="0"/>
              <a:t>Transfer function of proportional-plus-integral compensator:</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32014" y="4724370"/>
            <a:ext cx="5026337" cy="895379"/>
          </a:xfrm>
          <a:prstGeom prst="rect">
            <a:avLst/>
          </a:prstGeom>
        </p:spPr>
      </p:pic>
    </p:spTree>
    <p:extLst>
      <p:ext uri="{BB962C8B-B14F-4D97-AF65-F5344CB8AC3E}">
        <p14:creationId xmlns:p14="http://schemas.microsoft.com/office/powerpoint/2010/main" val="2714459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PD Compensator</a:t>
            </a:r>
            <a:endParaRPr lang="en-US" dirty="0"/>
          </a:p>
        </p:txBody>
      </p:sp>
      <p:sp>
        <p:nvSpPr>
          <p:cNvPr id="3" name="Content Placeholder 2"/>
          <p:cNvSpPr>
            <a:spLocks noGrp="1"/>
          </p:cNvSpPr>
          <p:nvPr>
            <p:ph idx="1"/>
          </p:nvPr>
        </p:nvSpPr>
        <p:spPr/>
        <p:txBody>
          <a:bodyPr/>
          <a:lstStyle/>
          <a:p>
            <a:r>
              <a:rPr lang="en-US" dirty="0" smtClean="0"/>
              <a:t>System type number decreases by one because of the open-loop zero added, which in turn improves stability.</a:t>
            </a:r>
          </a:p>
          <a:p>
            <a:r>
              <a:rPr lang="en-US" dirty="0" smtClean="0"/>
              <a:t>Primarily used to improve the relative stability of a system.</a:t>
            </a:r>
          </a:p>
          <a:p>
            <a:r>
              <a:rPr lang="en-US" dirty="0" smtClean="0"/>
              <a:t>Can have effect on steady-state error however.</a:t>
            </a:r>
          </a:p>
        </p:txBody>
      </p:sp>
    </p:spTree>
    <p:extLst>
      <p:ext uri="{BB962C8B-B14F-4D97-AF65-F5344CB8AC3E}">
        <p14:creationId xmlns:p14="http://schemas.microsoft.com/office/powerpoint/2010/main" val="1163009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PID: Have your cake, and eat it too.</a:t>
            </a:r>
            <a:endParaRPr lang="en-US" dirty="0"/>
          </a:p>
        </p:txBody>
      </p:sp>
      <p:sp>
        <p:nvSpPr>
          <p:cNvPr id="3" name="Content Placeholder 2"/>
          <p:cNvSpPr>
            <a:spLocks noGrp="1"/>
          </p:cNvSpPr>
          <p:nvPr>
            <p:ph idx="1"/>
          </p:nvPr>
        </p:nvSpPr>
        <p:spPr/>
        <p:txBody>
          <a:bodyPr/>
          <a:lstStyle/>
          <a:p>
            <a:r>
              <a:rPr lang="en-US" dirty="0" smtClean="0"/>
              <a:t>PID Compensator combines the steady state accuracy of the PI compensator with the improvement in stability of a PD compensator. This is also nice in terms of design, you can design the PD compensator and PI compensator individually (determine gain such that stability is optimized) and superimpose one on the other.</a:t>
            </a:r>
          </a:p>
          <a:p>
            <a:r>
              <a:rPr lang="en-US" dirty="0" smtClean="0"/>
              <a:t>PD controller will reduce the overshoot and settling time but increases steady state error and has effect on rise time</a:t>
            </a:r>
          </a:p>
          <a:p>
            <a:r>
              <a:rPr lang="en-US" dirty="0" smtClean="0"/>
              <a:t>PI controller will eliminate steady state error, reduce rise time, and increase the overshoot. Respective gains are adjusted to optimize.</a:t>
            </a:r>
          </a:p>
          <a:p>
            <a:pPr marL="0" indent="0">
              <a:buNone/>
            </a:pPr>
            <a:endParaRPr lang="en-US" dirty="0"/>
          </a:p>
        </p:txBody>
      </p:sp>
    </p:spTree>
    <p:extLst>
      <p:ext uri="{BB962C8B-B14F-4D97-AF65-F5344CB8AC3E}">
        <p14:creationId xmlns:p14="http://schemas.microsoft.com/office/powerpoint/2010/main" val="1371179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1" y="395288"/>
            <a:ext cx="7753016" cy="5814762"/>
          </a:xfrm>
          <a:prstGeom prst="rect">
            <a:avLst/>
          </a:prstGeom>
        </p:spPr>
      </p:pic>
    </p:spTree>
    <p:extLst>
      <p:ext uri="{BB962C8B-B14F-4D97-AF65-F5344CB8AC3E}">
        <p14:creationId xmlns:p14="http://schemas.microsoft.com/office/powerpoint/2010/main" val="3969507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1154954" y="973668"/>
            <a:ext cx="9036796" cy="706964"/>
          </a:xfrm>
        </p:spPr>
        <p:txBody>
          <a:bodyPr/>
          <a:lstStyle/>
          <a:p>
            <a:r>
              <a:rPr lang="en-US" dirty="0" smtClean="0"/>
              <a:t>Continuous to Discrete (Differentiation)</a:t>
            </a:r>
            <a:endParaRPr lang="en-US" dirty="0"/>
          </a:p>
        </p:txBody>
      </p:sp>
      <p:sp>
        <p:nvSpPr>
          <p:cNvPr id="11" name="Content Placeholder 10"/>
          <p:cNvSpPr>
            <a:spLocks noGrp="1"/>
          </p:cNvSpPr>
          <p:nvPr>
            <p:ph idx="1"/>
          </p:nvPr>
        </p:nvSpPr>
        <p:spPr/>
        <p:txBody>
          <a:bodyPr/>
          <a:lstStyle/>
          <a:p>
            <a:r>
              <a:rPr lang="en-US" dirty="0" smtClean="0"/>
              <a:t>These mathematical models are very nice but don’t really help when it comes to discrete values.</a:t>
            </a:r>
          </a:p>
          <a:p>
            <a:r>
              <a:rPr lang="en-US" dirty="0" smtClean="0"/>
              <a:t>Remember the definition of the derivative:</a:t>
            </a:r>
          </a:p>
          <a:p>
            <a:r>
              <a:rPr lang="en-US" dirty="0" smtClean="0"/>
              <a:t>After some manipulation we arrive at the difference equation:</a:t>
            </a:r>
          </a:p>
          <a:p>
            <a:pPr marL="0" indent="0">
              <a:buNone/>
            </a:pPr>
            <a:endParaRPr lang="en-US" dirty="0" smtClean="0"/>
          </a:p>
          <a:p>
            <a:pPr marL="0" indent="0">
              <a:buNone/>
            </a:pPr>
            <a:endParaRPr lang="en-US" dirty="0"/>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81452" y="3062209"/>
            <a:ext cx="3470516" cy="747791"/>
          </a:xfrm>
          <a:prstGeom prst="rect">
            <a:avLst/>
          </a:prstGeom>
        </p:spPr>
      </p:pic>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17647" y="4268709"/>
            <a:ext cx="5036025" cy="1054052"/>
          </a:xfrm>
          <a:prstGeom prst="rect">
            <a:avLst/>
          </a:prstGeom>
        </p:spPr>
      </p:pic>
    </p:spTree>
    <p:extLst>
      <p:ext uri="{BB962C8B-B14F-4D97-AF65-F5344CB8AC3E}">
        <p14:creationId xmlns:p14="http://schemas.microsoft.com/office/powerpoint/2010/main" val="42757451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11530</TotalTime>
  <Words>510</Words>
  <Application>Microsoft Office PowerPoint</Application>
  <PresentationFormat>Widescreen</PresentationFormat>
  <Paragraphs>40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Ion Boardroom</vt:lpstr>
      <vt:lpstr>PID Controllers</vt:lpstr>
      <vt:lpstr>Overview</vt:lpstr>
      <vt:lpstr>PID Theory</vt:lpstr>
      <vt:lpstr>PowerPoint Presentation</vt:lpstr>
      <vt:lpstr>PI Compensator</vt:lpstr>
      <vt:lpstr>PD Compensator</vt:lpstr>
      <vt:lpstr>PID: Have your cake, and eat it too.</vt:lpstr>
      <vt:lpstr>PowerPoint Presentation</vt:lpstr>
      <vt:lpstr>Continuous to Discrete (Differentiation)</vt:lpstr>
      <vt:lpstr>Continuous to Discrete (Integration)</vt:lpstr>
      <vt:lpstr>Why we need this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PID Controllers</dc:title>
  <dc:creator>Jordan Smallwood</dc:creator>
  <cp:lastModifiedBy>Jordan Smallwood</cp:lastModifiedBy>
  <cp:revision>12</cp:revision>
  <dcterms:created xsi:type="dcterms:W3CDTF">2017-09-17T15:59:25Z</dcterms:created>
  <dcterms:modified xsi:type="dcterms:W3CDTF">2017-09-25T16:09:25Z</dcterms:modified>
</cp:coreProperties>
</file>