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82" r:id="rId1"/>
  </p:sldMasterIdLst>
  <p:notesMasterIdLst>
    <p:notesMasterId r:id="rId20"/>
  </p:notesMasterIdLst>
  <p:handoutMasterIdLst>
    <p:handoutMasterId r:id="rId21"/>
  </p:handoutMasterIdLst>
  <p:sldIdLst>
    <p:sldId id="542" r:id="rId2"/>
    <p:sldId id="705" r:id="rId3"/>
    <p:sldId id="687" r:id="rId4"/>
    <p:sldId id="690" r:id="rId5"/>
    <p:sldId id="712" r:id="rId6"/>
    <p:sldId id="708" r:id="rId7"/>
    <p:sldId id="713" r:id="rId8"/>
    <p:sldId id="715" r:id="rId9"/>
    <p:sldId id="714" r:id="rId10"/>
    <p:sldId id="743" r:id="rId11"/>
    <p:sldId id="718" r:id="rId12"/>
    <p:sldId id="720" r:id="rId13"/>
    <p:sldId id="722" r:id="rId14"/>
    <p:sldId id="695" r:id="rId15"/>
    <p:sldId id="692" r:id="rId16"/>
    <p:sldId id="719" r:id="rId17"/>
    <p:sldId id="721" r:id="rId18"/>
    <p:sldId id="716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  <a:srgbClr val="AB0202"/>
    <a:srgbClr val="FF0000"/>
    <a:srgbClr val="000000"/>
    <a:srgbClr val="80FF00"/>
    <a:srgbClr val="D6C53D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15"/>
    <p:restoredTop sz="94268"/>
  </p:normalViewPr>
  <p:slideViewPr>
    <p:cSldViewPr>
      <p:cViewPr>
        <p:scale>
          <a:sx n="97" d="100"/>
          <a:sy n="97" d="100"/>
        </p:scale>
        <p:origin x="1350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816"/>
    </p:cViewPr>
  </p:sorterViewPr>
  <p:notesViewPr>
    <p:cSldViewPr>
      <p:cViewPr varScale="1">
        <p:scale>
          <a:sx n="159" d="100"/>
          <a:sy n="159" d="100"/>
        </p:scale>
        <p:origin x="-674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C:\Users\Galen%20Pickett\Desktop\ethnicity2015data.xls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C:\Users\Galen%20Pickett\Desktop\ethnicity2015data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520e8ed1bf220037/AWIS/awis_data.xls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Galen%20Pickett\Desktop\Learning%20Assistant%20Log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520e8ed1bf220037/AWIS/awis_data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Active Undergraduates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Total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41</c:v>
                </c:pt>
                <c:pt idx="1">
                  <c:v>44</c:v>
                </c:pt>
                <c:pt idx="2">
                  <c:v>38</c:v>
                </c:pt>
                <c:pt idx="3">
                  <c:v>48</c:v>
                </c:pt>
                <c:pt idx="4">
                  <c:v>61</c:v>
                </c:pt>
                <c:pt idx="5">
                  <c:v>75</c:v>
                </c:pt>
                <c:pt idx="6">
                  <c:v>68</c:v>
                </c:pt>
                <c:pt idx="7">
                  <c:v>88</c:v>
                </c:pt>
                <c:pt idx="8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24-4297-95D0-FCDF0D5AEEEF}"/>
            </c:ext>
          </c:extLst>
        </c:ser>
        <c:ser>
          <c:idx val="1"/>
          <c:order val="1"/>
          <c:tx>
            <c:v>URM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Sheet1!$C$2:$C$10</c:f>
              <c:numCache>
                <c:formatCode>General</c:formatCode>
                <c:ptCount val="9"/>
                <c:pt idx="0">
                  <c:v>10</c:v>
                </c:pt>
                <c:pt idx="1">
                  <c:v>14</c:v>
                </c:pt>
                <c:pt idx="2">
                  <c:v>9</c:v>
                </c:pt>
                <c:pt idx="3">
                  <c:v>16</c:v>
                </c:pt>
                <c:pt idx="4">
                  <c:v>24</c:v>
                </c:pt>
                <c:pt idx="5">
                  <c:v>36</c:v>
                </c:pt>
                <c:pt idx="6">
                  <c:v>34</c:v>
                </c:pt>
                <c:pt idx="7">
                  <c:v>44</c:v>
                </c:pt>
                <c:pt idx="8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24-4297-95D0-FCDF0D5AE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7771872"/>
        <c:axId val="876620512"/>
      </c:barChart>
      <c:catAx>
        <c:axId val="73777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6620512"/>
        <c:crosses val="autoZero"/>
        <c:auto val="1"/>
        <c:lblAlgn val="ctr"/>
        <c:lblOffset val="100"/>
        <c:noMultiLvlLbl val="0"/>
      </c:catAx>
      <c:valAx>
        <c:axId val="876620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7771872"/>
        <c:crosses val="autoZero"/>
        <c:crossBetween val="between"/>
      </c:valAx>
      <c:spPr>
        <a:noFill/>
        <a:ln>
          <a:solidFill>
            <a:schemeClr val="accent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Degrees Awarded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Total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Sheet1!$D$2:$D$10</c:f>
              <c:numCache>
                <c:formatCode>General</c:formatCode>
                <c:ptCount val="9"/>
                <c:pt idx="0">
                  <c:v>3</c:v>
                </c:pt>
                <c:pt idx="1">
                  <c:v>11</c:v>
                </c:pt>
                <c:pt idx="2">
                  <c:v>7</c:v>
                </c:pt>
                <c:pt idx="3">
                  <c:v>6</c:v>
                </c:pt>
                <c:pt idx="4">
                  <c:v>10</c:v>
                </c:pt>
                <c:pt idx="5">
                  <c:v>19</c:v>
                </c:pt>
                <c:pt idx="6">
                  <c:v>17</c:v>
                </c:pt>
                <c:pt idx="7">
                  <c:v>33</c:v>
                </c:pt>
                <c:pt idx="8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CE-4556-BC09-BB431AD644C9}"/>
            </c:ext>
          </c:extLst>
        </c:ser>
        <c:ser>
          <c:idx val="1"/>
          <c:order val="1"/>
          <c:tx>
            <c:v>URM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Sheet1!$E$2:$E$10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  <c:pt idx="4">
                  <c:v>2</c:v>
                </c:pt>
                <c:pt idx="5">
                  <c:v>5</c:v>
                </c:pt>
                <c:pt idx="6">
                  <c:v>5</c:v>
                </c:pt>
                <c:pt idx="7">
                  <c:v>16</c:v>
                </c:pt>
                <c:pt idx="8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CE-4556-BC09-BB431AD644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6638064"/>
        <c:axId val="1065005808"/>
      </c:barChart>
      <c:catAx>
        <c:axId val="876638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5005808"/>
        <c:crosses val="autoZero"/>
        <c:auto val="1"/>
        <c:lblAlgn val="ctr"/>
        <c:lblOffset val="100"/>
        <c:noMultiLvlLbl val="0"/>
      </c:catAx>
      <c:valAx>
        <c:axId val="106500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6638064"/>
        <c:crosses val="autoZero"/>
        <c:crossBetween val="between"/>
      </c:valAx>
      <c:spPr>
        <a:noFill/>
        <a:ln>
          <a:solidFill>
            <a:schemeClr val="accent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877494340240385E-2"/>
          <c:y val="3.3481936890503522E-2"/>
          <c:w val="0.87653259965734509"/>
          <c:h val="0.9119212121961859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Sheet1!$Y$1</c:f>
              <c:strCache>
                <c:ptCount val="1"/>
                <c:pt idx="0">
                  <c:v>urm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Sheet1!$X$2:$X$708</c:f>
              <c:numCache>
                <c:formatCode>General</c:formatCode>
                <c:ptCount val="707"/>
                <c:pt idx="0">
                  <c:v>33</c:v>
                </c:pt>
                <c:pt idx="1">
                  <c:v>20</c:v>
                </c:pt>
                <c:pt idx="2">
                  <c:v>36</c:v>
                </c:pt>
                <c:pt idx="3">
                  <c:v>13</c:v>
                </c:pt>
                <c:pt idx="4">
                  <c:v>12</c:v>
                </c:pt>
                <c:pt idx="5">
                  <c:v>6</c:v>
                </c:pt>
                <c:pt idx="6">
                  <c:v>12</c:v>
                </c:pt>
                <c:pt idx="7">
                  <c:v>8</c:v>
                </c:pt>
                <c:pt idx="8">
                  <c:v>10</c:v>
                </c:pt>
                <c:pt idx="9">
                  <c:v>13</c:v>
                </c:pt>
                <c:pt idx="10">
                  <c:v>7</c:v>
                </c:pt>
                <c:pt idx="11">
                  <c:v>13</c:v>
                </c:pt>
                <c:pt idx="12">
                  <c:v>17</c:v>
                </c:pt>
                <c:pt idx="13">
                  <c:v>5</c:v>
                </c:pt>
                <c:pt idx="14">
                  <c:v>8</c:v>
                </c:pt>
                <c:pt idx="15">
                  <c:v>5</c:v>
                </c:pt>
                <c:pt idx="16">
                  <c:v>11</c:v>
                </c:pt>
                <c:pt idx="17">
                  <c:v>2</c:v>
                </c:pt>
                <c:pt idx="18">
                  <c:v>5</c:v>
                </c:pt>
                <c:pt idx="19">
                  <c:v>8</c:v>
                </c:pt>
                <c:pt idx="20">
                  <c:v>96</c:v>
                </c:pt>
                <c:pt idx="21">
                  <c:v>88</c:v>
                </c:pt>
                <c:pt idx="22">
                  <c:v>81</c:v>
                </c:pt>
                <c:pt idx="23">
                  <c:v>90</c:v>
                </c:pt>
                <c:pt idx="24">
                  <c:v>71</c:v>
                </c:pt>
                <c:pt idx="25">
                  <c:v>82</c:v>
                </c:pt>
                <c:pt idx="26">
                  <c:v>78</c:v>
                </c:pt>
                <c:pt idx="27">
                  <c:v>41</c:v>
                </c:pt>
                <c:pt idx="28">
                  <c:v>49</c:v>
                </c:pt>
                <c:pt idx="29">
                  <c:v>66</c:v>
                </c:pt>
                <c:pt idx="30">
                  <c:v>49</c:v>
                </c:pt>
                <c:pt idx="31">
                  <c:v>34</c:v>
                </c:pt>
                <c:pt idx="32">
                  <c:v>39</c:v>
                </c:pt>
                <c:pt idx="33">
                  <c:v>16</c:v>
                </c:pt>
                <c:pt idx="34">
                  <c:v>45</c:v>
                </c:pt>
                <c:pt idx="35">
                  <c:v>51</c:v>
                </c:pt>
                <c:pt idx="36">
                  <c:v>15</c:v>
                </c:pt>
                <c:pt idx="37">
                  <c:v>21</c:v>
                </c:pt>
                <c:pt idx="38">
                  <c:v>49</c:v>
                </c:pt>
                <c:pt idx="39">
                  <c:v>37</c:v>
                </c:pt>
                <c:pt idx="40">
                  <c:v>13</c:v>
                </c:pt>
                <c:pt idx="41">
                  <c:v>34</c:v>
                </c:pt>
                <c:pt idx="42">
                  <c:v>14</c:v>
                </c:pt>
                <c:pt idx="43">
                  <c:v>41</c:v>
                </c:pt>
                <c:pt idx="44">
                  <c:v>10</c:v>
                </c:pt>
                <c:pt idx="45">
                  <c:v>27</c:v>
                </c:pt>
                <c:pt idx="46">
                  <c:v>24</c:v>
                </c:pt>
                <c:pt idx="47">
                  <c:v>25</c:v>
                </c:pt>
                <c:pt idx="48">
                  <c:v>24</c:v>
                </c:pt>
                <c:pt idx="49">
                  <c:v>37</c:v>
                </c:pt>
                <c:pt idx="50">
                  <c:v>47</c:v>
                </c:pt>
                <c:pt idx="51">
                  <c:v>24</c:v>
                </c:pt>
                <c:pt idx="52">
                  <c:v>14</c:v>
                </c:pt>
                <c:pt idx="53">
                  <c:v>31</c:v>
                </c:pt>
                <c:pt idx="54">
                  <c:v>28</c:v>
                </c:pt>
                <c:pt idx="55">
                  <c:v>35</c:v>
                </c:pt>
                <c:pt idx="56">
                  <c:v>30</c:v>
                </c:pt>
                <c:pt idx="57">
                  <c:v>27</c:v>
                </c:pt>
                <c:pt idx="58">
                  <c:v>26</c:v>
                </c:pt>
                <c:pt idx="59">
                  <c:v>34</c:v>
                </c:pt>
                <c:pt idx="60">
                  <c:v>8</c:v>
                </c:pt>
                <c:pt idx="61">
                  <c:v>15</c:v>
                </c:pt>
                <c:pt idx="62">
                  <c:v>43</c:v>
                </c:pt>
                <c:pt idx="63">
                  <c:v>27</c:v>
                </c:pt>
                <c:pt idx="64">
                  <c:v>21</c:v>
                </c:pt>
                <c:pt idx="65">
                  <c:v>26</c:v>
                </c:pt>
                <c:pt idx="66">
                  <c:v>7</c:v>
                </c:pt>
                <c:pt idx="67">
                  <c:v>15</c:v>
                </c:pt>
                <c:pt idx="68">
                  <c:v>21</c:v>
                </c:pt>
                <c:pt idx="69">
                  <c:v>28</c:v>
                </c:pt>
                <c:pt idx="70">
                  <c:v>16</c:v>
                </c:pt>
                <c:pt idx="71">
                  <c:v>30</c:v>
                </c:pt>
                <c:pt idx="72">
                  <c:v>32</c:v>
                </c:pt>
                <c:pt idx="73">
                  <c:v>12</c:v>
                </c:pt>
                <c:pt idx="74">
                  <c:v>9</c:v>
                </c:pt>
                <c:pt idx="75">
                  <c:v>8</c:v>
                </c:pt>
                <c:pt idx="76">
                  <c:v>17</c:v>
                </c:pt>
                <c:pt idx="77">
                  <c:v>13</c:v>
                </c:pt>
                <c:pt idx="78">
                  <c:v>21</c:v>
                </c:pt>
                <c:pt idx="79">
                  <c:v>45</c:v>
                </c:pt>
                <c:pt idx="80">
                  <c:v>14</c:v>
                </c:pt>
                <c:pt idx="81">
                  <c:v>24</c:v>
                </c:pt>
                <c:pt idx="82">
                  <c:v>15</c:v>
                </c:pt>
                <c:pt idx="83">
                  <c:v>34</c:v>
                </c:pt>
                <c:pt idx="84">
                  <c:v>15</c:v>
                </c:pt>
                <c:pt idx="85">
                  <c:v>6</c:v>
                </c:pt>
                <c:pt idx="86">
                  <c:v>16</c:v>
                </c:pt>
                <c:pt idx="87">
                  <c:v>8</c:v>
                </c:pt>
                <c:pt idx="88">
                  <c:v>32</c:v>
                </c:pt>
                <c:pt idx="89">
                  <c:v>7</c:v>
                </c:pt>
                <c:pt idx="90">
                  <c:v>20</c:v>
                </c:pt>
                <c:pt idx="91">
                  <c:v>13</c:v>
                </c:pt>
                <c:pt idx="92">
                  <c:v>6</c:v>
                </c:pt>
                <c:pt idx="93">
                  <c:v>25</c:v>
                </c:pt>
                <c:pt idx="94">
                  <c:v>25</c:v>
                </c:pt>
                <c:pt idx="95">
                  <c:v>16</c:v>
                </c:pt>
                <c:pt idx="96">
                  <c:v>6</c:v>
                </c:pt>
                <c:pt idx="97">
                  <c:v>38</c:v>
                </c:pt>
                <c:pt idx="98">
                  <c:v>51</c:v>
                </c:pt>
                <c:pt idx="99">
                  <c:v>41</c:v>
                </c:pt>
                <c:pt idx="100">
                  <c:v>20</c:v>
                </c:pt>
                <c:pt idx="101">
                  <c:v>23</c:v>
                </c:pt>
                <c:pt idx="102">
                  <c:v>18</c:v>
                </c:pt>
                <c:pt idx="103">
                  <c:v>13</c:v>
                </c:pt>
                <c:pt idx="104">
                  <c:v>13</c:v>
                </c:pt>
                <c:pt idx="105">
                  <c:v>5</c:v>
                </c:pt>
                <c:pt idx="106">
                  <c:v>9</c:v>
                </c:pt>
                <c:pt idx="107">
                  <c:v>16</c:v>
                </c:pt>
                <c:pt idx="108">
                  <c:v>22</c:v>
                </c:pt>
                <c:pt idx="109">
                  <c:v>12</c:v>
                </c:pt>
                <c:pt idx="110">
                  <c:v>17</c:v>
                </c:pt>
                <c:pt idx="111">
                  <c:v>32</c:v>
                </c:pt>
                <c:pt idx="112">
                  <c:v>15</c:v>
                </c:pt>
                <c:pt idx="113">
                  <c:v>42</c:v>
                </c:pt>
                <c:pt idx="114">
                  <c:v>9</c:v>
                </c:pt>
                <c:pt idx="115">
                  <c:v>41</c:v>
                </c:pt>
                <c:pt idx="116">
                  <c:v>44</c:v>
                </c:pt>
                <c:pt idx="117">
                  <c:v>12</c:v>
                </c:pt>
                <c:pt idx="118">
                  <c:v>9</c:v>
                </c:pt>
                <c:pt idx="119">
                  <c:v>23</c:v>
                </c:pt>
                <c:pt idx="120">
                  <c:v>40</c:v>
                </c:pt>
                <c:pt idx="121">
                  <c:v>24</c:v>
                </c:pt>
                <c:pt idx="122">
                  <c:v>16</c:v>
                </c:pt>
                <c:pt idx="123">
                  <c:v>18</c:v>
                </c:pt>
                <c:pt idx="124">
                  <c:v>6</c:v>
                </c:pt>
                <c:pt idx="125">
                  <c:v>7</c:v>
                </c:pt>
                <c:pt idx="126">
                  <c:v>10</c:v>
                </c:pt>
                <c:pt idx="127">
                  <c:v>18</c:v>
                </c:pt>
                <c:pt idx="128">
                  <c:v>11</c:v>
                </c:pt>
                <c:pt idx="129">
                  <c:v>14</c:v>
                </c:pt>
                <c:pt idx="130">
                  <c:v>11</c:v>
                </c:pt>
                <c:pt idx="131">
                  <c:v>4</c:v>
                </c:pt>
                <c:pt idx="132">
                  <c:v>5</c:v>
                </c:pt>
                <c:pt idx="133">
                  <c:v>13</c:v>
                </c:pt>
                <c:pt idx="134">
                  <c:v>12</c:v>
                </c:pt>
                <c:pt idx="135">
                  <c:v>8</c:v>
                </c:pt>
                <c:pt idx="136">
                  <c:v>12</c:v>
                </c:pt>
                <c:pt idx="137">
                  <c:v>26</c:v>
                </c:pt>
                <c:pt idx="138">
                  <c:v>11</c:v>
                </c:pt>
                <c:pt idx="139">
                  <c:v>18</c:v>
                </c:pt>
                <c:pt idx="140">
                  <c:v>13</c:v>
                </c:pt>
                <c:pt idx="141">
                  <c:v>13</c:v>
                </c:pt>
                <c:pt idx="142">
                  <c:v>9</c:v>
                </c:pt>
                <c:pt idx="143">
                  <c:v>9</c:v>
                </c:pt>
                <c:pt idx="144">
                  <c:v>5</c:v>
                </c:pt>
                <c:pt idx="145">
                  <c:v>18</c:v>
                </c:pt>
                <c:pt idx="146">
                  <c:v>12</c:v>
                </c:pt>
                <c:pt idx="147">
                  <c:v>9</c:v>
                </c:pt>
                <c:pt idx="148">
                  <c:v>15</c:v>
                </c:pt>
                <c:pt idx="149">
                  <c:v>15</c:v>
                </c:pt>
                <c:pt idx="150">
                  <c:v>13</c:v>
                </c:pt>
                <c:pt idx="151">
                  <c:v>27</c:v>
                </c:pt>
                <c:pt idx="152">
                  <c:v>10</c:v>
                </c:pt>
                <c:pt idx="153">
                  <c:v>30</c:v>
                </c:pt>
                <c:pt idx="154">
                  <c:v>10</c:v>
                </c:pt>
                <c:pt idx="155">
                  <c:v>33</c:v>
                </c:pt>
                <c:pt idx="156">
                  <c:v>22</c:v>
                </c:pt>
                <c:pt idx="157">
                  <c:v>16</c:v>
                </c:pt>
                <c:pt idx="158">
                  <c:v>13</c:v>
                </c:pt>
                <c:pt idx="159">
                  <c:v>11</c:v>
                </c:pt>
                <c:pt idx="160">
                  <c:v>4</c:v>
                </c:pt>
                <c:pt idx="161">
                  <c:v>15</c:v>
                </c:pt>
                <c:pt idx="162">
                  <c:v>9</c:v>
                </c:pt>
                <c:pt idx="163">
                  <c:v>16</c:v>
                </c:pt>
                <c:pt idx="164">
                  <c:v>16</c:v>
                </c:pt>
                <c:pt idx="165">
                  <c:v>6</c:v>
                </c:pt>
                <c:pt idx="166">
                  <c:v>4</c:v>
                </c:pt>
                <c:pt idx="167">
                  <c:v>12</c:v>
                </c:pt>
                <c:pt idx="168">
                  <c:v>17</c:v>
                </c:pt>
                <c:pt idx="169">
                  <c:v>10</c:v>
                </c:pt>
                <c:pt idx="170">
                  <c:v>17</c:v>
                </c:pt>
                <c:pt idx="171">
                  <c:v>15</c:v>
                </c:pt>
                <c:pt idx="172">
                  <c:v>5</c:v>
                </c:pt>
                <c:pt idx="173">
                  <c:v>13</c:v>
                </c:pt>
                <c:pt idx="174">
                  <c:v>5</c:v>
                </c:pt>
                <c:pt idx="175">
                  <c:v>3</c:v>
                </c:pt>
                <c:pt idx="176">
                  <c:v>9</c:v>
                </c:pt>
                <c:pt idx="177">
                  <c:v>5</c:v>
                </c:pt>
                <c:pt idx="178">
                  <c:v>3</c:v>
                </c:pt>
                <c:pt idx="179">
                  <c:v>10</c:v>
                </c:pt>
                <c:pt idx="180">
                  <c:v>14</c:v>
                </c:pt>
                <c:pt idx="181">
                  <c:v>11</c:v>
                </c:pt>
                <c:pt idx="182">
                  <c:v>16</c:v>
                </c:pt>
                <c:pt idx="183">
                  <c:v>12</c:v>
                </c:pt>
                <c:pt idx="184">
                  <c:v>11</c:v>
                </c:pt>
                <c:pt idx="185">
                  <c:v>9</c:v>
                </c:pt>
                <c:pt idx="186">
                  <c:v>10</c:v>
                </c:pt>
                <c:pt idx="187">
                  <c:v>10</c:v>
                </c:pt>
                <c:pt idx="188">
                  <c:v>4</c:v>
                </c:pt>
                <c:pt idx="189">
                  <c:v>6</c:v>
                </c:pt>
                <c:pt idx="190">
                  <c:v>10</c:v>
                </c:pt>
                <c:pt idx="191">
                  <c:v>4</c:v>
                </c:pt>
                <c:pt idx="192">
                  <c:v>18</c:v>
                </c:pt>
                <c:pt idx="193">
                  <c:v>11</c:v>
                </c:pt>
                <c:pt idx="194">
                  <c:v>14</c:v>
                </c:pt>
                <c:pt idx="195">
                  <c:v>6</c:v>
                </c:pt>
                <c:pt idx="196">
                  <c:v>16</c:v>
                </c:pt>
                <c:pt idx="197">
                  <c:v>6</c:v>
                </c:pt>
                <c:pt idx="198">
                  <c:v>7</c:v>
                </c:pt>
                <c:pt idx="199">
                  <c:v>9</c:v>
                </c:pt>
                <c:pt idx="200">
                  <c:v>15</c:v>
                </c:pt>
                <c:pt idx="201">
                  <c:v>24</c:v>
                </c:pt>
                <c:pt idx="202">
                  <c:v>16</c:v>
                </c:pt>
                <c:pt idx="203">
                  <c:v>11</c:v>
                </c:pt>
                <c:pt idx="204">
                  <c:v>13</c:v>
                </c:pt>
                <c:pt idx="205">
                  <c:v>11</c:v>
                </c:pt>
                <c:pt idx="206">
                  <c:v>23</c:v>
                </c:pt>
                <c:pt idx="207">
                  <c:v>13</c:v>
                </c:pt>
                <c:pt idx="208">
                  <c:v>12</c:v>
                </c:pt>
                <c:pt idx="209">
                  <c:v>22</c:v>
                </c:pt>
                <c:pt idx="210">
                  <c:v>11</c:v>
                </c:pt>
                <c:pt idx="211">
                  <c:v>16</c:v>
                </c:pt>
                <c:pt idx="212">
                  <c:v>10</c:v>
                </c:pt>
                <c:pt idx="213">
                  <c:v>11</c:v>
                </c:pt>
                <c:pt idx="214">
                  <c:v>3</c:v>
                </c:pt>
                <c:pt idx="215">
                  <c:v>13</c:v>
                </c:pt>
                <c:pt idx="216">
                  <c:v>13</c:v>
                </c:pt>
                <c:pt idx="217">
                  <c:v>11</c:v>
                </c:pt>
                <c:pt idx="218">
                  <c:v>8</c:v>
                </c:pt>
                <c:pt idx="219">
                  <c:v>10</c:v>
                </c:pt>
                <c:pt idx="220">
                  <c:v>9</c:v>
                </c:pt>
                <c:pt idx="221">
                  <c:v>24</c:v>
                </c:pt>
                <c:pt idx="222">
                  <c:v>7</c:v>
                </c:pt>
                <c:pt idx="223">
                  <c:v>13</c:v>
                </c:pt>
                <c:pt idx="224">
                  <c:v>9</c:v>
                </c:pt>
                <c:pt idx="225">
                  <c:v>11</c:v>
                </c:pt>
                <c:pt idx="226">
                  <c:v>20</c:v>
                </c:pt>
                <c:pt idx="227">
                  <c:v>15</c:v>
                </c:pt>
                <c:pt idx="228">
                  <c:v>9</c:v>
                </c:pt>
                <c:pt idx="229">
                  <c:v>8</c:v>
                </c:pt>
                <c:pt idx="230">
                  <c:v>14</c:v>
                </c:pt>
                <c:pt idx="231">
                  <c:v>6</c:v>
                </c:pt>
                <c:pt idx="232">
                  <c:v>4</c:v>
                </c:pt>
                <c:pt idx="233">
                  <c:v>6</c:v>
                </c:pt>
                <c:pt idx="234">
                  <c:v>15</c:v>
                </c:pt>
                <c:pt idx="235">
                  <c:v>12</c:v>
                </c:pt>
                <c:pt idx="236">
                  <c:v>23</c:v>
                </c:pt>
                <c:pt idx="237">
                  <c:v>9</c:v>
                </c:pt>
                <c:pt idx="238">
                  <c:v>10</c:v>
                </c:pt>
                <c:pt idx="239">
                  <c:v>2</c:v>
                </c:pt>
                <c:pt idx="240">
                  <c:v>9</c:v>
                </c:pt>
                <c:pt idx="241">
                  <c:v>6</c:v>
                </c:pt>
                <c:pt idx="242">
                  <c:v>13</c:v>
                </c:pt>
                <c:pt idx="243">
                  <c:v>7</c:v>
                </c:pt>
                <c:pt idx="244">
                  <c:v>9</c:v>
                </c:pt>
                <c:pt idx="245">
                  <c:v>2</c:v>
                </c:pt>
                <c:pt idx="246">
                  <c:v>7</c:v>
                </c:pt>
                <c:pt idx="247">
                  <c:v>12</c:v>
                </c:pt>
                <c:pt idx="248">
                  <c:v>11</c:v>
                </c:pt>
                <c:pt idx="249">
                  <c:v>7</c:v>
                </c:pt>
                <c:pt idx="250">
                  <c:v>4</c:v>
                </c:pt>
                <c:pt idx="251">
                  <c:v>7</c:v>
                </c:pt>
                <c:pt idx="252">
                  <c:v>7</c:v>
                </c:pt>
                <c:pt idx="253">
                  <c:v>15</c:v>
                </c:pt>
                <c:pt idx="254">
                  <c:v>26</c:v>
                </c:pt>
                <c:pt idx="255">
                  <c:v>2</c:v>
                </c:pt>
                <c:pt idx="256">
                  <c:v>6</c:v>
                </c:pt>
                <c:pt idx="257">
                  <c:v>4</c:v>
                </c:pt>
                <c:pt idx="258">
                  <c:v>7</c:v>
                </c:pt>
                <c:pt idx="259">
                  <c:v>2</c:v>
                </c:pt>
                <c:pt idx="260">
                  <c:v>9</c:v>
                </c:pt>
                <c:pt idx="261">
                  <c:v>5</c:v>
                </c:pt>
                <c:pt idx="262">
                  <c:v>7</c:v>
                </c:pt>
                <c:pt idx="263">
                  <c:v>11</c:v>
                </c:pt>
                <c:pt idx="264">
                  <c:v>2</c:v>
                </c:pt>
                <c:pt idx="265">
                  <c:v>12</c:v>
                </c:pt>
                <c:pt idx="266">
                  <c:v>14</c:v>
                </c:pt>
                <c:pt idx="267">
                  <c:v>6</c:v>
                </c:pt>
                <c:pt idx="268">
                  <c:v>5</c:v>
                </c:pt>
                <c:pt idx="269">
                  <c:v>6</c:v>
                </c:pt>
                <c:pt idx="270">
                  <c:v>4</c:v>
                </c:pt>
                <c:pt idx="271">
                  <c:v>10</c:v>
                </c:pt>
                <c:pt idx="272">
                  <c:v>18</c:v>
                </c:pt>
                <c:pt idx="273">
                  <c:v>8</c:v>
                </c:pt>
                <c:pt idx="274">
                  <c:v>2</c:v>
                </c:pt>
                <c:pt idx="275">
                  <c:v>2</c:v>
                </c:pt>
                <c:pt idx="276">
                  <c:v>4</c:v>
                </c:pt>
                <c:pt idx="277">
                  <c:v>7</c:v>
                </c:pt>
                <c:pt idx="278">
                  <c:v>6</c:v>
                </c:pt>
                <c:pt idx="279">
                  <c:v>5</c:v>
                </c:pt>
                <c:pt idx="280">
                  <c:v>4</c:v>
                </c:pt>
                <c:pt idx="281">
                  <c:v>21</c:v>
                </c:pt>
                <c:pt idx="282">
                  <c:v>6</c:v>
                </c:pt>
                <c:pt idx="283">
                  <c:v>12</c:v>
                </c:pt>
                <c:pt idx="284">
                  <c:v>2</c:v>
                </c:pt>
                <c:pt idx="285">
                  <c:v>3</c:v>
                </c:pt>
                <c:pt idx="286">
                  <c:v>3</c:v>
                </c:pt>
                <c:pt idx="287">
                  <c:v>9</c:v>
                </c:pt>
                <c:pt idx="288">
                  <c:v>8</c:v>
                </c:pt>
                <c:pt idx="289">
                  <c:v>8</c:v>
                </c:pt>
                <c:pt idx="290">
                  <c:v>6</c:v>
                </c:pt>
                <c:pt idx="291">
                  <c:v>2</c:v>
                </c:pt>
                <c:pt idx="292">
                  <c:v>3</c:v>
                </c:pt>
                <c:pt idx="293">
                  <c:v>5</c:v>
                </c:pt>
                <c:pt idx="294">
                  <c:v>8</c:v>
                </c:pt>
                <c:pt idx="295">
                  <c:v>6</c:v>
                </c:pt>
                <c:pt idx="296">
                  <c:v>6</c:v>
                </c:pt>
                <c:pt idx="297">
                  <c:v>7</c:v>
                </c:pt>
                <c:pt idx="298">
                  <c:v>10</c:v>
                </c:pt>
                <c:pt idx="299">
                  <c:v>9</c:v>
                </c:pt>
                <c:pt idx="300">
                  <c:v>13</c:v>
                </c:pt>
                <c:pt idx="301">
                  <c:v>7</c:v>
                </c:pt>
                <c:pt idx="302">
                  <c:v>3</c:v>
                </c:pt>
                <c:pt idx="303">
                  <c:v>7</c:v>
                </c:pt>
                <c:pt idx="304">
                  <c:v>14</c:v>
                </c:pt>
                <c:pt idx="305">
                  <c:v>8</c:v>
                </c:pt>
                <c:pt idx="306">
                  <c:v>9</c:v>
                </c:pt>
                <c:pt idx="307">
                  <c:v>20</c:v>
                </c:pt>
                <c:pt idx="308">
                  <c:v>11</c:v>
                </c:pt>
                <c:pt idx="309">
                  <c:v>8</c:v>
                </c:pt>
                <c:pt idx="310">
                  <c:v>8</c:v>
                </c:pt>
                <c:pt idx="311">
                  <c:v>9</c:v>
                </c:pt>
                <c:pt idx="312">
                  <c:v>9</c:v>
                </c:pt>
                <c:pt idx="313">
                  <c:v>7</c:v>
                </c:pt>
                <c:pt idx="314">
                  <c:v>7</c:v>
                </c:pt>
                <c:pt idx="315">
                  <c:v>9</c:v>
                </c:pt>
                <c:pt idx="316">
                  <c:v>7</c:v>
                </c:pt>
                <c:pt idx="317">
                  <c:v>21</c:v>
                </c:pt>
                <c:pt idx="318">
                  <c:v>8</c:v>
                </c:pt>
                <c:pt idx="319">
                  <c:v>11</c:v>
                </c:pt>
                <c:pt idx="320">
                  <c:v>4</c:v>
                </c:pt>
                <c:pt idx="321">
                  <c:v>2</c:v>
                </c:pt>
                <c:pt idx="322">
                  <c:v>5</c:v>
                </c:pt>
                <c:pt idx="323">
                  <c:v>8</c:v>
                </c:pt>
                <c:pt idx="324">
                  <c:v>4</c:v>
                </c:pt>
                <c:pt idx="325">
                  <c:v>8</c:v>
                </c:pt>
                <c:pt idx="326">
                  <c:v>5</c:v>
                </c:pt>
                <c:pt idx="327">
                  <c:v>2</c:v>
                </c:pt>
                <c:pt idx="328">
                  <c:v>3</c:v>
                </c:pt>
                <c:pt idx="329">
                  <c:v>3</c:v>
                </c:pt>
                <c:pt idx="330">
                  <c:v>4</c:v>
                </c:pt>
                <c:pt idx="331">
                  <c:v>6</c:v>
                </c:pt>
                <c:pt idx="332">
                  <c:v>27</c:v>
                </c:pt>
                <c:pt idx="333">
                  <c:v>4</c:v>
                </c:pt>
                <c:pt idx="334">
                  <c:v>5</c:v>
                </c:pt>
                <c:pt idx="335">
                  <c:v>6</c:v>
                </c:pt>
                <c:pt idx="336">
                  <c:v>5</c:v>
                </c:pt>
                <c:pt idx="337">
                  <c:v>1</c:v>
                </c:pt>
                <c:pt idx="338">
                  <c:v>3</c:v>
                </c:pt>
                <c:pt idx="339">
                  <c:v>18</c:v>
                </c:pt>
                <c:pt idx="340">
                  <c:v>11</c:v>
                </c:pt>
                <c:pt idx="341">
                  <c:v>14</c:v>
                </c:pt>
                <c:pt idx="342">
                  <c:v>1</c:v>
                </c:pt>
                <c:pt idx="343">
                  <c:v>3</c:v>
                </c:pt>
                <c:pt idx="344">
                  <c:v>4</c:v>
                </c:pt>
                <c:pt idx="345">
                  <c:v>7</c:v>
                </c:pt>
                <c:pt idx="346">
                  <c:v>11</c:v>
                </c:pt>
                <c:pt idx="347">
                  <c:v>10</c:v>
                </c:pt>
                <c:pt idx="348">
                  <c:v>13</c:v>
                </c:pt>
                <c:pt idx="349">
                  <c:v>6</c:v>
                </c:pt>
                <c:pt idx="350">
                  <c:v>8</c:v>
                </c:pt>
                <c:pt idx="351">
                  <c:v>2</c:v>
                </c:pt>
                <c:pt idx="352">
                  <c:v>2</c:v>
                </c:pt>
                <c:pt idx="353">
                  <c:v>6</c:v>
                </c:pt>
                <c:pt idx="354">
                  <c:v>11</c:v>
                </c:pt>
                <c:pt idx="355">
                  <c:v>8</c:v>
                </c:pt>
                <c:pt idx="356">
                  <c:v>10</c:v>
                </c:pt>
                <c:pt idx="357">
                  <c:v>5</c:v>
                </c:pt>
                <c:pt idx="358">
                  <c:v>2</c:v>
                </c:pt>
                <c:pt idx="359">
                  <c:v>5</c:v>
                </c:pt>
                <c:pt idx="360">
                  <c:v>1</c:v>
                </c:pt>
                <c:pt idx="361">
                  <c:v>4</c:v>
                </c:pt>
                <c:pt idx="362">
                  <c:v>7</c:v>
                </c:pt>
                <c:pt idx="363">
                  <c:v>2</c:v>
                </c:pt>
                <c:pt idx="364">
                  <c:v>5</c:v>
                </c:pt>
                <c:pt idx="365">
                  <c:v>3</c:v>
                </c:pt>
                <c:pt idx="366">
                  <c:v>8</c:v>
                </c:pt>
                <c:pt idx="367">
                  <c:v>10</c:v>
                </c:pt>
                <c:pt idx="368">
                  <c:v>11</c:v>
                </c:pt>
                <c:pt idx="369">
                  <c:v>2</c:v>
                </c:pt>
                <c:pt idx="370">
                  <c:v>7</c:v>
                </c:pt>
                <c:pt idx="371">
                  <c:v>18</c:v>
                </c:pt>
                <c:pt idx="372">
                  <c:v>12</c:v>
                </c:pt>
                <c:pt idx="373">
                  <c:v>8</c:v>
                </c:pt>
                <c:pt idx="374">
                  <c:v>2</c:v>
                </c:pt>
                <c:pt idx="375">
                  <c:v>7</c:v>
                </c:pt>
                <c:pt idx="376">
                  <c:v>3</c:v>
                </c:pt>
                <c:pt idx="377">
                  <c:v>2</c:v>
                </c:pt>
                <c:pt idx="378">
                  <c:v>2</c:v>
                </c:pt>
                <c:pt idx="379">
                  <c:v>7</c:v>
                </c:pt>
                <c:pt idx="380">
                  <c:v>4</c:v>
                </c:pt>
                <c:pt idx="381">
                  <c:v>10</c:v>
                </c:pt>
                <c:pt idx="382">
                  <c:v>1</c:v>
                </c:pt>
                <c:pt idx="383">
                  <c:v>5</c:v>
                </c:pt>
                <c:pt idx="384">
                  <c:v>6</c:v>
                </c:pt>
                <c:pt idx="385">
                  <c:v>5</c:v>
                </c:pt>
                <c:pt idx="386">
                  <c:v>5</c:v>
                </c:pt>
                <c:pt idx="387">
                  <c:v>2</c:v>
                </c:pt>
                <c:pt idx="388">
                  <c:v>13</c:v>
                </c:pt>
                <c:pt idx="389">
                  <c:v>1</c:v>
                </c:pt>
                <c:pt idx="390">
                  <c:v>1</c:v>
                </c:pt>
                <c:pt idx="391">
                  <c:v>5</c:v>
                </c:pt>
                <c:pt idx="392">
                  <c:v>3</c:v>
                </c:pt>
                <c:pt idx="393">
                  <c:v>6</c:v>
                </c:pt>
                <c:pt idx="394">
                  <c:v>4</c:v>
                </c:pt>
                <c:pt idx="395">
                  <c:v>2</c:v>
                </c:pt>
                <c:pt idx="396">
                  <c:v>2</c:v>
                </c:pt>
                <c:pt idx="397">
                  <c:v>8</c:v>
                </c:pt>
                <c:pt idx="398">
                  <c:v>5</c:v>
                </c:pt>
                <c:pt idx="399">
                  <c:v>6</c:v>
                </c:pt>
                <c:pt idx="400">
                  <c:v>2</c:v>
                </c:pt>
                <c:pt idx="401">
                  <c:v>3</c:v>
                </c:pt>
                <c:pt idx="402">
                  <c:v>12</c:v>
                </c:pt>
                <c:pt idx="403">
                  <c:v>9</c:v>
                </c:pt>
                <c:pt idx="404">
                  <c:v>2</c:v>
                </c:pt>
                <c:pt idx="405">
                  <c:v>11</c:v>
                </c:pt>
                <c:pt idx="406">
                  <c:v>2</c:v>
                </c:pt>
                <c:pt idx="407">
                  <c:v>10</c:v>
                </c:pt>
                <c:pt idx="408">
                  <c:v>1</c:v>
                </c:pt>
                <c:pt idx="409">
                  <c:v>7</c:v>
                </c:pt>
                <c:pt idx="410">
                  <c:v>3</c:v>
                </c:pt>
                <c:pt idx="411">
                  <c:v>5</c:v>
                </c:pt>
                <c:pt idx="412">
                  <c:v>5</c:v>
                </c:pt>
                <c:pt idx="413">
                  <c:v>17</c:v>
                </c:pt>
                <c:pt idx="414">
                  <c:v>2</c:v>
                </c:pt>
                <c:pt idx="415">
                  <c:v>7</c:v>
                </c:pt>
                <c:pt idx="416">
                  <c:v>3</c:v>
                </c:pt>
                <c:pt idx="417">
                  <c:v>7</c:v>
                </c:pt>
                <c:pt idx="418">
                  <c:v>2</c:v>
                </c:pt>
                <c:pt idx="419">
                  <c:v>5</c:v>
                </c:pt>
                <c:pt idx="420">
                  <c:v>1</c:v>
                </c:pt>
                <c:pt idx="421">
                  <c:v>1</c:v>
                </c:pt>
                <c:pt idx="422">
                  <c:v>1</c:v>
                </c:pt>
                <c:pt idx="423">
                  <c:v>10</c:v>
                </c:pt>
                <c:pt idx="424">
                  <c:v>19</c:v>
                </c:pt>
                <c:pt idx="425">
                  <c:v>2</c:v>
                </c:pt>
                <c:pt idx="426">
                  <c:v>8</c:v>
                </c:pt>
                <c:pt idx="427">
                  <c:v>3</c:v>
                </c:pt>
                <c:pt idx="428">
                  <c:v>7</c:v>
                </c:pt>
                <c:pt idx="429">
                  <c:v>7</c:v>
                </c:pt>
                <c:pt idx="430">
                  <c:v>2</c:v>
                </c:pt>
                <c:pt idx="431">
                  <c:v>2</c:v>
                </c:pt>
                <c:pt idx="432">
                  <c:v>1</c:v>
                </c:pt>
                <c:pt idx="433">
                  <c:v>10</c:v>
                </c:pt>
                <c:pt idx="434">
                  <c:v>5</c:v>
                </c:pt>
                <c:pt idx="435">
                  <c:v>4</c:v>
                </c:pt>
                <c:pt idx="436">
                  <c:v>1</c:v>
                </c:pt>
                <c:pt idx="437">
                  <c:v>4</c:v>
                </c:pt>
                <c:pt idx="438">
                  <c:v>2</c:v>
                </c:pt>
                <c:pt idx="439">
                  <c:v>2</c:v>
                </c:pt>
                <c:pt idx="440">
                  <c:v>1</c:v>
                </c:pt>
                <c:pt idx="441">
                  <c:v>7</c:v>
                </c:pt>
                <c:pt idx="442">
                  <c:v>5</c:v>
                </c:pt>
                <c:pt idx="443">
                  <c:v>13</c:v>
                </c:pt>
                <c:pt idx="444">
                  <c:v>16</c:v>
                </c:pt>
                <c:pt idx="445">
                  <c:v>6</c:v>
                </c:pt>
                <c:pt idx="446">
                  <c:v>3</c:v>
                </c:pt>
                <c:pt idx="447">
                  <c:v>9</c:v>
                </c:pt>
                <c:pt idx="448">
                  <c:v>12</c:v>
                </c:pt>
                <c:pt idx="449">
                  <c:v>8</c:v>
                </c:pt>
                <c:pt idx="450">
                  <c:v>4</c:v>
                </c:pt>
                <c:pt idx="451">
                  <c:v>16</c:v>
                </c:pt>
                <c:pt idx="452">
                  <c:v>9</c:v>
                </c:pt>
                <c:pt idx="453">
                  <c:v>2</c:v>
                </c:pt>
                <c:pt idx="454">
                  <c:v>1</c:v>
                </c:pt>
                <c:pt idx="455">
                  <c:v>3</c:v>
                </c:pt>
                <c:pt idx="456">
                  <c:v>1</c:v>
                </c:pt>
                <c:pt idx="457">
                  <c:v>12</c:v>
                </c:pt>
                <c:pt idx="458">
                  <c:v>12</c:v>
                </c:pt>
                <c:pt idx="459">
                  <c:v>6</c:v>
                </c:pt>
                <c:pt idx="460">
                  <c:v>6</c:v>
                </c:pt>
                <c:pt idx="461">
                  <c:v>15</c:v>
                </c:pt>
                <c:pt idx="462">
                  <c:v>11</c:v>
                </c:pt>
                <c:pt idx="463">
                  <c:v>5</c:v>
                </c:pt>
                <c:pt idx="464">
                  <c:v>7</c:v>
                </c:pt>
                <c:pt idx="465">
                  <c:v>1</c:v>
                </c:pt>
                <c:pt idx="466">
                  <c:v>9</c:v>
                </c:pt>
                <c:pt idx="467">
                  <c:v>12</c:v>
                </c:pt>
                <c:pt idx="468">
                  <c:v>8</c:v>
                </c:pt>
                <c:pt idx="469">
                  <c:v>10</c:v>
                </c:pt>
                <c:pt idx="470">
                  <c:v>10</c:v>
                </c:pt>
                <c:pt idx="471">
                  <c:v>9</c:v>
                </c:pt>
                <c:pt idx="472">
                  <c:v>7</c:v>
                </c:pt>
                <c:pt idx="473">
                  <c:v>5</c:v>
                </c:pt>
                <c:pt idx="474">
                  <c:v>9</c:v>
                </c:pt>
                <c:pt idx="475">
                  <c:v>9</c:v>
                </c:pt>
                <c:pt idx="476">
                  <c:v>8</c:v>
                </c:pt>
                <c:pt idx="477">
                  <c:v>10</c:v>
                </c:pt>
                <c:pt idx="478">
                  <c:v>15</c:v>
                </c:pt>
                <c:pt idx="479">
                  <c:v>17</c:v>
                </c:pt>
                <c:pt idx="480">
                  <c:v>7</c:v>
                </c:pt>
                <c:pt idx="481">
                  <c:v>2</c:v>
                </c:pt>
                <c:pt idx="482">
                  <c:v>2</c:v>
                </c:pt>
                <c:pt idx="483">
                  <c:v>12</c:v>
                </c:pt>
                <c:pt idx="484">
                  <c:v>4</c:v>
                </c:pt>
                <c:pt idx="485">
                  <c:v>6</c:v>
                </c:pt>
                <c:pt idx="486">
                  <c:v>1</c:v>
                </c:pt>
                <c:pt idx="487">
                  <c:v>2</c:v>
                </c:pt>
                <c:pt idx="488">
                  <c:v>5</c:v>
                </c:pt>
                <c:pt idx="489">
                  <c:v>11</c:v>
                </c:pt>
                <c:pt idx="490">
                  <c:v>7</c:v>
                </c:pt>
                <c:pt idx="491">
                  <c:v>8</c:v>
                </c:pt>
                <c:pt idx="492">
                  <c:v>23</c:v>
                </c:pt>
                <c:pt idx="493">
                  <c:v>2</c:v>
                </c:pt>
                <c:pt idx="494">
                  <c:v>2</c:v>
                </c:pt>
                <c:pt idx="495">
                  <c:v>1</c:v>
                </c:pt>
                <c:pt idx="496">
                  <c:v>3</c:v>
                </c:pt>
                <c:pt idx="497">
                  <c:v>6</c:v>
                </c:pt>
                <c:pt idx="498">
                  <c:v>7</c:v>
                </c:pt>
                <c:pt idx="499">
                  <c:v>3</c:v>
                </c:pt>
                <c:pt idx="500">
                  <c:v>9</c:v>
                </c:pt>
                <c:pt idx="501">
                  <c:v>6</c:v>
                </c:pt>
                <c:pt idx="502">
                  <c:v>24</c:v>
                </c:pt>
                <c:pt idx="503">
                  <c:v>5</c:v>
                </c:pt>
                <c:pt idx="504">
                  <c:v>14</c:v>
                </c:pt>
                <c:pt idx="505">
                  <c:v>2</c:v>
                </c:pt>
                <c:pt idx="506">
                  <c:v>1</c:v>
                </c:pt>
                <c:pt idx="507">
                  <c:v>4</c:v>
                </c:pt>
                <c:pt idx="508">
                  <c:v>7</c:v>
                </c:pt>
                <c:pt idx="509">
                  <c:v>13</c:v>
                </c:pt>
                <c:pt idx="510">
                  <c:v>7</c:v>
                </c:pt>
                <c:pt idx="511">
                  <c:v>5</c:v>
                </c:pt>
                <c:pt idx="512">
                  <c:v>7</c:v>
                </c:pt>
                <c:pt idx="513">
                  <c:v>3</c:v>
                </c:pt>
                <c:pt idx="514">
                  <c:v>1</c:v>
                </c:pt>
                <c:pt idx="515">
                  <c:v>4</c:v>
                </c:pt>
                <c:pt idx="516">
                  <c:v>1</c:v>
                </c:pt>
                <c:pt idx="517">
                  <c:v>2</c:v>
                </c:pt>
                <c:pt idx="518">
                  <c:v>1</c:v>
                </c:pt>
                <c:pt idx="519">
                  <c:v>14</c:v>
                </c:pt>
                <c:pt idx="520">
                  <c:v>2</c:v>
                </c:pt>
                <c:pt idx="521">
                  <c:v>5</c:v>
                </c:pt>
                <c:pt idx="522">
                  <c:v>6</c:v>
                </c:pt>
                <c:pt idx="523">
                  <c:v>12</c:v>
                </c:pt>
                <c:pt idx="524">
                  <c:v>2</c:v>
                </c:pt>
                <c:pt idx="525">
                  <c:v>1</c:v>
                </c:pt>
                <c:pt idx="526">
                  <c:v>3</c:v>
                </c:pt>
                <c:pt idx="527">
                  <c:v>4</c:v>
                </c:pt>
                <c:pt idx="528">
                  <c:v>2</c:v>
                </c:pt>
                <c:pt idx="529">
                  <c:v>4</c:v>
                </c:pt>
                <c:pt idx="530">
                  <c:v>9</c:v>
                </c:pt>
                <c:pt idx="531">
                  <c:v>12</c:v>
                </c:pt>
                <c:pt idx="532">
                  <c:v>7</c:v>
                </c:pt>
                <c:pt idx="533">
                  <c:v>2</c:v>
                </c:pt>
                <c:pt idx="534">
                  <c:v>9</c:v>
                </c:pt>
                <c:pt idx="535">
                  <c:v>2</c:v>
                </c:pt>
                <c:pt idx="536">
                  <c:v>3</c:v>
                </c:pt>
                <c:pt idx="537">
                  <c:v>3</c:v>
                </c:pt>
                <c:pt idx="538">
                  <c:v>8</c:v>
                </c:pt>
                <c:pt idx="539">
                  <c:v>3</c:v>
                </c:pt>
                <c:pt idx="540">
                  <c:v>2</c:v>
                </c:pt>
                <c:pt idx="541">
                  <c:v>2</c:v>
                </c:pt>
                <c:pt idx="542">
                  <c:v>6</c:v>
                </c:pt>
                <c:pt idx="543">
                  <c:v>4</c:v>
                </c:pt>
                <c:pt idx="544">
                  <c:v>5</c:v>
                </c:pt>
                <c:pt idx="545">
                  <c:v>4</c:v>
                </c:pt>
                <c:pt idx="546">
                  <c:v>7</c:v>
                </c:pt>
                <c:pt idx="547">
                  <c:v>8</c:v>
                </c:pt>
                <c:pt idx="548">
                  <c:v>7</c:v>
                </c:pt>
                <c:pt idx="549">
                  <c:v>5</c:v>
                </c:pt>
                <c:pt idx="550">
                  <c:v>5</c:v>
                </c:pt>
                <c:pt idx="551">
                  <c:v>3</c:v>
                </c:pt>
                <c:pt idx="552">
                  <c:v>2</c:v>
                </c:pt>
                <c:pt idx="553">
                  <c:v>4</c:v>
                </c:pt>
                <c:pt idx="554">
                  <c:v>6</c:v>
                </c:pt>
                <c:pt idx="555">
                  <c:v>6</c:v>
                </c:pt>
                <c:pt idx="556">
                  <c:v>1</c:v>
                </c:pt>
                <c:pt idx="557">
                  <c:v>2</c:v>
                </c:pt>
                <c:pt idx="558">
                  <c:v>4</c:v>
                </c:pt>
                <c:pt idx="559">
                  <c:v>3</c:v>
                </c:pt>
                <c:pt idx="560">
                  <c:v>1</c:v>
                </c:pt>
                <c:pt idx="561">
                  <c:v>2</c:v>
                </c:pt>
                <c:pt idx="562">
                  <c:v>10</c:v>
                </c:pt>
                <c:pt idx="563">
                  <c:v>1</c:v>
                </c:pt>
                <c:pt idx="564">
                  <c:v>1</c:v>
                </c:pt>
                <c:pt idx="565">
                  <c:v>9</c:v>
                </c:pt>
                <c:pt idx="566">
                  <c:v>14</c:v>
                </c:pt>
                <c:pt idx="567">
                  <c:v>4</c:v>
                </c:pt>
                <c:pt idx="568">
                  <c:v>2</c:v>
                </c:pt>
                <c:pt idx="569">
                  <c:v>9</c:v>
                </c:pt>
                <c:pt idx="570">
                  <c:v>6</c:v>
                </c:pt>
                <c:pt idx="571">
                  <c:v>2</c:v>
                </c:pt>
                <c:pt idx="572">
                  <c:v>1</c:v>
                </c:pt>
                <c:pt idx="573">
                  <c:v>4</c:v>
                </c:pt>
                <c:pt idx="574">
                  <c:v>5</c:v>
                </c:pt>
                <c:pt idx="575">
                  <c:v>3</c:v>
                </c:pt>
                <c:pt idx="576">
                  <c:v>1</c:v>
                </c:pt>
                <c:pt idx="577">
                  <c:v>3</c:v>
                </c:pt>
                <c:pt idx="578">
                  <c:v>2</c:v>
                </c:pt>
                <c:pt idx="579">
                  <c:v>2</c:v>
                </c:pt>
                <c:pt idx="580">
                  <c:v>4</c:v>
                </c:pt>
                <c:pt idx="581">
                  <c:v>19</c:v>
                </c:pt>
                <c:pt idx="582">
                  <c:v>2</c:v>
                </c:pt>
                <c:pt idx="583">
                  <c:v>10</c:v>
                </c:pt>
                <c:pt idx="584">
                  <c:v>5</c:v>
                </c:pt>
                <c:pt idx="585">
                  <c:v>2</c:v>
                </c:pt>
                <c:pt idx="586">
                  <c:v>2</c:v>
                </c:pt>
                <c:pt idx="587">
                  <c:v>10</c:v>
                </c:pt>
                <c:pt idx="588">
                  <c:v>3</c:v>
                </c:pt>
                <c:pt idx="589">
                  <c:v>1</c:v>
                </c:pt>
                <c:pt idx="590">
                  <c:v>1</c:v>
                </c:pt>
                <c:pt idx="591">
                  <c:v>3</c:v>
                </c:pt>
                <c:pt idx="592">
                  <c:v>1</c:v>
                </c:pt>
                <c:pt idx="593">
                  <c:v>3</c:v>
                </c:pt>
                <c:pt idx="594">
                  <c:v>7</c:v>
                </c:pt>
                <c:pt idx="595">
                  <c:v>1</c:v>
                </c:pt>
                <c:pt idx="596">
                  <c:v>15</c:v>
                </c:pt>
                <c:pt idx="597">
                  <c:v>11</c:v>
                </c:pt>
                <c:pt idx="598">
                  <c:v>1</c:v>
                </c:pt>
                <c:pt idx="599">
                  <c:v>3</c:v>
                </c:pt>
                <c:pt idx="600">
                  <c:v>4</c:v>
                </c:pt>
                <c:pt idx="601">
                  <c:v>14</c:v>
                </c:pt>
                <c:pt idx="602">
                  <c:v>3</c:v>
                </c:pt>
                <c:pt idx="603">
                  <c:v>12</c:v>
                </c:pt>
                <c:pt idx="604">
                  <c:v>1</c:v>
                </c:pt>
                <c:pt idx="605">
                  <c:v>5</c:v>
                </c:pt>
                <c:pt idx="606">
                  <c:v>1</c:v>
                </c:pt>
                <c:pt idx="607">
                  <c:v>4</c:v>
                </c:pt>
                <c:pt idx="608">
                  <c:v>1</c:v>
                </c:pt>
                <c:pt idx="609">
                  <c:v>3</c:v>
                </c:pt>
                <c:pt idx="610">
                  <c:v>6</c:v>
                </c:pt>
                <c:pt idx="611">
                  <c:v>2</c:v>
                </c:pt>
                <c:pt idx="612">
                  <c:v>1</c:v>
                </c:pt>
                <c:pt idx="613">
                  <c:v>2</c:v>
                </c:pt>
                <c:pt idx="614">
                  <c:v>3</c:v>
                </c:pt>
                <c:pt idx="615">
                  <c:v>1</c:v>
                </c:pt>
                <c:pt idx="616">
                  <c:v>4</c:v>
                </c:pt>
                <c:pt idx="617">
                  <c:v>2</c:v>
                </c:pt>
                <c:pt idx="618">
                  <c:v>2</c:v>
                </c:pt>
                <c:pt idx="619">
                  <c:v>7</c:v>
                </c:pt>
                <c:pt idx="620">
                  <c:v>4</c:v>
                </c:pt>
                <c:pt idx="621">
                  <c:v>1</c:v>
                </c:pt>
                <c:pt idx="622">
                  <c:v>2</c:v>
                </c:pt>
                <c:pt idx="623">
                  <c:v>2</c:v>
                </c:pt>
                <c:pt idx="624">
                  <c:v>4</c:v>
                </c:pt>
                <c:pt idx="625">
                  <c:v>1</c:v>
                </c:pt>
                <c:pt idx="626">
                  <c:v>3</c:v>
                </c:pt>
                <c:pt idx="627">
                  <c:v>1</c:v>
                </c:pt>
                <c:pt idx="628">
                  <c:v>9</c:v>
                </c:pt>
                <c:pt idx="629">
                  <c:v>6</c:v>
                </c:pt>
                <c:pt idx="630">
                  <c:v>4</c:v>
                </c:pt>
                <c:pt idx="631">
                  <c:v>1</c:v>
                </c:pt>
                <c:pt idx="632">
                  <c:v>3</c:v>
                </c:pt>
                <c:pt idx="633">
                  <c:v>1</c:v>
                </c:pt>
                <c:pt idx="634">
                  <c:v>3</c:v>
                </c:pt>
                <c:pt idx="635">
                  <c:v>9</c:v>
                </c:pt>
                <c:pt idx="636">
                  <c:v>2</c:v>
                </c:pt>
                <c:pt idx="637">
                  <c:v>2</c:v>
                </c:pt>
                <c:pt idx="638">
                  <c:v>3</c:v>
                </c:pt>
                <c:pt idx="639">
                  <c:v>10</c:v>
                </c:pt>
                <c:pt idx="640">
                  <c:v>2</c:v>
                </c:pt>
                <c:pt idx="641">
                  <c:v>2</c:v>
                </c:pt>
                <c:pt idx="642">
                  <c:v>2</c:v>
                </c:pt>
                <c:pt idx="643">
                  <c:v>5</c:v>
                </c:pt>
                <c:pt idx="644">
                  <c:v>1</c:v>
                </c:pt>
                <c:pt idx="645">
                  <c:v>1</c:v>
                </c:pt>
                <c:pt idx="646">
                  <c:v>3</c:v>
                </c:pt>
                <c:pt idx="647">
                  <c:v>1</c:v>
                </c:pt>
                <c:pt idx="648">
                  <c:v>3</c:v>
                </c:pt>
                <c:pt idx="649">
                  <c:v>3</c:v>
                </c:pt>
                <c:pt idx="650">
                  <c:v>7</c:v>
                </c:pt>
                <c:pt idx="651">
                  <c:v>11</c:v>
                </c:pt>
                <c:pt idx="652">
                  <c:v>2</c:v>
                </c:pt>
                <c:pt idx="653">
                  <c:v>4</c:v>
                </c:pt>
                <c:pt idx="654">
                  <c:v>2</c:v>
                </c:pt>
                <c:pt idx="655">
                  <c:v>1</c:v>
                </c:pt>
                <c:pt idx="656">
                  <c:v>2</c:v>
                </c:pt>
                <c:pt idx="657">
                  <c:v>4</c:v>
                </c:pt>
                <c:pt idx="658">
                  <c:v>2</c:v>
                </c:pt>
                <c:pt idx="659">
                  <c:v>3</c:v>
                </c:pt>
                <c:pt idx="660">
                  <c:v>4</c:v>
                </c:pt>
                <c:pt idx="661">
                  <c:v>2</c:v>
                </c:pt>
                <c:pt idx="662">
                  <c:v>1</c:v>
                </c:pt>
                <c:pt idx="663">
                  <c:v>2</c:v>
                </c:pt>
                <c:pt idx="664">
                  <c:v>2</c:v>
                </c:pt>
                <c:pt idx="665">
                  <c:v>1</c:v>
                </c:pt>
                <c:pt idx="666">
                  <c:v>3</c:v>
                </c:pt>
                <c:pt idx="667">
                  <c:v>1</c:v>
                </c:pt>
                <c:pt idx="668">
                  <c:v>2</c:v>
                </c:pt>
                <c:pt idx="669">
                  <c:v>2</c:v>
                </c:pt>
                <c:pt idx="670">
                  <c:v>2</c:v>
                </c:pt>
                <c:pt idx="671">
                  <c:v>1</c:v>
                </c:pt>
                <c:pt idx="672">
                  <c:v>6</c:v>
                </c:pt>
                <c:pt idx="673">
                  <c:v>4</c:v>
                </c:pt>
                <c:pt idx="674">
                  <c:v>3</c:v>
                </c:pt>
                <c:pt idx="675">
                  <c:v>3</c:v>
                </c:pt>
                <c:pt idx="676">
                  <c:v>2</c:v>
                </c:pt>
                <c:pt idx="677">
                  <c:v>2</c:v>
                </c:pt>
                <c:pt idx="678">
                  <c:v>1</c:v>
                </c:pt>
                <c:pt idx="679">
                  <c:v>4</c:v>
                </c:pt>
                <c:pt idx="680">
                  <c:v>6</c:v>
                </c:pt>
                <c:pt idx="681">
                  <c:v>14</c:v>
                </c:pt>
                <c:pt idx="682">
                  <c:v>2</c:v>
                </c:pt>
                <c:pt idx="683">
                  <c:v>4</c:v>
                </c:pt>
                <c:pt idx="684">
                  <c:v>2</c:v>
                </c:pt>
                <c:pt idx="685">
                  <c:v>23</c:v>
                </c:pt>
                <c:pt idx="686">
                  <c:v>30</c:v>
                </c:pt>
                <c:pt idx="687">
                  <c:v>1</c:v>
                </c:pt>
                <c:pt idx="688">
                  <c:v>16</c:v>
                </c:pt>
                <c:pt idx="689">
                  <c:v>10</c:v>
                </c:pt>
                <c:pt idx="690">
                  <c:v>6</c:v>
                </c:pt>
                <c:pt idx="691">
                  <c:v>1</c:v>
                </c:pt>
                <c:pt idx="692">
                  <c:v>1</c:v>
                </c:pt>
                <c:pt idx="693">
                  <c:v>7</c:v>
                </c:pt>
                <c:pt idx="694">
                  <c:v>2</c:v>
                </c:pt>
                <c:pt idx="695">
                  <c:v>4</c:v>
                </c:pt>
                <c:pt idx="696">
                  <c:v>5</c:v>
                </c:pt>
                <c:pt idx="697">
                  <c:v>1</c:v>
                </c:pt>
                <c:pt idx="698">
                  <c:v>8</c:v>
                </c:pt>
                <c:pt idx="699">
                  <c:v>4</c:v>
                </c:pt>
                <c:pt idx="700">
                  <c:v>6</c:v>
                </c:pt>
                <c:pt idx="701">
                  <c:v>3</c:v>
                </c:pt>
                <c:pt idx="702">
                  <c:v>1</c:v>
                </c:pt>
                <c:pt idx="703">
                  <c:v>5</c:v>
                </c:pt>
                <c:pt idx="704">
                  <c:v>4</c:v>
                </c:pt>
                <c:pt idx="705">
                  <c:v>7</c:v>
                </c:pt>
                <c:pt idx="706">
                  <c:v>5</c:v>
                </c:pt>
              </c:numCache>
            </c:numRef>
          </c:xVal>
          <c:yVal>
            <c:numRef>
              <c:f>Sheet1!$Y$2:$Y$708</c:f>
              <c:numCache>
                <c:formatCode>General</c:formatCode>
                <c:ptCount val="707"/>
                <c:pt idx="0">
                  <c:v>15</c:v>
                </c:pt>
                <c:pt idx="1">
                  <c:v>11</c:v>
                </c:pt>
                <c:pt idx="2">
                  <c:v>8</c:v>
                </c:pt>
                <c:pt idx="3">
                  <c:v>7</c:v>
                </c:pt>
                <c:pt idx="4">
                  <c:v>7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5</c:v>
                </c:pt>
                <c:pt idx="9">
                  <c:v>5</c:v>
                </c:pt>
                <c:pt idx="10">
                  <c:v>4</c:v>
                </c:pt>
                <c:pt idx="11">
                  <c:v>4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2</c:v>
                </c:pt>
                <c:pt idx="18">
                  <c:v>2</c:v>
                </c:pt>
                <c:pt idx="19">
                  <c:v>1</c:v>
                </c:pt>
                <c:pt idx="20">
                  <c:v>34</c:v>
                </c:pt>
                <c:pt idx="21">
                  <c:v>32</c:v>
                </c:pt>
                <c:pt idx="22">
                  <c:v>31</c:v>
                </c:pt>
                <c:pt idx="23">
                  <c:v>28</c:v>
                </c:pt>
                <c:pt idx="24">
                  <c:v>27</c:v>
                </c:pt>
                <c:pt idx="25">
                  <c:v>25</c:v>
                </c:pt>
                <c:pt idx="26">
                  <c:v>21</c:v>
                </c:pt>
                <c:pt idx="27">
                  <c:v>18</c:v>
                </c:pt>
                <c:pt idx="28">
                  <c:v>17</c:v>
                </c:pt>
                <c:pt idx="29">
                  <c:v>15</c:v>
                </c:pt>
                <c:pt idx="30">
                  <c:v>15</c:v>
                </c:pt>
                <c:pt idx="31">
                  <c:v>13</c:v>
                </c:pt>
                <c:pt idx="32">
                  <c:v>12</c:v>
                </c:pt>
                <c:pt idx="33">
                  <c:v>12</c:v>
                </c:pt>
                <c:pt idx="34">
                  <c:v>12</c:v>
                </c:pt>
                <c:pt idx="35">
                  <c:v>12</c:v>
                </c:pt>
                <c:pt idx="36">
                  <c:v>12</c:v>
                </c:pt>
                <c:pt idx="37">
                  <c:v>11</c:v>
                </c:pt>
                <c:pt idx="38">
                  <c:v>11</c:v>
                </c:pt>
                <c:pt idx="39">
                  <c:v>11</c:v>
                </c:pt>
                <c:pt idx="40">
                  <c:v>11</c:v>
                </c:pt>
                <c:pt idx="41">
                  <c:v>10</c:v>
                </c:pt>
                <c:pt idx="42">
                  <c:v>10</c:v>
                </c:pt>
                <c:pt idx="43">
                  <c:v>10</c:v>
                </c:pt>
                <c:pt idx="44">
                  <c:v>10</c:v>
                </c:pt>
                <c:pt idx="45">
                  <c:v>10</c:v>
                </c:pt>
                <c:pt idx="46">
                  <c:v>9</c:v>
                </c:pt>
                <c:pt idx="47">
                  <c:v>9</c:v>
                </c:pt>
                <c:pt idx="48">
                  <c:v>9</c:v>
                </c:pt>
                <c:pt idx="49">
                  <c:v>9</c:v>
                </c:pt>
                <c:pt idx="50">
                  <c:v>9</c:v>
                </c:pt>
                <c:pt idx="51">
                  <c:v>9</c:v>
                </c:pt>
                <c:pt idx="52">
                  <c:v>8</c:v>
                </c:pt>
                <c:pt idx="53">
                  <c:v>8</c:v>
                </c:pt>
                <c:pt idx="54">
                  <c:v>8</c:v>
                </c:pt>
                <c:pt idx="55">
                  <c:v>8</c:v>
                </c:pt>
                <c:pt idx="56">
                  <c:v>8</c:v>
                </c:pt>
                <c:pt idx="57">
                  <c:v>8</c:v>
                </c:pt>
                <c:pt idx="58">
                  <c:v>8</c:v>
                </c:pt>
                <c:pt idx="59">
                  <c:v>8</c:v>
                </c:pt>
                <c:pt idx="60">
                  <c:v>8</c:v>
                </c:pt>
                <c:pt idx="61">
                  <c:v>8</c:v>
                </c:pt>
                <c:pt idx="62">
                  <c:v>8</c:v>
                </c:pt>
                <c:pt idx="63">
                  <c:v>7</c:v>
                </c:pt>
                <c:pt idx="64">
                  <c:v>7</c:v>
                </c:pt>
                <c:pt idx="65">
                  <c:v>7</c:v>
                </c:pt>
                <c:pt idx="66">
                  <c:v>7</c:v>
                </c:pt>
                <c:pt idx="67">
                  <c:v>7</c:v>
                </c:pt>
                <c:pt idx="68">
                  <c:v>7</c:v>
                </c:pt>
                <c:pt idx="69">
                  <c:v>7</c:v>
                </c:pt>
                <c:pt idx="70">
                  <c:v>7</c:v>
                </c:pt>
                <c:pt idx="71">
                  <c:v>7</c:v>
                </c:pt>
                <c:pt idx="72">
                  <c:v>7</c:v>
                </c:pt>
                <c:pt idx="73">
                  <c:v>7</c:v>
                </c:pt>
                <c:pt idx="74">
                  <c:v>7</c:v>
                </c:pt>
                <c:pt idx="75">
                  <c:v>7</c:v>
                </c:pt>
                <c:pt idx="76">
                  <c:v>6</c:v>
                </c:pt>
                <c:pt idx="77">
                  <c:v>6</c:v>
                </c:pt>
                <c:pt idx="78">
                  <c:v>6</c:v>
                </c:pt>
                <c:pt idx="79">
                  <c:v>6</c:v>
                </c:pt>
                <c:pt idx="80">
                  <c:v>6</c:v>
                </c:pt>
                <c:pt idx="81">
                  <c:v>6</c:v>
                </c:pt>
                <c:pt idx="82">
                  <c:v>6</c:v>
                </c:pt>
                <c:pt idx="83">
                  <c:v>6</c:v>
                </c:pt>
                <c:pt idx="84">
                  <c:v>6</c:v>
                </c:pt>
                <c:pt idx="85">
                  <c:v>6</c:v>
                </c:pt>
                <c:pt idx="86">
                  <c:v>6</c:v>
                </c:pt>
                <c:pt idx="87">
                  <c:v>6</c:v>
                </c:pt>
                <c:pt idx="88">
                  <c:v>6</c:v>
                </c:pt>
                <c:pt idx="89">
                  <c:v>6</c:v>
                </c:pt>
                <c:pt idx="90">
                  <c:v>6</c:v>
                </c:pt>
                <c:pt idx="91">
                  <c:v>6</c:v>
                </c:pt>
                <c:pt idx="92">
                  <c:v>6</c:v>
                </c:pt>
                <c:pt idx="93">
                  <c:v>6</c:v>
                </c:pt>
                <c:pt idx="94">
                  <c:v>6</c:v>
                </c:pt>
                <c:pt idx="95">
                  <c:v>6</c:v>
                </c:pt>
                <c:pt idx="96">
                  <c:v>6</c:v>
                </c:pt>
                <c:pt idx="97">
                  <c:v>6</c:v>
                </c:pt>
                <c:pt idx="98">
                  <c:v>6</c:v>
                </c:pt>
                <c:pt idx="99">
                  <c:v>6</c:v>
                </c:pt>
                <c:pt idx="100">
                  <c:v>6</c:v>
                </c:pt>
                <c:pt idx="101">
                  <c:v>6</c:v>
                </c:pt>
                <c:pt idx="102">
                  <c:v>5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5</c:v>
                </c:pt>
                <c:pt idx="107">
                  <c:v>5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3">
                  <c:v>5</c:v>
                </c:pt>
                <c:pt idx="114">
                  <c:v>5</c:v>
                </c:pt>
                <c:pt idx="115">
                  <c:v>5</c:v>
                </c:pt>
                <c:pt idx="116">
                  <c:v>5</c:v>
                </c:pt>
                <c:pt idx="117">
                  <c:v>5</c:v>
                </c:pt>
                <c:pt idx="118">
                  <c:v>5</c:v>
                </c:pt>
                <c:pt idx="119">
                  <c:v>5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4</c:v>
                </c:pt>
                <c:pt idx="126">
                  <c:v>4</c:v>
                </c:pt>
                <c:pt idx="127">
                  <c:v>4</c:v>
                </c:pt>
                <c:pt idx="128">
                  <c:v>4</c:v>
                </c:pt>
                <c:pt idx="129">
                  <c:v>4</c:v>
                </c:pt>
                <c:pt idx="130">
                  <c:v>4</c:v>
                </c:pt>
                <c:pt idx="131">
                  <c:v>4</c:v>
                </c:pt>
                <c:pt idx="132">
                  <c:v>4</c:v>
                </c:pt>
                <c:pt idx="133">
                  <c:v>4</c:v>
                </c:pt>
                <c:pt idx="134">
                  <c:v>4</c:v>
                </c:pt>
                <c:pt idx="135">
                  <c:v>4</c:v>
                </c:pt>
                <c:pt idx="136">
                  <c:v>4</c:v>
                </c:pt>
                <c:pt idx="137">
                  <c:v>4</c:v>
                </c:pt>
                <c:pt idx="138">
                  <c:v>4</c:v>
                </c:pt>
                <c:pt idx="139">
                  <c:v>4</c:v>
                </c:pt>
                <c:pt idx="140">
                  <c:v>4</c:v>
                </c:pt>
                <c:pt idx="141">
                  <c:v>4</c:v>
                </c:pt>
                <c:pt idx="142">
                  <c:v>4</c:v>
                </c:pt>
                <c:pt idx="143">
                  <c:v>4</c:v>
                </c:pt>
                <c:pt idx="144">
                  <c:v>4</c:v>
                </c:pt>
                <c:pt idx="145">
                  <c:v>4</c:v>
                </c:pt>
                <c:pt idx="146">
                  <c:v>4</c:v>
                </c:pt>
                <c:pt idx="147">
                  <c:v>4</c:v>
                </c:pt>
                <c:pt idx="148">
                  <c:v>4</c:v>
                </c:pt>
                <c:pt idx="149">
                  <c:v>4</c:v>
                </c:pt>
                <c:pt idx="150">
                  <c:v>4</c:v>
                </c:pt>
                <c:pt idx="151">
                  <c:v>4</c:v>
                </c:pt>
                <c:pt idx="152">
                  <c:v>4</c:v>
                </c:pt>
                <c:pt idx="153">
                  <c:v>4</c:v>
                </c:pt>
                <c:pt idx="154">
                  <c:v>4</c:v>
                </c:pt>
                <c:pt idx="155">
                  <c:v>4</c:v>
                </c:pt>
                <c:pt idx="156">
                  <c:v>4</c:v>
                </c:pt>
                <c:pt idx="157">
                  <c:v>4</c:v>
                </c:pt>
                <c:pt idx="158">
                  <c:v>4</c:v>
                </c:pt>
                <c:pt idx="159">
                  <c:v>4</c:v>
                </c:pt>
                <c:pt idx="160">
                  <c:v>4</c:v>
                </c:pt>
                <c:pt idx="161">
                  <c:v>3</c:v>
                </c:pt>
                <c:pt idx="162">
                  <c:v>3</c:v>
                </c:pt>
                <c:pt idx="163">
                  <c:v>3</c:v>
                </c:pt>
                <c:pt idx="164">
                  <c:v>3</c:v>
                </c:pt>
                <c:pt idx="165">
                  <c:v>3</c:v>
                </c:pt>
                <c:pt idx="166">
                  <c:v>3</c:v>
                </c:pt>
                <c:pt idx="167">
                  <c:v>3</c:v>
                </c:pt>
                <c:pt idx="168">
                  <c:v>3</c:v>
                </c:pt>
                <c:pt idx="169">
                  <c:v>3</c:v>
                </c:pt>
                <c:pt idx="170">
                  <c:v>3</c:v>
                </c:pt>
                <c:pt idx="171">
                  <c:v>3</c:v>
                </c:pt>
                <c:pt idx="172">
                  <c:v>3</c:v>
                </c:pt>
                <c:pt idx="173">
                  <c:v>3</c:v>
                </c:pt>
                <c:pt idx="174">
                  <c:v>3</c:v>
                </c:pt>
                <c:pt idx="175">
                  <c:v>3</c:v>
                </c:pt>
                <c:pt idx="176">
                  <c:v>3</c:v>
                </c:pt>
                <c:pt idx="177">
                  <c:v>3</c:v>
                </c:pt>
                <c:pt idx="178">
                  <c:v>3</c:v>
                </c:pt>
                <c:pt idx="179">
                  <c:v>3</c:v>
                </c:pt>
                <c:pt idx="180">
                  <c:v>3</c:v>
                </c:pt>
                <c:pt idx="181">
                  <c:v>3</c:v>
                </c:pt>
                <c:pt idx="182">
                  <c:v>3</c:v>
                </c:pt>
                <c:pt idx="183">
                  <c:v>3</c:v>
                </c:pt>
                <c:pt idx="184">
                  <c:v>3</c:v>
                </c:pt>
                <c:pt idx="185">
                  <c:v>3</c:v>
                </c:pt>
                <c:pt idx="186">
                  <c:v>3</c:v>
                </c:pt>
                <c:pt idx="187">
                  <c:v>3</c:v>
                </c:pt>
                <c:pt idx="188">
                  <c:v>3</c:v>
                </c:pt>
                <c:pt idx="189">
                  <c:v>3</c:v>
                </c:pt>
                <c:pt idx="190">
                  <c:v>3</c:v>
                </c:pt>
                <c:pt idx="191">
                  <c:v>3</c:v>
                </c:pt>
                <c:pt idx="192">
                  <c:v>3</c:v>
                </c:pt>
                <c:pt idx="193">
                  <c:v>3</c:v>
                </c:pt>
                <c:pt idx="194">
                  <c:v>3</c:v>
                </c:pt>
                <c:pt idx="195">
                  <c:v>3</c:v>
                </c:pt>
                <c:pt idx="196">
                  <c:v>3</c:v>
                </c:pt>
                <c:pt idx="197">
                  <c:v>3</c:v>
                </c:pt>
                <c:pt idx="198">
                  <c:v>3</c:v>
                </c:pt>
                <c:pt idx="199">
                  <c:v>3</c:v>
                </c:pt>
                <c:pt idx="200">
                  <c:v>3</c:v>
                </c:pt>
                <c:pt idx="201">
                  <c:v>3</c:v>
                </c:pt>
                <c:pt idx="202">
                  <c:v>3</c:v>
                </c:pt>
                <c:pt idx="203">
                  <c:v>3</c:v>
                </c:pt>
                <c:pt idx="204">
                  <c:v>3</c:v>
                </c:pt>
                <c:pt idx="205">
                  <c:v>3</c:v>
                </c:pt>
                <c:pt idx="206">
                  <c:v>3</c:v>
                </c:pt>
                <c:pt idx="207">
                  <c:v>3</c:v>
                </c:pt>
                <c:pt idx="208">
                  <c:v>3</c:v>
                </c:pt>
                <c:pt idx="209">
                  <c:v>3</c:v>
                </c:pt>
                <c:pt idx="210">
                  <c:v>3</c:v>
                </c:pt>
                <c:pt idx="211">
                  <c:v>3</c:v>
                </c:pt>
                <c:pt idx="212">
                  <c:v>3</c:v>
                </c:pt>
                <c:pt idx="213">
                  <c:v>3</c:v>
                </c:pt>
                <c:pt idx="214">
                  <c:v>3</c:v>
                </c:pt>
                <c:pt idx="215">
                  <c:v>3</c:v>
                </c:pt>
                <c:pt idx="216">
                  <c:v>3</c:v>
                </c:pt>
                <c:pt idx="217">
                  <c:v>3</c:v>
                </c:pt>
                <c:pt idx="218">
                  <c:v>3</c:v>
                </c:pt>
                <c:pt idx="219">
                  <c:v>3</c:v>
                </c:pt>
                <c:pt idx="220">
                  <c:v>3</c:v>
                </c:pt>
                <c:pt idx="221">
                  <c:v>3</c:v>
                </c:pt>
                <c:pt idx="222">
                  <c:v>3</c:v>
                </c:pt>
                <c:pt idx="223">
                  <c:v>3</c:v>
                </c:pt>
                <c:pt idx="224">
                  <c:v>3</c:v>
                </c:pt>
                <c:pt idx="225">
                  <c:v>3</c:v>
                </c:pt>
                <c:pt idx="226">
                  <c:v>3</c:v>
                </c:pt>
                <c:pt idx="227">
                  <c:v>3</c:v>
                </c:pt>
                <c:pt idx="228">
                  <c:v>3</c:v>
                </c:pt>
                <c:pt idx="229">
                  <c:v>3</c:v>
                </c:pt>
                <c:pt idx="230">
                  <c:v>2</c:v>
                </c:pt>
                <c:pt idx="231">
                  <c:v>2</c:v>
                </c:pt>
                <c:pt idx="232">
                  <c:v>2</c:v>
                </c:pt>
                <c:pt idx="233">
                  <c:v>2</c:v>
                </c:pt>
                <c:pt idx="234">
                  <c:v>2</c:v>
                </c:pt>
                <c:pt idx="235">
                  <c:v>2</c:v>
                </c:pt>
                <c:pt idx="236">
                  <c:v>2</c:v>
                </c:pt>
                <c:pt idx="237">
                  <c:v>2</c:v>
                </c:pt>
                <c:pt idx="238">
                  <c:v>2</c:v>
                </c:pt>
                <c:pt idx="239">
                  <c:v>2</c:v>
                </c:pt>
                <c:pt idx="240">
                  <c:v>2</c:v>
                </c:pt>
                <c:pt idx="241">
                  <c:v>2</c:v>
                </c:pt>
                <c:pt idx="242">
                  <c:v>2</c:v>
                </c:pt>
                <c:pt idx="243">
                  <c:v>2</c:v>
                </c:pt>
                <c:pt idx="244">
                  <c:v>2</c:v>
                </c:pt>
                <c:pt idx="245">
                  <c:v>2</c:v>
                </c:pt>
                <c:pt idx="246">
                  <c:v>2</c:v>
                </c:pt>
                <c:pt idx="247">
                  <c:v>2</c:v>
                </c:pt>
                <c:pt idx="248">
                  <c:v>2</c:v>
                </c:pt>
                <c:pt idx="249">
                  <c:v>2</c:v>
                </c:pt>
                <c:pt idx="250">
                  <c:v>2</c:v>
                </c:pt>
                <c:pt idx="251">
                  <c:v>2</c:v>
                </c:pt>
                <c:pt idx="252">
                  <c:v>2</c:v>
                </c:pt>
                <c:pt idx="253">
                  <c:v>2</c:v>
                </c:pt>
                <c:pt idx="254">
                  <c:v>2</c:v>
                </c:pt>
                <c:pt idx="255">
                  <c:v>2</c:v>
                </c:pt>
                <c:pt idx="256">
                  <c:v>2</c:v>
                </c:pt>
                <c:pt idx="257">
                  <c:v>2</c:v>
                </c:pt>
                <c:pt idx="258">
                  <c:v>2</c:v>
                </c:pt>
                <c:pt idx="259">
                  <c:v>2</c:v>
                </c:pt>
                <c:pt idx="260">
                  <c:v>2</c:v>
                </c:pt>
                <c:pt idx="261">
                  <c:v>2</c:v>
                </c:pt>
                <c:pt idx="262">
                  <c:v>2</c:v>
                </c:pt>
                <c:pt idx="263">
                  <c:v>2</c:v>
                </c:pt>
                <c:pt idx="264">
                  <c:v>2</c:v>
                </c:pt>
                <c:pt idx="265">
                  <c:v>2</c:v>
                </c:pt>
                <c:pt idx="266">
                  <c:v>2</c:v>
                </c:pt>
                <c:pt idx="267">
                  <c:v>2</c:v>
                </c:pt>
                <c:pt idx="268">
                  <c:v>2</c:v>
                </c:pt>
                <c:pt idx="269">
                  <c:v>2</c:v>
                </c:pt>
                <c:pt idx="270">
                  <c:v>2</c:v>
                </c:pt>
                <c:pt idx="271">
                  <c:v>2</c:v>
                </c:pt>
                <c:pt idx="272">
                  <c:v>2</c:v>
                </c:pt>
                <c:pt idx="273">
                  <c:v>2</c:v>
                </c:pt>
                <c:pt idx="274">
                  <c:v>2</c:v>
                </c:pt>
                <c:pt idx="275">
                  <c:v>2</c:v>
                </c:pt>
                <c:pt idx="276">
                  <c:v>2</c:v>
                </c:pt>
                <c:pt idx="277">
                  <c:v>2</c:v>
                </c:pt>
                <c:pt idx="278">
                  <c:v>2</c:v>
                </c:pt>
                <c:pt idx="279">
                  <c:v>2</c:v>
                </c:pt>
                <c:pt idx="280">
                  <c:v>2</c:v>
                </c:pt>
                <c:pt idx="281">
                  <c:v>2</c:v>
                </c:pt>
                <c:pt idx="282">
                  <c:v>2</c:v>
                </c:pt>
                <c:pt idx="283">
                  <c:v>2</c:v>
                </c:pt>
                <c:pt idx="284">
                  <c:v>2</c:v>
                </c:pt>
                <c:pt idx="285">
                  <c:v>2</c:v>
                </c:pt>
                <c:pt idx="286">
                  <c:v>2</c:v>
                </c:pt>
                <c:pt idx="287">
                  <c:v>2</c:v>
                </c:pt>
                <c:pt idx="288">
                  <c:v>2</c:v>
                </c:pt>
                <c:pt idx="289">
                  <c:v>2</c:v>
                </c:pt>
                <c:pt idx="290">
                  <c:v>2</c:v>
                </c:pt>
                <c:pt idx="291">
                  <c:v>2</c:v>
                </c:pt>
                <c:pt idx="292">
                  <c:v>2</c:v>
                </c:pt>
                <c:pt idx="293">
                  <c:v>2</c:v>
                </c:pt>
                <c:pt idx="294">
                  <c:v>2</c:v>
                </c:pt>
                <c:pt idx="295">
                  <c:v>2</c:v>
                </c:pt>
                <c:pt idx="296">
                  <c:v>2</c:v>
                </c:pt>
                <c:pt idx="297">
                  <c:v>2</c:v>
                </c:pt>
                <c:pt idx="298">
                  <c:v>2</c:v>
                </c:pt>
                <c:pt idx="299">
                  <c:v>2</c:v>
                </c:pt>
                <c:pt idx="300">
                  <c:v>2</c:v>
                </c:pt>
                <c:pt idx="301">
                  <c:v>2</c:v>
                </c:pt>
                <c:pt idx="302">
                  <c:v>2</c:v>
                </c:pt>
                <c:pt idx="303">
                  <c:v>2</c:v>
                </c:pt>
                <c:pt idx="304">
                  <c:v>2</c:v>
                </c:pt>
                <c:pt idx="305">
                  <c:v>2</c:v>
                </c:pt>
                <c:pt idx="306">
                  <c:v>2</c:v>
                </c:pt>
                <c:pt idx="307">
                  <c:v>2</c:v>
                </c:pt>
                <c:pt idx="308">
                  <c:v>2</c:v>
                </c:pt>
                <c:pt idx="309">
                  <c:v>2</c:v>
                </c:pt>
                <c:pt idx="310">
                  <c:v>2</c:v>
                </c:pt>
                <c:pt idx="311">
                  <c:v>2</c:v>
                </c:pt>
                <c:pt idx="312">
                  <c:v>2</c:v>
                </c:pt>
                <c:pt idx="313">
                  <c:v>2</c:v>
                </c:pt>
                <c:pt idx="314">
                  <c:v>2</c:v>
                </c:pt>
                <c:pt idx="315">
                  <c:v>2</c:v>
                </c:pt>
                <c:pt idx="316">
                  <c:v>2</c:v>
                </c:pt>
                <c:pt idx="317">
                  <c:v>2</c:v>
                </c:pt>
                <c:pt idx="318">
                  <c:v>2</c:v>
                </c:pt>
                <c:pt idx="319">
                  <c:v>2</c:v>
                </c:pt>
                <c:pt idx="320">
                  <c:v>2</c:v>
                </c:pt>
                <c:pt idx="321">
                  <c:v>2</c:v>
                </c:pt>
                <c:pt idx="322">
                  <c:v>2</c:v>
                </c:pt>
                <c:pt idx="323">
                  <c:v>2</c:v>
                </c:pt>
                <c:pt idx="324">
                  <c:v>2</c:v>
                </c:pt>
                <c:pt idx="325">
                  <c:v>1</c:v>
                </c:pt>
                <c:pt idx="326">
                  <c:v>1</c:v>
                </c:pt>
                <c:pt idx="327">
                  <c:v>1</c:v>
                </c:pt>
                <c:pt idx="328">
                  <c:v>1</c:v>
                </c:pt>
                <c:pt idx="329">
                  <c:v>1</c:v>
                </c:pt>
                <c:pt idx="330">
                  <c:v>1</c:v>
                </c:pt>
                <c:pt idx="331">
                  <c:v>1</c:v>
                </c:pt>
                <c:pt idx="332">
                  <c:v>1</c:v>
                </c:pt>
                <c:pt idx="333">
                  <c:v>1</c:v>
                </c:pt>
                <c:pt idx="334">
                  <c:v>1</c:v>
                </c:pt>
                <c:pt idx="335">
                  <c:v>1</c:v>
                </c:pt>
                <c:pt idx="336">
                  <c:v>1</c:v>
                </c:pt>
                <c:pt idx="337">
                  <c:v>1</c:v>
                </c:pt>
                <c:pt idx="338">
                  <c:v>1</c:v>
                </c:pt>
                <c:pt idx="339">
                  <c:v>1</c:v>
                </c:pt>
                <c:pt idx="340">
                  <c:v>1</c:v>
                </c:pt>
                <c:pt idx="341">
                  <c:v>1</c:v>
                </c:pt>
                <c:pt idx="342">
                  <c:v>1</c:v>
                </c:pt>
                <c:pt idx="343">
                  <c:v>1</c:v>
                </c:pt>
                <c:pt idx="344">
                  <c:v>1</c:v>
                </c:pt>
                <c:pt idx="345">
                  <c:v>1</c:v>
                </c:pt>
                <c:pt idx="346">
                  <c:v>1</c:v>
                </c:pt>
                <c:pt idx="347">
                  <c:v>1</c:v>
                </c:pt>
                <c:pt idx="348">
                  <c:v>1</c:v>
                </c:pt>
                <c:pt idx="349">
                  <c:v>1</c:v>
                </c:pt>
                <c:pt idx="350">
                  <c:v>1</c:v>
                </c:pt>
                <c:pt idx="351">
                  <c:v>1</c:v>
                </c:pt>
                <c:pt idx="352">
                  <c:v>1</c:v>
                </c:pt>
                <c:pt idx="353">
                  <c:v>1</c:v>
                </c:pt>
                <c:pt idx="354">
                  <c:v>1</c:v>
                </c:pt>
                <c:pt idx="355">
                  <c:v>1</c:v>
                </c:pt>
                <c:pt idx="356">
                  <c:v>1</c:v>
                </c:pt>
                <c:pt idx="357">
                  <c:v>1</c:v>
                </c:pt>
                <c:pt idx="358">
                  <c:v>1</c:v>
                </c:pt>
                <c:pt idx="359">
                  <c:v>1</c:v>
                </c:pt>
                <c:pt idx="360">
                  <c:v>1</c:v>
                </c:pt>
                <c:pt idx="361">
                  <c:v>1</c:v>
                </c:pt>
                <c:pt idx="362">
                  <c:v>1</c:v>
                </c:pt>
                <c:pt idx="363">
                  <c:v>1</c:v>
                </c:pt>
                <c:pt idx="364">
                  <c:v>1</c:v>
                </c:pt>
                <c:pt idx="365">
                  <c:v>1</c:v>
                </c:pt>
                <c:pt idx="366">
                  <c:v>1</c:v>
                </c:pt>
                <c:pt idx="367">
                  <c:v>1</c:v>
                </c:pt>
                <c:pt idx="368">
                  <c:v>1</c:v>
                </c:pt>
                <c:pt idx="369">
                  <c:v>1</c:v>
                </c:pt>
                <c:pt idx="370">
                  <c:v>1</c:v>
                </c:pt>
                <c:pt idx="371">
                  <c:v>1</c:v>
                </c:pt>
                <c:pt idx="372">
                  <c:v>1</c:v>
                </c:pt>
                <c:pt idx="373">
                  <c:v>1</c:v>
                </c:pt>
                <c:pt idx="374">
                  <c:v>1</c:v>
                </c:pt>
                <c:pt idx="375">
                  <c:v>1</c:v>
                </c:pt>
                <c:pt idx="376">
                  <c:v>1</c:v>
                </c:pt>
                <c:pt idx="377">
                  <c:v>1</c:v>
                </c:pt>
                <c:pt idx="378">
                  <c:v>1</c:v>
                </c:pt>
                <c:pt idx="379">
                  <c:v>1</c:v>
                </c:pt>
                <c:pt idx="380">
                  <c:v>1</c:v>
                </c:pt>
                <c:pt idx="381">
                  <c:v>1</c:v>
                </c:pt>
                <c:pt idx="382">
                  <c:v>1</c:v>
                </c:pt>
                <c:pt idx="383">
                  <c:v>1</c:v>
                </c:pt>
                <c:pt idx="384">
                  <c:v>1</c:v>
                </c:pt>
                <c:pt idx="385">
                  <c:v>1</c:v>
                </c:pt>
                <c:pt idx="386">
                  <c:v>1</c:v>
                </c:pt>
                <c:pt idx="387">
                  <c:v>1</c:v>
                </c:pt>
                <c:pt idx="388">
                  <c:v>1</c:v>
                </c:pt>
                <c:pt idx="389">
                  <c:v>1</c:v>
                </c:pt>
                <c:pt idx="390">
                  <c:v>1</c:v>
                </c:pt>
                <c:pt idx="391">
                  <c:v>1</c:v>
                </c:pt>
                <c:pt idx="392">
                  <c:v>1</c:v>
                </c:pt>
                <c:pt idx="393">
                  <c:v>1</c:v>
                </c:pt>
                <c:pt idx="394">
                  <c:v>1</c:v>
                </c:pt>
                <c:pt idx="395">
                  <c:v>1</c:v>
                </c:pt>
                <c:pt idx="396">
                  <c:v>1</c:v>
                </c:pt>
                <c:pt idx="397">
                  <c:v>1</c:v>
                </c:pt>
                <c:pt idx="398">
                  <c:v>1</c:v>
                </c:pt>
                <c:pt idx="399">
                  <c:v>1</c:v>
                </c:pt>
                <c:pt idx="400">
                  <c:v>1</c:v>
                </c:pt>
                <c:pt idx="401">
                  <c:v>1</c:v>
                </c:pt>
                <c:pt idx="402">
                  <c:v>1</c:v>
                </c:pt>
                <c:pt idx="403">
                  <c:v>1</c:v>
                </c:pt>
                <c:pt idx="404">
                  <c:v>1</c:v>
                </c:pt>
                <c:pt idx="405">
                  <c:v>1</c:v>
                </c:pt>
                <c:pt idx="406">
                  <c:v>1</c:v>
                </c:pt>
                <c:pt idx="407">
                  <c:v>1</c:v>
                </c:pt>
                <c:pt idx="408">
                  <c:v>1</c:v>
                </c:pt>
                <c:pt idx="409">
                  <c:v>1</c:v>
                </c:pt>
                <c:pt idx="410">
                  <c:v>1</c:v>
                </c:pt>
                <c:pt idx="411">
                  <c:v>1</c:v>
                </c:pt>
                <c:pt idx="412">
                  <c:v>1</c:v>
                </c:pt>
                <c:pt idx="413">
                  <c:v>1</c:v>
                </c:pt>
                <c:pt idx="414">
                  <c:v>1</c:v>
                </c:pt>
                <c:pt idx="415">
                  <c:v>1</c:v>
                </c:pt>
                <c:pt idx="416">
                  <c:v>1</c:v>
                </c:pt>
                <c:pt idx="417">
                  <c:v>1</c:v>
                </c:pt>
                <c:pt idx="418">
                  <c:v>1</c:v>
                </c:pt>
                <c:pt idx="419">
                  <c:v>1</c:v>
                </c:pt>
                <c:pt idx="420">
                  <c:v>1</c:v>
                </c:pt>
                <c:pt idx="421">
                  <c:v>1</c:v>
                </c:pt>
                <c:pt idx="422">
                  <c:v>1</c:v>
                </c:pt>
                <c:pt idx="423">
                  <c:v>1</c:v>
                </c:pt>
                <c:pt idx="424">
                  <c:v>1</c:v>
                </c:pt>
                <c:pt idx="425">
                  <c:v>1</c:v>
                </c:pt>
                <c:pt idx="426">
                  <c:v>1</c:v>
                </c:pt>
                <c:pt idx="427">
                  <c:v>1</c:v>
                </c:pt>
                <c:pt idx="428">
                  <c:v>1</c:v>
                </c:pt>
                <c:pt idx="429">
                  <c:v>1</c:v>
                </c:pt>
                <c:pt idx="430">
                  <c:v>1</c:v>
                </c:pt>
                <c:pt idx="431">
                  <c:v>1</c:v>
                </c:pt>
                <c:pt idx="432">
                  <c:v>1</c:v>
                </c:pt>
                <c:pt idx="433">
                  <c:v>1</c:v>
                </c:pt>
                <c:pt idx="434">
                  <c:v>1</c:v>
                </c:pt>
                <c:pt idx="435">
                  <c:v>1</c:v>
                </c:pt>
                <c:pt idx="436">
                  <c:v>1</c:v>
                </c:pt>
                <c:pt idx="437">
                  <c:v>1</c:v>
                </c:pt>
                <c:pt idx="438">
                  <c:v>1</c:v>
                </c:pt>
                <c:pt idx="439">
                  <c:v>1</c:v>
                </c:pt>
                <c:pt idx="440">
                  <c:v>1</c:v>
                </c:pt>
                <c:pt idx="441">
                  <c:v>1</c:v>
                </c:pt>
                <c:pt idx="442">
                  <c:v>1</c:v>
                </c:pt>
                <c:pt idx="443">
                  <c:v>1</c:v>
                </c:pt>
                <c:pt idx="444">
                  <c:v>1</c:v>
                </c:pt>
                <c:pt idx="445">
                  <c:v>1</c:v>
                </c:pt>
                <c:pt idx="446">
                  <c:v>1</c:v>
                </c:pt>
                <c:pt idx="447">
                  <c:v>1</c:v>
                </c:pt>
                <c:pt idx="448">
                  <c:v>1</c:v>
                </c:pt>
                <c:pt idx="449">
                  <c:v>1</c:v>
                </c:pt>
                <c:pt idx="450">
                  <c:v>1</c:v>
                </c:pt>
                <c:pt idx="451">
                  <c:v>1</c:v>
                </c:pt>
                <c:pt idx="452">
                  <c:v>1</c:v>
                </c:pt>
                <c:pt idx="453">
                  <c:v>1</c:v>
                </c:pt>
                <c:pt idx="454">
                  <c:v>1</c:v>
                </c:pt>
                <c:pt idx="455">
                  <c:v>1</c:v>
                </c:pt>
                <c:pt idx="456">
                  <c:v>1</c:v>
                </c:pt>
                <c:pt idx="457">
                  <c:v>1</c:v>
                </c:pt>
                <c:pt idx="458">
                  <c:v>1</c:v>
                </c:pt>
                <c:pt idx="459">
                  <c:v>1</c:v>
                </c:pt>
                <c:pt idx="460">
                  <c:v>1</c:v>
                </c:pt>
                <c:pt idx="461">
                  <c:v>1</c:v>
                </c:pt>
                <c:pt idx="462">
                  <c:v>1</c:v>
                </c:pt>
                <c:pt idx="463">
                  <c:v>1</c:v>
                </c:pt>
                <c:pt idx="464">
                  <c:v>1</c:v>
                </c:pt>
                <c:pt idx="465">
                  <c:v>1</c:v>
                </c:pt>
                <c:pt idx="466">
                  <c:v>1</c:v>
                </c:pt>
                <c:pt idx="467">
                  <c:v>1</c:v>
                </c:pt>
                <c:pt idx="468">
                  <c:v>1</c:v>
                </c:pt>
                <c:pt idx="469">
                  <c:v>1</c:v>
                </c:pt>
                <c:pt idx="470">
                  <c:v>1</c:v>
                </c:pt>
                <c:pt idx="471">
                  <c:v>1</c:v>
                </c:pt>
                <c:pt idx="472">
                  <c:v>1</c:v>
                </c:pt>
                <c:pt idx="473">
                  <c:v>1</c:v>
                </c:pt>
                <c:pt idx="474">
                  <c:v>1</c:v>
                </c:pt>
                <c:pt idx="475">
                  <c:v>1</c:v>
                </c:pt>
                <c:pt idx="476">
                  <c:v>1</c:v>
                </c:pt>
                <c:pt idx="477">
                  <c:v>1</c:v>
                </c:pt>
                <c:pt idx="478">
                  <c:v>1</c:v>
                </c:pt>
                <c:pt idx="479">
                  <c:v>1</c:v>
                </c:pt>
                <c:pt idx="480">
                  <c:v>1</c:v>
                </c:pt>
                <c:pt idx="481">
                  <c:v>1</c:v>
                </c:pt>
                <c:pt idx="482">
                  <c:v>1</c:v>
                </c:pt>
                <c:pt idx="483">
                  <c:v>1</c:v>
                </c:pt>
                <c:pt idx="484">
                  <c:v>1</c:v>
                </c:pt>
                <c:pt idx="485">
                  <c:v>1</c:v>
                </c:pt>
                <c:pt idx="486">
                  <c:v>1</c:v>
                </c:pt>
                <c:pt idx="487">
                  <c:v>1</c:v>
                </c:pt>
                <c:pt idx="488">
                  <c:v>1</c:v>
                </c:pt>
                <c:pt idx="489">
                  <c:v>1</c:v>
                </c:pt>
                <c:pt idx="490">
                  <c:v>1</c:v>
                </c:pt>
                <c:pt idx="491">
                  <c:v>1</c:v>
                </c:pt>
                <c:pt idx="492">
                  <c:v>1</c:v>
                </c:pt>
                <c:pt idx="493">
                  <c:v>1</c:v>
                </c:pt>
                <c:pt idx="494">
                  <c:v>1</c:v>
                </c:pt>
                <c:pt idx="495">
                  <c:v>1</c:v>
                </c:pt>
                <c:pt idx="496">
                  <c:v>1</c:v>
                </c:pt>
                <c:pt idx="497">
                  <c:v>1</c:v>
                </c:pt>
                <c:pt idx="498">
                  <c:v>1</c:v>
                </c:pt>
                <c:pt idx="499">
                  <c:v>1</c:v>
                </c:pt>
                <c:pt idx="500">
                  <c:v>1</c:v>
                </c:pt>
                <c:pt idx="501">
                  <c:v>1</c:v>
                </c:pt>
                <c:pt idx="502">
                  <c:v>1</c:v>
                </c:pt>
                <c:pt idx="503">
                  <c:v>1</c:v>
                </c:pt>
                <c:pt idx="504">
                  <c:v>1</c:v>
                </c:pt>
                <c:pt idx="505">
                  <c:v>1</c:v>
                </c:pt>
                <c:pt idx="506">
                  <c:v>1</c:v>
                </c:pt>
                <c:pt idx="507">
                  <c:v>1</c:v>
                </c:pt>
                <c:pt idx="508">
                  <c:v>1</c:v>
                </c:pt>
                <c:pt idx="509">
                  <c:v>1</c:v>
                </c:pt>
                <c:pt idx="510">
                  <c:v>1</c:v>
                </c:pt>
                <c:pt idx="511">
                  <c:v>1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026-41D6-9BF2-A40C91CC40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9264016"/>
        <c:axId val="1199664480"/>
      </c:scatterChart>
      <c:valAx>
        <c:axId val="809264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9664480"/>
        <c:crosses val="autoZero"/>
        <c:crossBetween val="midCat"/>
      </c:valAx>
      <c:valAx>
        <c:axId val="1199664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92640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0589746367279997E-2"/>
          <c:y val="1.5006884385353501E-2"/>
          <c:w val="0.85060226908851999"/>
          <c:h val="0.9065621100641110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Sheet1!$X$2:$X$21</c:f>
              <c:numCache>
                <c:formatCode>General</c:formatCode>
                <c:ptCount val="20"/>
                <c:pt idx="0">
                  <c:v>33</c:v>
                </c:pt>
                <c:pt idx="1">
                  <c:v>20</c:v>
                </c:pt>
                <c:pt idx="2">
                  <c:v>36</c:v>
                </c:pt>
                <c:pt idx="3">
                  <c:v>13</c:v>
                </c:pt>
                <c:pt idx="4">
                  <c:v>12</c:v>
                </c:pt>
                <c:pt idx="5">
                  <c:v>6</c:v>
                </c:pt>
                <c:pt idx="6">
                  <c:v>12</c:v>
                </c:pt>
                <c:pt idx="7">
                  <c:v>8</c:v>
                </c:pt>
                <c:pt idx="8">
                  <c:v>10</c:v>
                </c:pt>
                <c:pt idx="9">
                  <c:v>13</c:v>
                </c:pt>
                <c:pt idx="10">
                  <c:v>7</c:v>
                </c:pt>
                <c:pt idx="11">
                  <c:v>13</c:v>
                </c:pt>
                <c:pt idx="12">
                  <c:v>17</c:v>
                </c:pt>
                <c:pt idx="13">
                  <c:v>5</c:v>
                </c:pt>
                <c:pt idx="14">
                  <c:v>8</c:v>
                </c:pt>
                <c:pt idx="15">
                  <c:v>5</c:v>
                </c:pt>
                <c:pt idx="16">
                  <c:v>11</c:v>
                </c:pt>
                <c:pt idx="17">
                  <c:v>2</c:v>
                </c:pt>
                <c:pt idx="18">
                  <c:v>5</c:v>
                </c:pt>
                <c:pt idx="19">
                  <c:v>8</c:v>
                </c:pt>
              </c:numCache>
            </c:numRef>
          </c:xVal>
          <c:yVal>
            <c:numRef>
              <c:f>Sheet1!$Y$2:$Y$21</c:f>
              <c:numCache>
                <c:formatCode>General</c:formatCode>
                <c:ptCount val="20"/>
                <c:pt idx="0">
                  <c:v>15</c:v>
                </c:pt>
                <c:pt idx="1">
                  <c:v>11</c:v>
                </c:pt>
                <c:pt idx="2">
                  <c:v>8</c:v>
                </c:pt>
                <c:pt idx="3">
                  <c:v>7</c:v>
                </c:pt>
                <c:pt idx="4">
                  <c:v>7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5</c:v>
                </c:pt>
                <c:pt idx="9">
                  <c:v>5</c:v>
                </c:pt>
                <c:pt idx="10">
                  <c:v>4</c:v>
                </c:pt>
                <c:pt idx="11">
                  <c:v>4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2</c:v>
                </c:pt>
                <c:pt idx="18">
                  <c:v>2</c:v>
                </c:pt>
                <c:pt idx="19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9B3-4EA4-8391-3F4B7F60EB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2876784"/>
        <c:axId val="876693312"/>
      </c:scatterChart>
      <c:valAx>
        <c:axId val="1112876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6693312"/>
        <c:crosses val="autoZero"/>
        <c:crossBetween val="midCat"/>
      </c:valAx>
      <c:valAx>
        <c:axId val="876693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287678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r>
              <a:rPr lang="en-US" sz="2000" dirty="0"/>
              <a:t>Upper Division 2-Year Graduation Rate (N=140,</a:t>
            </a:r>
            <a:r>
              <a:rPr lang="en-US" sz="2000" baseline="0" dirty="0"/>
              <a:t> 2010-2016)</a:t>
            </a:r>
            <a:r>
              <a:rPr lang="en-US" sz="2000" dirty="0"/>
              <a:t> 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4472C4"/>
            </a:solidFill>
            <a:ln w="25400"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'Figure 5'!$G$8:$G$18</c:f>
                <c:numCache>
                  <c:formatCode>General</c:formatCode>
                  <c:ptCount val="11"/>
                  <c:pt idx="0">
                    <c:v>1.2195121951219513E-2</c:v>
                  </c:pt>
                  <c:pt idx="1">
                    <c:v>1.7543859649122806E-2</c:v>
                  </c:pt>
                  <c:pt idx="3">
                    <c:v>1.4084507042253521E-2</c:v>
                  </c:pt>
                  <c:pt idx="4">
                    <c:v>2.9411764705882353E-2</c:v>
                  </c:pt>
                  <c:pt idx="6">
                    <c:v>1.2345679012345678E-2</c:v>
                  </c:pt>
                  <c:pt idx="7">
                    <c:v>1.6949152542372881E-2</c:v>
                  </c:pt>
                  <c:pt idx="9">
                    <c:v>1.0101010101010102E-2</c:v>
                  </c:pt>
                  <c:pt idx="10">
                    <c:v>2.4390243902439025E-2</c:v>
                  </c:pt>
                </c:numCache>
              </c:numRef>
            </c:plus>
            <c:minus>
              <c:numRef>
                <c:f>'Figure 5'!$G$8:$G$18</c:f>
                <c:numCache>
                  <c:formatCode>General</c:formatCode>
                  <c:ptCount val="11"/>
                  <c:pt idx="0">
                    <c:v>1.2195121951219513E-2</c:v>
                  </c:pt>
                  <c:pt idx="1">
                    <c:v>1.7543859649122806E-2</c:v>
                  </c:pt>
                  <c:pt idx="3">
                    <c:v>1.4084507042253521E-2</c:v>
                  </c:pt>
                  <c:pt idx="4">
                    <c:v>2.9411764705882353E-2</c:v>
                  </c:pt>
                  <c:pt idx="6">
                    <c:v>1.2345679012345678E-2</c:v>
                  </c:pt>
                  <c:pt idx="7">
                    <c:v>1.6949152542372881E-2</c:v>
                  </c:pt>
                  <c:pt idx="9">
                    <c:v>1.0101010101010102E-2</c:v>
                  </c:pt>
                  <c:pt idx="10">
                    <c:v>2.4390243902439025E-2</c:v>
                  </c:pt>
                </c:numCache>
              </c:numRef>
            </c:minus>
            <c:spPr>
              <a:noFill/>
              <a:ln w="317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'Figure 5'!$A$8:$A$18</c:f>
              <c:strCache>
                <c:ptCount val="11"/>
                <c:pt idx="0">
                  <c:v>Rep</c:v>
                </c:pt>
                <c:pt idx="1">
                  <c:v>URM</c:v>
                </c:pt>
                <c:pt idx="3">
                  <c:v>Male</c:v>
                </c:pt>
                <c:pt idx="4">
                  <c:v>Female</c:v>
                </c:pt>
                <c:pt idx="6">
                  <c:v>PHYS 390</c:v>
                </c:pt>
                <c:pt idx="7">
                  <c:v>No PHYS 390</c:v>
                </c:pt>
                <c:pt idx="9">
                  <c:v>Not LA</c:v>
                </c:pt>
                <c:pt idx="10">
                  <c:v>LA</c:v>
                </c:pt>
              </c:strCache>
            </c:strRef>
          </c:cat>
          <c:val>
            <c:numRef>
              <c:f>'Figure 5'!$F$8:$F$12</c:f>
              <c:numCache>
                <c:formatCode>General</c:formatCode>
                <c:ptCount val="5"/>
                <c:pt idx="0">
                  <c:v>0.70731707317073167</c:v>
                </c:pt>
                <c:pt idx="1">
                  <c:v>0.73684210526315785</c:v>
                </c:pt>
                <c:pt idx="3">
                  <c:v>0.57746478873239437</c:v>
                </c:pt>
                <c:pt idx="4">
                  <c:v>0.8529411764705882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E8-4E3A-86ED-34BC2CF64D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0806360"/>
        <c:axId val="1"/>
      </c:barChart>
      <c:catAx>
        <c:axId val="420806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208063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Tutor Contacts Spring 2017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Sheet2!$E:$E</c:f>
              <c:numCache>
                <c:formatCode>m/d/yyyy</c:formatCode>
                <c:ptCount val="1048576"/>
                <c:pt idx="0">
                  <c:v>42772</c:v>
                </c:pt>
                <c:pt idx="1">
                  <c:v>42841</c:v>
                </c:pt>
                <c:pt idx="2">
                  <c:v>42781</c:v>
                </c:pt>
                <c:pt idx="3">
                  <c:v>42779</c:v>
                </c:pt>
                <c:pt idx="4">
                  <c:v>42788</c:v>
                </c:pt>
                <c:pt idx="5">
                  <c:v>42789</c:v>
                </c:pt>
                <c:pt idx="6">
                  <c:v>42793</c:v>
                </c:pt>
                <c:pt idx="7">
                  <c:v>42787</c:v>
                </c:pt>
                <c:pt idx="8">
                  <c:v>42811</c:v>
                </c:pt>
                <c:pt idx="9">
                  <c:v>42773</c:v>
                </c:pt>
                <c:pt idx="10">
                  <c:v>42774</c:v>
                </c:pt>
                <c:pt idx="11">
                  <c:v>42775</c:v>
                </c:pt>
                <c:pt idx="12">
                  <c:v>42776</c:v>
                </c:pt>
                <c:pt idx="13">
                  <c:v>42780</c:v>
                </c:pt>
                <c:pt idx="14">
                  <c:v>42782</c:v>
                </c:pt>
                <c:pt idx="15">
                  <c:v>42782</c:v>
                </c:pt>
                <c:pt idx="16">
                  <c:v>42783</c:v>
                </c:pt>
                <c:pt idx="17">
                  <c:v>42786</c:v>
                </c:pt>
                <c:pt idx="18">
                  <c:v>42794</c:v>
                </c:pt>
                <c:pt idx="19">
                  <c:v>42796</c:v>
                </c:pt>
                <c:pt idx="20">
                  <c:v>42797</c:v>
                </c:pt>
                <c:pt idx="21">
                  <c:v>42800</c:v>
                </c:pt>
                <c:pt idx="22">
                  <c:v>42801</c:v>
                </c:pt>
                <c:pt idx="23">
                  <c:v>42801</c:v>
                </c:pt>
                <c:pt idx="24">
                  <c:v>42802</c:v>
                </c:pt>
                <c:pt idx="25">
                  <c:v>42803</c:v>
                </c:pt>
                <c:pt idx="26">
                  <c:v>42807</c:v>
                </c:pt>
                <c:pt idx="27">
                  <c:v>42808</c:v>
                </c:pt>
                <c:pt idx="28">
                  <c:v>42809</c:v>
                </c:pt>
                <c:pt idx="29">
                  <c:v>42810</c:v>
                </c:pt>
                <c:pt idx="30">
                  <c:v>42814</c:v>
                </c:pt>
                <c:pt idx="31">
                  <c:v>42829</c:v>
                </c:pt>
                <c:pt idx="32">
                  <c:v>42830</c:v>
                </c:pt>
                <c:pt idx="33">
                  <c:v>42834</c:v>
                </c:pt>
                <c:pt idx="34">
                  <c:v>42836</c:v>
                </c:pt>
                <c:pt idx="35">
                  <c:v>42837</c:v>
                </c:pt>
                <c:pt idx="36">
                  <c:v>42843</c:v>
                </c:pt>
                <c:pt idx="37">
                  <c:v>42844</c:v>
                </c:pt>
                <c:pt idx="38">
                  <c:v>42850</c:v>
                </c:pt>
                <c:pt idx="39">
                  <c:v>42795</c:v>
                </c:pt>
                <c:pt idx="40">
                  <c:v>42828</c:v>
                </c:pt>
                <c:pt idx="41">
                  <c:v>42815</c:v>
                </c:pt>
                <c:pt idx="42">
                  <c:v>42816</c:v>
                </c:pt>
                <c:pt idx="43">
                  <c:v>42817</c:v>
                </c:pt>
                <c:pt idx="44">
                  <c:v>42831</c:v>
                </c:pt>
                <c:pt idx="45">
                  <c:v>42838</c:v>
                </c:pt>
                <c:pt idx="46">
                  <c:v>42845</c:v>
                </c:pt>
                <c:pt idx="47">
                  <c:v>42851</c:v>
                </c:pt>
                <c:pt idx="48">
                  <c:v>42852</c:v>
                </c:pt>
                <c:pt idx="49">
                  <c:v>42849</c:v>
                </c:pt>
              </c:numCache>
            </c:numRef>
          </c:cat>
          <c:val>
            <c:numRef>
              <c:f>Sheet2!$F$1:$F$53</c:f>
              <c:numCache>
                <c:formatCode>General</c:formatCode>
                <c:ptCount val="53"/>
                <c:pt idx="0">
                  <c:v>3</c:v>
                </c:pt>
                <c:pt idx="1">
                  <c:v>7</c:v>
                </c:pt>
                <c:pt idx="2">
                  <c:v>3</c:v>
                </c:pt>
                <c:pt idx="3">
                  <c:v>15</c:v>
                </c:pt>
                <c:pt idx="4">
                  <c:v>7</c:v>
                </c:pt>
                <c:pt idx="5">
                  <c:v>10</c:v>
                </c:pt>
                <c:pt idx="6">
                  <c:v>9</c:v>
                </c:pt>
                <c:pt idx="7">
                  <c:v>3</c:v>
                </c:pt>
                <c:pt idx="8">
                  <c:v>2</c:v>
                </c:pt>
                <c:pt idx="9">
                  <c:v>9</c:v>
                </c:pt>
                <c:pt idx="10">
                  <c:v>5</c:v>
                </c:pt>
                <c:pt idx="11">
                  <c:v>9</c:v>
                </c:pt>
                <c:pt idx="12">
                  <c:v>3</c:v>
                </c:pt>
                <c:pt idx="13">
                  <c:v>4</c:v>
                </c:pt>
                <c:pt idx="14">
                  <c:v>5</c:v>
                </c:pt>
                <c:pt idx="15">
                  <c:v>7</c:v>
                </c:pt>
                <c:pt idx="16">
                  <c:v>2</c:v>
                </c:pt>
                <c:pt idx="17">
                  <c:v>12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17</c:v>
                </c:pt>
                <c:pt idx="22">
                  <c:v>7</c:v>
                </c:pt>
                <c:pt idx="23">
                  <c:v>9</c:v>
                </c:pt>
                <c:pt idx="24">
                  <c:v>3</c:v>
                </c:pt>
                <c:pt idx="25">
                  <c:v>19</c:v>
                </c:pt>
                <c:pt idx="26">
                  <c:v>16</c:v>
                </c:pt>
                <c:pt idx="27">
                  <c:v>4</c:v>
                </c:pt>
                <c:pt idx="28">
                  <c:v>5</c:v>
                </c:pt>
                <c:pt idx="29">
                  <c:v>10</c:v>
                </c:pt>
                <c:pt idx="30">
                  <c:v>1</c:v>
                </c:pt>
                <c:pt idx="31">
                  <c:v>2</c:v>
                </c:pt>
                <c:pt idx="32">
                  <c:v>4</c:v>
                </c:pt>
                <c:pt idx="33">
                  <c:v>1</c:v>
                </c:pt>
                <c:pt idx="34">
                  <c:v>2</c:v>
                </c:pt>
                <c:pt idx="35">
                  <c:v>6</c:v>
                </c:pt>
                <c:pt idx="36">
                  <c:v>2</c:v>
                </c:pt>
                <c:pt idx="37">
                  <c:v>3</c:v>
                </c:pt>
                <c:pt idx="38">
                  <c:v>7</c:v>
                </c:pt>
                <c:pt idx="39">
                  <c:v>8</c:v>
                </c:pt>
                <c:pt idx="40">
                  <c:v>3</c:v>
                </c:pt>
                <c:pt idx="41">
                  <c:v>3</c:v>
                </c:pt>
                <c:pt idx="42">
                  <c:v>1</c:v>
                </c:pt>
                <c:pt idx="43">
                  <c:v>3</c:v>
                </c:pt>
                <c:pt idx="44">
                  <c:v>3</c:v>
                </c:pt>
                <c:pt idx="45">
                  <c:v>4</c:v>
                </c:pt>
                <c:pt idx="46">
                  <c:v>5</c:v>
                </c:pt>
                <c:pt idx="47">
                  <c:v>3</c:v>
                </c:pt>
                <c:pt idx="48">
                  <c:v>9</c:v>
                </c:pt>
                <c:pt idx="49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F2-4C5E-88FA-119796CCC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99666256"/>
        <c:axId val="732785312"/>
      </c:barChart>
      <c:dateAx>
        <c:axId val="119966625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2785312"/>
        <c:crosses val="autoZero"/>
        <c:auto val="1"/>
        <c:lblOffset val="100"/>
        <c:baseTimeUnit val="days"/>
      </c:dateAx>
      <c:valAx>
        <c:axId val="732785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9666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r>
              <a:rPr lang="en-US" sz="2000" dirty="0"/>
              <a:t>Upper Division Graduation Rate (N=140) 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4472C4"/>
            </a:solidFill>
            <a:ln w="25400"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'Figure 5'!$G$8:$G$18</c:f>
                <c:numCache>
                  <c:formatCode>General</c:formatCode>
                  <c:ptCount val="11"/>
                  <c:pt idx="0">
                    <c:v>1.2195121951219513E-2</c:v>
                  </c:pt>
                  <c:pt idx="1">
                    <c:v>1.7543859649122806E-2</c:v>
                  </c:pt>
                  <c:pt idx="3">
                    <c:v>1.4084507042253521E-2</c:v>
                  </c:pt>
                  <c:pt idx="4">
                    <c:v>2.9411764705882353E-2</c:v>
                  </c:pt>
                  <c:pt idx="6">
                    <c:v>1.2345679012345678E-2</c:v>
                  </c:pt>
                  <c:pt idx="7">
                    <c:v>1.6949152542372881E-2</c:v>
                  </c:pt>
                  <c:pt idx="9">
                    <c:v>1.0101010101010102E-2</c:v>
                  </c:pt>
                  <c:pt idx="10">
                    <c:v>2.4390243902439025E-2</c:v>
                  </c:pt>
                </c:numCache>
              </c:numRef>
            </c:plus>
            <c:minus>
              <c:numRef>
                <c:f>'Figure 5'!$G$8:$G$18</c:f>
                <c:numCache>
                  <c:formatCode>General</c:formatCode>
                  <c:ptCount val="11"/>
                  <c:pt idx="0">
                    <c:v>1.2195121951219513E-2</c:v>
                  </c:pt>
                  <c:pt idx="1">
                    <c:v>1.7543859649122806E-2</c:v>
                  </c:pt>
                  <c:pt idx="3">
                    <c:v>1.4084507042253521E-2</c:v>
                  </c:pt>
                  <c:pt idx="4">
                    <c:v>2.9411764705882353E-2</c:v>
                  </c:pt>
                  <c:pt idx="6">
                    <c:v>1.2345679012345678E-2</c:v>
                  </c:pt>
                  <c:pt idx="7">
                    <c:v>1.6949152542372881E-2</c:v>
                  </c:pt>
                  <c:pt idx="9">
                    <c:v>1.0101010101010102E-2</c:v>
                  </c:pt>
                  <c:pt idx="10">
                    <c:v>2.4390243902439025E-2</c:v>
                  </c:pt>
                </c:numCache>
              </c:numRef>
            </c:minus>
            <c:spPr>
              <a:noFill/>
              <a:ln w="317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'Figure 5'!$A$8:$A$18</c:f>
              <c:strCache>
                <c:ptCount val="11"/>
                <c:pt idx="0">
                  <c:v>Rep</c:v>
                </c:pt>
                <c:pt idx="1">
                  <c:v>URM</c:v>
                </c:pt>
                <c:pt idx="3">
                  <c:v>Male</c:v>
                </c:pt>
                <c:pt idx="4">
                  <c:v>Female</c:v>
                </c:pt>
                <c:pt idx="6">
                  <c:v>PHYS 390</c:v>
                </c:pt>
                <c:pt idx="7">
                  <c:v>No PHYS 390</c:v>
                </c:pt>
                <c:pt idx="9">
                  <c:v>Not LA</c:v>
                </c:pt>
                <c:pt idx="10">
                  <c:v>LA</c:v>
                </c:pt>
              </c:strCache>
            </c:strRef>
          </c:cat>
          <c:val>
            <c:numRef>
              <c:f>'Figure 5'!$F$8:$F$18</c:f>
              <c:numCache>
                <c:formatCode>General</c:formatCode>
                <c:ptCount val="11"/>
                <c:pt idx="0">
                  <c:v>0.70731707317073167</c:v>
                </c:pt>
                <c:pt idx="1">
                  <c:v>0.73684210526315785</c:v>
                </c:pt>
                <c:pt idx="3">
                  <c:v>0.57746478873239437</c:v>
                </c:pt>
                <c:pt idx="4">
                  <c:v>0.8529411764705882</c:v>
                </c:pt>
                <c:pt idx="6">
                  <c:v>0.81481481481481477</c:v>
                </c:pt>
                <c:pt idx="7">
                  <c:v>0.57627118644067798</c:v>
                </c:pt>
                <c:pt idx="9">
                  <c:v>0.65656565656565657</c:v>
                </c:pt>
                <c:pt idx="10">
                  <c:v>0.85365853658536583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40-4C00-BF44-E26191781D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0806360"/>
        <c:axId val="1"/>
      </c:barChart>
      <c:catAx>
        <c:axId val="420806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208063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0.29125</cdr:x>
      <cdr:y>0.58731</cdr:y>
    </cdr:from>
    <cdr:to>
      <cdr:x>0.32779</cdr:x>
      <cdr:y>0.62079</cdr:y>
    </cdr:to>
    <cdr:sp macro="" textlink="">
      <cdr:nvSpPr>
        <cdr:cNvPr id="2" name="Donut 14"/>
        <cdr:cNvSpPr/>
      </cdr:nvSpPr>
      <cdr:spPr bwMode="auto">
        <a:xfrm xmlns:a="http://schemas.openxmlformats.org/drawingml/2006/main">
          <a:off x="1252536" y="2896028"/>
          <a:ext cx="157141" cy="165090"/>
        </a:xfrm>
        <a:prstGeom xmlns:a="http://schemas.openxmlformats.org/drawingml/2006/main" prst="donut">
          <a:avLst/>
        </a:prstGeom>
        <a:solidFill xmlns:a="http://schemas.openxmlformats.org/drawingml/2006/main">
          <a:srgbClr val="FF0000"/>
        </a:solidFill>
        <a:ln xmlns:a="http://schemas.openxmlformats.org/drawingml/2006/main"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defRPr>
          </a:lvl9pPr>
        </a:lstStyle>
        <a:p xmlns:a="http://schemas.openxmlformats.org/drawingml/2006/main">
          <a:pPr>
            <a:buFontTx/>
            <a:buChar char="•"/>
            <a:defRPr/>
          </a:pPr>
          <a:endParaRPr lang="en-US">
            <a:latin typeface="Arial" pitchFamily="16" charset="0"/>
            <a:ea typeface="ＭＳ Ｐゴシック" pitchFamily="16" charset="-128"/>
            <a:cs typeface="ＭＳ Ｐゴシック" pitchFamily="16" charset="-128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0.49127</cdr:x>
      <cdr:y>0.49191</cdr:y>
    </cdr:from>
    <cdr:to>
      <cdr:x>0.96602</cdr:x>
      <cdr:y>0.55374</cdr:y>
    </cdr:to>
    <cdr:sp macro="" textlink="">
      <cdr:nvSpPr>
        <cdr:cNvPr id="2" name="TextBox 93"/>
        <cdr:cNvSpPr txBox="1"/>
      </cdr:nvSpPr>
      <cdr:spPr>
        <a:xfrm xmlns:a="http://schemas.openxmlformats.org/drawingml/2006/main">
          <a:off x="1650802" y="2448440"/>
          <a:ext cx="1595309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San Luis Obispo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A1BADC-5B0A-40A5-8135-6C12B649DC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FontTx/>
              <a:buChar char="•"/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AC5919-B59C-4FB9-B6B2-9CDE6999F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Char char="•"/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0734D3A6-023E-4B4F-9EB8-ADFADDF8928D}" type="datetimeFigureOut">
              <a:rPr lang="en-US" altLang="en-US"/>
              <a:pPr>
                <a:defRPr/>
              </a:pPr>
              <a:t>1/6/2018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18D43B-0C1B-447D-97CC-6BEC15CEAF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FontTx/>
              <a:buChar char="•"/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7E0A7-9BD0-459B-8154-C41C3478D8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Char char="•"/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B283424-BC77-42F1-96DF-653CC418C9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9993A7DD-2BD7-4C63-8F5F-5920F5B51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621E6A2-6408-4F00-A07C-FA52B219143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3EBBEC6B-35AB-4486-83C9-067DC4DA8A62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EFDB5D8D-5922-46BA-8045-D0224E07B08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65BA12C4-BD0E-4899-A813-9EE52EB0270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5B0B2722-CFEF-4D4B-B005-9DB9C93DB5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2CC4B419-2A62-49C0-8D41-0514E3E5A0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6" charset="0"/>
        <a:ea typeface="ＭＳ Ｐゴシック" pitchFamily="16" charset="-128"/>
        <a:cs typeface="ＭＳ Ｐゴシック" pitchFamily="1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6" charset="0"/>
        <a:ea typeface="ＭＳ Ｐゴシック" pitchFamily="1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6" charset="0"/>
        <a:ea typeface="ＭＳ Ｐゴシック" pitchFamily="1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6" charset="0"/>
        <a:ea typeface="ＭＳ Ｐゴシック" pitchFamily="1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6" charset="0"/>
        <a:ea typeface="ＭＳ Ｐゴシック" pitchFamily="1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>
            <a:extLst>
              <a:ext uri="{FF2B5EF4-FFF2-40B4-BE49-F238E27FC236}">
                <a16:creationId xmlns:a16="http://schemas.microsoft.com/office/drawing/2014/main" id="{61E30339-16F5-44AA-B0FF-0CF9335F42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7FA4F6C-3A2A-4DDF-AEEB-CB23922D9491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02678151-2EEB-4D70-B037-78C79F4CB86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FFDA88B-E832-4C69-B16C-22CCAF4E39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>
            <a:extLst>
              <a:ext uri="{FF2B5EF4-FFF2-40B4-BE49-F238E27FC236}">
                <a16:creationId xmlns:a16="http://schemas.microsoft.com/office/drawing/2014/main" id="{51F99F59-7B8A-4C36-B075-07A2084912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A50905D-A4E6-40FA-AC78-DEA25C63D4DD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DD809F09-7834-4AB5-B157-BD97681B4A3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5AD11451-430C-48C3-A25D-0AEFE3AAD9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>
            <a:extLst>
              <a:ext uri="{FF2B5EF4-FFF2-40B4-BE49-F238E27FC236}">
                <a16:creationId xmlns:a16="http://schemas.microsoft.com/office/drawing/2014/main" id="{C588BADE-7732-488D-B669-D28EF3931FD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>
            <a:extLst>
              <a:ext uri="{FF2B5EF4-FFF2-40B4-BE49-F238E27FC236}">
                <a16:creationId xmlns:a16="http://schemas.microsoft.com/office/drawing/2014/main" id="{2737F0A4-3015-49F8-8282-E14C2CFE4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The city of Long Beach is one of the most diverse cities in the US.</a:t>
            </a:r>
          </a:p>
        </p:txBody>
      </p:sp>
      <p:sp>
        <p:nvSpPr>
          <p:cNvPr id="11267" name="Slide Number Placeholder 3">
            <a:extLst>
              <a:ext uri="{FF2B5EF4-FFF2-40B4-BE49-F238E27FC236}">
                <a16:creationId xmlns:a16="http://schemas.microsoft.com/office/drawing/2014/main" id="{BC795151-475A-47D2-BF66-FDD8A463CE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5ED053E-2469-43FD-8933-F93FB0036E28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170651AD-1523-4D3C-8EAC-E67B9B7180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8327F0A6-B5BE-4971-9B7E-E3B37B32F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Mount Holyoke, UC Berkeley just below CSULB and MIT. I increase the % of women.</a:t>
            </a: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F502F5C1-8CDD-4263-908D-9B14FFB253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15626C6-6A59-4931-AA6C-4370CA664140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65BED99C-065A-49FB-95DF-CE25DE7D2D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E31B4E50-1A28-4388-A2B2-70285FD7B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3182A666-3114-4213-A3D2-D7499102D6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44961F5-9485-42BF-B1FE-05B207B1A9C0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Ø"/>
              <a:defRPr/>
            </a:lvl1pPr>
            <a:lvl2pPr marL="742950" indent="-285750">
              <a:buFont typeface="Wingdings" charset="2"/>
              <a:buChar char="v"/>
              <a:defRPr/>
            </a:lvl2pPr>
            <a:lvl3pPr marL="1143000" indent="-228600">
              <a:buFont typeface="Wingdings" charset="2"/>
              <a:buChar char="ü"/>
              <a:defRPr/>
            </a:lvl3pPr>
            <a:lvl4pPr marL="1600200" indent="-228600">
              <a:buFont typeface="Wingdings" charset="2"/>
              <a:buChar char="§"/>
              <a:defRPr/>
            </a:lvl4pPr>
            <a:lvl5pPr marL="2171700" indent="-342900">
              <a:buFont typeface="Arial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0F7A9-FEA7-4619-A3C3-8A59252F6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Char char="•"/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2A988A4E-08D0-46A5-8E5D-E15F6173A920}" type="datetimeFigureOut">
              <a:rPr lang="en-US" altLang="en-US"/>
              <a:pPr>
                <a:defRPr/>
              </a:pPr>
              <a:t>1/6/2018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77433-A45E-43D9-A64B-5A339453C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buFontTx/>
              <a:buChar char="•"/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BC0CD-CABE-465B-A331-5DE2AC821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Char char="•"/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C0B664F-C7BD-4972-9C5D-25F6247B75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5763376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E87869-D3A4-41E5-96E7-653361B72D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buFontTx/>
              <a:buChar char="•"/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C6EE7D-E622-4284-B424-349D676B02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buFontTx/>
              <a:buChar char="•"/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C2ED0A-6FE2-43F3-BA7C-A2AD830C85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Char char="•"/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928B485-35D9-48D3-9D2E-E773EC855D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2577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45E2CC6-A6BC-4434-B85E-76D94437704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45720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1027" name="Picture 3" descr="PhysDepartment Logo.jpg">
            <a:extLst>
              <a:ext uri="{FF2B5EF4-FFF2-40B4-BE49-F238E27FC236}">
                <a16:creationId xmlns:a16="http://schemas.microsoft.com/office/drawing/2014/main" id="{0C6230D3-0D0B-4351-83B7-90EA14D136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109538"/>
            <a:ext cx="1236662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000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00000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00000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00000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00000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6" charset="0"/>
          <a:ea typeface="Osaka" pitchFamily="16" charset="-128"/>
          <a:cs typeface="Osaka" pitchFamily="16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6" charset="0"/>
          <a:ea typeface="Osaka" pitchFamily="16" charset="-128"/>
          <a:cs typeface="Osaka" pitchFamily="16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6" charset="0"/>
          <a:ea typeface="Osaka" pitchFamily="16" charset="-128"/>
          <a:cs typeface="Osaka" pitchFamily="16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6" charset="0"/>
          <a:ea typeface="Osaka" pitchFamily="16" charset="-128"/>
          <a:cs typeface="Osaka" pitchFamily="1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2" descr="CSULBLogo.png">
            <a:extLst>
              <a:ext uri="{FF2B5EF4-FFF2-40B4-BE49-F238E27FC236}">
                <a16:creationId xmlns:a16="http://schemas.microsoft.com/office/drawing/2014/main" id="{63240760-2E8F-4CD5-ACAE-F6C022420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09696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5">
            <a:extLst>
              <a:ext uri="{FF2B5EF4-FFF2-40B4-BE49-F238E27FC236}">
                <a16:creationId xmlns:a16="http://schemas.microsoft.com/office/drawing/2014/main" id="{2A1832B4-1DAA-44FB-8722-07C03E919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00200"/>
            <a:ext cx="91440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Aft>
                <a:spcPts val="300"/>
              </a:spcAft>
            </a:pPr>
            <a:r>
              <a:rPr lang="en-US" altLang="en-US" b="1" dirty="0">
                <a:latin typeface="Calibri" panose="020F0502020204030204" pitchFamily="34" charset="0"/>
              </a:rPr>
              <a:t>Galen T. Pickett, Chuhee Kwon, Laura Henriques</a:t>
            </a:r>
          </a:p>
        </p:txBody>
      </p:sp>
      <p:sp>
        <p:nvSpPr>
          <p:cNvPr id="6147" name="TextBox 5">
            <a:extLst>
              <a:ext uri="{FF2B5EF4-FFF2-40B4-BE49-F238E27FC236}">
                <a16:creationId xmlns:a16="http://schemas.microsoft.com/office/drawing/2014/main" id="{8BF2A7B1-2883-4543-9C19-7280CC027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1336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148" name="Freeform 10">
            <a:extLst>
              <a:ext uri="{FF2B5EF4-FFF2-40B4-BE49-F238E27FC236}">
                <a16:creationId xmlns:a16="http://schemas.microsoft.com/office/drawing/2014/main" id="{85E89C64-E696-4CCA-B284-0E20BA26158D}"/>
              </a:ext>
            </a:extLst>
          </p:cNvPr>
          <p:cNvSpPr>
            <a:spLocks/>
          </p:cNvSpPr>
          <p:nvPr/>
        </p:nvSpPr>
        <p:spPr bwMode="auto">
          <a:xfrm>
            <a:off x="2506663" y="2595563"/>
            <a:ext cx="3840162" cy="336550"/>
          </a:xfrm>
          <a:custGeom>
            <a:avLst/>
            <a:gdLst>
              <a:gd name="T0" fmla="*/ 0 w 3840687"/>
              <a:gd name="T1" fmla="*/ 141716 h 337679"/>
              <a:gd name="T2" fmla="*/ 3565390 w 3840687"/>
              <a:gd name="T3" fmla="*/ 202451 h 337679"/>
              <a:gd name="T4" fmla="*/ 3554388 w 3840687"/>
              <a:gd name="T5" fmla="*/ 0 h 3376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0687" h="337679">
                <a:moveTo>
                  <a:pt x="0" y="154609"/>
                </a:moveTo>
                <a:cubicBezTo>
                  <a:pt x="1491790" y="200623"/>
                  <a:pt x="2983580" y="246638"/>
                  <a:pt x="3578087" y="220870"/>
                </a:cubicBezTo>
                <a:cubicBezTo>
                  <a:pt x="4172594" y="195102"/>
                  <a:pt x="3572565" y="616594"/>
                  <a:pt x="3567043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cxnSp>
        <p:nvCxnSpPr>
          <p:cNvPr id="6149" name="Straight Arrow Connector 29">
            <a:extLst>
              <a:ext uri="{FF2B5EF4-FFF2-40B4-BE49-F238E27FC236}">
                <a16:creationId xmlns:a16="http://schemas.microsoft.com/office/drawing/2014/main" id="{D931458D-401A-4DBA-99F9-FAE90D1077B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030538" y="3352800"/>
            <a:ext cx="3013075" cy="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0" name="Straight Connector 4">
            <a:extLst>
              <a:ext uri="{FF2B5EF4-FFF2-40B4-BE49-F238E27FC236}">
                <a16:creationId xmlns:a16="http://schemas.microsoft.com/office/drawing/2014/main" id="{CB87143D-BF47-4E1A-90AB-B2B70652928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91000" y="2438400"/>
            <a:ext cx="914400" cy="914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grpSp>
        <p:nvGrpSpPr>
          <p:cNvPr id="6151" name="Group 5">
            <a:extLst>
              <a:ext uri="{FF2B5EF4-FFF2-40B4-BE49-F238E27FC236}">
                <a16:creationId xmlns:a16="http://schemas.microsoft.com/office/drawing/2014/main" id="{F6745D68-92C9-4643-B429-C9B5060418EA}"/>
              </a:ext>
            </a:extLst>
          </p:cNvPr>
          <p:cNvGrpSpPr>
            <a:grpSpLocks/>
          </p:cNvGrpSpPr>
          <p:nvPr/>
        </p:nvGrpSpPr>
        <p:grpSpPr bwMode="auto">
          <a:xfrm>
            <a:off x="2682875" y="3548063"/>
            <a:ext cx="3778250" cy="1555750"/>
            <a:chOff x="914400" y="3547905"/>
            <a:chExt cx="3778247" cy="1555750"/>
          </a:xfrm>
        </p:grpSpPr>
        <p:pic>
          <p:nvPicPr>
            <p:cNvPr id="6162" name="Picture 3">
              <a:extLst>
                <a:ext uri="{FF2B5EF4-FFF2-40B4-BE49-F238E27FC236}">
                  <a16:creationId xmlns:a16="http://schemas.microsoft.com/office/drawing/2014/main" id="{A62C5D28-323E-409F-8FE5-8A37A1969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6" r="8333"/>
            <a:stretch>
              <a:fillRect/>
            </a:stretch>
          </p:blipFill>
          <p:spPr bwMode="auto">
            <a:xfrm>
              <a:off x="3522660" y="3548699"/>
              <a:ext cx="1169987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3" name="Picture 3">
              <a:extLst>
                <a:ext uri="{FF2B5EF4-FFF2-40B4-BE49-F238E27FC236}">
                  <a16:creationId xmlns:a16="http://schemas.microsoft.com/office/drawing/2014/main" id="{5278734B-9D33-4821-B0B4-92A427D79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14"/>
            <a:stretch>
              <a:fillRect/>
            </a:stretch>
          </p:blipFill>
          <p:spPr bwMode="auto">
            <a:xfrm>
              <a:off x="914400" y="3548699"/>
              <a:ext cx="1173163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4" name="Picture 16">
              <a:extLst>
                <a:ext uri="{FF2B5EF4-FFF2-40B4-BE49-F238E27FC236}">
                  <a16:creationId xmlns:a16="http://schemas.microsoft.com/office/drawing/2014/main" id="{6C3C2653-6935-4275-A5A0-D80493C8688B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19" r="16016"/>
            <a:stretch>
              <a:fillRect/>
            </a:stretch>
          </p:blipFill>
          <p:spPr bwMode="auto">
            <a:xfrm>
              <a:off x="2220118" y="3547905"/>
              <a:ext cx="1169987" cy="155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52" name="Group 4">
            <a:extLst>
              <a:ext uri="{FF2B5EF4-FFF2-40B4-BE49-F238E27FC236}">
                <a16:creationId xmlns:a16="http://schemas.microsoft.com/office/drawing/2014/main" id="{A0549771-756C-42BD-889C-1720E2DAEBA8}"/>
              </a:ext>
            </a:extLst>
          </p:cNvPr>
          <p:cNvGrpSpPr>
            <a:grpSpLocks/>
          </p:cNvGrpSpPr>
          <p:nvPr/>
        </p:nvGrpSpPr>
        <p:grpSpPr bwMode="auto">
          <a:xfrm>
            <a:off x="877888" y="5218113"/>
            <a:ext cx="7388225" cy="1555750"/>
            <a:chOff x="611758" y="5218682"/>
            <a:chExt cx="7389242" cy="1554480"/>
          </a:xfrm>
        </p:grpSpPr>
        <p:pic>
          <p:nvPicPr>
            <p:cNvPr id="6156" name="Picture 5">
              <a:extLst>
                <a:ext uri="{FF2B5EF4-FFF2-40B4-BE49-F238E27FC236}">
                  <a16:creationId xmlns:a16="http://schemas.microsoft.com/office/drawing/2014/main" id="{9662C1DD-7C03-4361-81B2-629A519A3221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6"/>
            <a:stretch>
              <a:fillRect/>
            </a:stretch>
          </p:blipFill>
          <p:spPr bwMode="auto">
            <a:xfrm>
              <a:off x="4344543" y="5218841"/>
              <a:ext cx="1169987" cy="155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Picture 6">
              <a:extLst>
                <a:ext uri="{FF2B5EF4-FFF2-40B4-BE49-F238E27FC236}">
                  <a16:creationId xmlns:a16="http://schemas.microsoft.com/office/drawing/2014/main" id="{ED8E44FB-0507-4C05-BA78-75A1D5075470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8518" y="5218841"/>
              <a:ext cx="1169988" cy="155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7">
              <a:extLst>
                <a:ext uri="{FF2B5EF4-FFF2-40B4-BE49-F238E27FC236}">
                  <a16:creationId xmlns:a16="http://schemas.microsoft.com/office/drawing/2014/main" id="{7EB85CC6-74FE-4D60-99E8-348EAEB40695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758" y="5218841"/>
              <a:ext cx="1169987" cy="155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7">
              <a:extLst>
                <a:ext uri="{FF2B5EF4-FFF2-40B4-BE49-F238E27FC236}">
                  <a16:creationId xmlns:a16="http://schemas.microsoft.com/office/drawing/2014/main" id="{8A935577-D726-447E-B4DE-1D646B7B0195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555" y="5218841"/>
              <a:ext cx="1169988" cy="155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2">
              <a:extLst>
                <a:ext uri="{FF2B5EF4-FFF2-40B4-BE49-F238E27FC236}">
                  <a16:creationId xmlns:a16="http://schemas.microsoft.com/office/drawing/2014/main" id="{08B18EBA-A91C-4570-981E-EB03C22D8FFB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" r="4265"/>
            <a:stretch>
              <a:fillRect/>
            </a:stretch>
          </p:blipFill>
          <p:spPr bwMode="auto">
            <a:xfrm>
              <a:off x="3101531" y="5218841"/>
              <a:ext cx="1169987" cy="155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1" name="Picture 3">
              <a:extLst>
                <a:ext uri="{FF2B5EF4-FFF2-40B4-BE49-F238E27FC236}">
                  <a16:creationId xmlns:a16="http://schemas.microsoft.com/office/drawing/2014/main" id="{9FC986E7-2B99-4B54-8A46-A7F2ED2A6FBD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7"/>
            <a:stretch>
              <a:fillRect/>
            </a:stretch>
          </p:blipFill>
          <p:spPr bwMode="auto">
            <a:xfrm>
              <a:off x="6830568" y="5218682"/>
              <a:ext cx="1170432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4">
            <a:extLst>
              <a:ext uri="{FF2B5EF4-FFF2-40B4-BE49-F238E27FC236}">
                <a16:creationId xmlns:a16="http://schemas.microsoft.com/office/drawing/2014/main" id="{90B3F061-0034-49FC-877D-EAF536ADE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738" y="381000"/>
            <a:ext cx="6742112" cy="1143000"/>
          </a:xfrm>
          <a:prstGeom prst="rect">
            <a:avLst/>
          </a:prstGeom>
          <a:noFill/>
          <a:ln>
            <a:noFill/>
          </a:ln>
          <a:effectLst>
            <a:outerShdw blurRad="63500" dist="25399" dir="53981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70000"/>
              </a:lnSpc>
              <a:spcAft>
                <a:spcPts val="600"/>
              </a:spcAft>
              <a:defRPr/>
            </a:pPr>
            <a:r>
              <a:rPr lang="en-US" altLang="en-US" sz="2600" b="1" dirty="0">
                <a:solidFill>
                  <a:srgbClr val="C00000"/>
                </a:solidFill>
                <a:latin typeface="Chalkboard" charset="0"/>
              </a:rPr>
              <a:t>California State University Long Beach</a:t>
            </a:r>
          </a:p>
          <a:p>
            <a:pPr algn="ctr">
              <a:lnSpc>
                <a:spcPct val="70000"/>
              </a:lnSpc>
              <a:spcAft>
                <a:spcPts val="600"/>
              </a:spcAft>
              <a:defRPr/>
            </a:pPr>
            <a:endParaRPr lang="en-US" altLang="en-US" sz="1400" b="1" dirty="0">
              <a:solidFill>
                <a:srgbClr val="C00000"/>
              </a:solidFill>
              <a:latin typeface="Chalkboard" charset="0"/>
            </a:endParaRPr>
          </a:p>
          <a:p>
            <a:pPr algn="ctr">
              <a:lnSpc>
                <a:spcPct val="70000"/>
              </a:lnSpc>
              <a:spcAft>
                <a:spcPts val="600"/>
              </a:spcAft>
              <a:defRPr/>
            </a:pPr>
            <a:r>
              <a:rPr lang="en-US" altLang="en-US" sz="2600" b="1" dirty="0" err="1">
                <a:solidFill>
                  <a:srgbClr val="C00000"/>
                </a:solidFill>
                <a:latin typeface="Chalkboard" charset="0"/>
              </a:rPr>
              <a:t>PhysTEC</a:t>
            </a:r>
            <a:r>
              <a:rPr lang="en-US" altLang="en-US" sz="2600" b="1" dirty="0">
                <a:solidFill>
                  <a:srgbClr val="C00000"/>
                </a:solidFill>
                <a:latin typeface="Chalkboard" charset="0"/>
              </a:rPr>
              <a:t> Impact at CSU Long Beach</a:t>
            </a:r>
          </a:p>
        </p:txBody>
      </p:sp>
      <p:sp>
        <p:nvSpPr>
          <p:cNvPr id="6154" name="TextBox 1">
            <a:extLst>
              <a:ext uri="{FF2B5EF4-FFF2-40B4-BE49-F238E27FC236}">
                <a16:creationId xmlns:a16="http://schemas.microsoft.com/office/drawing/2014/main" id="{6242E11A-EC21-44B5-B287-23B1B00AE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2081213"/>
            <a:ext cx="4111625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300"/>
              </a:spcAft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Z. Papp, </a:t>
            </a:r>
            <a:r>
              <a:rPr lang="en-US" altLang="en-US" sz="2200" b="1" dirty="0">
                <a:latin typeface="Calibri" panose="020F0502020204030204" pitchFamily="34" charset="0"/>
              </a:rPr>
              <a:t>P. Kenealy</a:t>
            </a: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, C. Kwon,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>
              <a:spcAft>
                <a:spcPts val="300"/>
              </a:spcAft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J. Gu</a:t>
            </a:r>
            <a:r>
              <a:rPr lang="en-US" altLang="en-US" sz="2200" b="1" dirty="0">
                <a:latin typeface="Calibri" panose="020F0502020204030204" pitchFamily="34" charset="0"/>
              </a:rPr>
              <a:t> , </a:t>
            </a: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T. Gredig, P. Jaikumar,</a:t>
            </a:r>
          </a:p>
          <a:p>
            <a:pPr>
              <a:spcAft>
                <a:spcPts val="300"/>
              </a:spcAft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C. Ojeda-</a:t>
            </a:r>
            <a:r>
              <a:rPr lang="en-US" altLang="en-US" sz="2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Aristizábal</a:t>
            </a: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, M. Peterson</a:t>
            </a:r>
            <a:endParaRPr lang="en-US" altLang="en-US" sz="2200" b="1" dirty="0">
              <a:latin typeface="Calibri" panose="020F0502020204030204" pitchFamily="34" charset="0"/>
            </a:endParaRPr>
          </a:p>
        </p:txBody>
      </p:sp>
      <p:sp>
        <p:nvSpPr>
          <p:cNvPr id="6155" name="TextBox 2">
            <a:extLst>
              <a:ext uri="{FF2B5EF4-FFF2-40B4-BE49-F238E27FC236}">
                <a16:creationId xmlns:a16="http://schemas.microsoft.com/office/drawing/2014/main" id="{1506B782-FEDB-45F7-87EB-0A6675485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039938"/>
            <a:ext cx="34067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Galen.Pickett@csulb.edu </a:t>
            </a:r>
          </a:p>
          <a:p>
            <a:pPr algn="ctr">
              <a:spcAft>
                <a:spcPts val="600"/>
              </a:spcAft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www.physics.csulb.edu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ontent Placeholder 2">
            <a:extLst>
              <a:ext uri="{FF2B5EF4-FFF2-40B4-BE49-F238E27FC236}">
                <a16:creationId xmlns:a16="http://schemas.microsoft.com/office/drawing/2014/main" id="{E5E076F9-78C2-4D93-BCF8-82295468875A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85800" y="1066800"/>
            <a:ext cx="7772400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ea typeface="ＭＳ Ｐゴシック" panose="020B0600070205080204" pitchFamily="34" charset="-128"/>
              </a:rPr>
              <a:t>2010-12: Supported Site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ea typeface="ＭＳ Ｐゴシック" panose="020B0600070205080204" pitchFamily="34" charset="-128"/>
              </a:rPr>
              <a:t>2013-: Legacy Site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ea typeface="ＭＳ Ｐゴシック" panose="020B0600070205080204" pitchFamily="34" charset="-128"/>
              </a:rPr>
              <a:t>Student-centered advising (teaching explicit)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ea typeface="ＭＳ Ｐゴシック" panose="020B0600070205080204" pitchFamily="34" charset="-128"/>
              </a:rPr>
              <a:t>Teaching induction: Curriculum, PHYS390 (Colorado)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ea typeface="ＭＳ Ｐゴシック" panose="020B0600070205080204" pitchFamily="34" charset="-128"/>
              </a:rPr>
              <a:t>Pedagogical Content Knowledge: PHYS 491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ea typeface="ＭＳ Ｐゴシック" panose="020B0600070205080204" pitchFamily="34" charset="-128"/>
              </a:rPr>
              <a:t>Teaching induction: Co-curriculum, Learning Assistant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ea typeface="ＭＳ Ｐゴシック" panose="020B0600070205080204" pitchFamily="34" charset="-128"/>
              </a:rPr>
              <a:t>Social: Lower-division, upper-division, graduate mixer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ea typeface="ＭＳ Ｐゴシック" panose="020B0600070205080204" pitchFamily="34" charset="-128"/>
              </a:rPr>
              <a:t>Social: Open House (annual) for High School Faculty / students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ea typeface="ＭＳ Ｐゴシック" panose="020B0600070205080204" pitchFamily="34" charset="-128"/>
              </a:rPr>
              <a:t>Social: Monthly demo-sharing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20482" name="TextBox 22">
            <a:extLst>
              <a:ext uri="{FF2B5EF4-FFF2-40B4-BE49-F238E27FC236}">
                <a16:creationId xmlns:a16="http://schemas.microsoft.com/office/drawing/2014/main" id="{E499691C-EF08-46D8-A48E-4AAD13641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22095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 err="1">
                <a:solidFill>
                  <a:srgbClr val="C00000"/>
                </a:solidFill>
                <a:latin typeface="Chalkboard" pitchFamily="2" charset="0"/>
              </a:rPr>
              <a:t>PhysTEC</a:t>
            </a:r>
            <a:r>
              <a:rPr lang="en-US" altLang="en-US" b="1" dirty="0">
                <a:solidFill>
                  <a:srgbClr val="C00000"/>
                </a:solidFill>
                <a:latin typeface="Chalkboard" pitchFamily="2" charset="0"/>
              </a:rPr>
              <a:t> Project</a:t>
            </a:r>
          </a:p>
        </p:txBody>
      </p:sp>
    </p:spTree>
    <p:extLst>
      <p:ext uri="{BB962C8B-B14F-4D97-AF65-F5344CB8AC3E}">
        <p14:creationId xmlns:p14="http://schemas.microsoft.com/office/powerpoint/2010/main" val="121194116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ontent Placeholder 2">
            <a:extLst>
              <a:ext uri="{FF2B5EF4-FFF2-40B4-BE49-F238E27FC236}">
                <a16:creationId xmlns:a16="http://schemas.microsoft.com/office/drawing/2014/main" id="{1BC2A4CE-F550-4636-9115-69EB80DBEA00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85800" y="990600"/>
            <a:ext cx="7772400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ea typeface="ＭＳ Ｐゴシック" panose="020B0600070205080204" pitchFamily="34" charset="-128"/>
              </a:rPr>
              <a:t>PHYS 390: semester course in pedagogy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ea typeface="ＭＳ Ｐゴシック" panose="020B0600070205080204" pitchFamily="34" charset="-128"/>
              </a:rPr>
              <a:t>Tutoring services / class embeds (15-20 LA’s)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ea typeface="ＭＳ Ｐゴシック" panose="020B0600070205080204" pitchFamily="34" charset="-128"/>
              </a:rPr>
              <a:t>9 distinct courses (UD math, UD physics)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18062A6-12C0-47F1-9CD8-C57342B874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8745813"/>
              </p:ext>
            </p:extLst>
          </p:nvPr>
        </p:nvGraphicFramePr>
        <p:xfrm>
          <a:off x="838200" y="2362200"/>
          <a:ext cx="3962399" cy="3995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531" name="TextBox 22">
            <a:extLst>
              <a:ext uri="{FF2B5EF4-FFF2-40B4-BE49-F238E27FC236}">
                <a16:creationId xmlns:a16="http://schemas.microsoft.com/office/drawing/2014/main" id="{DA03ADA1-D838-4F5E-95B7-1E55460D4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4127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C00000"/>
                </a:solidFill>
                <a:latin typeface="Chalkboard" pitchFamily="2" charset="0"/>
              </a:rPr>
              <a:t>Learning Assistant Program</a:t>
            </a:r>
          </a:p>
        </p:txBody>
      </p:sp>
      <p:pic>
        <p:nvPicPr>
          <p:cNvPr id="22532" name="Chart 2" descr="image002">
            <a:extLst>
              <a:ext uri="{FF2B5EF4-FFF2-40B4-BE49-F238E27FC236}">
                <a16:creationId xmlns:a16="http://schemas.microsoft.com/office/drawing/2014/main" id="{462F345D-F7ED-4403-90C9-23493220F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3962400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22">
            <a:extLst>
              <a:ext uri="{FF2B5EF4-FFF2-40B4-BE49-F238E27FC236}">
                <a16:creationId xmlns:a16="http://schemas.microsoft.com/office/drawing/2014/main" id="{B61F72AF-40CB-403C-8D54-B24180018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4264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C00000"/>
                </a:solidFill>
                <a:latin typeface="Chalkboard" pitchFamily="2" charset="0"/>
              </a:rPr>
              <a:t>PHYS 390 Pedagogy Course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D487DFC8-F7D1-4618-9015-6985498011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7731477"/>
              </p:ext>
            </p:extLst>
          </p:nvPr>
        </p:nvGraphicFramePr>
        <p:xfrm>
          <a:off x="685800" y="990600"/>
          <a:ext cx="77724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4D2433BB-C545-48E6-8ACD-637180798E8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85800" y="1219200"/>
            <a:ext cx="7772400" cy="4876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Growth in program spurred by </a:t>
            </a:r>
            <a:r>
              <a:rPr lang="en-US" altLang="en-US" sz="2800" dirty="0" err="1">
                <a:ea typeface="ＭＳ Ｐゴシック" panose="020B0600070205080204" pitchFamily="34" charset="-128"/>
              </a:rPr>
              <a:t>PhysTEC</a:t>
            </a:r>
            <a:endParaRPr lang="en-US" altLang="en-US" sz="2800" dirty="0"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Increase in diversity (gender, ethnicity)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Focus on student development (teaching, Ph.D., R&amp;D, other fields?)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Scale of potential impact: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2015 Latino physics UG degrees: 524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Capacity of CSU: 23 campuses, 10/year= 230, or 30% increase.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Just MS-level: 62 departments, 10/year = 620, over 50% increase.</a:t>
            </a:r>
          </a:p>
          <a:p>
            <a:pPr marL="457200" lvl="1" indent="0">
              <a:buFont typeface="Wingdings" panose="05000000000000000000" pitchFamily="2" charset="2"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7650" name="TextBox 22">
            <a:extLst>
              <a:ext uri="{FF2B5EF4-FFF2-40B4-BE49-F238E27FC236}">
                <a16:creationId xmlns:a16="http://schemas.microsoft.com/office/drawing/2014/main" id="{CA5CD3EA-6E78-4EBE-AD7E-DF9798D87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15760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rgbClr val="00B050"/>
                </a:solidFill>
                <a:latin typeface="Chalkboard" pitchFamily="2" charset="0"/>
              </a:rPr>
              <a:t>Conclusion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18">
            <a:extLst>
              <a:ext uri="{FF2B5EF4-FFF2-40B4-BE49-F238E27FC236}">
                <a16:creationId xmlns:a16="http://schemas.microsoft.com/office/drawing/2014/main" id="{7F97C591-C5EF-4DF5-B84B-DD4C56512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350" y="1663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3314" name="TextBox 23">
            <a:extLst>
              <a:ext uri="{FF2B5EF4-FFF2-40B4-BE49-F238E27FC236}">
                <a16:creationId xmlns:a16="http://schemas.microsoft.com/office/drawing/2014/main" id="{0CD231E4-A98C-42B5-BF33-F577C720E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75" y="5213350"/>
            <a:ext cx="591185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en-US" sz="2200" b="1">
                <a:solidFill>
                  <a:srgbClr val="FF0000"/>
                </a:solidFill>
                <a:latin typeface="Calibri" panose="020F0502020204030204" pitchFamily="34" charset="0"/>
              </a:rPr>
              <a:t>BS, BA</a:t>
            </a:r>
            <a:r>
              <a:rPr lang="en-US" altLang="en-US" sz="220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mr-IN" altLang="en-US" sz="2200">
                <a:solidFill>
                  <a:srgbClr val="FF0000"/>
                </a:solidFill>
                <a:latin typeface="Calibri" panose="020F0502020204030204" pitchFamily="34" charset="0"/>
                <a:ea typeface="Mangal" panose="02040503050203030202" pitchFamily="18" charset="0"/>
              </a:rPr>
              <a:t>–</a:t>
            </a:r>
            <a:r>
              <a:rPr lang="en-US" altLang="en-US" sz="2200">
                <a:solidFill>
                  <a:srgbClr val="FF0000"/>
                </a:solidFill>
                <a:latin typeface="Calibri" panose="020F0502020204030204" pitchFamily="34" charset="0"/>
              </a:rPr>
              <a:t> 3-fold increase in 10 years,</a:t>
            </a:r>
          </a:p>
          <a:p>
            <a:pPr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altLang="en-US" sz="2200" b="1">
                <a:latin typeface="Calibri" panose="020F0502020204030204" pitchFamily="34" charset="0"/>
              </a:rPr>
              <a:t>MS program</a:t>
            </a:r>
            <a:r>
              <a:rPr lang="en-US" altLang="en-US" sz="2200">
                <a:latin typeface="Calibri" panose="020F0502020204030204" pitchFamily="34" charset="0"/>
              </a:rPr>
              <a:t>: nearly doubled in 10 years,</a:t>
            </a:r>
          </a:p>
          <a:p>
            <a:pPr>
              <a:spcAft>
                <a:spcPts val="1800"/>
              </a:spcAft>
              <a:buFont typeface="AppleColorEmoji"/>
              <a:buChar char=""/>
            </a:pPr>
            <a:r>
              <a:rPr lang="en-US" altLang="en-US" sz="2200">
                <a:latin typeface="Calibri" panose="020F0502020204030204" pitchFamily="34" charset="0"/>
              </a:rPr>
              <a:t>Yet, the number of faculty decreased by 25%...</a:t>
            </a:r>
          </a:p>
        </p:txBody>
      </p:sp>
      <p:sp>
        <p:nvSpPr>
          <p:cNvPr id="13315" name="TextBox 11">
            <a:extLst>
              <a:ext uri="{FF2B5EF4-FFF2-40B4-BE49-F238E27FC236}">
                <a16:creationId xmlns:a16="http://schemas.microsoft.com/office/drawing/2014/main" id="{AE579072-A3EB-4449-8ADC-435895E69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950" y="4038600"/>
            <a:ext cx="5118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800" b="1"/>
              <a:t>URM</a:t>
            </a:r>
            <a:r>
              <a:rPr lang="en-US" altLang="en-US" sz="1800"/>
              <a:t> = Under Represented Minorities in physics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19572FF-0AD0-43F5-AA34-E1CE1F706392}"/>
              </a:ext>
            </a:extLst>
          </p:cNvPr>
          <p:cNvGraphicFramePr>
            <a:graphicFrameLocks noGrp="1"/>
          </p:cNvGraphicFramePr>
          <p:nvPr/>
        </p:nvGraphicFramePr>
        <p:xfrm>
          <a:off x="274638" y="1066800"/>
          <a:ext cx="8594725" cy="3640142"/>
        </p:xfrm>
        <a:graphic>
          <a:graphicData uri="http://schemas.openxmlformats.org/drawingml/2006/table">
            <a:tbl>
              <a:tblPr/>
              <a:tblGrid>
                <a:gridCol w="792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7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5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5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90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19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30262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AY</a:t>
                      </a:r>
                    </a:p>
                  </a:txBody>
                  <a:tcPr marL="6533" marR="6533" marT="653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Active Undergraduates</a:t>
                      </a:r>
                    </a:p>
                  </a:txBody>
                  <a:tcPr marL="6533" marR="6533" marT="653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BS+BA degrees</a:t>
                      </a:r>
                    </a:p>
                  </a:txBody>
                  <a:tcPr marL="6533" marR="6533" marT="653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Active Graduate</a:t>
                      </a:r>
                    </a:p>
                  </a:txBody>
                  <a:tcPr marL="6533" marR="6533" marT="653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MS degrees</a:t>
                      </a:r>
                    </a:p>
                  </a:txBody>
                  <a:tcPr marL="6533" marR="6533" marT="653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9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 </a:t>
                      </a:r>
                    </a:p>
                  </a:txBody>
                  <a:tcPr marL="6533" marR="6533" marT="653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75D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ALL</a:t>
                      </a:r>
                    </a:p>
                  </a:txBody>
                  <a:tcPr marL="6533" marR="6533" marT="653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75D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URM</a:t>
                      </a:r>
                    </a:p>
                  </a:txBody>
                  <a:tcPr marL="6533" marR="6533" marT="653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75D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ALL</a:t>
                      </a:r>
                    </a:p>
                  </a:txBody>
                  <a:tcPr marL="6533" marR="6533" marT="653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75D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URM</a:t>
                      </a:r>
                    </a:p>
                  </a:txBody>
                  <a:tcPr marL="6533" marR="6533" marT="653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75D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ALL</a:t>
                      </a:r>
                    </a:p>
                  </a:txBody>
                  <a:tcPr marL="6533" marR="6533" marT="653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75D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URM</a:t>
                      </a:r>
                    </a:p>
                  </a:txBody>
                  <a:tcPr marL="6533" marR="6533" marT="653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75D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ALL</a:t>
                      </a:r>
                    </a:p>
                  </a:txBody>
                  <a:tcPr marL="6533" marR="6533" marT="653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75D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URM</a:t>
                      </a:r>
                    </a:p>
                  </a:txBody>
                  <a:tcPr marL="6533" marR="6533" marT="653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75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9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15/16</a:t>
                      </a:r>
                    </a:p>
                  </a:txBody>
                  <a:tcPr marL="6533" marR="6533" marT="653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75D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130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 54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41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18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 62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22 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19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8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9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14/15</a:t>
                      </a:r>
                    </a:p>
                  </a:txBody>
                  <a:tcPr marL="6533" marR="6533" marT="653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75D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88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44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21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10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58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20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9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9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13/14</a:t>
                      </a:r>
                    </a:p>
                  </a:txBody>
                  <a:tcPr marL="6533" marR="6533" marT="653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75D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68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34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17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5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47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11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9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3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9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12/13</a:t>
                      </a:r>
                    </a:p>
                  </a:txBody>
                  <a:tcPr marL="6533" marR="6533" marT="653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75D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75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36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19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5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40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4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11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9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11/12</a:t>
                      </a:r>
                    </a:p>
                  </a:txBody>
                  <a:tcPr marL="6533" marR="6533" marT="653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75D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61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24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10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32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13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9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10/11</a:t>
                      </a:r>
                    </a:p>
                  </a:txBody>
                  <a:tcPr marL="6533" marR="6533" marT="653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75D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48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16</a:t>
                      </a:r>
                      <a:r>
                        <a:rPr kumimoji="0" lang="sk-SK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 </a:t>
                      </a:r>
                      <a:endParaRPr kumimoji="0" lang="en-US" altLang="x-none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6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35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6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9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09/10</a:t>
                      </a:r>
                    </a:p>
                  </a:txBody>
                  <a:tcPr marL="6533" marR="6533" marT="653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75D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38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9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7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3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35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4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16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5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9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08/09</a:t>
                      </a:r>
                    </a:p>
                  </a:txBody>
                  <a:tcPr marL="6533" marR="6533" marT="653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75D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44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14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11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44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8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12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5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9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07/08</a:t>
                      </a:r>
                    </a:p>
                  </a:txBody>
                  <a:tcPr marL="6533" marR="6533" marT="6534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575D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41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10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3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37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5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6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0</a:t>
                      </a:r>
                    </a:p>
                  </a:txBody>
                  <a:tcPr marL="6533" marR="6533" marT="6534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3453" name="TextBox 22">
            <a:extLst>
              <a:ext uri="{FF2B5EF4-FFF2-40B4-BE49-F238E27FC236}">
                <a16:creationId xmlns:a16="http://schemas.microsoft.com/office/drawing/2014/main" id="{2AD1DDCF-3870-4F8E-A485-351FF790E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4349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C00000"/>
                </a:solidFill>
                <a:latin typeface="Chalkboard" pitchFamily="2" charset="0"/>
              </a:rPr>
              <a:t>Enrollment (undegrad &amp; MS)</a:t>
            </a:r>
          </a:p>
        </p:txBody>
      </p:sp>
      <p:sp>
        <p:nvSpPr>
          <p:cNvPr id="13454" name="TextBox 11">
            <a:extLst>
              <a:ext uri="{FF2B5EF4-FFF2-40B4-BE49-F238E27FC236}">
                <a16:creationId xmlns:a16="http://schemas.microsoft.com/office/drawing/2014/main" id="{F180C7ED-7BC3-4DE9-9D0A-99C34B717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950" y="4735513"/>
            <a:ext cx="5118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800" b="1"/>
              <a:t>URM</a:t>
            </a:r>
            <a:r>
              <a:rPr lang="en-US" altLang="en-US" sz="1800"/>
              <a:t> = Under Represented Minorities in physics</a:t>
            </a:r>
          </a:p>
        </p:txBody>
      </p:sp>
      <p:sp>
        <p:nvSpPr>
          <p:cNvPr id="13455" name="Rounded Rectangle 8">
            <a:extLst>
              <a:ext uri="{FF2B5EF4-FFF2-40B4-BE49-F238E27FC236}">
                <a16:creationId xmlns:a16="http://schemas.microsoft.com/office/drawing/2014/main" id="{4F7F21DA-E512-4E60-B87A-C1B187BE7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1087438"/>
            <a:ext cx="1704975" cy="36576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</a:pPr>
            <a:endParaRPr lang="en-US" altLang="en-US"/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7">
            <a:extLst>
              <a:ext uri="{FF2B5EF4-FFF2-40B4-BE49-F238E27FC236}">
                <a16:creationId xmlns:a16="http://schemas.microsoft.com/office/drawing/2014/main" id="{857F3E17-C6EA-48A6-9ECB-4533827FA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6554788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7B2E88-A657-47E2-9D7C-86617B727153}"/>
              </a:ext>
            </a:extLst>
          </p:cNvPr>
          <p:cNvSpPr txBox="1"/>
          <p:nvPr/>
        </p:nvSpPr>
        <p:spPr>
          <a:xfrm>
            <a:off x="2198688" y="5595938"/>
            <a:ext cx="4746625" cy="846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200" dirty="0">
                <a:latin typeface="+mn-lt"/>
                <a:ea typeface="ＭＳ Ｐゴシック" charset="-128"/>
              </a:rPr>
              <a:t>Both in BS/BA and MS about:</a:t>
            </a:r>
          </a:p>
          <a:p>
            <a:pPr>
              <a:defRPr/>
            </a:pPr>
            <a:r>
              <a:rPr lang="en-US" sz="2200" dirty="0">
                <a:latin typeface="+mn-lt"/>
                <a:ea typeface="ＭＳ Ｐゴシック" charset="-128"/>
              </a:rPr>
              <a:t>	40% URMs    and   24% women.</a:t>
            </a:r>
          </a:p>
        </p:txBody>
      </p:sp>
      <p:sp>
        <p:nvSpPr>
          <p:cNvPr id="15363" name="TextBox 3">
            <a:extLst>
              <a:ext uri="{FF2B5EF4-FFF2-40B4-BE49-F238E27FC236}">
                <a16:creationId xmlns:a16="http://schemas.microsoft.com/office/drawing/2014/main" id="{58BF6F39-2C9D-4F69-A0C2-545A7DCE6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029200"/>
            <a:ext cx="2409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latin typeface="Calibri" panose="020F0502020204030204" pitchFamily="34" charset="0"/>
              </a:rPr>
              <a:t>2016 graduation</a:t>
            </a:r>
          </a:p>
        </p:txBody>
      </p:sp>
      <p:pic>
        <p:nvPicPr>
          <p:cNvPr id="15364" name="Picture 11">
            <a:extLst>
              <a:ext uri="{FF2B5EF4-FFF2-40B4-BE49-F238E27FC236}">
                <a16:creationId xmlns:a16="http://schemas.microsoft.com/office/drawing/2014/main" id="{ABF59940-16B5-408E-8024-67EE1FD8E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86200"/>
            <a:ext cx="2971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22">
            <a:extLst>
              <a:ext uri="{FF2B5EF4-FFF2-40B4-BE49-F238E27FC236}">
                <a16:creationId xmlns:a16="http://schemas.microsoft.com/office/drawing/2014/main" id="{5F4C8577-69CC-4EF8-A1EF-EA6105268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6548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C00000"/>
                </a:solidFill>
                <a:latin typeface="Chalkboard" pitchFamily="2" charset="0"/>
              </a:rPr>
              <a:t>Physics student body </a:t>
            </a:r>
            <a:r>
              <a:rPr lang="mr-IN" altLang="en-US" b="1">
                <a:solidFill>
                  <a:srgbClr val="C00000"/>
                </a:solidFill>
                <a:latin typeface="Chalkboard" pitchFamily="2" charset="0"/>
                <a:ea typeface="Mangal" panose="02040503050203030202" pitchFamily="18" charset="0"/>
              </a:rPr>
              <a:t>–</a:t>
            </a:r>
            <a:r>
              <a:rPr lang="en-US" altLang="en-US" b="1">
                <a:solidFill>
                  <a:srgbClr val="C00000"/>
                </a:solidFill>
                <a:latin typeface="Chalkboard" pitchFamily="2" charset="0"/>
              </a:rPr>
              <a:t> Ethnicity &amp; gender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ontent Placeholder 2">
            <a:extLst>
              <a:ext uri="{FF2B5EF4-FFF2-40B4-BE49-F238E27FC236}">
                <a16:creationId xmlns:a16="http://schemas.microsoft.com/office/drawing/2014/main" id="{38EA2C6B-775C-4F8E-B0EA-0A23D2CE74D6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87388" y="1157288"/>
            <a:ext cx="7772400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ea typeface="ＭＳ Ｐゴシック" panose="020B0600070205080204" pitchFamily="34" charset="-128"/>
              </a:rPr>
              <a:t>Matter and Interactions, PHYS 151/2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506" name="Picture 7">
            <a:extLst>
              <a:ext uri="{FF2B5EF4-FFF2-40B4-BE49-F238E27FC236}">
                <a16:creationId xmlns:a16="http://schemas.microsoft.com/office/drawing/2014/main" id="{CEF1DFFA-3754-4E9C-B5C5-BF8FFFC6F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3352800" cy="4343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2">
            <a:extLst>
              <a:ext uri="{FF2B5EF4-FFF2-40B4-BE49-F238E27FC236}">
                <a16:creationId xmlns:a16="http://schemas.microsoft.com/office/drawing/2014/main" id="{FD2B37E6-D23F-4FFE-8761-BE64519EC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81200"/>
            <a:ext cx="44958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508" name="TextBox 22">
            <a:extLst>
              <a:ext uri="{FF2B5EF4-FFF2-40B4-BE49-F238E27FC236}">
                <a16:creationId xmlns:a16="http://schemas.microsoft.com/office/drawing/2014/main" id="{D9ED3B81-72D1-464D-AD31-FB1B10BDF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4384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C00000"/>
                </a:solidFill>
                <a:latin typeface="Chalkboard" pitchFamily="2" charset="0"/>
              </a:rPr>
              <a:t>Curricular Reform, 100-level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F6A404ED-0CC7-4225-9EC0-438A69065D7E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85800" y="838200"/>
            <a:ext cx="8305800" cy="5867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Koondis (Estonian for “Select Team”) </a:t>
            </a:r>
            <a:r>
              <a:rPr lang="en-US" altLang="en-US" sz="2400" dirty="0">
                <a:ea typeface="ＭＳ Ｐゴシック" panose="020B0600070205080204" pitchFamily="34" charset="-128"/>
              </a:rPr>
              <a:t>(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Kisiel</a:t>
            </a:r>
            <a:r>
              <a:rPr lang="en-US" altLang="en-US" sz="2400" dirty="0">
                <a:ea typeface="ＭＳ Ｐゴシック" panose="020B0600070205080204" pitchFamily="34" charset="-128"/>
              </a:rPr>
              <a:t> NARST ‘14) 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Recruiting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Retention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Morale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457200" lvl="1" indent="0">
              <a:buFont typeface="Wingdings" charset="2"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457200" lvl="1" indent="0">
              <a:buFont typeface="Wingdings" charset="2"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Homework assistance, normalizing, growth.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5602" name="Picture 1">
            <a:extLst>
              <a:ext uri="{FF2B5EF4-FFF2-40B4-BE49-F238E27FC236}">
                <a16:creationId xmlns:a16="http://schemas.microsoft.com/office/drawing/2014/main" id="{9516A50A-D589-4974-99C4-0640EBF84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05000"/>
            <a:ext cx="4876800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22">
            <a:extLst>
              <a:ext uri="{FF2B5EF4-FFF2-40B4-BE49-F238E27FC236}">
                <a16:creationId xmlns:a16="http://schemas.microsoft.com/office/drawing/2014/main" id="{C4417397-1A3B-423F-B3E8-F8BFF4D7A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2527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C00000"/>
                </a:solidFill>
                <a:latin typeface="Chalkboard" pitchFamily="2" charset="0"/>
              </a:rPr>
              <a:t>Teamwork in UG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ontent Placeholder 2">
            <a:extLst>
              <a:ext uri="{FF2B5EF4-FFF2-40B4-BE49-F238E27FC236}">
                <a16:creationId xmlns:a16="http://schemas.microsoft.com/office/drawing/2014/main" id="{0066E88E-B6D1-4532-A52B-B0B604FC5A07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85800" y="1371600"/>
            <a:ext cx="7772400" cy="495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ea typeface="ＭＳ Ｐゴシック" panose="020B0600070205080204" pitchFamily="34" charset="-128"/>
              </a:rPr>
              <a:t>Curriculum reform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>
                <a:ea typeface="ＭＳ Ｐゴシック" panose="020B0600070205080204" pitchFamily="34" charset="-128"/>
              </a:rPr>
              <a:t>Content of lower division (physics as culture)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>
                <a:ea typeface="ＭＳ Ｐゴシック" panose="020B0600070205080204" pitchFamily="34" charset="-128"/>
              </a:rPr>
              <a:t>Sequencing, bottlenecks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>
                <a:ea typeface="ＭＳ Ｐゴシック" panose="020B0600070205080204" pitchFamily="34" charset="-128"/>
              </a:rPr>
              <a:t>“Easy-entry” recruiting from on-campus students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>
                <a:ea typeface="ＭＳ Ｐゴシック" panose="020B0600070205080204" pitchFamily="34" charset="-128"/>
              </a:rPr>
              <a:t>Co-curriculum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>
                <a:ea typeface="ＭＳ Ｐゴシック" panose="020B0600070205080204" pitchFamily="34" charset="-128"/>
              </a:rPr>
              <a:t>Social teamwork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>
                <a:ea typeface="ＭＳ Ｐゴシック" panose="020B0600070205080204" pitchFamily="34" charset="-128"/>
              </a:rPr>
              <a:t>Teaching as “induction”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>
                <a:ea typeface="ＭＳ Ｐゴシック" panose="020B0600070205080204" pitchFamily="34" charset="-128"/>
              </a:rPr>
              <a:t>Student autonomy / spaces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6626" name="TextBox 22">
            <a:extLst>
              <a:ext uri="{FF2B5EF4-FFF2-40B4-BE49-F238E27FC236}">
                <a16:creationId xmlns:a16="http://schemas.microsoft.com/office/drawing/2014/main" id="{E00C1120-0B06-4E37-8599-2C39E5B1A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2587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C00000"/>
                </a:solidFill>
                <a:latin typeface="Chalkboard" pitchFamily="2" charset="0"/>
              </a:rPr>
              <a:t>Lessons Learned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Box 5">
            <a:extLst>
              <a:ext uri="{FF2B5EF4-FFF2-40B4-BE49-F238E27FC236}">
                <a16:creationId xmlns:a16="http://schemas.microsoft.com/office/drawing/2014/main" id="{9EA376AA-D586-49EF-B9B7-D076AC961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1336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194" name="Freeform 10">
            <a:extLst>
              <a:ext uri="{FF2B5EF4-FFF2-40B4-BE49-F238E27FC236}">
                <a16:creationId xmlns:a16="http://schemas.microsoft.com/office/drawing/2014/main" id="{F3DC004C-E647-4914-8878-2E0EDFDAF8FD}"/>
              </a:ext>
            </a:extLst>
          </p:cNvPr>
          <p:cNvSpPr>
            <a:spLocks/>
          </p:cNvSpPr>
          <p:nvPr/>
        </p:nvSpPr>
        <p:spPr bwMode="auto">
          <a:xfrm>
            <a:off x="2506663" y="2595563"/>
            <a:ext cx="3840162" cy="336550"/>
          </a:xfrm>
          <a:custGeom>
            <a:avLst/>
            <a:gdLst>
              <a:gd name="T0" fmla="*/ 0 w 3840687"/>
              <a:gd name="T1" fmla="*/ 141716 h 337679"/>
              <a:gd name="T2" fmla="*/ 3565390 w 3840687"/>
              <a:gd name="T3" fmla="*/ 202451 h 337679"/>
              <a:gd name="T4" fmla="*/ 3554388 w 3840687"/>
              <a:gd name="T5" fmla="*/ 0 h 3376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0687" h="337679">
                <a:moveTo>
                  <a:pt x="0" y="154609"/>
                </a:moveTo>
                <a:cubicBezTo>
                  <a:pt x="1491790" y="200623"/>
                  <a:pt x="2983580" y="246638"/>
                  <a:pt x="3578087" y="220870"/>
                </a:cubicBezTo>
                <a:cubicBezTo>
                  <a:pt x="4172594" y="195102"/>
                  <a:pt x="3572565" y="616594"/>
                  <a:pt x="3567043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cxnSp>
        <p:nvCxnSpPr>
          <p:cNvPr id="8195" name="Straight Arrow Connector 29">
            <a:extLst>
              <a:ext uri="{FF2B5EF4-FFF2-40B4-BE49-F238E27FC236}">
                <a16:creationId xmlns:a16="http://schemas.microsoft.com/office/drawing/2014/main" id="{F3B7930C-856E-407C-AB62-D1099028ABD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065463" y="3581400"/>
            <a:ext cx="3013075" cy="0"/>
          </a:xfrm>
          <a:prstGeom prst="straightConnector1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6" name="Straight Connector 4">
            <a:extLst>
              <a:ext uri="{FF2B5EF4-FFF2-40B4-BE49-F238E27FC236}">
                <a16:creationId xmlns:a16="http://schemas.microsoft.com/office/drawing/2014/main" id="{9D1FBD05-39DF-4629-8FB8-E104C3EEDF6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91000" y="2438400"/>
            <a:ext cx="914400" cy="914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pic>
        <p:nvPicPr>
          <p:cNvPr id="8197" name="Picture 22" descr="120601 APS_bridge_logo.jpg">
            <a:extLst>
              <a:ext uri="{FF2B5EF4-FFF2-40B4-BE49-F238E27FC236}">
                <a16:creationId xmlns:a16="http://schemas.microsoft.com/office/drawing/2014/main" id="{7A66670B-12CA-48A2-AE90-DD306370A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8" y="3903663"/>
            <a:ext cx="265112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PhysTEC Logo.jpg">
            <a:extLst>
              <a:ext uri="{FF2B5EF4-FFF2-40B4-BE49-F238E27FC236}">
                <a16:creationId xmlns:a16="http://schemas.microsoft.com/office/drawing/2014/main" id="{37E11A66-3D63-45AA-ACF7-3141B5F76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4554538"/>
            <a:ext cx="2468562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2">
            <a:extLst>
              <a:ext uri="{FF2B5EF4-FFF2-40B4-BE49-F238E27FC236}">
                <a16:creationId xmlns:a16="http://schemas.microsoft.com/office/drawing/2014/main" id="{73A87E4F-74F5-4780-867B-002841E376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027613"/>
            <a:ext cx="19304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 descr="CSUWordmarkTwoLine.jpg">
            <a:extLst>
              <a:ext uri="{FF2B5EF4-FFF2-40B4-BE49-F238E27FC236}">
                <a16:creationId xmlns:a16="http://schemas.microsoft.com/office/drawing/2014/main" id="{E02FF442-3EE3-4432-9E9D-466FE6F87EF9}"/>
              </a:ext>
            </a:extLst>
          </p:cNvPr>
          <p:cNvPicPr>
            <a:picLocks noGrp="1"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0" t="59187" r="-604" b="-2992"/>
          <a:stretch>
            <a:fillRect/>
          </a:stretch>
        </p:blipFill>
        <p:spPr bwMode="auto">
          <a:xfrm>
            <a:off x="3302000" y="5622925"/>
            <a:ext cx="2540000" cy="625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5F7DBF32-C5D7-4A31-BD2A-491510400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1000"/>
            <a:ext cx="6400800" cy="1262063"/>
          </a:xfrm>
          <a:prstGeom prst="rect">
            <a:avLst/>
          </a:prstGeom>
          <a:noFill/>
          <a:ln>
            <a:noFill/>
          </a:ln>
          <a:effectLst>
            <a:outerShdw blurRad="63500" dist="25399" dir="53981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70000"/>
              </a:lnSpc>
              <a:spcAft>
                <a:spcPts val="600"/>
              </a:spcAft>
              <a:defRPr/>
            </a:pPr>
            <a:r>
              <a:rPr lang="en-US" altLang="en-US" sz="2600" b="1" dirty="0">
                <a:solidFill>
                  <a:srgbClr val="C00000"/>
                </a:solidFill>
                <a:latin typeface="Chalkboard" charset="0"/>
              </a:rPr>
              <a:t>California State University Long Beach</a:t>
            </a:r>
            <a:endParaRPr lang="en-US" altLang="en-US" sz="1400" b="1" dirty="0">
              <a:solidFill>
                <a:srgbClr val="C00000"/>
              </a:solidFill>
              <a:latin typeface="Chalkboard" charset="0"/>
            </a:endParaRPr>
          </a:p>
          <a:p>
            <a:pPr algn="ctr">
              <a:lnSpc>
                <a:spcPct val="70000"/>
              </a:lnSpc>
              <a:spcAft>
                <a:spcPts val="600"/>
              </a:spcAft>
              <a:defRPr/>
            </a:pPr>
            <a:endParaRPr lang="en-US" altLang="en-US" sz="1400" b="1" dirty="0">
              <a:solidFill>
                <a:srgbClr val="C00000"/>
              </a:solidFill>
              <a:latin typeface="Chalkboard" charset="0"/>
            </a:endParaRPr>
          </a:p>
          <a:p>
            <a:pPr algn="ctr">
              <a:lnSpc>
                <a:spcPct val="70000"/>
              </a:lnSpc>
              <a:spcAft>
                <a:spcPts val="600"/>
              </a:spcAft>
              <a:defRPr/>
            </a:pPr>
            <a:r>
              <a:rPr lang="en-US" altLang="en-US" sz="2600" b="1" dirty="0" err="1">
                <a:solidFill>
                  <a:srgbClr val="00B050"/>
                </a:solidFill>
                <a:latin typeface="Chalkboard" charset="0"/>
              </a:rPr>
              <a:t>Undergaduate</a:t>
            </a:r>
            <a:r>
              <a:rPr lang="en-US" altLang="en-US" sz="2600" b="1" dirty="0">
                <a:solidFill>
                  <a:srgbClr val="00B050"/>
                </a:solidFill>
                <a:latin typeface="Chalkboard" charset="0"/>
              </a:rPr>
              <a:t> Program</a:t>
            </a:r>
          </a:p>
        </p:txBody>
      </p:sp>
      <p:pic>
        <p:nvPicPr>
          <p:cNvPr id="8202" name="Picture 2" descr="CSULBLogo.png">
            <a:extLst>
              <a:ext uri="{FF2B5EF4-FFF2-40B4-BE49-F238E27FC236}">
                <a16:creationId xmlns:a16="http://schemas.microsoft.com/office/drawing/2014/main" id="{695543A2-6D5A-40EE-B7FD-56E31560FE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09696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3" name="Rectangle 5">
            <a:extLst>
              <a:ext uri="{FF2B5EF4-FFF2-40B4-BE49-F238E27FC236}">
                <a16:creationId xmlns:a16="http://schemas.microsoft.com/office/drawing/2014/main" id="{4A800609-20B3-41B5-9F39-3BCDC5BAA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00200"/>
            <a:ext cx="91440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Aft>
                <a:spcPts val="300"/>
              </a:spcAft>
            </a:pPr>
            <a:r>
              <a:rPr lang="en-US" altLang="en-US" b="1">
                <a:latin typeface="Calibri" panose="020F0502020204030204" pitchFamily="34" charset="0"/>
              </a:rPr>
              <a:t>Galen T. Pickett</a:t>
            </a:r>
          </a:p>
        </p:txBody>
      </p:sp>
      <p:sp>
        <p:nvSpPr>
          <p:cNvPr id="8204" name="TextBox 15">
            <a:extLst>
              <a:ext uri="{FF2B5EF4-FFF2-40B4-BE49-F238E27FC236}">
                <a16:creationId xmlns:a16="http://schemas.microsoft.com/office/drawing/2014/main" id="{26D4EA62-B877-430A-B2B7-0AE590196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2244725"/>
            <a:ext cx="429101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300"/>
              </a:spcAft>
            </a:pPr>
            <a:r>
              <a:rPr lang="en-US" altLang="en-US" sz="2200" b="1">
                <a:solidFill>
                  <a:srgbClr val="000000"/>
                </a:solidFill>
                <a:latin typeface="Calibri" panose="020F0502020204030204" pitchFamily="34" charset="0"/>
              </a:rPr>
              <a:t>J. Gu</a:t>
            </a:r>
            <a:r>
              <a:rPr lang="en-US" altLang="en-US" sz="2200" b="1">
                <a:latin typeface="Calibri" panose="020F0502020204030204" pitchFamily="34" charset="0"/>
              </a:rPr>
              <a:t>, </a:t>
            </a:r>
            <a:r>
              <a:rPr lang="en-US" altLang="en-US" sz="2200" b="1">
                <a:solidFill>
                  <a:srgbClr val="000000"/>
                </a:solidFill>
                <a:latin typeface="Calibri" panose="020F0502020204030204" pitchFamily="34" charset="0"/>
              </a:rPr>
              <a:t>C. Kwon, </a:t>
            </a:r>
            <a:r>
              <a:rPr lang="en-US" altLang="en-US" sz="2200" b="1">
                <a:latin typeface="Calibri" panose="020F0502020204030204" pitchFamily="34" charset="0"/>
              </a:rPr>
              <a:t>P. Kenealy</a:t>
            </a:r>
            <a:r>
              <a:rPr lang="en-US" altLang="en-US" sz="2200" b="1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</a:p>
          <a:p>
            <a:pPr>
              <a:spcAft>
                <a:spcPts val="300"/>
              </a:spcAft>
            </a:pPr>
            <a:r>
              <a:rPr lang="en-US" altLang="en-US" sz="2200" b="1">
                <a:solidFill>
                  <a:srgbClr val="000000"/>
                </a:solidFill>
                <a:latin typeface="Calibri" panose="020F0502020204030204" pitchFamily="34" charset="0"/>
              </a:rPr>
              <a:t>T. Gredig, P. Jaikumar, M. Peterson,</a:t>
            </a:r>
          </a:p>
          <a:p>
            <a:pPr>
              <a:spcAft>
                <a:spcPts val="300"/>
              </a:spcAft>
            </a:pPr>
            <a:r>
              <a:rPr lang="en-US" altLang="en-US" sz="2200" b="1">
                <a:solidFill>
                  <a:srgbClr val="000000"/>
                </a:solidFill>
                <a:latin typeface="Calibri" panose="020F0502020204030204" pitchFamily="34" charset="0"/>
              </a:rPr>
              <a:t>C. Ojeda-Aristizabál, Z. Papp, A. Bill</a:t>
            </a:r>
            <a:endParaRPr lang="en-US" altLang="en-US" sz="2200" b="1">
              <a:latin typeface="Calibri" panose="020F0502020204030204" pitchFamily="34" charset="0"/>
            </a:endParaRPr>
          </a:p>
        </p:txBody>
      </p:sp>
      <p:sp>
        <p:nvSpPr>
          <p:cNvPr id="8205" name="TextBox 16">
            <a:extLst>
              <a:ext uri="{FF2B5EF4-FFF2-40B4-BE49-F238E27FC236}">
                <a16:creationId xmlns:a16="http://schemas.microsoft.com/office/drawing/2014/main" id="{231717E3-70F8-4D75-AC34-D3EAD7C55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2425" y="2143125"/>
            <a:ext cx="340677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altLang="en-US" sz="2200">
                <a:solidFill>
                  <a:srgbClr val="000000"/>
                </a:solidFill>
                <a:latin typeface="Calibri" panose="020F0502020204030204" pitchFamily="34" charset="0"/>
              </a:rPr>
              <a:t>Galen.Pickett@csulb.edu</a:t>
            </a:r>
          </a:p>
          <a:p>
            <a:pPr algn="ctr">
              <a:spcAft>
                <a:spcPts val="600"/>
              </a:spcAft>
            </a:pPr>
            <a:r>
              <a:rPr lang="en-US" altLang="en-US" sz="2200">
                <a:solidFill>
                  <a:srgbClr val="000000"/>
                </a:solidFill>
                <a:latin typeface="Calibri" panose="020F0502020204030204" pitchFamily="34" charset="0"/>
              </a:rPr>
              <a:t>www.csulb.edu/~gpickett </a:t>
            </a:r>
          </a:p>
          <a:p>
            <a:pPr algn="ctr">
              <a:spcAft>
                <a:spcPts val="600"/>
              </a:spcAft>
            </a:pPr>
            <a:r>
              <a:rPr lang="en-US" altLang="en-US" sz="2200">
                <a:solidFill>
                  <a:srgbClr val="000000"/>
                </a:solidFill>
                <a:latin typeface="Calibri" panose="020F0502020204030204" pitchFamily="34" charset="0"/>
              </a:rPr>
              <a:t>www.physics.csulb.edu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3">
            <a:extLst>
              <a:ext uri="{FF2B5EF4-FFF2-40B4-BE49-F238E27FC236}">
                <a16:creationId xmlns:a16="http://schemas.microsoft.com/office/drawing/2014/main" id="{16F6C9FC-8F30-485F-9B39-F34C0A495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3" y="1217613"/>
            <a:ext cx="876300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Aft>
                <a:spcPts val="300"/>
              </a:spcAft>
              <a:buFont typeface="Wingdings" charset="2"/>
              <a:buChar char="Ø"/>
              <a:defRPr/>
            </a:pPr>
            <a:r>
              <a:rPr lang="en-US" altLang="en-US" sz="2200" dirty="0">
                <a:solidFill>
                  <a:srgbClr val="000000"/>
                </a:solidFill>
                <a:latin typeface="Calibri" charset="0"/>
              </a:rPr>
              <a:t>CSULB (1949) is a comprehensive urban</a:t>
            </a:r>
          </a:p>
          <a:p>
            <a:pPr indent="0">
              <a:spcAft>
                <a:spcPts val="300"/>
              </a:spcAft>
              <a:defRPr/>
            </a:pPr>
            <a:r>
              <a:rPr lang="en-US" altLang="en-US" sz="2200" dirty="0">
                <a:solidFill>
                  <a:srgbClr val="000000"/>
                </a:solidFill>
                <a:latin typeface="Calibri" charset="0"/>
              </a:rPr>
              <a:t>university with nearly 38,000 students</a:t>
            </a:r>
          </a:p>
          <a:p>
            <a:pPr indent="0">
              <a:spcAft>
                <a:spcPts val="1200"/>
              </a:spcAft>
              <a:defRPr/>
            </a:pPr>
            <a:r>
              <a:rPr lang="en-US" altLang="en-US" sz="2200" dirty="0">
                <a:solidFill>
                  <a:srgbClr val="000000"/>
                </a:solidFill>
                <a:latin typeface="Calibri" charset="0"/>
              </a:rPr>
              <a:t>(56% women, 44% men).</a:t>
            </a:r>
          </a:p>
          <a:p>
            <a:pPr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altLang="en-US" sz="2200" dirty="0">
                <a:solidFill>
                  <a:srgbClr val="000000"/>
                </a:solidFill>
                <a:latin typeface="Calibri" charset="0"/>
              </a:rPr>
              <a:t>We are a Hispanic Serving Institution (39%).</a:t>
            </a:r>
          </a:p>
          <a:p>
            <a:pPr>
              <a:spcAft>
                <a:spcPts val="2700"/>
              </a:spcAft>
              <a:buFont typeface="Wingdings" charset="2"/>
              <a:buChar char="Ø"/>
              <a:defRPr/>
            </a:pPr>
            <a:r>
              <a:rPr lang="en-US" altLang="en-US" sz="2200" dirty="0">
                <a:solidFill>
                  <a:srgbClr val="000000"/>
                </a:solidFill>
                <a:latin typeface="Calibri" charset="0"/>
              </a:rPr>
              <a:t>CSULB had 42% Under Represented Minorities (URM) in 2016.</a:t>
            </a:r>
          </a:p>
        </p:txBody>
      </p:sp>
      <p:sp>
        <p:nvSpPr>
          <p:cNvPr id="10243" name="TextBox 6">
            <a:extLst>
              <a:ext uri="{FF2B5EF4-FFF2-40B4-BE49-F238E27FC236}">
                <a16:creationId xmlns:a16="http://schemas.microsoft.com/office/drawing/2014/main" id="{0798F62A-F9EB-4617-87F0-993A09C19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3" y="4149725"/>
            <a:ext cx="8180387" cy="199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Aft>
                <a:spcPts val="300"/>
              </a:spcAft>
              <a:buFont typeface="Wingdings" charset="2"/>
              <a:buChar char="Ø"/>
              <a:defRPr/>
            </a:pPr>
            <a:r>
              <a:rPr lang="en-US" altLang="en-US" sz="2200" dirty="0">
                <a:solidFill>
                  <a:srgbClr val="000000"/>
                </a:solidFill>
                <a:latin typeface="Calibri" charset="0"/>
              </a:rPr>
              <a:t>Part of the College of Natural Sciences &amp; Mathematics:</a:t>
            </a:r>
          </a:p>
          <a:p>
            <a:pPr indent="0">
              <a:spcAft>
                <a:spcPts val="0"/>
              </a:spcAft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charset="0"/>
              </a:rPr>
              <a:t>		Biology,  Chemistry,  Geology,  Mathematics,</a:t>
            </a:r>
          </a:p>
          <a:p>
            <a:pPr indent="0">
              <a:spcAft>
                <a:spcPts val="900"/>
              </a:spcAft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charset="0"/>
              </a:rPr>
              <a:t>		Physics &amp; Astronomy,  Science Education.</a:t>
            </a:r>
          </a:p>
          <a:p>
            <a:pPr>
              <a:spcAft>
                <a:spcPts val="900"/>
              </a:spcAft>
              <a:buFont typeface="Wingdings" charset="2"/>
              <a:buChar char="Ø"/>
              <a:defRPr/>
            </a:pPr>
            <a:r>
              <a:rPr lang="en-US" altLang="en-US" sz="2200" dirty="0">
                <a:solidFill>
                  <a:srgbClr val="000000"/>
                </a:solidFill>
                <a:latin typeface="Calibri" charset="0"/>
              </a:rPr>
              <a:t>Composition of faculty in Physics &amp; Astronomy:</a:t>
            </a:r>
          </a:p>
          <a:p>
            <a:pPr marL="800100" lvl="1" indent="-342900">
              <a:spcAft>
                <a:spcPts val="600"/>
              </a:spcAft>
              <a:buFont typeface="Wingdings" charset="2"/>
              <a:buChar char="v"/>
              <a:defRPr/>
            </a:pPr>
            <a:r>
              <a:rPr lang="en-US" altLang="en-US" sz="2200" dirty="0">
                <a:solidFill>
                  <a:srgbClr val="000000"/>
                </a:solidFill>
                <a:latin typeface="Calibri" charset="0"/>
              </a:rPr>
              <a:t>12 TT-T faculty,   6 full and part time lecturers,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66882AAC-1D87-49C9-910B-E3E2DB01A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3" y="3652838"/>
            <a:ext cx="2860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latin typeface="Calibri" panose="020F0502020204030204" pitchFamily="34" charset="0"/>
              </a:rPr>
              <a:t>Physics &amp; Astronomy</a:t>
            </a:r>
          </a:p>
        </p:txBody>
      </p:sp>
      <p:sp>
        <p:nvSpPr>
          <p:cNvPr id="10244" name="TextBox 7">
            <a:extLst>
              <a:ext uri="{FF2B5EF4-FFF2-40B4-BE49-F238E27FC236}">
                <a16:creationId xmlns:a16="http://schemas.microsoft.com/office/drawing/2014/main" id="{E9C83C94-4FDE-44BA-B820-D734348A7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762000"/>
            <a:ext cx="996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latin typeface="Calibri" panose="020F0502020204030204" pitchFamily="34" charset="0"/>
              </a:rPr>
              <a:t>CSULB</a:t>
            </a:r>
          </a:p>
        </p:txBody>
      </p:sp>
      <p:pic>
        <p:nvPicPr>
          <p:cNvPr id="10245" name="Picture 1">
            <a:extLst>
              <a:ext uri="{FF2B5EF4-FFF2-40B4-BE49-F238E27FC236}">
                <a16:creationId xmlns:a16="http://schemas.microsoft.com/office/drawing/2014/main" id="{9876D992-06A0-4A78-B38D-6BBF2C137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038225"/>
            <a:ext cx="2763837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Box 22">
            <a:extLst>
              <a:ext uri="{FF2B5EF4-FFF2-40B4-BE49-F238E27FC236}">
                <a16:creationId xmlns:a16="http://schemas.microsoft.com/office/drawing/2014/main" id="{86CBE045-7484-455B-9954-2B2817011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4138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C00000"/>
                </a:solidFill>
                <a:latin typeface="Chalkboard" pitchFamily="2" charset="0"/>
              </a:rPr>
              <a:t>Physics at CSU Long Beach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Box 1">
            <a:extLst>
              <a:ext uri="{FF2B5EF4-FFF2-40B4-BE49-F238E27FC236}">
                <a16:creationId xmlns:a16="http://schemas.microsoft.com/office/drawing/2014/main" id="{E8762073-6FF9-46E9-B74E-914084F7A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1219200"/>
            <a:ext cx="8151812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altLang="en-US" sz="2200">
                <a:solidFill>
                  <a:srgbClr val="000000"/>
                </a:solidFill>
                <a:latin typeface="Calibri" panose="020F0502020204030204" pitchFamily="34" charset="0"/>
              </a:rPr>
              <a:t>Condensed Matter Physics (Exp. &amp; Computational; </a:t>
            </a:r>
            <a:r>
              <a:rPr lang="en-US" altLang="en-US" sz="2200" i="1">
                <a:solidFill>
                  <a:srgbClr val="000000"/>
                </a:solidFill>
                <a:latin typeface="Calibri" panose="020F0502020204030204" pitchFamily="34" charset="0"/>
              </a:rPr>
              <a:t>predominance</a:t>
            </a:r>
            <a:r>
              <a:rPr lang="en-US" altLang="en-US" sz="2200">
                <a:solidFill>
                  <a:srgbClr val="000000"/>
                </a:solidFill>
                <a:latin typeface="Calibri" panose="020F0502020204030204" pitchFamily="34" charset="0"/>
              </a:rPr>
              <a:t>),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altLang="en-US" sz="2200">
                <a:solidFill>
                  <a:srgbClr val="000000"/>
                </a:solidFill>
                <a:latin typeface="Calibri" panose="020F0502020204030204" pitchFamily="34" charset="0"/>
              </a:rPr>
              <a:t>Few body systems and nuclear physics,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altLang="en-US" sz="2200">
                <a:solidFill>
                  <a:srgbClr val="000000"/>
                </a:solidFill>
                <a:latin typeface="Calibri" panose="020F0502020204030204" pitchFamily="34" charset="0"/>
              </a:rPr>
              <a:t>Astrophysics,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altLang="en-US" sz="2200">
                <a:solidFill>
                  <a:srgbClr val="000000"/>
                </a:solidFill>
                <a:latin typeface="Calibri" panose="020F0502020204030204" pitchFamily="34" charset="0"/>
              </a:rPr>
              <a:t>High-Energy Physics,</a:t>
            </a:r>
          </a:p>
          <a:p>
            <a:pPr>
              <a:spcAft>
                <a:spcPts val="900"/>
              </a:spcAft>
              <a:buFont typeface="Wingdings" panose="05000000000000000000" pitchFamily="2" charset="2"/>
              <a:buChar char="Ø"/>
            </a:pPr>
            <a:r>
              <a:rPr lang="en-US" altLang="en-US" sz="2200">
                <a:solidFill>
                  <a:srgbClr val="000000"/>
                </a:solidFill>
                <a:latin typeface="Calibri" panose="020F0502020204030204" pitchFamily="34" charset="0"/>
              </a:rPr>
              <a:t>Astronomy is focused on General Education courses.</a:t>
            </a:r>
          </a:p>
        </p:txBody>
      </p:sp>
      <p:sp>
        <p:nvSpPr>
          <p:cNvPr id="12290" name="TextBox 2">
            <a:extLst>
              <a:ext uri="{FF2B5EF4-FFF2-40B4-BE49-F238E27FC236}">
                <a16:creationId xmlns:a16="http://schemas.microsoft.com/office/drawing/2014/main" id="{08594C62-0318-40AC-B6AB-A1E884DE8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57238"/>
            <a:ext cx="3951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latin typeface="Calibri" panose="020F0502020204030204" pitchFamily="34" charset="0"/>
              </a:rPr>
              <a:t>Research emphasis &amp; funding</a:t>
            </a:r>
          </a:p>
        </p:txBody>
      </p:sp>
      <p:grpSp>
        <p:nvGrpSpPr>
          <p:cNvPr id="12291" name="Group 3">
            <a:extLst>
              <a:ext uri="{FF2B5EF4-FFF2-40B4-BE49-F238E27FC236}">
                <a16:creationId xmlns:a16="http://schemas.microsoft.com/office/drawing/2014/main" id="{297BF036-AAE5-4F36-976D-FE7C6061B4BE}"/>
              </a:ext>
            </a:extLst>
          </p:cNvPr>
          <p:cNvGrpSpPr>
            <a:grpSpLocks/>
          </p:cNvGrpSpPr>
          <p:nvPr/>
        </p:nvGrpSpPr>
        <p:grpSpPr bwMode="auto">
          <a:xfrm>
            <a:off x="1506538" y="3589338"/>
            <a:ext cx="6130925" cy="1554162"/>
            <a:chOff x="1513715" y="3588941"/>
            <a:chExt cx="6130891" cy="1554163"/>
          </a:xfrm>
        </p:grpSpPr>
        <p:pic>
          <p:nvPicPr>
            <p:cNvPr id="12297" name="Picture 7">
              <a:extLst>
                <a:ext uri="{FF2B5EF4-FFF2-40B4-BE49-F238E27FC236}">
                  <a16:creationId xmlns:a16="http://schemas.microsoft.com/office/drawing/2014/main" id="{71D99BBD-61A0-4B02-8B4C-32D01C3B5414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5139" y="3588941"/>
              <a:ext cx="1169988" cy="155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8" name="Picture 5">
              <a:extLst>
                <a:ext uri="{FF2B5EF4-FFF2-40B4-BE49-F238E27FC236}">
                  <a16:creationId xmlns:a16="http://schemas.microsoft.com/office/drawing/2014/main" id="{533D9D93-D097-4DD5-A3DF-B939F775D80D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6"/>
            <a:stretch>
              <a:fillRect/>
            </a:stretch>
          </p:blipFill>
          <p:spPr bwMode="auto">
            <a:xfrm>
              <a:off x="1513715" y="3588941"/>
              <a:ext cx="1169987" cy="155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9" name="Picture 6">
              <a:extLst>
                <a:ext uri="{FF2B5EF4-FFF2-40B4-BE49-F238E27FC236}">
                  <a16:creationId xmlns:a16="http://schemas.microsoft.com/office/drawing/2014/main" id="{7B991B55-153D-4109-A715-6FAE13C5E5BF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5591" y="3588941"/>
              <a:ext cx="1169988" cy="155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Picture 7">
              <a:extLst>
                <a:ext uri="{FF2B5EF4-FFF2-40B4-BE49-F238E27FC236}">
                  <a16:creationId xmlns:a16="http://schemas.microsoft.com/office/drawing/2014/main" id="{E4D5AF71-8718-485E-8E55-2C3389C313B8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6564" y="3588941"/>
              <a:ext cx="1169987" cy="155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1" name="Picture 6">
              <a:extLst>
                <a:ext uri="{FF2B5EF4-FFF2-40B4-BE49-F238E27FC236}">
                  <a16:creationId xmlns:a16="http://schemas.microsoft.com/office/drawing/2014/main" id="{2F55C766-E9E5-4870-8E3A-D2CD5970B779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01" r="4816"/>
            <a:stretch>
              <a:fillRect/>
            </a:stretch>
          </p:blipFill>
          <p:spPr bwMode="auto">
            <a:xfrm>
              <a:off x="6474619" y="3588941"/>
              <a:ext cx="1169987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292" name="Group 2">
            <a:extLst>
              <a:ext uri="{FF2B5EF4-FFF2-40B4-BE49-F238E27FC236}">
                <a16:creationId xmlns:a16="http://schemas.microsoft.com/office/drawing/2014/main" id="{31FFAFFB-688A-4B11-9E7E-5710B87E66EA}"/>
              </a:ext>
            </a:extLst>
          </p:cNvPr>
          <p:cNvGrpSpPr>
            <a:grpSpLocks/>
          </p:cNvGrpSpPr>
          <p:nvPr/>
        </p:nvGrpSpPr>
        <p:grpSpPr bwMode="auto">
          <a:xfrm>
            <a:off x="2738438" y="5218113"/>
            <a:ext cx="3667125" cy="1555750"/>
            <a:chOff x="1499973" y="5217579"/>
            <a:chExt cx="3667155" cy="1555750"/>
          </a:xfrm>
        </p:grpSpPr>
        <p:pic>
          <p:nvPicPr>
            <p:cNvPr id="12294" name="Picture 2">
              <a:extLst>
                <a:ext uri="{FF2B5EF4-FFF2-40B4-BE49-F238E27FC236}">
                  <a16:creationId xmlns:a16="http://schemas.microsoft.com/office/drawing/2014/main" id="{F2DD2D26-6EDA-4F59-9D42-5E4625E39242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" r="4265"/>
            <a:stretch>
              <a:fillRect/>
            </a:stretch>
          </p:blipFill>
          <p:spPr bwMode="auto">
            <a:xfrm>
              <a:off x="1499973" y="5219167"/>
              <a:ext cx="1169987" cy="155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5" name="Picture 3">
              <a:extLst>
                <a:ext uri="{FF2B5EF4-FFF2-40B4-BE49-F238E27FC236}">
                  <a16:creationId xmlns:a16="http://schemas.microsoft.com/office/drawing/2014/main" id="{D1EF0CE3-90E4-4714-8EEF-28B3504E3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14"/>
            <a:stretch>
              <a:fillRect/>
            </a:stretch>
          </p:blipFill>
          <p:spPr bwMode="auto">
            <a:xfrm>
              <a:off x="2746969" y="5219166"/>
              <a:ext cx="1173163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6" name="Picture 20">
              <a:extLst>
                <a:ext uri="{FF2B5EF4-FFF2-40B4-BE49-F238E27FC236}">
                  <a16:creationId xmlns:a16="http://schemas.microsoft.com/office/drawing/2014/main" id="{6C22D015-169C-40C6-93BA-EED779062C43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45" r="13110"/>
            <a:stretch>
              <a:fillRect/>
            </a:stretch>
          </p:blipFill>
          <p:spPr bwMode="auto">
            <a:xfrm>
              <a:off x="3997141" y="5217579"/>
              <a:ext cx="1169987" cy="155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3" name="TextBox 22">
            <a:extLst>
              <a:ext uri="{FF2B5EF4-FFF2-40B4-BE49-F238E27FC236}">
                <a16:creationId xmlns:a16="http://schemas.microsoft.com/office/drawing/2014/main" id="{655FA621-E754-4640-ADC7-EE91A6C6B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5487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C00000"/>
                </a:solidFill>
                <a:latin typeface="Chalkboard" pitchFamily="2" charset="0"/>
              </a:rPr>
              <a:t>Department of Physics &amp; Astronomy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18">
            <a:extLst>
              <a:ext uri="{FF2B5EF4-FFF2-40B4-BE49-F238E27FC236}">
                <a16:creationId xmlns:a16="http://schemas.microsoft.com/office/drawing/2014/main" id="{CD8A9EB4-93FD-4DDC-AE9C-79BB1FC47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350" y="1663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338" name="TextBox 23">
            <a:extLst>
              <a:ext uri="{FF2B5EF4-FFF2-40B4-BE49-F238E27FC236}">
                <a16:creationId xmlns:a16="http://schemas.microsoft.com/office/drawing/2014/main" id="{8A3A9CD8-1E9E-4D7F-9013-F9641CB3C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172200"/>
            <a:ext cx="474860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en-US" sz="2200" b="1" dirty="0">
                <a:latin typeface="Calibri" panose="020F0502020204030204" pitchFamily="34" charset="0"/>
              </a:rPr>
              <a:t>BS, BA</a:t>
            </a:r>
            <a:r>
              <a:rPr lang="en-US" altLang="en-US" sz="2200" dirty="0">
                <a:latin typeface="Calibri" panose="020F0502020204030204" pitchFamily="34" charset="0"/>
              </a:rPr>
              <a:t> </a:t>
            </a:r>
            <a:r>
              <a:rPr lang="mr-IN" altLang="en-US" sz="2200" dirty="0">
                <a:latin typeface="Calibri" panose="020F0502020204030204" pitchFamily="34" charset="0"/>
                <a:ea typeface="Mangal" panose="02040503050203030202" pitchFamily="18" charset="0"/>
              </a:rPr>
              <a:t>–</a:t>
            </a:r>
            <a:r>
              <a:rPr lang="en-US" altLang="en-US" sz="2200" dirty="0">
                <a:latin typeface="Calibri" panose="020F0502020204030204" pitchFamily="34" charset="0"/>
              </a:rPr>
              <a:t> 10-fold increase in 10 years,</a:t>
            </a:r>
          </a:p>
        </p:txBody>
      </p:sp>
      <p:sp>
        <p:nvSpPr>
          <p:cNvPr id="14339" name="TextBox 22">
            <a:extLst>
              <a:ext uri="{FF2B5EF4-FFF2-40B4-BE49-F238E27FC236}">
                <a16:creationId xmlns:a16="http://schemas.microsoft.com/office/drawing/2014/main" id="{D008544C-0B87-4B4A-8CD1-C734A0FF2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36145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rgbClr val="C00000"/>
                </a:solidFill>
                <a:latin typeface="Chalkboard" pitchFamily="2" charset="0"/>
              </a:rPr>
              <a:t>Undergrad Detail (physics) 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E5D75E20-019A-4592-B476-D4B6DA5CF83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80730" y="854074"/>
          <a:ext cx="3657600" cy="5165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56D164D-D67B-4FA6-A382-2C308FF496B3}"/>
              </a:ext>
            </a:extLst>
          </p:cNvPr>
          <p:cNvGraphicFramePr>
            <a:graphicFrameLocks/>
          </p:cNvGraphicFramePr>
          <p:nvPr/>
        </p:nvGraphicFramePr>
        <p:xfrm>
          <a:off x="4800600" y="854075"/>
          <a:ext cx="3581400" cy="5241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22">
            <a:extLst>
              <a:ext uri="{FF2B5EF4-FFF2-40B4-BE49-F238E27FC236}">
                <a16:creationId xmlns:a16="http://schemas.microsoft.com/office/drawing/2014/main" id="{51205106-2B56-42D4-ACBD-90041636C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5262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C00000"/>
                </a:solidFill>
                <a:latin typeface="Chalkboard" pitchFamily="2" charset="0"/>
              </a:rPr>
              <a:t>National Physics student body </a:t>
            </a:r>
            <a:r>
              <a:rPr lang="mr-IN" altLang="en-US" b="1">
                <a:solidFill>
                  <a:srgbClr val="C00000"/>
                </a:solidFill>
                <a:latin typeface="Chalkboard" pitchFamily="2" charset="0"/>
                <a:ea typeface="Mangal" panose="02040503050203030202" pitchFamily="18" charset="0"/>
              </a:rPr>
              <a:t>–</a:t>
            </a:r>
            <a:r>
              <a:rPr lang="en-US" altLang="en-US" b="1">
                <a:solidFill>
                  <a:srgbClr val="C00000"/>
                </a:solidFill>
                <a:latin typeface="Chalkboard" pitchFamily="2" charset="0"/>
                <a:ea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latin typeface="Chalkboard" pitchFamily="2" charset="0"/>
              </a:rPr>
              <a:t>Gender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D99B72-1674-47DD-BF2F-05A3DB983BC6}"/>
              </a:ext>
            </a:extLst>
          </p:cNvPr>
          <p:cNvSpPr txBox="1"/>
          <p:nvPr/>
        </p:nvSpPr>
        <p:spPr>
          <a:xfrm>
            <a:off x="2198688" y="5595938"/>
            <a:ext cx="4746625" cy="846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200" dirty="0">
                <a:latin typeface="+mn-lt"/>
                <a:ea typeface="ＭＳ Ｐゴシック" charset="-128"/>
              </a:rPr>
              <a:t>Both in BS/BA and MS about:</a:t>
            </a:r>
          </a:p>
          <a:p>
            <a:pPr>
              <a:defRPr/>
            </a:pPr>
            <a:r>
              <a:rPr lang="en-US" sz="2200" dirty="0">
                <a:latin typeface="+mn-lt"/>
                <a:ea typeface="ＭＳ Ｐゴシック" charset="-128"/>
              </a:rPr>
              <a:t>	40% URMs    and   24% women.</a:t>
            </a:r>
          </a:p>
        </p:txBody>
      </p:sp>
      <p:sp>
        <p:nvSpPr>
          <p:cNvPr id="16387" name="TextBox 3">
            <a:extLst>
              <a:ext uri="{FF2B5EF4-FFF2-40B4-BE49-F238E27FC236}">
                <a16:creationId xmlns:a16="http://schemas.microsoft.com/office/drawing/2014/main" id="{F0B04175-0AF7-4E7F-BF44-D0F5FF874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029200"/>
            <a:ext cx="2409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latin typeface="Calibri" panose="020F0502020204030204" pitchFamily="34" charset="0"/>
              </a:rPr>
              <a:t>2016 graduation</a:t>
            </a:r>
          </a:p>
        </p:txBody>
      </p:sp>
      <p:grpSp>
        <p:nvGrpSpPr>
          <p:cNvPr id="16388" name="Group 17">
            <a:extLst>
              <a:ext uri="{FF2B5EF4-FFF2-40B4-BE49-F238E27FC236}">
                <a16:creationId xmlns:a16="http://schemas.microsoft.com/office/drawing/2014/main" id="{34345DBF-7BB2-415D-A228-66233363B3FB}"/>
              </a:ext>
            </a:extLst>
          </p:cNvPr>
          <p:cNvGrpSpPr>
            <a:grpSpLocks/>
          </p:cNvGrpSpPr>
          <p:nvPr/>
        </p:nvGrpSpPr>
        <p:grpSpPr bwMode="auto">
          <a:xfrm>
            <a:off x="382588" y="838200"/>
            <a:ext cx="4471987" cy="4210050"/>
            <a:chOff x="382841" y="1108164"/>
            <a:chExt cx="4472452" cy="4210542"/>
          </a:xfrm>
        </p:grpSpPr>
        <p:pic>
          <p:nvPicPr>
            <p:cNvPr id="16407" name="Picture 4">
              <a:extLst>
                <a:ext uri="{FF2B5EF4-FFF2-40B4-BE49-F238E27FC236}">
                  <a16:creationId xmlns:a16="http://schemas.microsoft.com/office/drawing/2014/main" id="{A3B2AE49-D7B7-4F22-8AD4-9A78A5AAC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41" y="1121610"/>
              <a:ext cx="4472452" cy="4197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8" name="TextBox 1">
              <a:extLst>
                <a:ext uri="{FF2B5EF4-FFF2-40B4-BE49-F238E27FC236}">
                  <a16:creationId xmlns:a16="http://schemas.microsoft.com/office/drawing/2014/main" id="{35E9490B-E042-4888-B009-B59CB9F625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6991" y="1126242"/>
              <a:ext cx="72808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600" b="1">
                  <a:latin typeface="Calibri" panose="020F0502020204030204" pitchFamily="34" charset="0"/>
                </a:rPr>
                <a:t>CSULB</a:t>
              </a:r>
            </a:p>
          </p:txBody>
        </p:sp>
        <p:sp>
          <p:nvSpPr>
            <p:cNvPr id="3" name="Donut 2">
              <a:extLst>
                <a:ext uri="{FF2B5EF4-FFF2-40B4-BE49-F238E27FC236}">
                  <a16:creationId xmlns:a16="http://schemas.microsoft.com/office/drawing/2014/main" id="{16A1CAD1-1DCE-45C6-B2C8-2F5B1EAA2EE0}"/>
                </a:ext>
              </a:extLst>
            </p:cNvPr>
            <p:cNvSpPr/>
            <p:nvPr/>
          </p:nvSpPr>
          <p:spPr bwMode="auto">
            <a:xfrm>
              <a:off x="1498969" y="1382834"/>
              <a:ext cx="157179" cy="163531"/>
            </a:xfrm>
            <a:prstGeom prst="donut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  <a:defRPr/>
              </a:pPr>
              <a:endParaRPr lang="en-US">
                <a:latin typeface="Arial" pitchFamily="16" charset="0"/>
                <a:ea typeface="ＭＳ Ｐゴシック" pitchFamily="16" charset="-128"/>
                <a:cs typeface="ＭＳ Ｐゴシック" pitchFamily="16" charset="-128"/>
              </a:endParaRPr>
            </a:p>
          </p:txBody>
        </p:sp>
        <p:sp>
          <p:nvSpPr>
            <p:cNvPr id="11" name="Donut 10">
              <a:extLst>
                <a:ext uri="{FF2B5EF4-FFF2-40B4-BE49-F238E27FC236}">
                  <a16:creationId xmlns:a16="http://schemas.microsoft.com/office/drawing/2014/main" id="{A4130EED-6EB5-420F-8344-8A6F1C8098B5}"/>
                </a:ext>
              </a:extLst>
            </p:cNvPr>
            <p:cNvSpPr/>
            <p:nvPr/>
          </p:nvSpPr>
          <p:spPr bwMode="auto">
            <a:xfrm>
              <a:off x="2953270" y="1381246"/>
              <a:ext cx="155591" cy="163532"/>
            </a:xfrm>
            <a:prstGeom prst="donut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  <a:defRPr/>
              </a:pPr>
              <a:endParaRPr lang="en-US">
                <a:latin typeface="Arial" pitchFamily="16" charset="0"/>
                <a:ea typeface="ＭＳ Ｐゴシック" pitchFamily="16" charset="-128"/>
                <a:cs typeface="ＭＳ Ｐゴシック" pitchFamily="16" charset="-128"/>
              </a:endParaRPr>
            </a:p>
          </p:txBody>
        </p:sp>
        <p:sp>
          <p:nvSpPr>
            <p:cNvPr id="16411" name="TextBox 12">
              <a:extLst>
                <a:ext uri="{FF2B5EF4-FFF2-40B4-BE49-F238E27FC236}">
                  <a16:creationId xmlns:a16="http://schemas.microsoft.com/office/drawing/2014/main" id="{8DDCB96C-22C3-4016-974C-55A32E28D1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2079" y="1108164"/>
              <a:ext cx="53893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600" b="1">
                  <a:latin typeface="Calibri" panose="020F0502020204030204" pitchFamily="34" charset="0"/>
                </a:rPr>
                <a:t>MIT</a:t>
              </a:r>
            </a:p>
          </p:txBody>
        </p:sp>
      </p:grpSp>
      <p:grpSp>
        <p:nvGrpSpPr>
          <p:cNvPr id="16389" name="Group 18">
            <a:extLst>
              <a:ext uri="{FF2B5EF4-FFF2-40B4-BE49-F238E27FC236}">
                <a16:creationId xmlns:a16="http://schemas.microsoft.com/office/drawing/2014/main" id="{CC9A08BE-5900-4899-BA6D-3AE6B4A5B2F3}"/>
              </a:ext>
            </a:extLst>
          </p:cNvPr>
          <p:cNvGrpSpPr>
            <a:grpSpLocks/>
          </p:cNvGrpSpPr>
          <p:nvPr/>
        </p:nvGrpSpPr>
        <p:grpSpPr bwMode="auto">
          <a:xfrm>
            <a:off x="5227638" y="850900"/>
            <a:ext cx="3763962" cy="4197350"/>
            <a:chOff x="5227389" y="1121610"/>
            <a:chExt cx="3764211" cy="4197096"/>
          </a:xfrm>
        </p:grpSpPr>
        <p:pic>
          <p:nvPicPr>
            <p:cNvPr id="16402" name="Picture 5">
              <a:extLst>
                <a:ext uri="{FF2B5EF4-FFF2-40B4-BE49-F238E27FC236}">
                  <a16:creationId xmlns:a16="http://schemas.microsoft.com/office/drawing/2014/main" id="{F0867A14-F8A1-4CE5-B930-72D00AB3B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7389" y="1121610"/>
              <a:ext cx="3764211" cy="4197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Donut 13">
              <a:extLst>
                <a:ext uri="{FF2B5EF4-FFF2-40B4-BE49-F238E27FC236}">
                  <a16:creationId xmlns:a16="http://schemas.microsoft.com/office/drawing/2014/main" id="{2378BAF4-858E-469F-BF6B-E5B638AAFFF3}"/>
                </a:ext>
              </a:extLst>
            </p:cNvPr>
            <p:cNvSpPr/>
            <p:nvPr/>
          </p:nvSpPr>
          <p:spPr bwMode="auto">
            <a:xfrm>
              <a:off x="8146994" y="1408931"/>
              <a:ext cx="155585" cy="163502"/>
            </a:xfrm>
            <a:prstGeom prst="donut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  <a:defRPr/>
              </a:pPr>
              <a:endParaRPr lang="en-US">
                <a:latin typeface="Arial" pitchFamily="16" charset="0"/>
                <a:ea typeface="ＭＳ Ｐゴシック" pitchFamily="16" charset="-128"/>
                <a:cs typeface="ＭＳ Ｐゴシック" pitchFamily="16" charset="-128"/>
              </a:endParaRPr>
            </a:p>
          </p:txBody>
        </p:sp>
        <p:sp>
          <p:nvSpPr>
            <p:cNvPr id="15" name="Donut 14">
              <a:extLst>
                <a:ext uri="{FF2B5EF4-FFF2-40B4-BE49-F238E27FC236}">
                  <a16:creationId xmlns:a16="http://schemas.microsoft.com/office/drawing/2014/main" id="{1E79528A-E334-4AD7-AADC-8C6B577D1AA7}"/>
                </a:ext>
              </a:extLst>
            </p:cNvPr>
            <p:cNvSpPr/>
            <p:nvPr/>
          </p:nvSpPr>
          <p:spPr bwMode="auto">
            <a:xfrm>
              <a:off x="8402599" y="3328101"/>
              <a:ext cx="157172" cy="165090"/>
            </a:xfrm>
            <a:prstGeom prst="donut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  <a:defRPr/>
              </a:pPr>
              <a:endParaRPr lang="en-US">
                <a:latin typeface="Arial" pitchFamily="16" charset="0"/>
                <a:ea typeface="ＭＳ Ｐゴシック" pitchFamily="16" charset="-128"/>
                <a:cs typeface="ＭＳ Ｐゴシック" pitchFamily="16" charset="-128"/>
              </a:endParaRPr>
            </a:p>
          </p:txBody>
        </p:sp>
        <p:sp>
          <p:nvSpPr>
            <p:cNvPr id="16405" name="TextBox 15">
              <a:extLst>
                <a:ext uri="{FF2B5EF4-FFF2-40B4-BE49-F238E27FC236}">
                  <a16:creationId xmlns:a16="http://schemas.microsoft.com/office/drawing/2014/main" id="{80A7BD2D-F2E8-4952-B83E-3E02B465E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1516" y="1184497"/>
              <a:ext cx="72808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600" b="1">
                  <a:latin typeface="Calibri" panose="020F0502020204030204" pitchFamily="34" charset="0"/>
                </a:rPr>
                <a:t>CSULB</a:t>
              </a:r>
            </a:p>
          </p:txBody>
        </p:sp>
        <p:sp>
          <p:nvSpPr>
            <p:cNvPr id="16406" name="TextBox 16">
              <a:extLst>
                <a:ext uri="{FF2B5EF4-FFF2-40B4-BE49-F238E27FC236}">
                  <a16:creationId xmlns:a16="http://schemas.microsoft.com/office/drawing/2014/main" id="{62618A62-4133-4ACA-8C80-1A97C7E8AD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4543" y="3027962"/>
              <a:ext cx="15183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600" b="1">
                  <a:latin typeface="Calibri" panose="020F0502020204030204" pitchFamily="34" charset="0"/>
                </a:rPr>
                <a:t>San Luis Obispo</a:t>
              </a:r>
            </a:p>
          </p:txBody>
        </p:sp>
      </p:grpSp>
      <p:sp>
        <p:nvSpPr>
          <p:cNvPr id="16390" name="TextBox 19">
            <a:extLst>
              <a:ext uri="{FF2B5EF4-FFF2-40B4-BE49-F238E27FC236}">
                <a16:creationId xmlns:a16="http://schemas.microsoft.com/office/drawing/2014/main" id="{E52C7BAA-FE98-456C-8BDE-681276F3021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742156" y="2758282"/>
            <a:ext cx="2060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latin typeface="Calibri" panose="020F0502020204030204" pitchFamily="34" charset="0"/>
              </a:rPr>
              <a:t>BS awarded to women</a:t>
            </a:r>
          </a:p>
        </p:txBody>
      </p:sp>
      <p:sp>
        <p:nvSpPr>
          <p:cNvPr id="16391" name="TextBox 21">
            <a:extLst>
              <a:ext uri="{FF2B5EF4-FFF2-40B4-BE49-F238E27FC236}">
                <a16:creationId xmlns:a16="http://schemas.microsoft.com/office/drawing/2014/main" id="{2FD863AD-21D4-4A77-A90E-EBFF70930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425" y="4495800"/>
            <a:ext cx="1600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latin typeface="Calibri" panose="020F0502020204030204" pitchFamily="34" charset="0"/>
              </a:rPr>
              <a:t>Total UG degrees</a:t>
            </a:r>
          </a:p>
        </p:txBody>
      </p:sp>
      <p:sp>
        <p:nvSpPr>
          <p:cNvPr id="16392" name="TextBox 22">
            <a:extLst>
              <a:ext uri="{FF2B5EF4-FFF2-40B4-BE49-F238E27FC236}">
                <a16:creationId xmlns:a16="http://schemas.microsoft.com/office/drawing/2014/main" id="{05F1E063-0718-4494-9358-4E838545D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495800"/>
            <a:ext cx="1600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latin typeface="Calibri" panose="020F0502020204030204" pitchFamily="34" charset="0"/>
              </a:rPr>
              <a:t>Total UG degrees</a:t>
            </a:r>
          </a:p>
        </p:txBody>
      </p:sp>
      <p:sp>
        <p:nvSpPr>
          <p:cNvPr id="16393" name="TextBox 23">
            <a:extLst>
              <a:ext uri="{FF2B5EF4-FFF2-40B4-BE49-F238E27FC236}">
                <a16:creationId xmlns:a16="http://schemas.microsoft.com/office/drawing/2014/main" id="{01A2AC60-CC9B-4AD0-8BB5-D4453E83DC1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072731" y="2758282"/>
            <a:ext cx="2060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latin typeface="Calibri" panose="020F0502020204030204" pitchFamily="34" charset="0"/>
              </a:rPr>
              <a:t>BS awarded to women</a:t>
            </a:r>
          </a:p>
        </p:txBody>
      </p:sp>
      <p:sp>
        <p:nvSpPr>
          <p:cNvPr id="16394" name="TextBox 24">
            <a:extLst>
              <a:ext uri="{FF2B5EF4-FFF2-40B4-BE49-F238E27FC236}">
                <a16:creationId xmlns:a16="http://schemas.microsoft.com/office/drawing/2014/main" id="{7655F6C7-E73F-4768-8F02-26E5B7E8F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075" y="3338513"/>
            <a:ext cx="1479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latin typeface="Calibri" panose="020F0502020204030204" pitchFamily="34" charset="0"/>
              </a:rPr>
              <a:t>763 institutions</a:t>
            </a:r>
          </a:p>
        </p:txBody>
      </p:sp>
      <p:sp>
        <p:nvSpPr>
          <p:cNvPr id="16395" name="TextBox 25">
            <a:extLst>
              <a:ext uri="{FF2B5EF4-FFF2-40B4-BE49-F238E27FC236}">
                <a16:creationId xmlns:a16="http://schemas.microsoft.com/office/drawing/2014/main" id="{780EAEE9-860C-4B7D-9C43-882323FDC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1175" y="2197100"/>
            <a:ext cx="1262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latin typeface="Calibri" panose="020F0502020204030204" pitchFamily="34" charset="0"/>
              </a:rPr>
              <a:t>23 campuses</a:t>
            </a:r>
          </a:p>
        </p:txBody>
      </p:sp>
      <p:sp>
        <p:nvSpPr>
          <p:cNvPr id="16396" name="TextBox 26">
            <a:extLst>
              <a:ext uri="{FF2B5EF4-FFF2-40B4-BE49-F238E27FC236}">
                <a16:creationId xmlns:a16="http://schemas.microsoft.com/office/drawing/2014/main" id="{84F396E2-41B4-4471-8900-5159F388E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2488" y="3097213"/>
            <a:ext cx="600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latin typeface="Calibri" panose="020F0502020204030204" pitchFamily="34" charset="0"/>
              </a:rPr>
              <a:t>2015</a:t>
            </a:r>
          </a:p>
        </p:txBody>
      </p:sp>
      <p:sp>
        <p:nvSpPr>
          <p:cNvPr id="16397" name="TextBox 27">
            <a:extLst>
              <a:ext uri="{FF2B5EF4-FFF2-40B4-BE49-F238E27FC236}">
                <a16:creationId xmlns:a16="http://schemas.microsoft.com/office/drawing/2014/main" id="{12CF7D17-4A3B-4F2F-BDB1-9B3ED82B2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75" y="1974850"/>
            <a:ext cx="6016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>
                <a:latin typeface="Calibri" panose="020F0502020204030204" pitchFamily="34" charset="0"/>
              </a:rPr>
              <a:t>2015</a:t>
            </a: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FA28C331-D8CF-4FC8-999B-91E11FA49956}"/>
              </a:ext>
            </a:extLst>
          </p:cNvPr>
          <p:cNvSpPr/>
          <p:nvPr/>
        </p:nvSpPr>
        <p:spPr bwMode="auto">
          <a:xfrm>
            <a:off x="2984500" y="3094038"/>
            <a:ext cx="1554163" cy="639762"/>
          </a:xfrm>
          <a:prstGeom prst="fram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endParaRPr lang="en-US">
              <a:latin typeface="Arial" pitchFamily="16" charset="0"/>
              <a:ea typeface="ＭＳ Ｐゴシック" pitchFamily="16" charset="-128"/>
              <a:cs typeface="ＭＳ Ｐゴシック" pitchFamily="16" charset="-128"/>
            </a:endParaRPr>
          </a:p>
        </p:txBody>
      </p:sp>
      <p:sp>
        <p:nvSpPr>
          <p:cNvPr id="30" name="Frame 29">
            <a:extLst>
              <a:ext uri="{FF2B5EF4-FFF2-40B4-BE49-F238E27FC236}">
                <a16:creationId xmlns:a16="http://schemas.microsoft.com/office/drawing/2014/main" id="{0ECA006F-7B03-4223-83E1-CEF536BE8576}"/>
              </a:ext>
            </a:extLst>
          </p:cNvPr>
          <p:cNvSpPr/>
          <p:nvPr/>
        </p:nvSpPr>
        <p:spPr bwMode="auto">
          <a:xfrm>
            <a:off x="5389563" y="1951038"/>
            <a:ext cx="1555750" cy="641350"/>
          </a:xfrm>
          <a:prstGeom prst="fram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endParaRPr lang="en-US">
              <a:latin typeface="Arial" pitchFamily="16" charset="0"/>
              <a:ea typeface="ＭＳ Ｐゴシック" pitchFamily="16" charset="-128"/>
              <a:cs typeface="ＭＳ Ｐゴシック" pitchFamily="16" charset="-128"/>
            </a:endParaRPr>
          </a:p>
        </p:txBody>
      </p:sp>
      <p:sp>
        <p:nvSpPr>
          <p:cNvPr id="16400" name="Rectangle 28">
            <a:extLst>
              <a:ext uri="{FF2B5EF4-FFF2-40B4-BE49-F238E27FC236}">
                <a16:creationId xmlns:a16="http://schemas.microsoft.com/office/drawing/2014/main" id="{EF5C121E-472B-47E5-89A9-F5D5C8C06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981200"/>
            <a:ext cx="1262063" cy="549275"/>
          </a:xfrm>
          <a:prstGeom prst="rect">
            <a:avLst/>
          </a:prstGeom>
          <a:noFill/>
          <a:ln w="28575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</a:pPr>
            <a:endParaRPr lang="en-US" altLang="en-US"/>
          </a:p>
        </p:txBody>
      </p:sp>
      <p:sp>
        <p:nvSpPr>
          <p:cNvPr id="16401" name="Rectangle 31">
            <a:extLst>
              <a:ext uri="{FF2B5EF4-FFF2-40B4-BE49-F238E27FC236}">
                <a16:creationId xmlns:a16="http://schemas.microsoft.com/office/drawing/2014/main" id="{9EDF5725-25DE-448A-B18B-E9EDACA3E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988" y="3160713"/>
            <a:ext cx="1371600" cy="547687"/>
          </a:xfrm>
          <a:prstGeom prst="rect">
            <a:avLst/>
          </a:prstGeom>
          <a:noFill/>
          <a:ln w="28575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</a:pPr>
            <a:endParaRPr lang="en-US" altLang="en-US"/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22">
            <a:extLst>
              <a:ext uri="{FF2B5EF4-FFF2-40B4-BE49-F238E27FC236}">
                <a16:creationId xmlns:a16="http://schemas.microsoft.com/office/drawing/2014/main" id="{422C01BC-53CE-4AE8-B0FD-2636B8669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66472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rgbClr val="C00000"/>
                </a:solidFill>
                <a:latin typeface="Chalkboard" pitchFamily="2" charset="0"/>
              </a:rPr>
              <a:t>National Physics student body </a:t>
            </a:r>
            <a:r>
              <a:rPr lang="mr-IN" altLang="en-US" b="1" dirty="0">
                <a:solidFill>
                  <a:srgbClr val="C00000"/>
                </a:solidFill>
                <a:latin typeface="Chalkboard" pitchFamily="2" charset="0"/>
                <a:ea typeface="Mangal" panose="02040503050203030202" pitchFamily="18" charset="0"/>
              </a:rPr>
              <a:t>–</a:t>
            </a:r>
            <a:r>
              <a:rPr lang="en-US" altLang="en-US" b="1" dirty="0">
                <a:solidFill>
                  <a:srgbClr val="C00000"/>
                </a:solidFill>
                <a:latin typeface="Chalkboard" pitchFamily="2" charset="0"/>
                <a:ea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US" altLang="en-US" b="1" dirty="0">
                <a:solidFill>
                  <a:srgbClr val="C00000"/>
                </a:solidFill>
                <a:latin typeface="Chalkboard" pitchFamily="2" charset="0"/>
              </a:rPr>
              <a:t>URM (2015 IPEDS)</a:t>
            </a:r>
          </a:p>
        </p:txBody>
      </p:sp>
      <p:sp>
        <p:nvSpPr>
          <p:cNvPr id="18434" name="TextBox 19">
            <a:extLst>
              <a:ext uri="{FF2B5EF4-FFF2-40B4-BE49-F238E27FC236}">
                <a16:creationId xmlns:a16="http://schemas.microsoft.com/office/drawing/2014/main" id="{DDFE5EAD-773A-4ABB-A615-FA38CBFE512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637381" y="2758282"/>
            <a:ext cx="1851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latin typeface="Calibri" panose="020F0502020204030204" pitchFamily="34" charset="0"/>
              </a:rPr>
              <a:t>BS awarded to URM</a:t>
            </a:r>
          </a:p>
        </p:txBody>
      </p:sp>
      <p:sp>
        <p:nvSpPr>
          <p:cNvPr id="18435" name="TextBox 21">
            <a:extLst>
              <a:ext uri="{FF2B5EF4-FFF2-40B4-BE49-F238E27FC236}">
                <a16:creationId xmlns:a16="http://schemas.microsoft.com/office/drawing/2014/main" id="{3123D6B7-5688-4A50-AF68-FF68A92D7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722938"/>
            <a:ext cx="1600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latin typeface="Calibri" panose="020F0502020204030204" pitchFamily="34" charset="0"/>
              </a:rPr>
              <a:t>Total UG degrees</a:t>
            </a:r>
          </a:p>
        </p:txBody>
      </p:sp>
      <p:sp>
        <p:nvSpPr>
          <p:cNvPr id="18436" name="TextBox 22">
            <a:extLst>
              <a:ext uri="{FF2B5EF4-FFF2-40B4-BE49-F238E27FC236}">
                <a16:creationId xmlns:a16="http://schemas.microsoft.com/office/drawing/2014/main" id="{86455635-1A10-4A78-9CCC-C0C172B88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722938"/>
            <a:ext cx="1600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latin typeface="Calibri" panose="020F0502020204030204" pitchFamily="34" charset="0"/>
              </a:rPr>
              <a:t>Total UG degrees</a:t>
            </a:r>
          </a:p>
        </p:txBody>
      </p:sp>
      <p:sp>
        <p:nvSpPr>
          <p:cNvPr id="18437" name="TextBox 23">
            <a:extLst>
              <a:ext uri="{FF2B5EF4-FFF2-40B4-BE49-F238E27FC236}">
                <a16:creationId xmlns:a16="http://schemas.microsoft.com/office/drawing/2014/main" id="{8698C260-1949-45A4-AA76-B18CF44A500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279106" y="2780507"/>
            <a:ext cx="2060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latin typeface="Calibri" panose="020F0502020204030204" pitchFamily="34" charset="0"/>
              </a:rPr>
              <a:t>BS awarded to URM</a:t>
            </a:r>
          </a:p>
        </p:txBody>
      </p:sp>
      <p:sp>
        <p:nvSpPr>
          <p:cNvPr id="79" name="Frame 78">
            <a:extLst>
              <a:ext uri="{FF2B5EF4-FFF2-40B4-BE49-F238E27FC236}">
                <a16:creationId xmlns:a16="http://schemas.microsoft.com/office/drawing/2014/main" id="{9A8C746D-2CD4-4765-96C0-E45516B0BB2A}"/>
              </a:ext>
            </a:extLst>
          </p:cNvPr>
          <p:cNvSpPr/>
          <p:nvPr/>
        </p:nvSpPr>
        <p:spPr bwMode="auto">
          <a:xfrm>
            <a:off x="2984500" y="3094038"/>
            <a:ext cx="1554163" cy="639762"/>
          </a:xfrm>
          <a:prstGeom prst="fram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endParaRPr lang="en-US">
              <a:latin typeface="Arial" pitchFamily="16" charset="0"/>
              <a:ea typeface="ＭＳ Ｐゴシック" pitchFamily="16" charset="-128"/>
              <a:cs typeface="ＭＳ Ｐゴシック" pitchFamily="16" charset="-128"/>
            </a:endParaRPr>
          </a:p>
        </p:txBody>
      </p:sp>
      <p:sp>
        <p:nvSpPr>
          <p:cNvPr id="80" name="Frame 79">
            <a:extLst>
              <a:ext uri="{FF2B5EF4-FFF2-40B4-BE49-F238E27FC236}">
                <a16:creationId xmlns:a16="http://schemas.microsoft.com/office/drawing/2014/main" id="{F3E38655-E2F8-45C0-8B7A-A916644A6021}"/>
              </a:ext>
            </a:extLst>
          </p:cNvPr>
          <p:cNvSpPr/>
          <p:nvPr/>
        </p:nvSpPr>
        <p:spPr bwMode="auto">
          <a:xfrm>
            <a:off x="5389563" y="1951038"/>
            <a:ext cx="1555750" cy="641350"/>
          </a:xfrm>
          <a:prstGeom prst="fram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endParaRPr lang="en-US">
              <a:latin typeface="Arial" pitchFamily="16" charset="0"/>
              <a:ea typeface="ＭＳ Ｐゴシック" pitchFamily="16" charset="-128"/>
              <a:cs typeface="ＭＳ Ｐゴシック" pitchFamily="16" charset="-128"/>
            </a:endParaRPr>
          </a:p>
        </p:txBody>
      </p:sp>
      <p:graphicFrame>
        <p:nvGraphicFramePr>
          <p:cNvPr id="84" name="Chart 83">
            <a:extLst>
              <a:ext uri="{FF2B5EF4-FFF2-40B4-BE49-F238E27FC236}">
                <a16:creationId xmlns:a16="http://schemas.microsoft.com/office/drawing/2014/main" id="{6F7977AA-5740-423A-99A4-94F31ACC52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3551953"/>
              </p:ext>
            </p:extLst>
          </p:nvPr>
        </p:nvGraphicFramePr>
        <p:xfrm>
          <a:off x="500064" y="791745"/>
          <a:ext cx="4300536" cy="4931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5" name="Donut 14">
            <a:extLst>
              <a:ext uri="{FF2B5EF4-FFF2-40B4-BE49-F238E27FC236}">
                <a16:creationId xmlns:a16="http://schemas.microsoft.com/office/drawing/2014/main" id="{16BEEB82-5E19-4F80-93EE-4D982252FEAD}"/>
              </a:ext>
            </a:extLst>
          </p:cNvPr>
          <p:cNvSpPr/>
          <p:nvPr/>
        </p:nvSpPr>
        <p:spPr bwMode="auto">
          <a:xfrm>
            <a:off x="8077200" y="1181100"/>
            <a:ext cx="157163" cy="165100"/>
          </a:xfrm>
          <a:prstGeom prst="donu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endParaRPr lang="en-US">
              <a:latin typeface="Arial" pitchFamily="16" charset="0"/>
              <a:ea typeface="ＭＳ Ｐゴシック" pitchFamily="16" charset="-128"/>
              <a:cs typeface="ＭＳ Ｐゴシック" pitchFamily="16" charset="-128"/>
            </a:endParaRPr>
          </a:p>
        </p:txBody>
      </p:sp>
      <p:sp>
        <p:nvSpPr>
          <p:cNvPr id="88" name="Donut 14">
            <a:extLst>
              <a:ext uri="{FF2B5EF4-FFF2-40B4-BE49-F238E27FC236}">
                <a16:creationId xmlns:a16="http://schemas.microsoft.com/office/drawing/2014/main" id="{4673C3F4-D459-4267-BAA0-8146E3304894}"/>
              </a:ext>
            </a:extLst>
          </p:cNvPr>
          <p:cNvSpPr/>
          <p:nvPr/>
        </p:nvSpPr>
        <p:spPr bwMode="auto">
          <a:xfrm>
            <a:off x="3751263" y="1512888"/>
            <a:ext cx="157162" cy="165100"/>
          </a:xfrm>
          <a:prstGeom prst="donu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endParaRPr lang="en-US">
              <a:latin typeface="Arial" pitchFamily="16" charset="0"/>
              <a:ea typeface="ＭＳ Ｐゴシック" pitchFamily="16" charset="-128"/>
              <a:cs typeface="ＭＳ Ｐゴシック" pitchFamily="16" charset="-128"/>
            </a:endParaRPr>
          </a:p>
        </p:txBody>
      </p:sp>
      <p:sp>
        <p:nvSpPr>
          <p:cNvPr id="18443" name="TextBox 3">
            <a:extLst>
              <a:ext uri="{FF2B5EF4-FFF2-40B4-BE49-F238E27FC236}">
                <a16:creationId xmlns:a16="http://schemas.microsoft.com/office/drawing/2014/main" id="{396824CF-C98F-4B9D-A8B5-CC0DEE47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4450" y="1181100"/>
            <a:ext cx="2333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1"/>
              <a:t>University of Washington</a:t>
            </a:r>
          </a:p>
        </p:txBody>
      </p:sp>
      <p:graphicFrame>
        <p:nvGraphicFramePr>
          <p:cNvPr id="90" name="Chart 89">
            <a:extLst>
              <a:ext uri="{FF2B5EF4-FFF2-40B4-BE49-F238E27FC236}">
                <a16:creationId xmlns:a16="http://schemas.microsoft.com/office/drawing/2014/main" id="{028B84B3-752F-49A0-9A83-7264BC52B484}"/>
              </a:ext>
            </a:extLst>
          </p:cNvPr>
          <p:cNvGraphicFramePr>
            <a:graphicFrameLocks/>
          </p:cNvGraphicFramePr>
          <p:nvPr/>
        </p:nvGraphicFramePr>
        <p:xfrm>
          <a:off x="5478848" y="914400"/>
          <a:ext cx="3360292" cy="4977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1" name="Donut 14">
            <a:extLst>
              <a:ext uri="{FF2B5EF4-FFF2-40B4-BE49-F238E27FC236}">
                <a16:creationId xmlns:a16="http://schemas.microsoft.com/office/drawing/2014/main" id="{37A3ED61-5318-4547-96BD-52F905F81068}"/>
              </a:ext>
            </a:extLst>
          </p:cNvPr>
          <p:cNvSpPr/>
          <p:nvPr/>
        </p:nvSpPr>
        <p:spPr bwMode="auto">
          <a:xfrm>
            <a:off x="8250238" y="3175000"/>
            <a:ext cx="157162" cy="165100"/>
          </a:xfrm>
          <a:prstGeom prst="donu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endParaRPr lang="en-US">
              <a:latin typeface="Arial" pitchFamily="16" charset="0"/>
              <a:ea typeface="ＭＳ Ｐゴシック" pitchFamily="16" charset="-128"/>
              <a:cs typeface="ＭＳ Ｐゴシック" pitchFamily="16" charset="-128"/>
            </a:endParaRPr>
          </a:p>
        </p:txBody>
      </p:sp>
      <p:sp>
        <p:nvSpPr>
          <p:cNvPr id="18446" name="TextBox 92">
            <a:extLst>
              <a:ext uri="{FF2B5EF4-FFF2-40B4-BE49-F238E27FC236}">
                <a16:creationId xmlns:a16="http://schemas.microsoft.com/office/drawing/2014/main" id="{3A5D4528-8EFF-4AC0-9AF7-757AB90EB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168" y="3340100"/>
            <a:ext cx="803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1" dirty="0"/>
              <a:t>CSULB</a:t>
            </a:r>
          </a:p>
        </p:txBody>
      </p:sp>
      <p:sp>
        <p:nvSpPr>
          <p:cNvPr id="18447" name="TextBox 93">
            <a:extLst>
              <a:ext uri="{FF2B5EF4-FFF2-40B4-BE49-F238E27FC236}">
                <a16:creationId xmlns:a16="http://schemas.microsoft.com/office/drawing/2014/main" id="{932A1839-C406-4EAB-8FC0-238A9CE0E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6338" y="1368425"/>
            <a:ext cx="803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1"/>
              <a:t>CSULB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1">
            <a:extLst>
              <a:ext uri="{FF2B5EF4-FFF2-40B4-BE49-F238E27FC236}">
                <a16:creationId xmlns:a16="http://schemas.microsoft.com/office/drawing/2014/main" id="{3DF6E1FE-1133-4FBF-BEE6-68BEE21B64B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85800" y="1295400"/>
            <a:ext cx="7772400" cy="518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dirty="0">
                <a:ea typeface="ＭＳ Ｐゴシック" panose="020B0600070205080204" pitchFamily="34" charset="-128"/>
              </a:rPr>
              <a:t>No ethnicity achievement gap.</a:t>
            </a:r>
          </a:p>
        </p:txBody>
      </p:sp>
      <p:sp>
        <p:nvSpPr>
          <p:cNvPr id="19459" name="TextBox 22">
            <a:extLst>
              <a:ext uri="{FF2B5EF4-FFF2-40B4-BE49-F238E27FC236}">
                <a16:creationId xmlns:a16="http://schemas.microsoft.com/office/drawing/2014/main" id="{CAD90ABE-2C12-409B-92DE-B7AB959CA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5565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C00000"/>
                </a:solidFill>
                <a:latin typeface="Chalkboard" pitchFamily="2" charset="0"/>
              </a:rPr>
              <a:t>Gender / Ethnicity Achievement Gap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9A27522-7B86-4AE4-BC2C-4AFCD2FF01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9030690"/>
              </p:ext>
            </p:extLst>
          </p:nvPr>
        </p:nvGraphicFramePr>
        <p:xfrm>
          <a:off x="533400" y="990600"/>
          <a:ext cx="77724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ontent Placeholder 2">
            <a:extLst>
              <a:ext uri="{FF2B5EF4-FFF2-40B4-BE49-F238E27FC236}">
                <a16:creationId xmlns:a16="http://schemas.microsoft.com/office/drawing/2014/main" id="{E5E076F9-78C2-4D93-BCF8-82295468875A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85800" y="1066800"/>
            <a:ext cx="7772400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ea typeface="ＭＳ Ｐゴシック" panose="020B0600070205080204" pitchFamily="34" charset="-128"/>
              </a:rPr>
              <a:t>2008: Reform curriculum, Matter and Interactions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ea typeface="ＭＳ Ｐゴシック" panose="020B0600070205080204" pitchFamily="34" charset="-128"/>
              </a:rPr>
              <a:t>2010: I&gt;Clicker (campus)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2010: </a:t>
            </a:r>
            <a:r>
              <a:rPr lang="en-US" altLang="en-US" sz="24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PhysTEC</a:t>
            </a:r>
            <a:r>
              <a:rPr lang="en-US" altLang="en-US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2011: Learning Assistant program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2011: PHYS 390, PHYS 491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ea typeface="ＭＳ Ｐゴシック" panose="020B0600070205080204" pitchFamily="34" charset="-128"/>
              </a:rPr>
              <a:t>2011: PHYS BA curriculum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ea typeface="ＭＳ Ｐゴシック" panose="020B0600070205080204" pitchFamily="34" charset="-128"/>
              </a:rPr>
              <a:t>2012: SCALE-UP classrooms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ea typeface="ＭＳ Ｐゴシック" panose="020B0600070205080204" pitchFamily="34" charset="-128"/>
              </a:rPr>
              <a:t>2012: Teamwork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ea typeface="ＭＳ Ｐゴシック" panose="020B0600070205080204" pitchFamily="34" charset="-128"/>
              </a:rPr>
              <a:t>2014: CRT Projects / Online courses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2400" dirty="0">
                <a:ea typeface="ＭＳ Ｐゴシック" panose="020B0600070205080204" pitchFamily="34" charset="-128"/>
              </a:rPr>
              <a:t>2015: Streamline Lower Division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20482" name="TextBox 22">
            <a:extLst>
              <a:ext uri="{FF2B5EF4-FFF2-40B4-BE49-F238E27FC236}">
                <a16:creationId xmlns:a16="http://schemas.microsoft.com/office/drawing/2014/main" id="{E499691C-EF08-46D8-A48E-4AAD13641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400"/>
            <a:ext cx="5324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rgbClr val="C00000"/>
                </a:solidFill>
                <a:latin typeface="Chalkboard" pitchFamily="2" charset="0"/>
              </a:rPr>
              <a:t>How we did it: UG Reform Timeline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CSULBPhysic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6" charset="0"/>
            <a:ea typeface="ＭＳ Ｐゴシック" pitchFamily="16" charset="-128"/>
            <a:cs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6" charset="0"/>
            <a:ea typeface="ＭＳ Ｐゴシック" pitchFamily="16" charset="-128"/>
            <a:cs typeface="ＭＳ Ｐゴシック" pitchFamily="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120827</TotalTime>
  <Words>880</Words>
  <Application>Microsoft Office PowerPoint</Application>
  <PresentationFormat>On-screen Show (4:3)</PresentationFormat>
  <Paragraphs>250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ＭＳ Ｐゴシック</vt:lpstr>
      <vt:lpstr>Calibri</vt:lpstr>
      <vt:lpstr>Chalkboard</vt:lpstr>
      <vt:lpstr>Wingdings</vt:lpstr>
      <vt:lpstr>Mangal</vt:lpstr>
      <vt:lpstr>AppleColorEmoji</vt:lpstr>
      <vt:lpstr>CSULBPhysics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Size-quantization effect in a graphite based proximity system</dc:title>
  <dc:creator>A</dc:creator>
  <cp:lastModifiedBy>Galen Pickett</cp:lastModifiedBy>
  <cp:revision>2977</cp:revision>
  <cp:lastPrinted>2008-03-26T16:52:04Z</cp:lastPrinted>
  <dcterms:created xsi:type="dcterms:W3CDTF">2011-06-29T06:52:10Z</dcterms:created>
  <dcterms:modified xsi:type="dcterms:W3CDTF">2018-01-06T22:12:13Z</dcterms:modified>
</cp:coreProperties>
</file>