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61" r:id="rId5"/>
    <p:sldId id="262" r:id="rId6"/>
    <p:sldId id="260" r:id="rId7"/>
    <p:sldId id="259" r:id="rId8"/>
    <p:sldId id="263"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d28b9ddd0a_1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gd28b9ddd0a_1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gd28b9ddd0a_1_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d28b9ddd0a_1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gd28b9ddd0a_1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gd28b9ddd0a_1_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4415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d28b9ddd0a_1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gd28b9ddd0a_1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gd28b9ddd0a_1_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82464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d28666153b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gd28666153b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gd28666153b_0_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d28666153b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gd28666153b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gd28666153b_0_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78825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7" name="Google Shape;17;p2"/>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8" name="Google Shape;18;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1" name="Google Shape;21;p3"/>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839788" y="365125"/>
            <a:ext cx="10515600" cy="1325563"/>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7" name="Google Shape;27;p4"/>
          <p:cNvSpPr txBox="1">
            <a:spLocks noGrp="1"/>
          </p:cNvSpPr>
          <p:nvPr>
            <p:ph type="body" idx="1"/>
          </p:nvPr>
        </p:nvSpPr>
        <p:spPr>
          <a:xfrm>
            <a:off x="839788" y="1681163"/>
            <a:ext cx="5157787" cy="823912"/>
          </a:xfrm>
          <a:prstGeom prst="rect">
            <a:avLst/>
          </a:prstGeom>
          <a:noFill/>
          <a:ln>
            <a:noFill/>
          </a:ln>
        </p:spPr>
        <p:txBody>
          <a:bodyPr spcFirstLastPara="1" wrap="square" lIns="91425" tIns="91425" rIns="91425" bIns="91425" anchor="b" anchorCtr="0">
            <a:noAutofit/>
          </a:bodyPr>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28" name="Google Shape;28;p4"/>
          <p:cNvSpPr txBox="1">
            <a:spLocks noGrp="1"/>
          </p:cNvSpPr>
          <p:nvPr>
            <p:ph type="body" idx="2"/>
          </p:nvPr>
        </p:nvSpPr>
        <p:spPr>
          <a:xfrm>
            <a:off x="839788" y="2505075"/>
            <a:ext cx="5157787" cy="3684588"/>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Google Shape;29;p4"/>
          <p:cNvSpPr txBox="1">
            <a:spLocks noGrp="1"/>
          </p:cNvSpPr>
          <p:nvPr>
            <p:ph type="body" idx="3"/>
          </p:nvPr>
        </p:nvSpPr>
        <p:spPr>
          <a:xfrm>
            <a:off x="6172200" y="1681163"/>
            <a:ext cx="5183188" cy="823912"/>
          </a:xfrm>
          <a:prstGeom prst="rect">
            <a:avLst/>
          </a:prstGeom>
          <a:noFill/>
          <a:ln>
            <a:noFill/>
          </a:ln>
        </p:spPr>
        <p:txBody>
          <a:bodyPr spcFirstLastPara="1" wrap="square" lIns="91425" tIns="91425" rIns="91425" bIns="91425" anchor="b" anchorCtr="0">
            <a:noAutofit/>
          </a:bodyPr>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0" name="Google Shape;30;p4"/>
          <p:cNvSpPr txBox="1">
            <a:spLocks noGrp="1"/>
          </p:cNvSpPr>
          <p:nvPr>
            <p:ph type="body" idx="4"/>
          </p:nvPr>
        </p:nvSpPr>
        <p:spPr>
          <a:xfrm>
            <a:off x="6172200" y="2505075"/>
            <a:ext cx="5183188" cy="3684588"/>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1" name="Google Shape;31;p4"/>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4"/>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3" name="Google Shape;33;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4"/>
        <p:cNvGrpSpPr/>
        <p:nvPr/>
      </p:nvGrpSpPr>
      <p:grpSpPr>
        <a:xfrm>
          <a:off x="0" y="0"/>
          <a:ext cx="0" cy="0"/>
          <a:chOff x="0" y="0"/>
          <a:chExt cx="0" cy="0"/>
        </a:xfrm>
      </p:grpSpPr>
      <p:sp>
        <p:nvSpPr>
          <p:cNvPr id="35" name="Google Shape;35;p5"/>
          <p:cNvSpPr txBox="1">
            <a:spLocks noGrp="1"/>
          </p:cNvSpPr>
          <p:nvPr>
            <p:ph type="ctrTitle"/>
          </p:nvPr>
        </p:nvSpPr>
        <p:spPr>
          <a:xfrm>
            <a:off x="1524000" y="1122363"/>
            <a:ext cx="9144000" cy="2387600"/>
          </a:xfrm>
          <a:prstGeom prst="rect">
            <a:avLst/>
          </a:prstGeom>
          <a:noFill/>
          <a:ln>
            <a:noFill/>
          </a:ln>
        </p:spPr>
        <p:txBody>
          <a:bodyPr spcFirstLastPara="1" wrap="square" lIns="91425" tIns="91425" rIns="91425" bIns="91425" anchor="b" anchorCtr="0">
            <a:noAutofit/>
          </a:bodyPr>
          <a:lstStyle>
            <a:lvl1pPr marL="0" marR="0" lvl="0" indent="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6" name="Google Shape;36;p5"/>
          <p:cNvSpPr txBox="1">
            <a:spLocks noGrp="1"/>
          </p:cNvSpPr>
          <p:nvPr>
            <p:ph type="subTitle" idx="1"/>
          </p:nvPr>
        </p:nvSpPr>
        <p:spPr>
          <a:xfrm>
            <a:off x="1524000" y="3602038"/>
            <a:ext cx="9144000" cy="1655762"/>
          </a:xfrm>
          <a:prstGeom prst="rect">
            <a:avLst/>
          </a:prstGeom>
          <a:noFill/>
          <a:ln>
            <a:noFill/>
          </a:ln>
        </p:spPr>
        <p:txBody>
          <a:bodyPr spcFirstLastPara="1" wrap="square" lIns="91425" tIns="91425" rIns="91425" bIns="91425" anchor="t" anchorCtr="0">
            <a:noAutofit/>
          </a:bodyPr>
          <a:lstStyle>
            <a:lvl1pPr marL="0" marR="0" lvl="0" indent="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1850" y="1709738"/>
            <a:ext cx="10515600" cy="2852737"/>
          </a:xfrm>
          <a:prstGeom prst="rect">
            <a:avLst/>
          </a:prstGeom>
          <a:noFill/>
          <a:ln>
            <a:noFill/>
          </a:ln>
        </p:spPr>
        <p:txBody>
          <a:bodyPr spcFirstLastPara="1" wrap="square" lIns="91425" tIns="91425" rIns="91425" bIns="91425" anchor="b" anchorCtr="0">
            <a:noAutofit/>
          </a:bodyPr>
          <a:lstStyle>
            <a:lvl1pPr marL="0" marR="0" lvl="0" indent="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2" name="Google Shape;42;p6"/>
          <p:cNvSpPr txBox="1">
            <a:spLocks noGrp="1"/>
          </p:cNvSpPr>
          <p:nvPr>
            <p:ph type="body" idx="1"/>
          </p:nvPr>
        </p:nvSpPr>
        <p:spPr>
          <a:xfrm>
            <a:off x="831850" y="4589463"/>
            <a:ext cx="10515600" cy="1500187"/>
          </a:xfrm>
          <a:prstGeom prst="rect">
            <a:avLst/>
          </a:prstGeom>
          <a:noFill/>
          <a:ln>
            <a:noFill/>
          </a:ln>
        </p:spPr>
        <p:txBody>
          <a:bodyPr spcFirstLastPara="1" wrap="square" lIns="91425" tIns="91425" rIns="91425" bIns="91425" anchor="t" anchorCtr="0">
            <a:noAutofit/>
          </a:bodyPr>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43" name="Google Shape;43;p6"/>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5" name="Google Shape;45;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8" name="Google Shape;48;p7"/>
          <p:cNvSpPr txBox="1">
            <a:spLocks noGrp="1"/>
          </p:cNvSpPr>
          <p:nvPr>
            <p:ph type="body" idx="1"/>
          </p:nvPr>
        </p:nvSpPr>
        <p:spPr>
          <a:xfrm>
            <a:off x="838200" y="1825625"/>
            <a:ext cx="5181600" cy="4351338"/>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body" idx="2"/>
          </p:nvPr>
        </p:nvSpPr>
        <p:spPr>
          <a:xfrm>
            <a:off x="6172200" y="1825625"/>
            <a:ext cx="5181600" cy="4351338"/>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0" name="Google Shape;50;p7"/>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1" name="Google Shape;51;p7"/>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91425" rIns="91425" bIns="91425" anchor="b" anchorCtr="0">
            <a:noAutofit/>
          </a:bodyPr>
          <a:lstStyle>
            <a:lvl1pPr marL="0" marR="0" lvl="0" indent="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91425" rIns="91425" bIns="91425"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91425" rIns="91425" bIns="91425"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91425" rIns="91425" bIns="91425" anchor="b" anchorCtr="0">
            <a:noAutofit/>
          </a:bodyPr>
          <a:lstStyle>
            <a:lvl1pPr marL="0" marR="0" lvl="0" indent="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91425" rIns="91425" bIns="91425" anchor="t" anchorCtr="0">
            <a:noAutofit/>
          </a:bodyPr>
          <a:lstStyle>
            <a:lvl1pPr marL="0" marR="0" lvl="0" indent="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91425" rIns="91425" bIns="91425"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13"/>
          <p:cNvPicPr preferRelativeResize="0"/>
          <p:nvPr/>
        </p:nvPicPr>
        <p:blipFill rotWithShape="1">
          <a:blip r:embed="rId3">
            <a:alphaModFix/>
          </a:blip>
          <a:srcRect/>
          <a:stretch/>
        </p:blipFill>
        <p:spPr>
          <a:xfrm>
            <a:off x="0" y="0"/>
            <a:ext cx="12191999" cy="4507231"/>
          </a:xfrm>
          <a:prstGeom prst="rect">
            <a:avLst/>
          </a:prstGeom>
          <a:noFill/>
          <a:ln>
            <a:noFill/>
          </a:ln>
        </p:spPr>
      </p:pic>
      <p:cxnSp>
        <p:nvCxnSpPr>
          <p:cNvPr id="90" name="Google Shape;90;p13"/>
          <p:cNvCxnSpPr/>
          <p:nvPr/>
        </p:nvCxnSpPr>
        <p:spPr>
          <a:xfrm>
            <a:off x="278296" y="5311096"/>
            <a:ext cx="11913704" cy="1"/>
          </a:xfrm>
          <a:prstGeom prst="straightConnector1">
            <a:avLst/>
          </a:prstGeom>
          <a:noFill/>
          <a:ln w="31750" cap="flat" cmpd="sng">
            <a:solidFill>
              <a:schemeClr val="accent4"/>
            </a:solidFill>
            <a:prstDash val="solid"/>
            <a:miter lim="800000"/>
            <a:headEnd type="none" w="sm" len="sm"/>
            <a:tailEnd type="none" w="sm" len="sm"/>
          </a:ln>
        </p:spPr>
      </p:cxnSp>
      <p:sp>
        <p:nvSpPr>
          <p:cNvPr id="91" name="Google Shape;91;p13"/>
          <p:cNvSpPr txBox="1"/>
          <p:nvPr/>
        </p:nvSpPr>
        <p:spPr>
          <a:xfrm>
            <a:off x="172278" y="4664765"/>
            <a:ext cx="12019722" cy="646331"/>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3200" b="1" dirty="0">
                <a:solidFill>
                  <a:schemeClr val="dk1"/>
                </a:solidFill>
              </a:rPr>
              <a:t>BIG / 49er SMIF Fund: Portfolio Administrative Changes?</a:t>
            </a:r>
            <a:endParaRPr sz="3200" b="1" i="0" u="none" strike="noStrike" cap="none" dirty="0">
              <a:solidFill>
                <a:schemeClr val="dk1"/>
              </a:solidFill>
              <a:latin typeface="Arial"/>
              <a:ea typeface="Arial"/>
              <a:cs typeface="Arial"/>
              <a:sym typeface="Arial"/>
            </a:endParaRPr>
          </a:p>
        </p:txBody>
      </p:sp>
      <p:sp>
        <p:nvSpPr>
          <p:cNvPr id="92" name="Google Shape;92;p13"/>
          <p:cNvSpPr txBox="1"/>
          <p:nvPr/>
        </p:nvSpPr>
        <p:spPr>
          <a:xfrm>
            <a:off x="1248550" y="5347650"/>
            <a:ext cx="10943400" cy="13851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2800" dirty="0">
                <a:solidFill>
                  <a:schemeClr val="dk1"/>
                </a:solidFill>
              </a:rPr>
              <a:t>Peter A. Ammermann, Ph.D.</a:t>
            </a:r>
            <a:endParaRPr sz="2800" dirty="0">
              <a:solidFill>
                <a:schemeClr val="dk1"/>
              </a:solidFill>
            </a:endParaRPr>
          </a:p>
          <a:p>
            <a:pPr marL="0" marR="0" lvl="0" indent="0" algn="r" rtl="0">
              <a:spcBef>
                <a:spcPts val="0"/>
              </a:spcBef>
              <a:spcAft>
                <a:spcPts val="0"/>
              </a:spcAft>
              <a:buNone/>
            </a:pPr>
            <a:r>
              <a:rPr lang="en-US" sz="2800" dirty="0">
                <a:solidFill>
                  <a:schemeClr val="dk1"/>
                </a:solidFill>
              </a:rPr>
              <a:t>Director, Beach Investment Group</a:t>
            </a:r>
            <a:endParaRPr sz="2800" dirty="0">
              <a:solidFill>
                <a:schemeClr val="dk1"/>
              </a:solidFill>
            </a:endParaRPr>
          </a:p>
          <a:p>
            <a:pPr marL="0" marR="0" lvl="0" indent="0" algn="r" rtl="0">
              <a:spcBef>
                <a:spcPts val="0"/>
              </a:spcBef>
              <a:spcAft>
                <a:spcPts val="0"/>
              </a:spcAft>
              <a:buNone/>
            </a:pPr>
            <a:r>
              <a:rPr lang="en-US" sz="2800" dirty="0">
                <a:solidFill>
                  <a:schemeClr val="dk1"/>
                </a:solidFill>
              </a:rPr>
              <a:t>14 May</a:t>
            </a:r>
            <a:r>
              <a:rPr lang="en-US" sz="2800" b="0" i="0" u="none" strike="noStrike" cap="none" dirty="0">
                <a:solidFill>
                  <a:schemeClr val="dk1"/>
                </a:solidFill>
                <a:latin typeface="Arial"/>
                <a:ea typeface="Arial"/>
                <a:cs typeface="Arial"/>
                <a:sym typeface="Arial"/>
              </a:rPr>
              <a:t> 20</a:t>
            </a:r>
            <a:r>
              <a:rPr lang="en-US" sz="2800" dirty="0">
                <a:solidFill>
                  <a:schemeClr val="dk1"/>
                </a:solidFill>
              </a:rPr>
              <a:t>21</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4"/>
          <p:cNvSpPr txBox="1">
            <a:spLocks noGrp="1"/>
          </p:cNvSpPr>
          <p:nvPr>
            <p:ph type="title"/>
          </p:nvPr>
        </p:nvSpPr>
        <p:spPr>
          <a:xfrm>
            <a:off x="384313" y="207309"/>
            <a:ext cx="11410122" cy="692708"/>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600"/>
              <a:buFont typeface="Arial"/>
              <a:buNone/>
            </a:pPr>
            <a:r>
              <a:rPr lang="en-US" sz="3200" b="1" dirty="0">
                <a:latin typeface="Arial"/>
                <a:ea typeface="Arial"/>
                <a:cs typeface="Arial"/>
                <a:sym typeface="Arial"/>
              </a:rPr>
              <a:t>Two Proposed Changes:</a:t>
            </a:r>
            <a:endParaRPr sz="3200" b="1" i="0" u="none" strike="noStrike" cap="none" dirty="0">
              <a:solidFill>
                <a:schemeClr val="dk1"/>
              </a:solidFill>
              <a:latin typeface="Arial"/>
              <a:ea typeface="Arial"/>
              <a:cs typeface="Arial"/>
              <a:sym typeface="Arial"/>
            </a:endParaRPr>
          </a:p>
        </p:txBody>
      </p:sp>
      <p:cxnSp>
        <p:nvCxnSpPr>
          <p:cNvPr id="99" name="Google Shape;99;p14"/>
          <p:cNvCxnSpPr/>
          <p:nvPr/>
        </p:nvCxnSpPr>
        <p:spPr>
          <a:xfrm rot="10800000" flipH="1">
            <a:off x="384313" y="900016"/>
            <a:ext cx="11410122" cy="1"/>
          </a:xfrm>
          <a:prstGeom prst="straightConnector1">
            <a:avLst/>
          </a:prstGeom>
          <a:noFill/>
          <a:ln w="31750" cap="flat" cmpd="sng">
            <a:solidFill>
              <a:schemeClr val="accent4"/>
            </a:solidFill>
            <a:prstDash val="solid"/>
            <a:miter lim="800000"/>
            <a:headEnd type="none" w="sm" len="sm"/>
            <a:tailEnd type="none" w="sm" len="sm"/>
          </a:ln>
        </p:spPr>
      </p:cxnSp>
      <p:pic>
        <p:nvPicPr>
          <p:cNvPr id="100" name="Google Shape;100;p14"/>
          <p:cNvPicPr preferRelativeResize="0"/>
          <p:nvPr/>
        </p:nvPicPr>
        <p:blipFill>
          <a:blip r:embed="rId3">
            <a:alphaModFix/>
          </a:blip>
          <a:stretch>
            <a:fillRect/>
          </a:stretch>
        </p:blipFill>
        <p:spPr>
          <a:xfrm>
            <a:off x="10944175" y="54900"/>
            <a:ext cx="1041450" cy="829100"/>
          </a:xfrm>
          <a:prstGeom prst="rect">
            <a:avLst/>
          </a:prstGeom>
          <a:noFill/>
          <a:ln>
            <a:noFill/>
          </a:ln>
        </p:spPr>
      </p:pic>
      <p:sp>
        <p:nvSpPr>
          <p:cNvPr id="101" name="Google Shape;101;p14"/>
          <p:cNvSpPr txBox="1"/>
          <p:nvPr/>
        </p:nvSpPr>
        <p:spPr>
          <a:xfrm>
            <a:off x="1188400" y="1423600"/>
            <a:ext cx="9853800" cy="3653278"/>
          </a:xfrm>
          <a:prstGeom prst="rect">
            <a:avLst/>
          </a:prstGeom>
          <a:noFill/>
          <a:ln>
            <a:noFill/>
          </a:ln>
        </p:spPr>
        <p:txBody>
          <a:bodyPr spcFirstLastPara="1" wrap="square" lIns="91425" tIns="91425" rIns="91425" bIns="91425" anchor="t" anchorCtr="0">
            <a:spAutoFit/>
          </a:bodyPr>
          <a:lstStyle/>
          <a:p>
            <a:pPr marL="565150" indent="-514350">
              <a:lnSpc>
                <a:spcPct val="115000"/>
              </a:lnSpc>
              <a:buClr>
                <a:schemeClr val="dk1"/>
              </a:buClr>
              <a:buSzPts val="2800"/>
              <a:buFont typeface="+mj-lt"/>
              <a:buAutoNum type="arabicPeriod"/>
            </a:pPr>
            <a:r>
              <a:rPr lang="en-US" sz="2800" dirty="0">
                <a:solidFill>
                  <a:schemeClr val="dk1"/>
                </a:solidFill>
                <a:latin typeface="Calibri"/>
                <a:ea typeface="Calibri"/>
                <a:cs typeface="Calibri"/>
                <a:sym typeface="Calibri"/>
              </a:rPr>
              <a:t>Adjustment of portfolio asset allocation guidelines to reduce allowable target allocation to fixed income and increase allowable target allocation to equity and tighten bands around these categories</a:t>
            </a:r>
          </a:p>
          <a:p>
            <a:pPr marL="565150" lvl="0" indent="-514350">
              <a:lnSpc>
                <a:spcPct val="115000"/>
              </a:lnSpc>
              <a:buClr>
                <a:schemeClr val="dk1"/>
              </a:buClr>
              <a:buSzPts val="2800"/>
              <a:buFont typeface="+mj-lt"/>
              <a:buAutoNum type="arabicPeriod"/>
            </a:pPr>
            <a:r>
              <a:rPr lang="en-US" sz="2800" dirty="0">
                <a:solidFill>
                  <a:schemeClr val="dk1"/>
                </a:solidFill>
                <a:latin typeface="Calibri"/>
                <a:ea typeface="Calibri"/>
                <a:cs typeface="Calibri"/>
                <a:sym typeface="Calibri"/>
              </a:rPr>
              <a:t>Movement of account from TSG Wealth Management, with clearing through Wells Fargo, to Pacific Coast Capital Partners, with clearing through LPL</a:t>
            </a:r>
            <a:endParaRPr sz="2800"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5"/>
          <p:cNvSpPr txBox="1">
            <a:spLocks noGrp="1"/>
          </p:cNvSpPr>
          <p:nvPr>
            <p:ph type="title"/>
          </p:nvPr>
        </p:nvSpPr>
        <p:spPr>
          <a:xfrm>
            <a:off x="384313" y="207309"/>
            <a:ext cx="11410200" cy="692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600"/>
              <a:buFont typeface="Arial"/>
              <a:buNone/>
            </a:pPr>
            <a:r>
              <a:rPr lang="en-US" sz="3200" b="1" dirty="0">
                <a:latin typeface="Arial"/>
                <a:ea typeface="Arial"/>
                <a:cs typeface="Arial"/>
                <a:sym typeface="Arial"/>
              </a:rPr>
              <a:t>Proposal 1: Adjustment of asset allocation guidelines</a:t>
            </a:r>
            <a:endParaRPr sz="3200" b="1" i="0" u="none" strike="noStrike" cap="none" dirty="0">
              <a:solidFill>
                <a:schemeClr val="dk1"/>
              </a:solidFill>
              <a:latin typeface="Arial"/>
              <a:ea typeface="Arial"/>
              <a:cs typeface="Arial"/>
              <a:sym typeface="Arial"/>
            </a:endParaRPr>
          </a:p>
        </p:txBody>
      </p:sp>
      <p:cxnSp>
        <p:nvCxnSpPr>
          <p:cNvPr id="108" name="Google Shape;108;p15"/>
          <p:cNvCxnSpPr/>
          <p:nvPr/>
        </p:nvCxnSpPr>
        <p:spPr>
          <a:xfrm>
            <a:off x="384313" y="900017"/>
            <a:ext cx="11410200" cy="0"/>
          </a:xfrm>
          <a:prstGeom prst="straightConnector1">
            <a:avLst/>
          </a:prstGeom>
          <a:noFill/>
          <a:ln w="31750" cap="flat" cmpd="sng">
            <a:solidFill>
              <a:schemeClr val="accent4"/>
            </a:solidFill>
            <a:prstDash val="solid"/>
            <a:miter lim="800000"/>
            <a:headEnd type="none" w="sm" len="sm"/>
            <a:tailEnd type="none" w="sm" len="sm"/>
          </a:ln>
        </p:spPr>
      </p:cxnSp>
      <p:pic>
        <p:nvPicPr>
          <p:cNvPr id="109" name="Google Shape;109;p15"/>
          <p:cNvPicPr preferRelativeResize="0"/>
          <p:nvPr/>
        </p:nvPicPr>
        <p:blipFill>
          <a:blip r:embed="rId3">
            <a:alphaModFix/>
          </a:blip>
          <a:stretch>
            <a:fillRect/>
          </a:stretch>
        </p:blipFill>
        <p:spPr>
          <a:xfrm>
            <a:off x="10944175" y="54900"/>
            <a:ext cx="1041450" cy="829100"/>
          </a:xfrm>
          <a:prstGeom prst="rect">
            <a:avLst/>
          </a:prstGeom>
          <a:noFill/>
          <a:ln>
            <a:noFill/>
          </a:ln>
        </p:spPr>
      </p:pic>
      <p:sp>
        <p:nvSpPr>
          <p:cNvPr id="110" name="Google Shape;110;p15"/>
          <p:cNvSpPr txBox="1"/>
          <p:nvPr/>
        </p:nvSpPr>
        <p:spPr>
          <a:xfrm>
            <a:off x="705600" y="1423600"/>
            <a:ext cx="10868700" cy="892522"/>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US" sz="2000" dirty="0">
                <a:solidFill>
                  <a:schemeClr val="dk1"/>
                </a:solidFill>
                <a:latin typeface="Calibri"/>
                <a:ea typeface="Calibri"/>
                <a:cs typeface="Calibri"/>
                <a:sym typeface="Calibri"/>
              </a:rPr>
              <a:t>Current allowed allocation ranges are as specified below, although the current stated guidelines are specified more generally to cover both portfolios:</a:t>
            </a:r>
          </a:p>
        </p:txBody>
      </p:sp>
      <p:graphicFrame>
        <p:nvGraphicFramePr>
          <p:cNvPr id="2" name="Table 2">
            <a:extLst>
              <a:ext uri="{FF2B5EF4-FFF2-40B4-BE49-F238E27FC236}">
                <a16:creationId xmlns:a16="http://schemas.microsoft.com/office/drawing/2014/main" id="{B38062E5-EA31-634C-BC13-9CC1E92A9526}"/>
              </a:ext>
            </a:extLst>
          </p:cNvPr>
          <p:cNvGraphicFramePr>
            <a:graphicFrameLocks noGrp="1"/>
          </p:cNvGraphicFramePr>
          <p:nvPr>
            <p:extLst>
              <p:ext uri="{D42A27DB-BD31-4B8C-83A1-F6EECF244321}">
                <p14:modId xmlns:p14="http://schemas.microsoft.com/office/powerpoint/2010/main" val="1566078309"/>
              </p:ext>
            </p:extLst>
          </p:nvPr>
        </p:nvGraphicFramePr>
        <p:xfrm>
          <a:off x="2025412" y="4856239"/>
          <a:ext cx="8128001" cy="1483360"/>
        </p:xfrm>
        <a:graphic>
          <a:graphicData uri="http://schemas.openxmlformats.org/drawingml/2006/table">
            <a:tbl>
              <a:tblPr firstRow="1" bandRow="1">
                <a:tableStyleId>{5C22544A-7EE6-4342-B048-85BDC9FD1C3A}</a:tableStyleId>
              </a:tblPr>
              <a:tblGrid>
                <a:gridCol w="2704243">
                  <a:extLst>
                    <a:ext uri="{9D8B030D-6E8A-4147-A177-3AD203B41FA5}">
                      <a16:colId xmlns:a16="http://schemas.microsoft.com/office/drawing/2014/main" val="2181779912"/>
                    </a:ext>
                  </a:extLst>
                </a:gridCol>
                <a:gridCol w="2711879">
                  <a:extLst>
                    <a:ext uri="{9D8B030D-6E8A-4147-A177-3AD203B41FA5}">
                      <a16:colId xmlns:a16="http://schemas.microsoft.com/office/drawing/2014/main" val="3499019035"/>
                    </a:ext>
                  </a:extLst>
                </a:gridCol>
                <a:gridCol w="2711879">
                  <a:extLst>
                    <a:ext uri="{9D8B030D-6E8A-4147-A177-3AD203B41FA5}">
                      <a16:colId xmlns:a16="http://schemas.microsoft.com/office/drawing/2014/main" val="3681278089"/>
                    </a:ext>
                  </a:extLst>
                </a:gridCol>
              </a:tblGrid>
              <a:tr h="370840">
                <a:tc>
                  <a:txBody>
                    <a:bodyPr/>
                    <a:lstStyle/>
                    <a:p>
                      <a:r>
                        <a:rPr lang="en-US" dirty="0"/>
                        <a:t>49er SMIF Fund</a:t>
                      </a:r>
                    </a:p>
                  </a:txBody>
                  <a:tcPr/>
                </a:tc>
                <a:tc>
                  <a:txBody>
                    <a:bodyPr/>
                    <a:lstStyle/>
                    <a:p>
                      <a:pPr algn="ctr"/>
                      <a:r>
                        <a:rPr lang="en-US" dirty="0"/>
                        <a:t>Current Ranges</a:t>
                      </a:r>
                    </a:p>
                  </a:txBody>
                  <a:tcPr/>
                </a:tc>
                <a:tc>
                  <a:txBody>
                    <a:bodyPr/>
                    <a:lstStyle/>
                    <a:p>
                      <a:pPr algn="ctr"/>
                      <a:r>
                        <a:rPr lang="en-US" dirty="0"/>
                        <a:t>Proposed Ranges</a:t>
                      </a:r>
                    </a:p>
                  </a:txBody>
                  <a:tcPr/>
                </a:tc>
                <a:extLst>
                  <a:ext uri="{0D108BD9-81ED-4DB2-BD59-A6C34878D82A}">
                    <a16:rowId xmlns:a16="http://schemas.microsoft.com/office/drawing/2014/main" val="3404653417"/>
                  </a:ext>
                </a:extLst>
              </a:tr>
              <a:tr h="370840">
                <a:tc>
                  <a:txBody>
                    <a:bodyPr/>
                    <a:lstStyle/>
                    <a:p>
                      <a:r>
                        <a:rPr lang="en-US" dirty="0"/>
                        <a:t>Equity</a:t>
                      </a:r>
                    </a:p>
                  </a:txBody>
                  <a:tcPr/>
                </a:tc>
                <a:tc>
                  <a:txBody>
                    <a:bodyPr/>
                    <a:lstStyle/>
                    <a:p>
                      <a:pPr algn="ctr"/>
                      <a:r>
                        <a:rPr lang="en-US" dirty="0"/>
                        <a:t>25% - 75%</a:t>
                      </a:r>
                    </a:p>
                  </a:txBody>
                  <a:tcPr/>
                </a:tc>
                <a:tc>
                  <a:txBody>
                    <a:bodyPr/>
                    <a:lstStyle/>
                    <a:p>
                      <a:pPr algn="ctr"/>
                      <a:r>
                        <a:rPr lang="en-US" dirty="0"/>
                        <a:t>50% - 85%</a:t>
                      </a:r>
                    </a:p>
                  </a:txBody>
                  <a:tcPr/>
                </a:tc>
                <a:extLst>
                  <a:ext uri="{0D108BD9-81ED-4DB2-BD59-A6C34878D82A}">
                    <a16:rowId xmlns:a16="http://schemas.microsoft.com/office/drawing/2014/main" val="1357507019"/>
                  </a:ext>
                </a:extLst>
              </a:tr>
              <a:tr h="370840">
                <a:tc>
                  <a:txBody>
                    <a:bodyPr/>
                    <a:lstStyle/>
                    <a:p>
                      <a:r>
                        <a:rPr lang="en-US" dirty="0"/>
                        <a:t>Fixed Income</a:t>
                      </a:r>
                    </a:p>
                  </a:txBody>
                  <a:tcPr/>
                </a:tc>
                <a:tc>
                  <a:txBody>
                    <a:bodyPr/>
                    <a:lstStyle/>
                    <a:p>
                      <a:pPr algn="ctr"/>
                      <a:r>
                        <a:rPr lang="en-US" dirty="0"/>
                        <a:t>25% - 75%</a:t>
                      </a:r>
                    </a:p>
                  </a:txBody>
                  <a:tcPr/>
                </a:tc>
                <a:tc>
                  <a:txBody>
                    <a:bodyPr/>
                    <a:lstStyle/>
                    <a:p>
                      <a:pPr algn="ctr"/>
                      <a:r>
                        <a:rPr lang="en-US" dirty="0"/>
                        <a:t>15% - 50%</a:t>
                      </a:r>
                    </a:p>
                  </a:txBody>
                  <a:tcPr/>
                </a:tc>
                <a:extLst>
                  <a:ext uri="{0D108BD9-81ED-4DB2-BD59-A6C34878D82A}">
                    <a16:rowId xmlns:a16="http://schemas.microsoft.com/office/drawing/2014/main" val="1006815996"/>
                  </a:ext>
                </a:extLst>
              </a:tr>
              <a:tr h="370840">
                <a:tc>
                  <a:txBody>
                    <a:bodyPr/>
                    <a:lstStyle/>
                    <a:p>
                      <a:r>
                        <a:rPr lang="en-US" dirty="0"/>
                        <a:t>Cash and Equivalents</a:t>
                      </a:r>
                    </a:p>
                  </a:txBody>
                  <a:tcPr/>
                </a:tc>
                <a:tc>
                  <a:txBody>
                    <a:bodyPr/>
                    <a:lstStyle/>
                    <a:p>
                      <a:pPr algn="ctr"/>
                      <a:r>
                        <a:rPr lang="en-US" dirty="0"/>
                        <a:t>N.A.</a:t>
                      </a:r>
                    </a:p>
                  </a:txBody>
                  <a:tcPr/>
                </a:tc>
                <a:tc>
                  <a:txBody>
                    <a:bodyPr/>
                    <a:lstStyle/>
                    <a:p>
                      <a:pPr algn="ctr"/>
                      <a:r>
                        <a:rPr lang="en-US" dirty="0"/>
                        <a:t>0% - 20%</a:t>
                      </a:r>
                    </a:p>
                  </a:txBody>
                  <a:tcPr/>
                </a:tc>
                <a:extLst>
                  <a:ext uri="{0D108BD9-81ED-4DB2-BD59-A6C34878D82A}">
                    <a16:rowId xmlns:a16="http://schemas.microsoft.com/office/drawing/2014/main" val="1399265155"/>
                  </a:ext>
                </a:extLst>
              </a:tr>
            </a:tbl>
          </a:graphicData>
        </a:graphic>
      </p:graphicFrame>
      <p:graphicFrame>
        <p:nvGraphicFramePr>
          <p:cNvPr id="7" name="Table 2">
            <a:extLst>
              <a:ext uri="{FF2B5EF4-FFF2-40B4-BE49-F238E27FC236}">
                <a16:creationId xmlns:a16="http://schemas.microsoft.com/office/drawing/2014/main" id="{61F23CAD-8A8F-3347-9501-BFC44A738ACD}"/>
              </a:ext>
            </a:extLst>
          </p:cNvPr>
          <p:cNvGraphicFramePr>
            <a:graphicFrameLocks noGrp="1"/>
          </p:cNvGraphicFramePr>
          <p:nvPr>
            <p:extLst>
              <p:ext uri="{D42A27DB-BD31-4B8C-83A1-F6EECF244321}">
                <p14:modId xmlns:p14="http://schemas.microsoft.com/office/powerpoint/2010/main" val="2412848876"/>
              </p:ext>
            </p:extLst>
          </p:nvPr>
        </p:nvGraphicFramePr>
        <p:xfrm>
          <a:off x="2025413" y="2316122"/>
          <a:ext cx="8128000" cy="1483360"/>
        </p:xfrm>
        <a:graphic>
          <a:graphicData uri="http://schemas.openxmlformats.org/drawingml/2006/table">
            <a:tbl>
              <a:tblPr firstRow="1" bandRow="1">
                <a:tableStyleId>{5C22544A-7EE6-4342-B048-85BDC9FD1C3A}</a:tableStyleId>
              </a:tblPr>
              <a:tblGrid>
                <a:gridCol w="2424386">
                  <a:extLst>
                    <a:ext uri="{9D8B030D-6E8A-4147-A177-3AD203B41FA5}">
                      <a16:colId xmlns:a16="http://schemas.microsoft.com/office/drawing/2014/main" val="2181779912"/>
                    </a:ext>
                  </a:extLst>
                </a:gridCol>
                <a:gridCol w="1901205">
                  <a:extLst>
                    <a:ext uri="{9D8B030D-6E8A-4147-A177-3AD203B41FA5}">
                      <a16:colId xmlns:a16="http://schemas.microsoft.com/office/drawing/2014/main" val="3499019035"/>
                    </a:ext>
                  </a:extLst>
                </a:gridCol>
                <a:gridCol w="1901204">
                  <a:extLst>
                    <a:ext uri="{9D8B030D-6E8A-4147-A177-3AD203B41FA5}">
                      <a16:colId xmlns:a16="http://schemas.microsoft.com/office/drawing/2014/main" val="233181497"/>
                    </a:ext>
                  </a:extLst>
                </a:gridCol>
                <a:gridCol w="1901205">
                  <a:extLst>
                    <a:ext uri="{9D8B030D-6E8A-4147-A177-3AD203B41FA5}">
                      <a16:colId xmlns:a16="http://schemas.microsoft.com/office/drawing/2014/main" val="2591645624"/>
                    </a:ext>
                  </a:extLst>
                </a:gridCol>
              </a:tblGrid>
              <a:tr h="370840">
                <a:tc>
                  <a:txBody>
                    <a:bodyPr/>
                    <a:lstStyle/>
                    <a:p>
                      <a:r>
                        <a:rPr lang="en-US" dirty="0"/>
                        <a:t>Current Allowable Ranges</a:t>
                      </a:r>
                    </a:p>
                  </a:txBody>
                  <a:tcPr/>
                </a:tc>
                <a:tc>
                  <a:txBody>
                    <a:bodyPr/>
                    <a:lstStyle/>
                    <a:p>
                      <a:pPr algn="ctr"/>
                      <a:r>
                        <a:rPr lang="en-US" dirty="0"/>
                        <a:t>49er SMIF Fund</a:t>
                      </a:r>
                    </a:p>
                  </a:txBody>
                  <a:tcPr/>
                </a:tc>
                <a:tc>
                  <a:txBody>
                    <a:bodyPr/>
                    <a:lstStyle/>
                    <a:p>
                      <a:pPr algn="ctr"/>
                      <a:r>
                        <a:rPr lang="en-US" dirty="0" err="1"/>
                        <a:t>Seegers</a:t>
                      </a:r>
                      <a:r>
                        <a:rPr lang="en-US" dirty="0"/>
                        <a:t> Fund</a:t>
                      </a:r>
                    </a:p>
                  </a:txBody>
                  <a:tcPr/>
                </a:tc>
                <a:tc>
                  <a:txBody>
                    <a:bodyPr/>
                    <a:lstStyle/>
                    <a:p>
                      <a:pPr algn="ctr"/>
                      <a:r>
                        <a:rPr lang="en-US" dirty="0"/>
                        <a:t>Stated in Guidelines</a:t>
                      </a:r>
                    </a:p>
                  </a:txBody>
                  <a:tcPr/>
                </a:tc>
                <a:extLst>
                  <a:ext uri="{0D108BD9-81ED-4DB2-BD59-A6C34878D82A}">
                    <a16:rowId xmlns:a16="http://schemas.microsoft.com/office/drawing/2014/main" val="3404653417"/>
                  </a:ext>
                </a:extLst>
              </a:tr>
              <a:tr h="370840">
                <a:tc>
                  <a:txBody>
                    <a:bodyPr/>
                    <a:lstStyle/>
                    <a:p>
                      <a:r>
                        <a:rPr lang="en-US" dirty="0"/>
                        <a:t>Equity</a:t>
                      </a:r>
                    </a:p>
                  </a:txBody>
                  <a:tcPr/>
                </a:tc>
                <a:tc>
                  <a:txBody>
                    <a:bodyPr/>
                    <a:lstStyle/>
                    <a:p>
                      <a:pPr algn="ctr"/>
                      <a:r>
                        <a:rPr lang="en-US" dirty="0"/>
                        <a:t>25% - 75%</a:t>
                      </a:r>
                    </a:p>
                  </a:txBody>
                  <a:tcPr/>
                </a:tc>
                <a:tc>
                  <a:txBody>
                    <a:bodyPr/>
                    <a:lstStyle/>
                    <a:p>
                      <a:pPr algn="ctr"/>
                      <a:r>
                        <a:rPr lang="en-US" dirty="0"/>
                        <a:t>100%</a:t>
                      </a:r>
                    </a:p>
                  </a:txBody>
                  <a:tcPr/>
                </a:tc>
                <a:tc>
                  <a:txBody>
                    <a:bodyPr/>
                    <a:lstStyle/>
                    <a:p>
                      <a:pPr algn="ctr"/>
                      <a:r>
                        <a:rPr lang="en-US" dirty="0"/>
                        <a:t>25% - 100%</a:t>
                      </a:r>
                    </a:p>
                  </a:txBody>
                  <a:tcPr/>
                </a:tc>
                <a:extLst>
                  <a:ext uri="{0D108BD9-81ED-4DB2-BD59-A6C34878D82A}">
                    <a16:rowId xmlns:a16="http://schemas.microsoft.com/office/drawing/2014/main" val="1357507019"/>
                  </a:ext>
                </a:extLst>
              </a:tr>
              <a:tr h="370840">
                <a:tc>
                  <a:txBody>
                    <a:bodyPr/>
                    <a:lstStyle/>
                    <a:p>
                      <a:r>
                        <a:rPr lang="en-US" dirty="0"/>
                        <a:t>Fixed Income</a:t>
                      </a:r>
                    </a:p>
                  </a:txBody>
                  <a:tcPr/>
                </a:tc>
                <a:tc>
                  <a:txBody>
                    <a:bodyPr/>
                    <a:lstStyle/>
                    <a:p>
                      <a:pPr algn="ctr"/>
                      <a:r>
                        <a:rPr lang="en-US" dirty="0"/>
                        <a:t>25% - 75%</a:t>
                      </a:r>
                    </a:p>
                  </a:txBody>
                  <a:tcPr/>
                </a:tc>
                <a:tc>
                  <a:txBody>
                    <a:bodyPr/>
                    <a:lstStyle/>
                    <a:p>
                      <a:pPr algn="ctr"/>
                      <a:r>
                        <a:rPr lang="en-US" dirty="0"/>
                        <a:t>0%</a:t>
                      </a:r>
                    </a:p>
                  </a:txBody>
                  <a:tcPr/>
                </a:tc>
                <a:tc>
                  <a:txBody>
                    <a:bodyPr/>
                    <a:lstStyle/>
                    <a:p>
                      <a:pPr algn="ctr"/>
                      <a:r>
                        <a:rPr lang="en-US" dirty="0"/>
                        <a:t>0% - 75%</a:t>
                      </a:r>
                    </a:p>
                  </a:txBody>
                  <a:tcPr/>
                </a:tc>
                <a:extLst>
                  <a:ext uri="{0D108BD9-81ED-4DB2-BD59-A6C34878D82A}">
                    <a16:rowId xmlns:a16="http://schemas.microsoft.com/office/drawing/2014/main" val="1006815996"/>
                  </a:ext>
                </a:extLst>
              </a:tr>
              <a:tr h="370840">
                <a:tc>
                  <a:txBody>
                    <a:bodyPr/>
                    <a:lstStyle/>
                    <a:p>
                      <a:r>
                        <a:rPr lang="en-US" dirty="0"/>
                        <a:t>Cash and Equivalents</a:t>
                      </a:r>
                    </a:p>
                  </a:txBody>
                  <a:tcPr/>
                </a:tc>
                <a:tc>
                  <a:txBody>
                    <a:bodyPr/>
                    <a:lstStyle/>
                    <a:p>
                      <a:pPr algn="ctr"/>
                      <a:r>
                        <a:rPr lang="en-US" dirty="0"/>
                        <a:t>N.A.</a:t>
                      </a:r>
                    </a:p>
                  </a:txBody>
                  <a:tcPr/>
                </a:tc>
                <a:tc>
                  <a:txBody>
                    <a:bodyPr/>
                    <a:lstStyle/>
                    <a:p>
                      <a:pPr algn="ctr"/>
                      <a:r>
                        <a:rPr lang="en-US" dirty="0"/>
                        <a:t>N.A.</a:t>
                      </a:r>
                    </a:p>
                  </a:txBody>
                  <a:tcPr/>
                </a:tc>
                <a:tc>
                  <a:txBody>
                    <a:bodyPr/>
                    <a:lstStyle/>
                    <a:p>
                      <a:pPr algn="ctr"/>
                      <a:r>
                        <a:rPr lang="en-US" dirty="0"/>
                        <a:t>N.A.</a:t>
                      </a:r>
                    </a:p>
                  </a:txBody>
                  <a:tcPr/>
                </a:tc>
                <a:extLst>
                  <a:ext uri="{0D108BD9-81ED-4DB2-BD59-A6C34878D82A}">
                    <a16:rowId xmlns:a16="http://schemas.microsoft.com/office/drawing/2014/main" val="1399265155"/>
                  </a:ext>
                </a:extLst>
              </a:tr>
            </a:tbl>
          </a:graphicData>
        </a:graphic>
      </p:graphicFrame>
      <p:sp>
        <p:nvSpPr>
          <p:cNvPr id="8" name="Google Shape;110;p15">
            <a:extLst>
              <a:ext uri="{FF2B5EF4-FFF2-40B4-BE49-F238E27FC236}">
                <a16:creationId xmlns:a16="http://schemas.microsoft.com/office/drawing/2014/main" id="{A3531BFA-32D3-814F-B2A1-141B5B68914B}"/>
              </a:ext>
            </a:extLst>
          </p:cNvPr>
          <p:cNvSpPr txBox="1"/>
          <p:nvPr/>
        </p:nvSpPr>
        <p:spPr>
          <a:xfrm>
            <a:off x="705600" y="3963717"/>
            <a:ext cx="11221627" cy="892522"/>
          </a:xfrm>
          <a:prstGeom prst="rect">
            <a:avLst/>
          </a:prstGeom>
          <a:noFill/>
          <a:ln>
            <a:noFill/>
          </a:ln>
        </p:spPr>
        <p:txBody>
          <a:bodyPr spcFirstLastPara="1" wrap="square" lIns="91425" tIns="91425" rIns="91425" bIns="91425" anchor="t" anchorCtr="0">
            <a:spAutoFit/>
          </a:bodyPr>
          <a:lstStyle/>
          <a:p>
            <a:pPr lvl="0">
              <a:lnSpc>
                <a:spcPct val="115000"/>
              </a:lnSpc>
            </a:pPr>
            <a:r>
              <a:rPr lang="en-US" sz="2000" dirty="0">
                <a:solidFill>
                  <a:schemeClr val="dk1"/>
                </a:solidFill>
                <a:latin typeface="Calibri"/>
                <a:ea typeface="Calibri"/>
                <a:cs typeface="Calibri"/>
                <a:sym typeface="Calibri"/>
              </a:rPr>
              <a:t>Proposal: to break out the requirements in the guidelines by portfolio and to adjust the allowable target asset allocation ranges for the 49er SMIF Fund as follows: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5"/>
          <p:cNvSpPr txBox="1">
            <a:spLocks noGrp="1"/>
          </p:cNvSpPr>
          <p:nvPr>
            <p:ph type="title"/>
          </p:nvPr>
        </p:nvSpPr>
        <p:spPr>
          <a:xfrm>
            <a:off x="384313" y="207309"/>
            <a:ext cx="11410200" cy="692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600"/>
              <a:buFont typeface="Arial"/>
              <a:buNone/>
            </a:pPr>
            <a:r>
              <a:rPr lang="en-US" sz="3200" b="1" dirty="0">
                <a:latin typeface="Arial"/>
                <a:ea typeface="Arial"/>
                <a:cs typeface="Arial"/>
                <a:sym typeface="Arial"/>
              </a:rPr>
              <a:t>Proposal 1: Adjustment of asset allocation guidelines</a:t>
            </a:r>
            <a:endParaRPr sz="3200" b="1" i="0" u="none" strike="noStrike" cap="none" dirty="0">
              <a:solidFill>
                <a:schemeClr val="dk1"/>
              </a:solidFill>
              <a:latin typeface="Arial"/>
              <a:ea typeface="Arial"/>
              <a:cs typeface="Arial"/>
              <a:sym typeface="Arial"/>
            </a:endParaRPr>
          </a:p>
        </p:txBody>
      </p:sp>
      <p:cxnSp>
        <p:nvCxnSpPr>
          <p:cNvPr id="108" name="Google Shape;108;p15"/>
          <p:cNvCxnSpPr/>
          <p:nvPr/>
        </p:nvCxnSpPr>
        <p:spPr>
          <a:xfrm>
            <a:off x="384313" y="900017"/>
            <a:ext cx="11410200" cy="0"/>
          </a:xfrm>
          <a:prstGeom prst="straightConnector1">
            <a:avLst/>
          </a:prstGeom>
          <a:noFill/>
          <a:ln w="31750" cap="flat" cmpd="sng">
            <a:solidFill>
              <a:schemeClr val="accent4"/>
            </a:solidFill>
            <a:prstDash val="solid"/>
            <a:miter lim="800000"/>
            <a:headEnd type="none" w="sm" len="sm"/>
            <a:tailEnd type="none" w="sm" len="sm"/>
          </a:ln>
        </p:spPr>
      </p:cxnSp>
      <p:pic>
        <p:nvPicPr>
          <p:cNvPr id="109" name="Google Shape;109;p15"/>
          <p:cNvPicPr preferRelativeResize="0"/>
          <p:nvPr/>
        </p:nvPicPr>
        <p:blipFill>
          <a:blip r:embed="rId3">
            <a:alphaModFix/>
          </a:blip>
          <a:stretch>
            <a:fillRect/>
          </a:stretch>
        </p:blipFill>
        <p:spPr>
          <a:xfrm>
            <a:off x="10944175" y="54900"/>
            <a:ext cx="1041450" cy="829100"/>
          </a:xfrm>
          <a:prstGeom prst="rect">
            <a:avLst/>
          </a:prstGeom>
          <a:noFill/>
          <a:ln>
            <a:noFill/>
          </a:ln>
        </p:spPr>
      </p:pic>
      <p:sp>
        <p:nvSpPr>
          <p:cNvPr id="110" name="Google Shape;110;p15"/>
          <p:cNvSpPr txBox="1"/>
          <p:nvPr/>
        </p:nvSpPr>
        <p:spPr>
          <a:xfrm>
            <a:off x="705600" y="1423600"/>
            <a:ext cx="10868700" cy="3724066"/>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US" sz="2000" dirty="0">
                <a:solidFill>
                  <a:schemeClr val="dk1"/>
                </a:solidFill>
                <a:latin typeface="Calibri"/>
                <a:ea typeface="Calibri"/>
                <a:cs typeface="Calibri"/>
                <a:sym typeface="Calibri"/>
              </a:rPr>
              <a:t>Justifications:</a:t>
            </a:r>
            <a:endParaRPr sz="2000" dirty="0">
              <a:solidFill>
                <a:schemeClr val="dk1"/>
              </a:solidFill>
              <a:latin typeface="Calibri"/>
              <a:ea typeface="Calibri"/>
              <a:cs typeface="Calibri"/>
              <a:sym typeface="Calibri"/>
            </a:endParaRPr>
          </a:p>
          <a:p>
            <a:pPr marL="457200" lvl="0" indent="-368300" algn="l" rtl="0">
              <a:lnSpc>
                <a:spcPct val="115000"/>
              </a:lnSpc>
              <a:spcBef>
                <a:spcPts val="0"/>
              </a:spcBef>
              <a:spcAft>
                <a:spcPts val="0"/>
              </a:spcAft>
              <a:buClr>
                <a:schemeClr val="dk1"/>
              </a:buClr>
              <a:buSzPts val="2200"/>
              <a:buFont typeface="Calibri"/>
              <a:buAutoNum type="arabicPeriod"/>
            </a:pPr>
            <a:r>
              <a:rPr lang="en-US" sz="2000" dirty="0">
                <a:solidFill>
                  <a:schemeClr val="dk1"/>
                </a:solidFill>
                <a:latin typeface="Calibri"/>
                <a:ea typeface="Calibri"/>
                <a:cs typeface="Calibri"/>
                <a:sym typeface="Calibri"/>
              </a:rPr>
              <a:t>More consistent with the long-term total return / capital appreciation objectives of the portfolio (as described at board of directors’ retreat)</a:t>
            </a:r>
          </a:p>
          <a:p>
            <a:pPr marL="457200" lvl="0" indent="-368300" algn="l" rtl="0">
              <a:lnSpc>
                <a:spcPct val="115000"/>
              </a:lnSpc>
              <a:spcBef>
                <a:spcPts val="0"/>
              </a:spcBef>
              <a:spcAft>
                <a:spcPts val="0"/>
              </a:spcAft>
              <a:buClr>
                <a:schemeClr val="dk1"/>
              </a:buClr>
              <a:buSzPts val="2200"/>
              <a:buFont typeface="Calibri"/>
              <a:buAutoNum type="arabicPeriod"/>
            </a:pPr>
            <a:r>
              <a:rPr lang="en-US" sz="2000" dirty="0">
                <a:solidFill>
                  <a:schemeClr val="dk1"/>
                </a:solidFill>
                <a:latin typeface="Calibri"/>
                <a:ea typeface="Calibri"/>
                <a:cs typeface="Calibri"/>
                <a:sym typeface="Calibri"/>
              </a:rPr>
              <a:t>More consistent with current thought and practice in the institutional investment world</a:t>
            </a:r>
          </a:p>
          <a:p>
            <a:pPr marL="457200" lvl="0" indent="-368300" algn="l" rtl="0">
              <a:lnSpc>
                <a:spcPct val="115000"/>
              </a:lnSpc>
              <a:spcBef>
                <a:spcPts val="0"/>
              </a:spcBef>
              <a:spcAft>
                <a:spcPts val="0"/>
              </a:spcAft>
              <a:buClr>
                <a:schemeClr val="dk1"/>
              </a:buClr>
              <a:buSzPts val="2200"/>
              <a:buFont typeface="Calibri"/>
              <a:buAutoNum type="arabicPeriod"/>
            </a:pPr>
            <a:r>
              <a:rPr lang="en-US" sz="2000" dirty="0">
                <a:solidFill>
                  <a:schemeClr val="dk1"/>
                </a:solidFill>
                <a:latin typeface="Calibri"/>
                <a:ea typeface="Calibri"/>
                <a:cs typeface="Calibri"/>
                <a:sym typeface="Calibri"/>
              </a:rPr>
              <a:t>Provides greater clarity to the students in making their portfolio decisions</a:t>
            </a:r>
          </a:p>
          <a:p>
            <a:pPr marL="457200" lvl="0" indent="-368300" algn="l" rtl="0">
              <a:lnSpc>
                <a:spcPct val="115000"/>
              </a:lnSpc>
              <a:spcBef>
                <a:spcPts val="0"/>
              </a:spcBef>
              <a:spcAft>
                <a:spcPts val="0"/>
              </a:spcAft>
              <a:buClr>
                <a:schemeClr val="dk1"/>
              </a:buClr>
              <a:buSzPts val="2200"/>
              <a:buFont typeface="Calibri"/>
              <a:buAutoNum type="arabicPeriod"/>
            </a:pPr>
            <a:r>
              <a:rPr lang="en-US" sz="2000" dirty="0">
                <a:solidFill>
                  <a:schemeClr val="dk1"/>
                </a:solidFill>
                <a:latin typeface="Calibri"/>
                <a:ea typeface="Calibri"/>
                <a:cs typeface="Calibri"/>
                <a:sym typeface="Calibri"/>
              </a:rPr>
              <a:t>Maintains full and complete educational experience for the students</a:t>
            </a:r>
          </a:p>
          <a:p>
            <a:pPr marL="457200" lvl="0" indent="-368300" algn="l" rtl="0">
              <a:lnSpc>
                <a:spcPct val="115000"/>
              </a:lnSpc>
              <a:spcBef>
                <a:spcPts val="0"/>
              </a:spcBef>
              <a:spcAft>
                <a:spcPts val="0"/>
              </a:spcAft>
              <a:buClr>
                <a:schemeClr val="dk1"/>
              </a:buClr>
              <a:buSzPts val="2200"/>
              <a:buFont typeface="Calibri"/>
              <a:buAutoNum type="arabicPeriod"/>
            </a:pPr>
            <a:r>
              <a:rPr lang="en-US" sz="2000" dirty="0">
                <a:solidFill>
                  <a:schemeClr val="dk1"/>
                </a:solidFill>
                <a:latin typeface="Calibri"/>
                <a:ea typeface="Calibri"/>
                <a:cs typeface="Calibri"/>
                <a:sym typeface="Calibri"/>
              </a:rPr>
              <a:t>(Even at the very minimum 15% allocation, the size of the fixed income portion of the portfolio would be approximately $100,000 (or more), which, by itself, is larger than the entire CFAOC SMIF Portfolio, so it should be adequately large enough for the students to be able to receive a good learning experience in fixed income investing!)</a:t>
            </a:r>
            <a:endParaRPr sz="20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26171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4"/>
          <p:cNvSpPr txBox="1">
            <a:spLocks noGrp="1"/>
          </p:cNvSpPr>
          <p:nvPr>
            <p:ph type="title"/>
          </p:nvPr>
        </p:nvSpPr>
        <p:spPr>
          <a:xfrm>
            <a:off x="384313" y="207309"/>
            <a:ext cx="11410122" cy="692708"/>
          </a:xfrm>
          <a:prstGeom prst="rect">
            <a:avLst/>
          </a:prstGeom>
          <a:noFill/>
          <a:ln>
            <a:noFill/>
          </a:ln>
        </p:spPr>
        <p:txBody>
          <a:bodyPr spcFirstLastPara="1" wrap="square" lIns="91425" tIns="45700" rIns="91425" bIns="45700" anchor="ctr" anchorCtr="0">
            <a:noAutofit/>
          </a:bodyPr>
          <a:lstStyle/>
          <a:p>
            <a:pPr lvl="0">
              <a:buSzPts val="3600"/>
            </a:pPr>
            <a:r>
              <a:rPr lang="en-US" sz="3200" b="1" dirty="0">
                <a:latin typeface="Arial"/>
                <a:ea typeface="Arial"/>
                <a:cs typeface="Arial"/>
                <a:sym typeface="Arial"/>
              </a:rPr>
              <a:t>Proposal 2: Movement of portfolio to PCCP</a:t>
            </a:r>
            <a:endParaRPr sz="3200" b="1" i="0" u="none" strike="noStrike" cap="none" dirty="0">
              <a:solidFill>
                <a:schemeClr val="dk1"/>
              </a:solidFill>
              <a:latin typeface="Arial"/>
              <a:ea typeface="Arial"/>
              <a:cs typeface="Arial"/>
              <a:sym typeface="Arial"/>
            </a:endParaRPr>
          </a:p>
        </p:txBody>
      </p:sp>
      <p:cxnSp>
        <p:nvCxnSpPr>
          <p:cNvPr id="99" name="Google Shape;99;p14"/>
          <p:cNvCxnSpPr/>
          <p:nvPr/>
        </p:nvCxnSpPr>
        <p:spPr>
          <a:xfrm rot="10800000" flipH="1">
            <a:off x="384313" y="900016"/>
            <a:ext cx="11410122" cy="1"/>
          </a:xfrm>
          <a:prstGeom prst="straightConnector1">
            <a:avLst/>
          </a:prstGeom>
          <a:noFill/>
          <a:ln w="31750" cap="flat" cmpd="sng">
            <a:solidFill>
              <a:schemeClr val="accent4"/>
            </a:solidFill>
            <a:prstDash val="solid"/>
            <a:miter lim="800000"/>
            <a:headEnd type="none" w="sm" len="sm"/>
            <a:tailEnd type="none" w="sm" len="sm"/>
          </a:ln>
        </p:spPr>
      </p:cxnSp>
      <p:pic>
        <p:nvPicPr>
          <p:cNvPr id="100" name="Google Shape;100;p14"/>
          <p:cNvPicPr preferRelativeResize="0"/>
          <p:nvPr/>
        </p:nvPicPr>
        <p:blipFill>
          <a:blip r:embed="rId3">
            <a:alphaModFix/>
          </a:blip>
          <a:stretch>
            <a:fillRect/>
          </a:stretch>
        </p:blipFill>
        <p:spPr>
          <a:xfrm>
            <a:off x="10944175" y="54900"/>
            <a:ext cx="1041450" cy="829100"/>
          </a:xfrm>
          <a:prstGeom prst="rect">
            <a:avLst/>
          </a:prstGeom>
          <a:noFill/>
          <a:ln>
            <a:noFill/>
          </a:ln>
        </p:spPr>
      </p:pic>
      <p:sp>
        <p:nvSpPr>
          <p:cNvPr id="101" name="Google Shape;101;p14"/>
          <p:cNvSpPr txBox="1"/>
          <p:nvPr/>
        </p:nvSpPr>
        <p:spPr>
          <a:xfrm>
            <a:off x="1188400" y="1423600"/>
            <a:ext cx="9853800" cy="3653278"/>
          </a:xfrm>
          <a:prstGeom prst="rect">
            <a:avLst/>
          </a:prstGeom>
          <a:noFill/>
          <a:ln>
            <a:noFill/>
          </a:ln>
        </p:spPr>
        <p:txBody>
          <a:bodyPr spcFirstLastPara="1" wrap="square" lIns="91425" tIns="91425" rIns="91425" bIns="91425" anchor="t" anchorCtr="0">
            <a:spAutoFit/>
          </a:bodyPr>
          <a:lstStyle/>
          <a:p>
            <a:pPr marL="50800" lvl="0" algn="l" rtl="0">
              <a:lnSpc>
                <a:spcPct val="115000"/>
              </a:lnSpc>
              <a:spcBef>
                <a:spcPts val="0"/>
              </a:spcBef>
              <a:spcAft>
                <a:spcPts val="0"/>
              </a:spcAft>
              <a:buClr>
                <a:schemeClr val="dk1"/>
              </a:buClr>
              <a:buSzPts val="2800"/>
            </a:pPr>
            <a:r>
              <a:rPr lang="en-US" sz="2800" dirty="0">
                <a:solidFill>
                  <a:schemeClr val="dk1"/>
                </a:solidFill>
                <a:latin typeface="Calibri"/>
                <a:ea typeface="Calibri"/>
                <a:cs typeface="Calibri"/>
                <a:sym typeface="Calibri"/>
              </a:rPr>
              <a:t>At the beginning of this year, our long-time brokers, Rocky Suarez, Diana Wolf, and Michael </a:t>
            </a:r>
            <a:r>
              <a:rPr lang="en-US" sz="2800" dirty="0" err="1">
                <a:solidFill>
                  <a:schemeClr val="dk1"/>
                </a:solidFill>
                <a:latin typeface="Calibri"/>
                <a:ea typeface="Calibri"/>
                <a:cs typeface="Calibri"/>
                <a:sym typeface="Calibri"/>
              </a:rPr>
              <a:t>Mais</a:t>
            </a:r>
            <a:r>
              <a:rPr lang="en-US" sz="2800" dirty="0">
                <a:solidFill>
                  <a:schemeClr val="dk1"/>
                </a:solidFill>
                <a:latin typeface="Calibri"/>
                <a:ea typeface="Calibri"/>
                <a:cs typeface="Calibri"/>
                <a:sym typeface="Calibri"/>
              </a:rPr>
              <a:t> left Wells Fargo and TSG Wealth Management to start their own firm, Pacific Coast Capital Partners</a:t>
            </a:r>
            <a:endParaRPr sz="2800" dirty="0">
              <a:solidFill>
                <a:schemeClr val="dk1"/>
              </a:solidFill>
              <a:latin typeface="Calibri"/>
              <a:ea typeface="Calibri"/>
              <a:cs typeface="Calibri"/>
              <a:sym typeface="Calibri"/>
            </a:endParaRPr>
          </a:p>
          <a:p>
            <a:pPr marL="457200" lvl="0" indent="-406400" algn="l" rtl="0">
              <a:lnSpc>
                <a:spcPct val="115000"/>
              </a:lnSpc>
              <a:spcBef>
                <a:spcPts val="0"/>
              </a:spcBef>
              <a:spcAft>
                <a:spcPts val="0"/>
              </a:spcAft>
              <a:buClr>
                <a:schemeClr val="dk1"/>
              </a:buClr>
              <a:buSzPts val="2800"/>
              <a:buFont typeface="Calibri"/>
              <a:buChar char="●"/>
            </a:pPr>
            <a:r>
              <a:rPr lang="en-US" sz="2800" dirty="0">
                <a:solidFill>
                  <a:schemeClr val="dk1"/>
                </a:solidFill>
                <a:latin typeface="Calibri"/>
                <a:ea typeface="Calibri"/>
                <a:cs typeface="Calibri"/>
                <a:sym typeface="Calibri"/>
              </a:rPr>
              <a:t>The 49er SMIF Fund is still housed at Wells Fargo through TSG Wealth Management</a:t>
            </a:r>
            <a:endParaRPr sz="2800" dirty="0">
              <a:solidFill>
                <a:schemeClr val="dk1"/>
              </a:solidFill>
              <a:latin typeface="Calibri"/>
              <a:ea typeface="Calibri"/>
              <a:cs typeface="Calibri"/>
              <a:sym typeface="Calibri"/>
            </a:endParaRPr>
          </a:p>
          <a:p>
            <a:pPr marL="457200" lvl="0" indent="-406400">
              <a:lnSpc>
                <a:spcPct val="115000"/>
              </a:lnSpc>
              <a:buClr>
                <a:schemeClr val="dk1"/>
              </a:buClr>
              <a:buSzPts val="2800"/>
              <a:buFont typeface="Calibri"/>
              <a:buChar char="●"/>
            </a:pPr>
            <a:r>
              <a:rPr lang="en-US" sz="2800" dirty="0">
                <a:solidFill>
                  <a:schemeClr val="dk1"/>
                </a:solidFill>
                <a:latin typeface="Calibri"/>
                <a:ea typeface="Calibri"/>
                <a:cs typeface="Calibri"/>
                <a:sym typeface="Calibri"/>
              </a:rPr>
              <a:t>Our request is to move the BIG-managed portfolios, including the 49er SMIF Fund, from TSG to Pacific Coast Capital Partners</a:t>
            </a:r>
            <a:endParaRPr sz="2800" dirty="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5"/>
          <p:cNvSpPr txBox="1">
            <a:spLocks noGrp="1"/>
          </p:cNvSpPr>
          <p:nvPr>
            <p:ph type="title"/>
          </p:nvPr>
        </p:nvSpPr>
        <p:spPr>
          <a:xfrm>
            <a:off x="384313" y="207309"/>
            <a:ext cx="11410200" cy="692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600"/>
              <a:buFont typeface="Arial"/>
              <a:buNone/>
            </a:pPr>
            <a:r>
              <a:rPr lang="en-US" sz="3200" b="1" dirty="0">
                <a:latin typeface="Arial"/>
                <a:ea typeface="Arial"/>
                <a:cs typeface="Arial"/>
                <a:sym typeface="Arial"/>
              </a:rPr>
              <a:t>Proposal 2: Movement of portfolio to PCCP</a:t>
            </a:r>
            <a:endParaRPr sz="3200" b="1" i="0" u="none" strike="noStrike" cap="none" dirty="0">
              <a:solidFill>
                <a:schemeClr val="dk1"/>
              </a:solidFill>
              <a:latin typeface="Arial"/>
              <a:ea typeface="Arial"/>
              <a:cs typeface="Arial"/>
              <a:sym typeface="Arial"/>
            </a:endParaRPr>
          </a:p>
        </p:txBody>
      </p:sp>
      <p:cxnSp>
        <p:nvCxnSpPr>
          <p:cNvPr id="108" name="Google Shape;108;p15"/>
          <p:cNvCxnSpPr/>
          <p:nvPr/>
        </p:nvCxnSpPr>
        <p:spPr>
          <a:xfrm>
            <a:off x="384313" y="900017"/>
            <a:ext cx="11410200" cy="0"/>
          </a:xfrm>
          <a:prstGeom prst="straightConnector1">
            <a:avLst/>
          </a:prstGeom>
          <a:noFill/>
          <a:ln w="31750" cap="flat" cmpd="sng">
            <a:solidFill>
              <a:schemeClr val="accent4"/>
            </a:solidFill>
            <a:prstDash val="solid"/>
            <a:miter lim="800000"/>
            <a:headEnd type="none" w="sm" len="sm"/>
            <a:tailEnd type="none" w="sm" len="sm"/>
          </a:ln>
        </p:spPr>
      </p:cxnSp>
      <p:pic>
        <p:nvPicPr>
          <p:cNvPr id="109" name="Google Shape;109;p15"/>
          <p:cNvPicPr preferRelativeResize="0"/>
          <p:nvPr/>
        </p:nvPicPr>
        <p:blipFill>
          <a:blip r:embed="rId3">
            <a:alphaModFix/>
          </a:blip>
          <a:stretch>
            <a:fillRect/>
          </a:stretch>
        </p:blipFill>
        <p:spPr>
          <a:xfrm>
            <a:off x="10944175" y="54900"/>
            <a:ext cx="1041450" cy="829100"/>
          </a:xfrm>
          <a:prstGeom prst="rect">
            <a:avLst/>
          </a:prstGeom>
          <a:noFill/>
          <a:ln>
            <a:noFill/>
          </a:ln>
        </p:spPr>
      </p:pic>
      <p:sp>
        <p:nvSpPr>
          <p:cNvPr id="110" name="Google Shape;110;p15"/>
          <p:cNvSpPr txBox="1"/>
          <p:nvPr/>
        </p:nvSpPr>
        <p:spPr>
          <a:xfrm>
            <a:off x="705600" y="1423600"/>
            <a:ext cx="10868700" cy="4785895"/>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US" sz="2000" dirty="0">
                <a:solidFill>
                  <a:schemeClr val="dk1"/>
                </a:solidFill>
                <a:latin typeface="Calibri"/>
                <a:ea typeface="Calibri"/>
                <a:cs typeface="Calibri"/>
                <a:sym typeface="Calibri"/>
              </a:rPr>
              <a:t>Justifications:</a:t>
            </a:r>
            <a:endParaRPr sz="2000" dirty="0">
              <a:solidFill>
                <a:schemeClr val="dk1"/>
              </a:solidFill>
              <a:latin typeface="Calibri"/>
              <a:ea typeface="Calibri"/>
              <a:cs typeface="Calibri"/>
              <a:sym typeface="Calibri"/>
            </a:endParaRPr>
          </a:p>
          <a:p>
            <a:pPr marL="457200" lvl="0" indent="-368300" algn="l" rtl="0">
              <a:lnSpc>
                <a:spcPct val="115000"/>
              </a:lnSpc>
              <a:spcBef>
                <a:spcPts val="0"/>
              </a:spcBef>
              <a:spcAft>
                <a:spcPts val="0"/>
              </a:spcAft>
              <a:buClr>
                <a:schemeClr val="dk1"/>
              </a:buClr>
              <a:buSzPts val="2200"/>
              <a:buFont typeface="Calibri"/>
              <a:buAutoNum type="arabicPeriod"/>
            </a:pPr>
            <a:r>
              <a:rPr lang="en-US" sz="2000" dirty="0">
                <a:solidFill>
                  <a:schemeClr val="dk1"/>
                </a:solidFill>
                <a:latin typeface="Calibri"/>
                <a:ea typeface="Calibri"/>
                <a:cs typeface="Calibri"/>
                <a:sym typeface="Calibri"/>
              </a:rPr>
              <a:t>There has been a long-term relationship of all three principals of PCCP with the BIG program (with Rocky having been an advisor to the program since its very start)</a:t>
            </a:r>
            <a:endParaRPr sz="2000" dirty="0">
              <a:solidFill>
                <a:schemeClr val="dk1"/>
              </a:solidFill>
              <a:latin typeface="Calibri"/>
              <a:ea typeface="Calibri"/>
              <a:cs typeface="Calibri"/>
              <a:sym typeface="Calibri"/>
            </a:endParaRPr>
          </a:p>
          <a:p>
            <a:pPr marL="457200" lvl="0" indent="-368300" algn="l" rtl="0">
              <a:lnSpc>
                <a:spcPct val="115000"/>
              </a:lnSpc>
              <a:spcBef>
                <a:spcPts val="0"/>
              </a:spcBef>
              <a:spcAft>
                <a:spcPts val="0"/>
              </a:spcAft>
              <a:buClr>
                <a:schemeClr val="dk1"/>
              </a:buClr>
              <a:buSzPts val="2200"/>
              <a:buFont typeface="Calibri"/>
              <a:buAutoNum type="arabicPeriod"/>
            </a:pPr>
            <a:r>
              <a:rPr lang="en-US" sz="2000" dirty="0">
                <a:solidFill>
                  <a:schemeClr val="dk1"/>
                </a:solidFill>
                <a:latin typeface="Calibri"/>
                <a:ea typeface="Calibri"/>
                <a:cs typeface="Calibri"/>
                <a:sym typeface="Calibri"/>
              </a:rPr>
              <a:t>The principals have a strong understanding of our clients’, students’, and portfolios’ needs (and have committed to maintaining the portfolios’ fee structure at the current level)</a:t>
            </a:r>
            <a:endParaRPr sz="2000" dirty="0">
              <a:solidFill>
                <a:schemeClr val="dk1"/>
              </a:solidFill>
              <a:latin typeface="Calibri"/>
              <a:ea typeface="Calibri"/>
              <a:cs typeface="Calibri"/>
              <a:sym typeface="Calibri"/>
            </a:endParaRPr>
          </a:p>
          <a:p>
            <a:pPr marL="457200" lvl="0" indent="-368300" algn="l" rtl="0">
              <a:lnSpc>
                <a:spcPct val="115000"/>
              </a:lnSpc>
              <a:spcBef>
                <a:spcPts val="0"/>
              </a:spcBef>
              <a:spcAft>
                <a:spcPts val="0"/>
              </a:spcAft>
              <a:buClr>
                <a:schemeClr val="dk1"/>
              </a:buClr>
              <a:buSzPts val="2200"/>
              <a:buFont typeface="Calibri"/>
              <a:buAutoNum type="arabicPeriod"/>
            </a:pPr>
            <a:r>
              <a:rPr lang="en-US" sz="2000" dirty="0">
                <a:solidFill>
                  <a:schemeClr val="dk1"/>
                </a:solidFill>
                <a:latin typeface="Calibri"/>
                <a:ea typeface="Calibri"/>
                <a:cs typeface="Calibri"/>
                <a:sym typeface="Calibri"/>
              </a:rPr>
              <a:t>They have demonstrated strong and continuing support for our students, including through speaking to the students in class, inviting them for firm visits and discussions, hosting dinners for the students, etc.</a:t>
            </a:r>
            <a:endParaRPr sz="2000" dirty="0">
              <a:solidFill>
                <a:schemeClr val="dk1"/>
              </a:solidFill>
              <a:latin typeface="Calibri"/>
              <a:ea typeface="Calibri"/>
              <a:cs typeface="Calibri"/>
              <a:sym typeface="Calibri"/>
            </a:endParaRPr>
          </a:p>
          <a:p>
            <a:pPr marL="457200" lvl="0" indent="-368300">
              <a:lnSpc>
                <a:spcPct val="115000"/>
              </a:lnSpc>
              <a:buClr>
                <a:schemeClr val="dk1"/>
              </a:buClr>
              <a:buSzPts val="2200"/>
              <a:buFont typeface="Calibri"/>
              <a:buAutoNum type="arabicPeriod"/>
            </a:pPr>
            <a:r>
              <a:rPr lang="en-US" sz="2000" dirty="0">
                <a:solidFill>
                  <a:schemeClr val="dk1"/>
                </a:solidFill>
                <a:latin typeface="Calibri"/>
                <a:ea typeface="Calibri"/>
                <a:cs typeface="Calibri"/>
                <a:sym typeface="Calibri"/>
              </a:rPr>
              <a:t>Their new trading platform through LPL provides greater flexibility to purchase the specific securities the students have actually analyzed and want to put into the portfolio, such as CBON, HYEM, and BSDE, that Wells Fargo’s platform has not allowed; in addition, for example, a wider array of products for ESG investing can be traded through LPL’s platform, allowing for more precisely targeted investments and a richer learning experience for the students in analyzing them</a:t>
            </a:r>
            <a:endParaRPr sz="20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91502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384313" y="207309"/>
            <a:ext cx="11410200" cy="692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600"/>
              <a:buFont typeface="Arial"/>
              <a:buNone/>
            </a:pPr>
            <a:r>
              <a:rPr lang="en-US" sz="3200" b="1" dirty="0">
                <a:latin typeface="Arial"/>
                <a:ea typeface="Arial"/>
                <a:cs typeface="Arial"/>
                <a:sym typeface="Arial"/>
              </a:rPr>
              <a:t>Appendix – PCCP’s Formation Announcement</a:t>
            </a:r>
            <a:endParaRPr sz="3200" b="1" i="0" u="none" strike="noStrike" cap="none" dirty="0">
              <a:solidFill>
                <a:schemeClr val="dk1"/>
              </a:solidFill>
              <a:latin typeface="Arial"/>
              <a:ea typeface="Arial"/>
              <a:cs typeface="Arial"/>
              <a:sym typeface="Arial"/>
            </a:endParaRPr>
          </a:p>
        </p:txBody>
      </p:sp>
      <p:cxnSp>
        <p:nvCxnSpPr>
          <p:cNvPr id="117" name="Google Shape;117;p16"/>
          <p:cNvCxnSpPr/>
          <p:nvPr/>
        </p:nvCxnSpPr>
        <p:spPr>
          <a:xfrm>
            <a:off x="384313" y="900017"/>
            <a:ext cx="11410200" cy="0"/>
          </a:xfrm>
          <a:prstGeom prst="straightConnector1">
            <a:avLst/>
          </a:prstGeom>
          <a:noFill/>
          <a:ln w="31750" cap="flat" cmpd="sng">
            <a:solidFill>
              <a:schemeClr val="accent4"/>
            </a:solidFill>
            <a:prstDash val="solid"/>
            <a:miter lim="800000"/>
            <a:headEnd type="none" w="sm" len="sm"/>
            <a:tailEnd type="none" w="sm" len="sm"/>
          </a:ln>
        </p:spPr>
      </p:cxnSp>
      <p:pic>
        <p:nvPicPr>
          <p:cNvPr id="118" name="Google Shape;118;p16"/>
          <p:cNvPicPr preferRelativeResize="0"/>
          <p:nvPr/>
        </p:nvPicPr>
        <p:blipFill>
          <a:blip r:embed="rId3">
            <a:alphaModFix/>
          </a:blip>
          <a:stretch>
            <a:fillRect/>
          </a:stretch>
        </p:blipFill>
        <p:spPr>
          <a:xfrm>
            <a:off x="10944175" y="54900"/>
            <a:ext cx="1041450" cy="829100"/>
          </a:xfrm>
          <a:prstGeom prst="rect">
            <a:avLst/>
          </a:prstGeom>
          <a:noFill/>
          <a:ln>
            <a:noFill/>
          </a:ln>
        </p:spPr>
      </p:pic>
      <p:sp>
        <p:nvSpPr>
          <p:cNvPr id="119" name="Google Shape;119;p16"/>
          <p:cNvSpPr txBox="1"/>
          <p:nvPr/>
        </p:nvSpPr>
        <p:spPr>
          <a:xfrm>
            <a:off x="1188400" y="1423600"/>
            <a:ext cx="9853800" cy="3966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en-US" sz="1800">
                <a:solidFill>
                  <a:schemeClr val="dk1"/>
                </a:solidFill>
              </a:rPr>
              <a:t>We are pleased to announce the formation of:</a:t>
            </a:r>
            <a:endParaRPr sz="18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800">
                <a:solidFill>
                  <a:schemeClr val="dk1"/>
                </a:solidFill>
              </a:rPr>
              <a:t>PACIFIC COAST CAPITAL MANAGEMENT</a:t>
            </a:r>
            <a:endParaRPr sz="18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800">
                <a:solidFill>
                  <a:schemeClr val="dk1"/>
                </a:solidFill>
              </a:rPr>
              <a:t>a wealth services firm providing comprehensive planning and investment solutions</a:t>
            </a:r>
            <a:endParaRPr sz="18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800" b="1">
                <a:solidFill>
                  <a:schemeClr val="dk1"/>
                </a:solidFill>
              </a:rPr>
              <a:t>Rocky Suares, cfp® </a:t>
            </a:r>
            <a:r>
              <a:rPr lang="en-US" sz="1800">
                <a:solidFill>
                  <a:schemeClr val="dk1"/>
                </a:solidFill>
              </a:rPr>
              <a:t>MANAGING PARTNER</a:t>
            </a:r>
            <a:endParaRPr sz="18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800" b="1">
                <a:solidFill>
                  <a:schemeClr val="dk1"/>
                </a:solidFill>
              </a:rPr>
              <a:t>rockysuares@pacificcoastcm.com </a:t>
            </a:r>
            <a:endParaRPr sz="1800"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800" b="1">
                <a:solidFill>
                  <a:schemeClr val="dk1"/>
                </a:solidFill>
              </a:rPr>
              <a:t>Diana Wolf </a:t>
            </a:r>
            <a:r>
              <a:rPr lang="en-US" sz="1800">
                <a:solidFill>
                  <a:schemeClr val="dk1"/>
                </a:solidFill>
              </a:rPr>
              <a:t>MANAGING PARTNER </a:t>
            </a:r>
            <a:endParaRPr sz="18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800" b="1">
                <a:solidFill>
                  <a:schemeClr val="dk1"/>
                </a:solidFill>
              </a:rPr>
              <a:t>Dianawolf@pacificcoastcm.com </a:t>
            </a:r>
            <a:endParaRPr sz="1800"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800" b="1">
                <a:solidFill>
                  <a:schemeClr val="dk1"/>
                </a:solidFill>
              </a:rPr>
              <a:t>Michael Mais, CFA® </a:t>
            </a:r>
            <a:r>
              <a:rPr lang="en-US" sz="1800">
                <a:solidFill>
                  <a:schemeClr val="dk1"/>
                </a:solidFill>
              </a:rPr>
              <a:t>Investment Strategist </a:t>
            </a:r>
            <a:endParaRPr sz="18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800">
                <a:solidFill>
                  <a:schemeClr val="dk1"/>
                </a:solidFill>
              </a:rPr>
              <a:t>562-378-0150 main </a:t>
            </a:r>
            <a:r>
              <a:rPr lang="en-US" sz="1800" b="1">
                <a:solidFill>
                  <a:schemeClr val="dk1"/>
                </a:solidFill>
              </a:rPr>
              <a:t>Michaelmais@pacificcoastcm.com </a:t>
            </a:r>
            <a:endParaRPr sz="1800"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800" i="1">
                <a:solidFill>
                  <a:schemeClr val="dk1"/>
                </a:solidFill>
              </a:rPr>
              <a:t>Rocky Suares, Diana Wolf, and Michael Mais </a:t>
            </a:r>
            <a:r>
              <a:rPr lang="en-US" sz="1800" i="1">
                <a:solidFill>
                  <a:schemeClr val="dk1"/>
                </a:solidFill>
                <a:latin typeface="Calibri"/>
                <a:ea typeface="Calibri"/>
                <a:cs typeface="Calibri"/>
                <a:sym typeface="Calibri"/>
              </a:rPr>
              <a:t>are registered with and offer s</a:t>
            </a:r>
            <a:r>
              <a:rPr lang="en-US" sz="1800" i="1">
                <a:solidFill>
                  <a:schemeClr val="dk1"/>
                </a:solidFill>
              </a:rPr>
              <a:t>ecurities and advisory services offered through LPL Financial, member FINRA/SIPC, a registered investment advisor.</a:t>
            </a:r>
            <a:endParaRPr sz="1800" i="1">
              <a:solidFill>
                <a:schemeClr val="dk1"/>
              </a:solidFill>
            </a:endParaRPr>
          </a:p>
          <a:p>
            <a:pPr marL="0" lvl="0" indent="0" algn="l" rtl="0">
              <a:lnSpc>
                <a:spcPct val="115000"/>
              </a:lnSpc>
              <a:spcBef>
                <a:spcPts val="0"/>
              </a:spcBef>
              <a:spcAft>
                <a:spcPts val="0"/>
              </a:spcAft>
              <a:buNone/>
            </a:pPr>
            <a:r>
              <a:rPr lang="en-US" sz="1800" b="1">
                <a:solidFill>
                  <a:schemeClr val="dk1"/>
                </a:solidFill>
              </a:rPr>
              <a:t>PACIFIC COAST </a:t>
            </a:r>
            <a:r>
              <a:rPr lang="en-US" sz="1800">
                <a:solidFill>
                  <a:schemeClr val="dk1"/>
                </a:solidFill>
              </a:rPr>
              <a:t>CAPITAL MANAGEMENT </a:t>
            </a:r>
            <a:endParaRPr sz="2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384313" y="207309"/>
            <a:ext cx="11410200" cy="692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600"/>
              <a:buFont typeface="Arial"/>
              <a:buNone/>
            </a:pPr>
            <a:r>
              <a:rPr lang="en-US" sz="3200" b="1" dirty="0">
                <a:latin typeface="Arial"/>
                <a:ea typeface="Arial"/>
                <a:cs typeface="Arial"/>
                <a:sym typeface="Arial"/>
              </a:rPr>
              <a:t>Appendix – Account transfer process</a:t>
            </a:r>
            <a:endParaRPr sz="3200" b="1" i="0" u="none" strike="noStrike" cap="none" dirty="0">
              <a:solidFill>
                <a:schemeClr val="dk1"/>
              </a:solidFill>
              <a:latin typeface="Arial"/>
              <a:ea typeface="Arial"/>
              <a:cs typeface="Arial"/>
              <a:sym typeface="Arial"/>
            </a:endParaRPr>
          </a:p>
        </p:txBody>
      </p:sp>
      <p:cxnSp>
        <p:nvCxnSpPr>
          <p:cNvPr id="117" name="Google Shape;117;p16"/>
          <p:cNvCxnSpPr/>
          <p:nvPr/>
        </p:nvCxnSpPr>
        <p:spPr>
          <a:xfrm>
            <a:off x="384313" y="900017"/>
            <a:ext cx="11410200" cy="0"/>
          </a:xfrm>
          <a:prstGeom prst="straightConnector1">
            <a:avLst/>
          </a:prstGeom>
          <a:noFill/>
          <a:ln w="31750" cap="flat" cmpd="sng">
            <a:solidFill>
              <a:schemeClr val="accent4"/>
            </a:solidFill>
            <a:prstDash val="solid"/>
            <a:miter lim="800000"/>
            <a:headEnd type="none" w="sm" len="sm"/>
            <a:tailEnd type="none" w="sm" len="sm"/>
          </a:ln>
        </p:spPr>
      </p:cxnSp>
      <p:pic>
        <p:nvPicPr>
          <p:cNvPr id="118" name="Google Shape;118;p16"/>
          <p:cNvPicPr preferRelativeResize="0"/>
          <p:nvPr/>
        </p:nvPicPr>
        <p:blipFill>
          <a:blip r:embed="rId3">
            <a:alphaModFix/>
          </a:blip>
          <a:stretch>
            <a:fillRect/>
          </a:stretch>
        </p:blipFill>
        <p:spPr>
          <a:xfrm>
            <a:off x="10944175" y="54900"/>
            <a:ext cx="1041450" cy="829100"/>
          </a:xfrm>
          <a:prstGeom prst="rect">
            <a:avLst/>
          </a:prstGeom>
          <a:noFill/>
          <a:ln>
            <a:noFill/>
          </a:ln>
        </p:spPr>
      </p:pic>
      <p:sp>
        <p:nvSpPr>
          <p:cNvPr id="119" name="Google Shape;119;p16"/>
          <p:cNvSpPr txBox="1"/>
          <p:nvPr/>
        </p:nvSpPr>
        <p:spPr>
          <a:xfrm>
            <a:off x="1188400" y="1423600"/>
            <a:ext cx="9853800" cy="3631733"/>
          </a:xfrm>
          <a:prstGeom prst="rect">
            <a:avLst/>
          </a:prstGeom>
          <a:noFill/>
          <a:ln>
            <a:noFill/>
          </a:ln>
        </p:spPr>
        <p:txBody>
          <a:bodyPr spcFirstLastPara="1" wrap="square" lIns="91425" tIns="91425" rIns="91425" bIns="91425" anchor="t" anchorCtr="0">
            <a:spAutoFit/>
          </a:bodyPr>
          <a:lstStyle/>
          <a:p>
            <a:r>
              <a:rPr lang="en-US" dirty="0"/>
              <a:t>According to Diana Wolf:</a:t>
            </a:r>
          </a:p>
          <a:p>
            <a:endParaRPr lang="en-US" dirty="0"/>
          </a:p>
          <a:p>
            <a:r>
              <a:rPr lang="en-US" dirty="0"/>
              <a:t>As far as the account opening, PCCP would need the 49 Shops tax ID and the information including SSN for the person who is currently in control of the account (presumably Robert would still be the signatory). They would also need a copy of the latest statement. They use DocuSign for the account opening and transfer so should make it easy to complete. The other documentation that would be required for entity verification, which can be scanned over, would be Articles of Incorporation/Organization or form 990. They would set up a profile under my name as well for online access so that I can view the account and download information as needed for the BIG students.</a:t>
            </a:r>
          </a:p>
          <a:p>
            <a:r>
              <a:rPr lang="en-US" dirty="0"/>
              <a:t> </a:t>
            </a:r>
          </a:p>
          <a:p>
            <a:r>
              <a:rPr lang="en-US" dirty="0"/>
              <a:t>Account Opening/Transfer Process: </a:t>
            </a:r>
          </a:p>
          <a:p>
            <a:r>
              <a:rPr lang="en-US" dirty="0"/>
              <a:t>Obtain information on the entity, controlling party and current account</a:t>
            </a:r>
          </a:p>
          <a:p>
            <a:r>
              <a:rPr lang="en-US" dirty="0"/>
              <a:t>Open account – DocuSign is sent via email to signatory</a:t>
            </a:r>
          </a:p>
          <a:p>
            <a:r>
              <a:rPr lang="en-US" dirty="0"/>
              <a:t>Transfer Account – DocuSign is sent via email to signatory</a:t>
            </a:r>
          </a:p>
          <a:p>
            <a:r>
              <a:rPr lang="en-US" dirty="0"/>
              <a:t>Online Access – Emails sent with online access activation </a:t>
            </a:r>
          </a:p>
          <a:p>
            <a:r>
              <a:rPr lang="en-US" dirty="0"/>
              <a:t> </a:t>
            </a:r>
          </a:p>
          <a:p>
            <a:r>
              <a:rPr lang="en-US" dirty="0"/>
              <a:t>Transfer process estimated timeframe: 5 business days</a:t>
            </a:r>
          </a:p>
        </p:txBody>
      </p:sp>
    </p:spTree>
    <p:extLst>
      <p:ext uri="{BB962C8B-B14F-4D97-AF65-F5344CB8AC3E}">
        <p14:creationId xmlns:p14="http://schemas.microsoft.com/office/powerpoint/2010/main" val="300077827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3614</TotalTime>
  <Words>943</Words>
  <Application>Microsoft Macintosh PowerPoint</Application>
  <PresentationFormat>Widescreen</PresentationFormat>
  <Paragraphs>87</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Two Proposed Changes:</vt:lpstr>
      <vt:lpstr>Proposal 1: Adjustment of asset allocation guidelines</vt:lpstr>
      <vt:lpstr>Proposal 1: Adjustment of asset allocation guidelines</vt:lpstr>
      <vt:lpstr>Proposal 2: Movement of portfolio to PCCP</vt:lpstr>
      <vt:lpstr>Proposal 2: Movement of portfolio to PCCP</vt:lpstr>
      <vt:lpstr>Appendix – PCCP’s Formation Announcement</vt:lpstr>
      <vt:lpstr>Appendix – Account transfer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Peter Ammermann</cp:lastModifiedBy>
  <cp:revision>28</cp:revision>
  <dcterms:modified xsi:type="dcterms:W3CDTF">2021-05-06T04:48:38Z</dcterms:modified>
</cp:coreProperties>
</file>