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5" r:id="rId4"/>
    <p:sldId id="270" r:id="rId5"/>
    <p:sldId id="273" r:id="rId6"/>
    <p:sldId id="274" r:id="rId7"/>
    <p:sldId id="271" r:id="rId8"/>
    <p:sldId id="27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5"/>
    <p:restoredTop sz="93646"/>
  </p:normalViewPr>
  <p:slideViewPr>
    <p:cSldViewPr snapToGrid="0" snapToObjects="1">
      <p:cViewPr varScale="1">
        <p:scale>
          <a:sx n="107" d="100"/>
          <a:sy n="107" d="100"/>
        </p:scale>
        <p:origin x="22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7B0C-4C8B-0643-8DFA-E0FE13BD6653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ASCSU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5091"/>
            <a:ext cx="6400800" cy="231370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To CSULB Academic Senate</a:t>
            </a:r>
          </a:p>
          <a:p>
            <a:r>
              <a:rPr lang="en-US" dirty="0">
                <a:solidFill>
                  <a:schemeClr val="tx1"/>
                </a:solidFill>
              </a:rPr>
              <a:t>January 2023 – Last week</a:t>
            </a:r>
          </a:p>
          <a:p>
            <a:r>
              <a:rPr lang="en-US" dirty="0">
                <a:solidFill>
                  <a:schemeClr val="tx1"/>
                </a:solidFill>
              </a:rPr>
              <a:t>By Praveen </a:t>
            </a:r>
            <a:r>
              <a:rPr lang="en-US" dirty="0" err="1">
                <a:solidFill>
                  <a:schemeClr val="tx1"/>
                </a:solidFill>
              </a:rPr>
              <a:t>Soni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ASCSU Senator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280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/>
              <a:t>January 2023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915353"/>
            <a:ext cx="8623905" cy="54076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Calstate.edu</a:t>
            </a:r>
            <a:r>
              <a:rPr lang="en-US" dirty="0"/>
              <a:t>/</a:t>
            </a:r>
            <a:r>
              <a:rPr lang="en-US" dirty="0" err="1"/>
              <a:t>acadsen</a:t>
            </a:r>
            <a:r>
              <a:rPr lang="en-US" dirty="0"/>
              <a:t> – Agendas, minutes and resolutions</a:t>
            </a:r>
          </a:p>
          <a:p>
            <a:r>
              <a:rPr lang="en-US" dirty="0"/>
              <a:t>Draft minutes, approved resolutions, first reading resolutions also posted on CSULB Academic Senate website – Enjoy!</a:t>
            </a:r>
          </a:p>
          <a:p>
            <a:r>
              <a:rPr lang="en-US" dirty="0"/>
              <a:t>Met with CSU Trustees – Fong and </a:t>
            </a:r>
            <a:r>
              <a:rPr lang="en-US" dirty="0" err="1"/>
              <a:t>Faigin</a:t>
            </a:r>
            <a:endParaRPr lang="en-US" dirty="0"/>
          </a:p>
          <a:p>
            <a:r>
              <a:rPr lang="en-US" dirty="0"/>
              <a:t>Report by Interim Chancellor Koester</a:t>
            </a:r>
          </a:p>
          <a:p>
            <a:r>
              <a:rPr lang="en-US" dirty="0"/>
              <a:t>Report by Executive VC Alva (AA and SA)</a:t>
            </a:r>
          </a:p>
          <a:p>
            <a:r>
              <a:rPr lang="en-US" dirty="0"/>
              <a:t>Report by the faculty trustee – </a:t>
            </a:r>
            <a:r>
              <a:rPr lang="en-US" dirty="0" err="1"/>
              <a:t>Sabalius</a:t>
            </a:r>
            <a:endParaRPr lang="en-US" dirty="0"/>
          </a:p>
          <a:p>
            <a:r>
              <a:rPr lang="en-US" dirty="0"/>
              <a:t>Liaison reports by CSSA, CFA and CSUERFSA</a:t>
            </a:r>
          </a:p>
          <a:p>
            <a:r>
              <a:rPr lang="en-US" dirty="0"/>
              <a:t>Discussion on meeting modality</a:t>
            </a:r>
          </a:p>
          <a:p>
            <a:r>
              <a:rPr lang="en-US" dirty="0"/>
              <a:t>Faculty Salary Survey update possibly in March</a:t>
            </a:r>
          </a:p>
        </p:txBody>
      </p:sp>
    </p:spTree>
    <p:extLst>
      <p:ext uri="{BB962C8B-B14F-4D97-AF65-F5344CB8AC3E}">
        <p14:creationId xmlns:p14="http://schemas.microsoft.com/office/powerpoint/2010/main" val="30991231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2" y="1211283"/>
            <a:ext cx="8728363" cy="5411586"/>
          </a:xfrm>
        </p:spPr>
        <p:txBody>
          <a:bodyPr>
            <a:normAutofit/>
          </a:bodyPr>
          <a:lstStyle/>
          <a:p>
            <a:pPr marL="274320" lvl="2" indent="0">
              <a:buNone/>
            </a:pPr>
            <a:r>
              <a:rPr lang="en-US" sz="3600" b="1" dirty="0"/>
              <a:t>CSU Trustees Fong and </a:t>
            </a:r>
            <a:r>
              <a:rPr lang="en-US" sz="3600" b="1" dirty="0" err="1"/>
              <a:t>Faigin</a:t>
            </a:r>
            <a:endParaRPr lang="en-US" sz="3600" b="1" dirty="0"/>
          </a:p>
          <a:p>
            <a:pPr marL="731520" lvl="2" indent="0">
              <a:buNone/>
            </a:pPr>
            <a:r>
              <a:rPr lang="en-US" sz="2800" dirty="0"/>
              <a:t>Search for Chancellor and 6 Presidents ongoing. Another  2 Presidents retiring.</a:t>
            </a:r>
          </a:p>
          <a:p>
            <a:pPr marL="731520" lvl="2" indent="0">
              <a:buNone/>
            </a:pPr>
            <a:r>
              <a:rPr lang="en-US" sz="2800" dirty="0"/>
              <a:t>Chancellor Search – Implementation and Assessment Committees.  Decision by July 2023.</a:t>
            </a:r>
          </a:p>
          <a:p>
            <a:pPr marL="731520" lvl="2" indent="0">
              <a:buNone/>
            </a:pPr>
            <a:r>
              <a:rPr lang="en-US" sz="2800" dirty="0"/>
              <a:t>3 open forums planned – information on </a:t>
            </a:r>
            <a:r>
              <a:rPr lang="en-US" sz="2800" dirty="0" err="1"/>
              <a:t>calstate.edu</a:t>
            </a:r>
            <a:endParaRPr lang="en-US" sz="2800" dirty="0"/>
          </a:p>
          <a:p>
            <a:pPr marL="731520" lvl="2" indent="0">
              <a:buNone/>
            </a:pPr>
            <a:r>
              <a:rPr lang="en-US" sz="2800" dirty="0"/>
              <a:t>Can write confidentially to the search committee as well</a:t>
            </a:r>
          </a:p>
          <a:p>
            <a:pPr marL="731520" lvl="2" indent="0">
              <a:buNone/>
            </a:pPr>
            <a:r>
              <a:rPr lang="en-US" sz="2800" dirty="0"/>
              <a:t>Closed listening sessions with ASCSU Executive Committee and Council of CSU Senate Chairs</a:t>
            </a:r>
          </a:p>
          <a:p>
            <a:pPr marL="1417320" lvl="3"/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9978601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915353"/>
            <a:ext cx="8516983" cy="5707516"/>
          </a:xfrm>
        </p:spPr>
        <p:txBody>
          <a:bodyPr>
            <a:normAutofit fontScale="92500" lnSpcReduction="10000"/>
          </a:bodyPr>
          <a:lstStyle/>
          <a:p>
            <a:pPr marL="274320" lvl="2" indent="0">
              <a:buNone/>
            </a:pPr>
            <a:r>
              <a:rPr lang="en-US" sz="3200" b="1" dirty="0"/>
              <a:t>Interim Chancellor Koester</a:t>
            </a:r>
          </a:p>
          <a:p>
            <a:pPr marL="274320" lvl="2" indent="0">
              <a:buNone/>
            </a:pPr>
            <a:r>
              <a:rPr lang="en-US" sz="3000" dirty="0"/>
              <a:t>Overall CSU system </a:t>
            </a:r>
            <a:r>
              <a:rPr lang="en-US" sz="3000" dirty="0" err="1"/>
              <a:t>underenrolled</a:t>
            </a:r>
            <a:r>
              <a:rPr lang="en-US" sz="3000" dirty="0"/>
              <a:t> by 7%.  Why?</a:t>
            </a:r>
          </a:p>
          <a:p>
            <a:pPr marL="685800" lvl="3"/>
            <a:r>
              <a:rPr lang="en-US" sz="2600" dirty="0"/>
              <a:t>Low CCC transfers, UC effort to admit more transfer students, AB927 permitting CCC to offer baccalaureate degrees, and reduction in high school graduations. </a:t>
            </a:r>
          </a:p>
          <a:p>
            <a:pPr marL="685800" lvl="3"/>
            <a:r>
              <a:rPr lang="en-US" sz="2600" dirty="0"/>
              <a:t>7 campuses missed target by more than 10%</a:t>
            </a:r>
          </a:p>
          <a:p>
            <a:pPr marL="685800" lvl="3"/>
            <a:r>
              <a:rPr lang="en-US" sz="2600" dirty="0"/>
              <a:t>Realignment of resources at system level starting 2024-25</a:t>
            </a:r>
          </a:p>
          <a:p>
            <a:pPr marL="457200" lvl="3" indent="0">
              <a:buNone/>
            </a:pPr>
            <a:r>
              <a:rPr lang="en-US" sz="3000" dirty="0"/>
              <a:t>Compact with Governor</a:t>
            </a:r>
          </a:p>
          <a:p>
            <a:pPr marL="731520" lvl="3" indent="-457200"/>
            <a:r>
              <a:rPr lang="en-US" sz="2600" dirty="0"/>
              <a:t>Increase enrollment, access, graduation, equity, affordability, intersegmental coordination and online offerings. </a:t>
            </a:r>
          </a:p>
          <a:p>
            <a:pPr marL="731520" lvl="3" indent="-457200"/>
            <a:r>
              <a:rPr lang="en-US" sz="2400" dirty="0"/>
              <a:t>CSU to get 5% increase.  Got $227m for 2023-24. Request was about $530m.  But system enrollment is down as above, not up.</a:t>
            </a:r>
          </a:p>
          <a:p>
            <a:pPr marL="731520" lvl="3" indent="-457200"/>
            <a:r>
              <a:rPr lang="en-US" sz="2400" dirty="0"/>
              <a:t>Would like to work with the CCC on AB 927 and AB 928</a:t>
            </a:r>
          </a:p>
          <a:p>
            <a:pPr marL="731520" lvl="3" indent="-457200"/>
            <a:r>
              <a:rPr lang="en-US" sz="2400" dirty="0"/>
              <a:t>Not depend upon the legislature to fix things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796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915353"/>
            <a:ext cx="8516983" cy="5707516"/>
          </a:xfrm>
        </p:spPr>
        <p:txBody>
          <a:bodyPr>
            <a:normAutofit lnSpcReduction="10000"/>
          </a:bodyPr>
          <a:lstStyle/>
          <a:p>
            <a:pPr marL="274320" lvl="2" indent="0">
              <a:buNone/>
            </a:pPr>
            <a:r>
              <a:rPr lang="en-US" sz="3200" b="1" dirty="0"/>
              <a:t>Executive Vice Chancellor Alva</a:t>
            </a:r>
          </a:p>
          <a:p>
            <a:pPr marL="731520" lvl="2" indent="-457200"/>
            <a:r>
              <a:rPr lang="en-US" sz="2800" dirty="0"/>
              <a:t>Pros and Cons to having two GE patterns </a:t>
            </a:r>
          </a:p>
          <a:p>
            <a:pPr marL="731520" lvl="2" indent="-457200"/>
            <a:r>
              <a:rPr lang="en-US" sz="2800" dirty="0"/>
              <a:t>One for transfer students and one for first year (AB 928)</a:t>
            </a:r>
          </a:p>
          <a:p>
            <a:pPr marL="731520" lvl="2" indent="-457200"/>
            <a:r>
              <a:rPr lang="en-US" sz="2800" dirty="0"/>
              <a:t>AB 927 – CCC submitted 10 proposals for baccalaureate degrees – 9 approved by CSU.</a:t>
            </a:r>
          </a:p>
          <a:p>
            <a:pPr marL="731520" lvl="2" indent="-457200"/>
            <a:r>
              <a:rPr lang="en-US" sz="2800" dirty="0"/>
              <a:t>Feather River College on Applied Fire not approved.</a:t>
            </a:r>
          </a:p>
          <a:p>
            <a:pPr marL="731520" lvl="2" indent="-457200"/>
            <a:r>
              <a:rPr lang="en-US" sz="2800" dirty="0"/>
              <a:t>Engaging CSU Disciplinary experts in review process</a:t>
            </a:r>
          </a:p>
          <a:p>
            <a:pPr marL="731520" lvl="2" indent="-457200"/>
            <a:r>
              <a:rPr lang="en-US" sz="2800" dirty="0"/>
              <a:t>Expanding CSU authorization to offer independent applied doctorates.</a:t>
            </a:r>
          </a:p>
          <a:p>
            <a:pPr marL="731520" lvl="2" indent="-457200"/>
            <a:r>
              <a:rPr lang="en-US" sz="2800" dirty="0"/>
              <a:t>NAGPRA – must offer to repatriate and return cultural artifacts </a:t>
            </a:r>
          </a:p>
        </p:txBody>
      </p:sp>
    </p:spTree>
    <p:extLst>
      <p:ext uri="{BB962C8B-B14F-4D97-AF65-F5344CB8AC3E}">
        <p14:creationId xmlns:p14="http://schemas.microsoft.com/office/powerpoint/2010/main" val="3183110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4"/>
            <a:ext cx="8229600" cy="778049"/>
          </a:xfrm>
        </p:spPr>
        <p:txBody>
          <a:bodyPr>
            <a:normAutofit/>
          </a:bodyPr>
          <a:lstStyle/>
          <a:p>
            <a:r>
              <a:rPr lang="en-US" dirty="0"/>
              <a:t>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915352"/>
            <a:ext cx="8516983" cy="5805343"/>
          </a:xfrm>
        </p:spPr>
        <p:txBody>
          <a:bodyPr>
            <a:normAutofit fontScale="40000" lnSpcReduction="20000"/>
          </a:bodyPr>
          <a:lstStyle/>
          <a:p>
            <a:pPr marL="274320" lvl="2" indent="0">
              <a:buNone/>
            </a:pPr>
            <a:r>
              <a:rPr lang="en-US" sz="7000" b="1" dirty="0"/>
              <a:t>Title IX Committee – Gina Smith and Leslie Gomez</a:t>
            </a:r>
          </a:p>
          <a:p>
            <a:r>
              <a:rPr lang="en-US" sz="6000" dirty="0"/>
              <a:t>Survey ongoing until February 15, additional visits planned</a:t>
            </a:r>
          </a:p>
          <a:p>
            <a:r>
              <a:rPr lang="en-US" sz="6000" dirty="0"/>
              <a:t>Report by Cozen O’Connor – Overview of campus visits, aggregate themes, opportunities for improvement, recommendations </a:t>
            </a:r>
          </a:p>
          <a:p>
            <a:r>
              <a:rPr lang="en-US" sz="6000" dirty="0"/>
              <a:t>Potential recommendations – coordination of prevention processes, strengthening employee relations responses, strengthen confidential resources, formalizing meeting structures and information flow, separation of assessment/advocacy, systemic interventions.</a:t>
            </a:r>
          </a:p>
          <a:p>
            <a:pPr marL="274320" indent="0">
              <a:buNone/>
            </a:pPr>
            <a:r>
              <a:rPr lang="en-US" sz="5900" b="1" dirty="0"/>
              <a:t>CFA President Toombs </a:t>
            </a:r>
          </a:p>
          <a:p>
            <a:r>
              <a:rPr lang="en-US" sz="6000" dirty="0"/>
              <a:t>Collective Bargaining after the May revise</a:t>
            </a:r>
          </a:p>
          <a:p>
            <a:r>
              <a:rPr lang="en-US" sz="6000" dirty="0"/>
              <a:t>Bargaining survey among faculty at this time</a:t>
            </a:r>
          </a:p>
          <a:p>
            <a:r>
              <a:rPr lang="en-US" sz="6000" dirty="0"/>
              <a:t>Questions about inflation and regional Cost of Living adjustments</a:t>
            </a:r>
          </a:p>
          <a:p>
            <a:r>
              <a:rPr lang="en-US" sz="6000" dirty="0"/>
              <a:t>CFA will ask for double digit GSI</a:t>
            </a:r>
          </a:p>
          <a:p>
            <a:r>
              <a:rPr lang="en-US" sz="6000" dirty="0"/>
              <a:t>However, state budget, allocation and enrollment an issue</a:t>
            </a:r>
          </a:p>
        </p:txBody>
      </p:sp>
    </p:spTree>
    <p:extLst>
      <p:ext uri="{BB962C8B-B14F-4D97-AF65-F5344CB8AC3E}">
        <p14:creationId xmlns:p14="http://schemas.microsoft.com/office/powerpoint/2010/main" val="3944942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612"/>
          </a:xfrm>
        </p:spPr>
        <p:txBody>
          <a:bodyPr/>
          <a:lstStyle/>
          <a:p>
            <a:r>
              <a:rPr lang="en-US" dirty="0"/>
              <a:t>Few of 9 Approved 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904"/>
            <a:ext cx="8229600" cy="5664530"/>
          </a:xfrm>
        </p:spPr>
        <p:txBody>
          <a:bodyPr>
            <a:noAutofit/>
          </a:bodyPr>
          <a:lstStyle/>
          <a:p>
            <a:r>
              <a:rPr lang="en-US" sz="2400" dirty="0"/>
              <a:t>Expansion of  CSU Independent Professional Doctoral Degree Programs – ethnically diverse students</a:t>
            </a:r>
          </a:p>
          <a:p>
            <a:r>
              <a:rPr lang="en-US" sz="2400" dirty="0"/>
              <a:t>Funding Summer Advocacy Work for the ASCSU Legislative Specialist </a:t>
            </a:r>
          </a:p>
          <a:p>
            <a:r>
              <a:rPr lang="en-US" sz="2400" dirty="0"/>
              <a:t>Request for Increased Ventilation and Air Purification Infrastructure Across the CSU System –     indoor air quality</a:t>
            </a:r>
          </a:p>
          <a:p>
            <a:r>
              <a:rPr lang="en-US" sz="2400" dirty="0"/>
              <a:t>Adopting a Font Designed for Readability for CSU Business </a:t>
            </a:r>
          </a:p>
          <a:p>
            <a:r>
              <a:rPr lang="en-US" sz="2400" dirty="0"/>
              <a:t>Solidarity with Iranian University Communities Protesting Violent Repression in Response to the “Woman, Life, Freedom” Movement – Similar to CSULB resolution</a:t>
            </a:r>
          </a:p>
          <a:p>
            <a:r>
              <a:rPr lang="en-US" sz="2400" dirty="0"/>
              <a:t>In Support of Native American Graves Protection and Repatriation Act (NAGPRA) Compliance in the CSU – AB978 </a:t>
            </a:r>
          </a:p>
          <a:p>
            <a:r>
              <a:rPr lang="en-US" sz="2400" dirty="0"/>
              <a:t>Establishing Timely Responses to Campus Senate Resolutions and Policies – 60 days for Presidential response </a:t>
            </a:r>
          </a:p>
        </p:txBody>
      </p:sp>
      <p:sp>
        <p:nvSpPr>
          <p:cNvPr id="4" name="Up Arrow 3">
            <a:extLst>
              <a:ext uri="{FF2B5EF4-FFF2-40B4-BE49-F238E27FC236}">
                <a16:creationId xmlns:a16="http://schemas.microsoft.com/office/drawing/2014/main" id="{F06D0746-CB95-A52C-95EA-AD897619351C}"/>
              </a:ext>
            </a:extLst>
          </p:cNvPr>
          <p:cNvSpPr/>
          <p:nvPr/>
        </p:nvSpPr>
        <p:spPr>
          <a:xfrm>
            <a:off x="5747657" y="3016332"/>
            <a:ext cx="237507" cy="4126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388"/>
          </a:xfrm>
        </p:spPr>
        <p:txBody>
          <a:bodyPr>
            <a:normAutofit fontScale="90000"/>
          </a:bodyPr>
          <a:lstStyle/>
          <a:p>
            <a:r>
              <a:rPr lang="en-US" dirty="0"/>
              <a:t>CSU BOT Actions – 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274"/>
            <a:ext cx="8229600" cy="5854534"/>
          </a:xfrm>
        </p:spPr>
        <p:txBody>
          <a:bodyPr>
            <a:noAutofit/>
          </a:bodyPr>
          <a:lstStyle/>
          <a:p>
            <a:r>
              <a:rPr lang="en-US" sz="2800" dirty="0"/>
              <a:t>Interim CSU Chancellor</a:t>
            </a:r>
          </a:p>
          <a:p>
            <a:pPr lvl="1"/>
            <a:r>
              <a:rPr lang="en-US" sz="2400" dirty="0"/>
              <a:t>Dr. Jolene Koester, Former President of CSU Northridge</a:t>
            </a:r>
          </a:p>
          <a:p>
            <a:pPr lvl="1"/>
            <a:r>
              <a:rPr lang="en-US" sz="2400" dirty="0"/>
              <a:t>From May 1 for one year</a:t>
            </a:r>
          </a:p>
          <a:p>
            <a:r>
              <a:rPr lang="en-US" sz="2800" dirty="0"/>
              <a:t>Non utilization of SAT/ACT in admissions – Equity </a:t>
            </a:r>
            <a:endParaRPr lang="en-US" sz="2400" dirty="0"/>
          </a:p>
          <a:p>
            <a:r>
              <a:rPr lang="en-US" sz="2800" dirty="0"/>
              <a:t>Halts policy that paid millions to Executives</a:t>
            </a:r>
          </a:p>
          <a:p>
            <a:pPr lvl="1"/>
            <a:r>
              <a:rPr lang="en-US" sz="2400" dirty="0"/>
              <a:t>$4 million to 11 top executives since 2015</a:t>
            </a:r>
          </a:p>
          <a:p>
            <a:r>
              <a:rPr lang="en-US" sz="2800" dirty="0"/>
              <a:t>Independent investigation, assessment and review</a:t>
            </a:r>
          </a:p>
          <a:p>
            <a:pPr lvl="1"/>
            <a:r>
              <a:rPr lang="en-US" sz="2400" dirty="0"/>
              <a:t>How administrators at CSU Fresno responded to complaints of Title IX violations</a:t>
            </a:r>
          </a:p>
          <a:p>
            <a:pPr lvl="1"/>
            <a:r>
              <a:rPr lang="en-US" sz="2400" dirty="0"/>
              <a:t>Title IX practices across all 23 campuses</a:t>
            </a:r>
          </a:p>
          <a:p>
            <a:pPr lvl="1"/>
            <a:r>
              <a:rPr lang="en-US" sz="2400" dirty="0"/>
              <a:t>Systemwide policy development on Retreat Rights and Letters of Recommendation</a:t>
            </a:r>
          </a:p>
          <a:p>
            <a:pPr lvl="1"/>
            <a:r>
              <a:rPr lang="en-US" sz="2400" dirty="0"/>
              <a:t>Convene task force to review Executive Transition Program</a:t>
            </a:r>
          </a:p>
        </p:txBody>
      </p:sp>
    </p:spTree>
    <p:extLst>
      <p:ext uri="{BB962C8B-B14F-4D97-AF65-F5344CB8AC3E}">
        <p14:creationId xmlns:p14="http://schemas.microsoft.com/office/powerpoint/2010/main" val="23969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listening!!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8084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700806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690</Words>
  <Application>Microsoft Macintosh PowerPoint</Application>
  <PresentationFormat>On-screen Show (4:3)</PresentationFormat>
  <Paragraphs>75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ASCSU Report</vt:lpstr>
      <vt:lpstr>January 2023 Plenary</vt:lpstr>
      <vt:lpstr>Reports</vt:lpstr>
      <vt:lpstr>Reports</vt:lpstr>
      <vt:lpstr>Reports</vt:lpstr>
      <vt:lpstr>Reports</vt:lpstr>
      <vt:lpstr>Few of 9 Approved Resolutions</vt:lpstr>
      <vt:lpstr>CSU BOT Actions – This week</vt:lpstr>
      <vt:lpstr>Thank you for listening!!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ASCSU Report</dc:title>
  <dc:creator>Microsoft Office User</dc:creator>
  <cp:lastModifiedBy>Praveen Soni</cp:lastModifiedBy>
  <cp:revision>204</cp:revision>
  <dcterms:created xsi:type="dcterms:W3CDTF">2012-10-03T17:49:17Z</dcterms:created>
  <dcterms:modified xsi:type="dcterms:W3CDTF">2023-01-27T00:15:27Z</dcterms:modified>
</cp:coreProperties>
</file>