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notesMasterIdLst>
    <p:notesMasterId r:id="rId12"/>
  </p:notesMasterIdLst>
  <p:sldIdLst>
    <p:sldId id="256" r:id="rId2"/>
    <p:sldId id="257" r:id="rId3"/>
    <p:sldId id="262" r:id="rId4"/>
    <p:sldId id="265" r:id="rId5"/>
    <p:sldId id="258" r:id="rId6"/>
    <p:sldId id="260" r:id="rId7"/>
    <p:sldId id="266" r:id="rId8"/>
    <p:sldId id="267" r:id="rId9"/>
    <p:sldId id="261"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10" d="100"/>
          <a:sy n="110" d="100"/>
        </p:scale>
        <p:origin x="-112"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CFEC9-6BAC-394C-BE03-FDE7D12BD165}" type="datetimeFigureOut">
              <a:rPr lang="en-US" smtClean="0"/>
              <a:t>10/23/14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4FAB-FCEE-7546-9AD0-22278A27C8FB}" type="slidenum">
              <a:rPr lang="en-US" smtClean="0"/>
              <a:t>‹#›</a:t>
            </a:fld>
            <a:endParaRPr lang="en-US"/>
          </a:p>
        </p:txBody>
      </p:sp>
    </p:spTree>
    <p:extLst>
      <p:ext uri="{BB962C8B-B14F-4D97-AF65-F5344CB8AC3E}">
        <p14:creationId xmlns:p14="http://schemas.microsoft.com/office/powerpoint/2010/main" val="37564333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1</a:t>
            </a:fld>
            <a:endParaRPr lang="en-US"/>
          </a:p>
        </p:txBody>
      </p:sp>
    </p:spTree>
    <p:extLst>
      <p:ext uri="{BB962C8B-B14F-4D97-AF65-F5344CB8AC3E}">
        <p14:creationId xmlns:p14="http://schemas.microsoft.com/office/powerpoint/2010/main" val="566310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10</a:t>
            </a:fld>
            <a:endParaRPr lang="en-US"/>
          </a:p>
        </p:txBody>
      </p:sp>
    </p:spTree>
    <p:extLst>
      <p:ext uri="{BB962C8B-B14F-4D97-AF65-F5344CB8AC3E}">
        <p14:creationId xmlns:p14="http://schemas.microsoft.com/office/powerpoint/2010/main" val="2373847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2</a:t>
            </a:fld>
            <a:endParaRPr lang="en-US"/>
          </a:p>
        </p:txBody>
      </p:sp>
    </p:spTree>
    <p:extLst>
      <p:ext uri="{BB962C8B-B14F-4D97-AF65-F5344CB8AC3E}">
        <p14:creationId xmlns:p14="http://schemas.microsoft.com/office/powerpoint/2010/main" val="1381027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3</a:t>
            </a:fld>
            <a:endParaRPr lang="en-US"/>
          </a:p>
        </p:txBody>
      </p:sp>
    </p:spTree>
    <p:extLst>
      <p:ext uri="{BB962C8B-B14F-4D97-AF65-F5344CB8AC3E}">
        <p14:creationId xmlns:p14="http://schemas.microsoft.com/office/powerpoint/2010/main" val="1702307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4</a:t>
            </a:fld>
            <a:endParaRPr lang="en-US"/>
          </a:p>
        </p:txBody>
      </p:sp>
    </p:spTree>
    <p:extLst>
      <p:ext uri="{BB962C8B-B14F-4D97-AF65-F5344CB8AC3E}">
        <p14:creationId xmlns:p14="http://schemas.microsoft.com/office/powerpoint/2010/main" val="734181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5</a:t>
            </a:fld>
            <a:endParaRPr lang="en-US"/>
          </a:p>
        </p:txBody>
      </p:sp>
    </p:spTree>
    <p:extLst>
      <p:ext uri="{BB962C8B-B14F-4D97-AF65-F5344CB8AC3E}">
        <p14:creationId xmlns:p14="http://schemas.microsoft.com/office/powerpoint/2010/main" val="454409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6</a:t>
            </a:fld>
            <a:endParaRPr lang="en-US"/>
          </a:p>
        </p:txBody>
      </p:sp>
    </p:spTree>
    <p:extLst>
      <p:ext uri="{BB962C8B-B14F-4D97-AF65-F5344CB8AC3E}">
        <p14:creationId xmlns:p14="http://schemas.microsoft.com/office/powerpoint/2010/main" val="933264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7</a:t>
            </a:fld>
            <a:endParaRPr lang="en-US"/>
          </a:p>
        </p:txBody>
      </p:sp>
    </p:spTree>
    <p:extLst>
      <p:ext uri="{BB962C8B-B14F-4D97-AF65-F5344CB8AC3E}">
        <p14:creationId xmlns:p14="http://schemas.microsoft.com/office/powerpoint/2010/main" val="3520471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8</a:t>
            </a:fld>
            <a:endParaRPr lang="en-US"/>
          </a:p>
        </p:txBody>
      </p:sp>
    </p:spTree>
    <p:extLst>
      <p:ext uri="{BB962C8B-B14F-4D97-AF65-F5344CB8AC3E}">
        <p14:creationId xmlns:p14="http://schemas.microsoft.com/office/powerpoint/2010/main" val="659559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5D4FAB-FCEE-7546-9AD0-22278A27C8FB}" type="slidenum">
              <a:rPr lang="en-US" smtClean="0"/>
              <a:t>9</a:t>
            </a:fld>
            <a:endParaRPr lang="en-US"/>
          </a:p>
        </p:txBody>
      </p:sp>
    </p:spTree>
    <p:extLst>
      <p:ext uri="{BB962C8B-B14F-4D97-AF65-F5344CB8AC3E}">
        <p14:creationId xmlns:p14="http://schemas.microsoft.com/office/powerpoint/2010/main" val="3336997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ndara" panose="020E0502030303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10/23/14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grpSp>
        <p:nvGrpSpPr>
          <p:cNvPr id="10" name="Group 9"/>
          <p:cNvGrpSpPr/>
          <p:nvPr userDrawn="1"/>
        </p:nvGrpSpPr>
        <p:grpSpPr>
          <a:xfrm>
            <a:off x="0" y="0"/>
            <a:ext cx="12192000" cy="1122363"/>
            <a:chOff x="0" y="0"/>
            <a:chExt cx="12192000" cy="1122363"/>
          </a:xfrm>
        </p:grpSpPr>
        <p:sp>
          <p:nvSpPr>
            <p:cNvPr id="7" name="Rectangle 6"/>
            <p:cNvSpPr/>
            <p:nvPr userDrawn="1"/>
          </p:nvSpPr>
          <p:spPr>
            <a:xfrm>
              <a:off x="0" y="0"/>
              <a:ext cx="12192000" cy="9234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userDrawn="1"/>
          </p:nvSpPr>
          <p:spPr>
            <a:xfrm>
              <a:off x="0" y="923453"/>
              <a:ext cx="12192000" cy="1989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pic>
        <p:nvPicPr>
          <p:cNvPr id="9" name="Picture 8"/>
          <p:cNvPicPr>
            <a:picLocks noChangeAspect="1"/>
          </p:cNvPicPr>
          <p:nvPr userDrawn="1"/>
        </p:nvPicPr>
        <p:blipFill>
          <a:blip r:embed="rId2"/>
          <a:stretch>
            <a:fillRect/>
          </a:stretch>
        </p:blipFill>
        <p:spPr>
          <a:xfrm>
            <a:off x="0" y="4447686"/>
            <a:ext cx="2336800" cy="2718778"/>
          </a:xfrm>
          <a:prstGeom prst="rect">
            <a:avLst/>
          </a:prstGeom>
        </p:spPr>
      </p:pic>
    </p:spTree>
    <p:extLst>
      <p:ext uri="{BB962C8B-B14F-4D97-AF65-F5344CB8AC3E}">
        <p14:creationId xmlns:p14="http://schemas.microsoft.com/office/powerpoint/2010/main" val="980846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D2069-43FA-49C5-9F0E-58E1EB237AEF}" type="datetimeFigureOut">
              <a:rPr lang="en-US" smtClean="0"/>
              <a:t>10/23/14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922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854CA-19F4-4771-B6A2-DA5C0742B220}" type="datetimeFigureOut">
              <a:rPr lang="en-US" smtClean="0"/>
              <a:t>10/23/14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48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122364"/>
            <a:ext cx="10515600" cy="1046162"/>
          </a:xfrm>
        </p:spPr>
        <p:txBody>
          <a:bodyPr/>
          <a:lstStyle>
            <a:lvl1pPr>
              <a:defRPr>
                <a:latin typeface="Candara" panose="020E0502030303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2168525"/>
            <a:ext cx="10515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6"/>
          <p:cNvGrpSpPr/>
          <p:nvPr userDrawn="1"/>
        </p:nvGrpSpPr>
        <p:grpSpPr>
          <a:xfrm>
            <a:off x="0" y="0"/>
            <a:ext cx="12192000" cy="1122363"/>
            <a:chOff x="0" y="0"/>
            <a:chExt cx="12192000" cy="1122363"/>
          </a:xfrm>
        </p:grpSpPr>
        <p:sp>
          <p:nvSpPr>
            <p:cNvPr id="8" name="Rectangle 7"/>
            <p:cNvSpPr/>
            <p:nvPr userDrawn="1"/>
          </p:nvSpPr>
          <p:spPr>
            <a:xfrm>
              <a:off x="0" y="0"/>
              <a:ext cx="12192000" cy="9234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userDrawn="1"/>
          </p:nvSpPr>
          <p:spPr>
            <a:xfrm>
              <a:off x="0" y="923453"/>
              <a:ext cx="12192000" cy="1989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pic>
        <p:nvPicPr>
          <p:cNvPr id="10" name="Picture 9"/>
          <p:cNvPicPr>
            <a:picLocks noChangeAspect="1"/>
          </p:cNvPicPr>
          <p:nvPr userDrawn="1"/>
        </p:nvPicPr>
        <p:blipFill>
          <a:blip r:embed="rId2"/>
          <a:stretch>
            <a:fillRect/>
          </a:stretch>
        </p:blipFill>
        <p:spPr>
          <a:xfrm>
            <a:off x="10329822" y="5029200"/>
            <a:ext cx="1760577" cy="2048364"/>
          </a:xfrm>
          <a:prstGeom prst="rect">
            <a:avLst/>
          </a:prstGeom>
        </p:spPr>
      </p:pic>
    </p:spTree>
    <p:extLst>
      <p:ext uri="{BB962C8B-B14F-4D97-AF65-F5344CB8AC3E}">
        <p14:creationId xmlns:p14="http://schemas.microsoft.com/office/powerpoint/2010/main" val="195386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10/23/14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534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A4CCD1-3502-4C30-947C-75FC88992007}" type="datetimeFigureOut">
              <a:rPr lang="en-US" smtClean="0"/>
              <a:t>10/23/14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720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0B797A-E8AF-4231-9C64-308C5BB9ED3E}" type="datetimeFigureOut">
              <a:rPr lang="en-US" smtClean="0"/>
              <a:t>10/23/14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647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127126"/>
            <a:ext cx="10515600" cy="1325563"/>
          </a:xfrm>
        </p:spPr>
        <p:txBody>
          <a:bodyPr/>
          <a:lstStyle>
            <a:lvl1pPr>
              <a:defRPr>
                <a:latin typeface="Candara" panose="020E0502030303020204" pitchFamily="34" charset="0"/>
              </a:defRPr>
            </a:lvl1pPr>
          </a:lstStyle>
          <a:p>
            <a:r>
              <a:rPr lang="en-US" dirty="0" smtClean="0"/>
              <a:t>Click to edit Master title style</a:t>
            </a:r>
            <a:endParaRPr lang="en-US" dirty="0"/>
          </a:p>
        </p:txBody>
      </p:sp>
      <p:grpSp>
        <p:nvGrpSpPr>
          <p:cNvPr id="6" name="Group 5"/>
          <p:cNvGrpSpPr/>
          <p:nvPr userDrawn="1"/>
        </p:nvGrpSpPr>
        <p:grpSpPr>
          <a:xfrm>
            <a:off x="0" y="0"/>
            <a:ext cx="12192000" cy="1122363"/>
            <a:chOff x="0" y="0"/>
            <a:chExt cx="12192000" cy="1122363"/>
          </a:xfrm>
        </p:grpSpPr>
        <p:sp>
          <p:nvSpPr>
            <p:cNvPr id="7" name="Rectangle 6"/>
            <p:cNvSpPr/>
            <p:nvPr userDrawn="1"/>
          </p:nvSpPr>
          <p:spPr>
            <a:xfrm>
              <a:off x="0" y="0"/>
              <a:ext cx="12192000" cy="9234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userDrawn="1"/>
          </p:nvSpPr>
          <p:spPr>
            <a:xfrm>
              <a:off x="0" y="923453"/>
              <a:ext cx="12192000" cy="1989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2201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7E718-B4F0-433E-A285-0013249184C0}" type="datetimeFigureOut">
              <a:rPr lang="en-US" smtClean="0"/>
              <a:t>10/23/14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grpSp>
        <p:nvGrpSpPr>
          <p:cNvPr id="5" name="Group 4"/>
          <p:cNvGrpSpPr/>
          <p:nvPr userDrawn="1"/>
        </p:nvGrpSpPr>
        <p:grpSpPr>
          <a:xfrm>
            <a:off x="0" y="0"/>
            <a:ext cx="12192000" cy="1122363"/>
            <a:chOff x="0" y="0"/>
            <a:chExt cx="12192000" cy="1122363"/>
          </a:xfrm>
        </p:grpSpPr>
        <p:sp>
          <p:nvSpPr>
            <p:cNvPr id="6" name="Rectangle 5"/>
            <p:cNvSpPr/>
            <p:nvPr userDrawn="1"/>
          </p:nvSpPr>
          <p:spPr>
            <a:xfrm>
              <a:off x="0" y="0"/>
              <a:ext cx="12192000" cy="9234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userDrawn="1"/>
          </p:nvSpPr>
          <p:spPr>
            <a:xfrm>
              <a:off x="0" y="923453"/>
              <a:ext cx="12192000" cy="1989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1850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E44C4-3D72-4D6E-86A4-F5491DC49E6D}" type="datetimeFigureOut">
              <a:rPr lang="en-US" smtClean="0"/>
              <a:t>10/23/14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324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10/23/14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10426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B3B3F-C0CE-47CB-BCED-F49A710726FF}" type="datetimeFigureOut">
              <a:rPr lang="en-US" smtClean="0"/>
              <a:t>10/23/14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2568947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Intellectual Property</a:t>
            </a:r>
            <a:endParaRPr lang="en-US" dirty="0"/>
          </a:p>
        </p:txBody>
      </p:sp>
      <p:sp>
        <p:nvSpPr>
          <p:cNvPr id="3" name="Subtitle 2"/>
          <p:cNvSpPr>
            <a:spLocks noGrp="1"/>
          </p:cNvSpPr>
          <p:nvPr>
            <p:ph type="subTitle" idx="1"/>
          </p:nvPr>
        </p:nvSpPr>
        <p:spPr/>
        <p:txBody>
          <a:bodyPr>
            <a:normAutofit/>
          </a:bodyPr>
          <a:lstStyle/>
          <a:p>
            <a:r>
              <a:rPr lang="en-US" sz="2800" dirty="0" smtClean="0"/>
              <a:t>The Proposed CSULB IP Policy</a:t>
            </a:r>
            <a:endParaRPr lang="en-US" sz="2800" dirty="0"/>
          </a:p>
        </p:txBody>
      </p:sp>
      <p:sp>
        <p:nvSpPr>
          <p:cNvPr id="4" name="TextBox 3"/>
          <p:cNvSpPr txBox="1"/>
          <p:nvPr/>
        </p:nvSpPr>
        <p:spPr>
          <a:xfrm>
            <a:off x="9231085" y="6212114"/>
            <a:ext cx="3541486" cy="861774"/>
          </a:xfrm>
          <a:prstGeom prst="rect">
            <a:avLst/>
          </a:prstGeom>
          <a:noFill/>
        </p:spPr>
        <p:txBody>
          <a:bodyPr wrap="square" rtlCol="0">
            <a:spAutoFit/>
          </a:bodyPr>
          <a:lstStyle/>
          <a:p>
            <a:r>
              <a:rPr lang="en-US" sz="1600" dirty="0" smtClean="0"/>
              <a:t>Tracey Mayfield &amp; Dan O’Connor</a:t>
            </a:r>
          </a:p>
          <a:p>
            <a:r>
              <a:rPr lang="en-US" sz="1600" dirty="0" smtClean="0"/>
              <a:t>Fall 2014</a:t>
            </a:r>
          </a:p>
          <a:p>
            <a:endParaRPr lang="en-US" dirty="0"/>
          </a:p>
        </p:txBody>
      </p:sp>
    </p:spTree>
    <p:extLst>
      <p:ext uri="{BB962C8B-B14F-4D97-AF65-F5344CB8AC3E}">
        <p14:creationId xmlns:p14="http://schemas.microsoft.com/office/powerpoint/2010/main" val="339296612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ractur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Let’s look at </a:t>
            </a:r>
            <a:r>
              <a:rPr lang="en-US" smtClean="0"/>
              <a:t>the policy…</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470247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69" y="1118694"/>
            <a:ext cx="10515600" cy="1046162"/>
          </a:xfrm>
        </p:spPr>
        <p:txBody>
          <a:bodyPr>
            <a:normAutofit/>
          </a:bodyPr>
          <a:lstStyle/>
          <a:p>
            <a:r>
              <a:rPr lang="en-US" sz="4800" dirty="0" smtClean="0"/>
              <a:t>Why is this important?</a:t>
            </a:r>
            <a:endParaRPr lang="en-US" sz="4800" dirty="0"/>
          </a:p>
        </p:txBody>
      </p:sp>
      <p:sp>
        <p:nvSpPr>
          <p:cNvPr id="3" name="Content Placeholder 2"/>
          <p:cNvSpPr>
            <a:spLocks noGrp="1"/>
          </p:cNvSpPr>
          <p:nvPr>
            <p:ph idx="1"/>
          </p:nvPr>
        </p:nvSpPr>
        <p:spPr>
          <a:xfrm>
            <a:off x="281969" y="2164856"/>
            <a:ext cx="11197825" cy="4498493"/>
          </a:xfrm>
        </p:spPr>
        <p:txBody>
          <a:bodyPr>
            <a:normAutofit/>
          </a:bodyPr>
          <a:lstStyle/>
          <a:p>
            <a:r>
              <a:rPr lang="en-US" dirty="0" smtClean="0"/>
              <a:t>We (in the CSU) do not delineate upon hiring who owns what</a:t>
            </a:r>
          </a:p>
          <a:p>
            <a:pPr lvl="1"/>
            <a:r>
              <a:rPr lang="en-US" dirty="0" smtClean="0"/>
              <a:t>Other institutions (UC’s) document ownership in hiring paperwork</a:t>
            </a:r>
          </a:p>
          <a:p>
            <a:r>
              <a:rPr lang="en-US" dirty="0" smtClean="0"/>
              <a:t>It is important to clarify:</a:t>
            </a:r>
          </a:p>
          <a:p>
            <a:pPr lvl="1"/>
            <a:r>
              <a:rPr lang="en-US" dirty="0" smtClean="0"/>
              <a:t> Who owns what is created</a:t>
            </a:r>
          </a:p>
          <a:p>
            <a:pPr lvl="1"/>
            <a:r>
              <a:rPr lang="en-US" dirty="0" smtClean="0"/>
              <a:t> Who can use what is created </a:t>
            </a:r>
          </a:p>
          <a:p>
            <a:r>
              <a:rPr lang="en-US" dirty="0" smtClean="0"/>
              <a:t>This information is important regardless of medium</a:t>
            </a:r>
          </a:p>
          <a:p>
            <a:pPr lvl="1"/>
            <a:r>
              <a:rPr lang="en-US" dirty="0" smtClean="0"/>
              <a:t>i.e., print vs. electronic </a:t>
            </a:r>
          </a:p>
          <a:p>
            <a:r>
              <a:rPr lang="en-US" dirty="0" smtClean="0"/>
              <a:t>We are operating in a vacuum</a:t>
            </a:r>
          </a:p>
          <a:p>
            <a:endParaRPr lang="en-US" dirty="0"/>
          </a:p>
        </p:txBody>
      </p:sp>
    </p:spTree>
    <p:extLst>
      <p:ext uri="{BB962C8B-B14F-4D97-AF65-F5344CB8AC3E}">
        <p14:creationId xmlns:p14="http://schemas.microsoft.com/office/powerpoint/2010/main" val="168241264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071" y="1039918"/>
            <a:ext cx="10515600" cy="1325563"/>
          </a:xfrm>
        </p:spPr>
        <p:txBody>
          <a:bodyPr>
            <a:normAutofit/>
          </a:bodyPr>
          <a:lstStyle/>
          <a:p>
            <a:pPr algn="ctr"/>
            <a:r>
              <a:rPr lang="en-US" sz="5400" dirty="0" smtClean="0"/>
              <a:t>Symbiotic Relationship</a:t>
            </a:r>
            <a:endParaRPr lang="en-US" sz="5400" dirty="0"/>
          </a:p>
        </p:txBody>
      </p:sp>
      <p:pic>
        <p:nvPicPr>
          <p:cNvPr id="1026" name="Picture 2" descr="http://images4.fanpop.com/image/photos/24200000/Professor-McGonagall-professor-mcgonagall-24216404-533-4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027" y="2829825"/>
            <a:ext cx="2290100" cy="17186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63436" y="2336909"/>
            <a:ext cx="3603279" cy="523220"/>
          </a:xfrm>
          <a:prstGeom prst="rect">
            <a:avLst/>
          </a:prstGeom>
          <a:noFill/>
        </p:spPr>
        <p:txBody>
          <a:bodyPr wrap="square" rtlCol="0">
            <a:spAutoFit/>
          </a:bodyPr>
          <a:lstStyle/>
          <a:p>
            <a:pPr algn="ctr"/>
            <a:r>
              <a:rPr lang="en-US" sz="2800" dirty="0" smtClean="0"/>
              <a:t>Faculty</a:t>
            </a:r>
            <a:endParaRPr lang="en-US" sz="2800" dirty="0"/>
          </a:p>
        </p:txBody>
      </p:sp>
      <p:sp>
        <p:nvSpPr>
          <p:cNvPr id="6" name="TextBox 5"/>
          <p:cNvSpPr txBox="1"/>
          <p:nvPr/>
        </p:nvSpPr>
        <p:spPr>
          <a:xfrm>
            <a:off x="5985871" y="2347487"/>
            <a:ext cx="3711921" cy="523220"/>
          </a:xfrm>
          <a:prstGeom prst="rect">
            <a:avLst/>
          </a:prstGeom>
          <a:noFill/>
        </p:spPr>
        <p:txBody>
          <a:bodyPr wrap="square" rtlCol="0">
            <a:spAutoFit/>
          </a:bodyPr>
          <a:lstStyle/>
          <a:p>
            <a:pPr algn="ctr"/>
            <a:r>
              <a:rPr lang="en-US" sz="2800" dirty="0" smtClean="0"/>
              <a:t>University</a:t>
            </a:r>
            <a:endParaRPr lang="en-US" sz="2800" dirty="0"/>
          </a:p>
        </p:txBody>
      </p:sp>
      <p:pic>
        <p:nvPicPr>
          <p:cNvPr id="1028" name="Picture 4" descr="https://encrypted-tbn1.gstatic.com/images?q=tbn:ANd9GcSd14px41HimOcIbHB2Vtd_0WRfdddL_kfoxH0F1PUnOzgBA1Vg1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7933" y="4586997"/>
            <a:ext cx="2168811" cy="16245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a:stretch>
            <a:fillRect/>
          </a:stretch>
        </p:blipFill>
        <p:spPr>
          <a:xfrm>
            <a:off x="6094927" y="2915771"/>
            <a:ext cx="3525327" cy="2976301"/>
          </a:xfrm>
          <a:prstGeom prst="rect">
            <a:avLst/>
          </a:prstGeom>
        </p:spPr>
      </p:pic>
      <p:sp>
        <p:nvSpPr>
          <p:cNvPr id="10" name="TextBox 9"/>
          <p:cNvSpPr txBox="1"/>
          <p:nvPr/>
        </p:nvSpPr>
        <p:spPr>
          <a:xfrm>
            <a:off x="4418090" y="3344862"/>
            <a:ext cx="2308631" cy="1569660"/>
          </a:xfrm>
          <a:prstGeom prst="rect">
            <a:avLst/>
          </a:prstGeom>
          <a:noFill/>
        </p:spPr>
        <p:txBody>
          <a:bodyPr wrap="square" rtlCol="0">
            <a:spAutoFit/>
          </a:bodyPr>
          <a:lstStyle/>
          <a:p>
            <a:pPr algn="ctr"/>
            <a:r>
              <a:rPr lang="en-US" sz="9600" dirty="0" smtClean="0"/>
              <a:t>+</a:t>
            </a:r>
            <a:endParaRPr lang="en-US" sz="9600" dirty="0"/>
          </a:p>
        </p:txBody>
      </p:sp>
      <p:sp>
        <p:nvSpPr>
          <p:cNvPr id="3" name="TextBox 2"/>
          <p:cNvSpPr txBox="1"/>
          <p:nvPr/>
        </p:nvSpPr>
        <p:spPr>
          <a:xfrm>
            <a:off x="448840" y="3212507"/>
            <a:ext cx="1931831"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Education</a:t>
            </a:r>
          </a:p>
          <a:p>
            <a:pPr marL="285750" indent="-285750">
              <a:buFont typeface="Arial" panose="020B0604020202020204" pitchFamily="34" charset="0"/>
              <a:buChar char="•"/>
            </a:pPr>
            <a:r>
              <a:rPr lang="en-US" dirty="0" smtClean="0"/>
              <a:t>Experience</a:t>
            </a:r>
          </a:p>
          <a:p>
            <a:pPr marL="285750" indent="-285750">
              <a:buFont typeface="Arial" panose="020B0604020202020204" pitchFamily="34" charset="0"/>
              <a:buChar char="•"/>
            </a:pPr>
            <a:r>
              <a:rPr lang="en-US" dirty="0" smtClean="0"/>
              <a:t>Expertise</a:t>
            </a:r>
          </a:p>
          <a:p>
            <a:pPr marL="285750" indent="-285750">
              <a:buFont typeface="Arial" panose="020B0604020202020204" pitchFamily="34" charset="0"/>
              <a:buChar char="•"/>
            </a:pPr>
            <a:r>
              <a:rPr lang="en-US" dirty="0" smtClean="0"/>
              <a:t>Charm</a:t>
            </a:r>
          </a:p>
          <a:p>
            <a:pPr marL="285750" indent="-285750">
              <a:buFont typeface="Arial" panose="020B0604020202020204" pitchFamily="34" charset="0"/>
              <a:buChar char="•"/>
            </a:pPr>
            <a:r>
              <a:rPr lang="en-US" dirty="0" smtClean="0"/>
              <a:t>Wit</a:t>
            </a:r>
          </a:p>
          <a:p>
            <a:pPr marL="285750" indent="-285750">
              <a:buFont typeface="Arial" panose="020B0604020202020204" pitchFamily="34" charset="0"/>
              <a:buChar char="•"/>
            </a:pPr>
            <a:r>
              <a:rPr lang="en-US" dirty="0" smtClean="0"/>
              <a:t>Personality</a:t>
            </a:r>
          </a:p>
          <a:p>
            <a:pPr marL="285750" indent="-285750">
              <a:buFont typeface="Arial" panose="020B0604020202020204" pitchFamily="34" charset="0"/>
              <a:buChar char="•"/>
            </a:pPr>
            <a:r>
              <a:rPr lang="en-US" dirty="0" smtClean="0"/>
              <a:t>Presence!</a:t>
            </a:r>
          </a:p>
          <a:p>
            <a:endParaRPr lang="en-US" dirty="0"/>
          </a:p>
        </p:txBody>
      </p:sp>
      <p:sp>
        <p:nvSpPr>
          <p:cNvPr id="4" name="TextBox 3"/>
          <p:cNvSpPr txBox="1"/>
          <p:nvPr/>
        </p:nvSpPr>
        <p:spPr>
          <a:xfrm>
            <a:off x="9981127" y="3212507"/>
            <a:ext cx="2009104"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Salary</a:t>
            </a:r>
          </a:p>
          <a:p>
            <a:pPr marL="285750" indent="-285750">
              <a:buFont typeface="Arial" panose="020B0604020202020204" pitchFamily="34" charset="0"/>
              <a:buChar char="•"/>
            </a:pPr>
            <a:r>
              <a:rPr lang="en-US" dirty="0" smtClean="0"/>
              <a:t>Job security</a:t>
            </a:r>
          </a:p>
          <a:p>
            <a:pPr marL="285750" indent="-285750">
              <a:buFont typeface="Arial" panose="020B0604020202020204" pitchFamily="34" charset="0"/>
              <a:buChar char="•"/>
            </a:pPr>
            <a:r>
              <a:rPr lang="en-US" dirty="0" smtClean="0"/>
              <a:t>Job growth</a:t>
            </a:r>
          </a:p>
          <a:p>
            <a:pPr marL="285750" indent="-285750">
              <a:buFont typeface="Arial" panose="020B0604020202020204" pitchFamily="34" charset="0"/>
              <a:buChar char="•"/>
            </a:pPr>
            <a:r>
              <a:rPr lang="en-US" dirty="0" smtClean="0"/>
              <a:t>Space</a:t>
            </a:r>
          </a:p>
          <a:p>
            <a:pPr marL="285750" indent="-285750">
              <a:buFont typeface="Arial" panose="020B0604020202020204" pitchFamily="34" charset="0"/>
              <a:buChar char="•"/>
            </a:pPr>
            <a:r>
              <a:rPr lang="en-US" dirty="0" smtClean="0"/>
              <a:t>Technology</a:t>
            </a:r>
          </a:p>
          <a:p>
            <a:pPr marL="285750" indent="-285750">
              <a:buFont typeface="Arial" panose="020B0604020202020204" pitchFamily="34" charset="0"/>
              <a:buChar char="•"/>
            </a:pPr>
            <a:r>
              <a:rPr lang="en-US" dirty="0" smtClean="0"/>
              <a:t>Resources</a:t>
            </a:r>
          </a:p>
          <a:p>
            <a:pPr marL="285750" indent="-285750">
              <a:buFont typeface="Arial" panose="020B0604020202020204" pitchFamily="34" charset="0"/>
              <a:buChar char="•"/>
            </a:pPr>
            <a:r>
              <a:rPr lang="en-US" dirty="0" smtClean="0"/>
              <a:t>Opportunities</a:t>
            </a:r>
            <a:endParaRPr lang="en-US" dirty="0"/>
          </a:p>
        </p:txBody>
      </p:sp>
    </p:spTree>
    <p:extLst>
      <p:ext uri="{BB962C8B-B14F-4D97-AF65-F5344CB8AC3E}">
        <p14:creationId xmlns:p14="http://schemas.microsoft.com/office/powerpoint/2010/main" val="195450286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INTENT</a:t>
            </a:r>
            <a:endParaRPr lang="en-US" dirty="0"/>
          </a:p>
        </p:txBody>
      </p:sp>
      <p:sp>
        <p:nvSpPr>
          <p:cNvPr id="3" name="Content Placeholder 2"/>
          <p:cNvSpPr>
            <a:spLocks noGrp="1"/>
          </p:cNvSpPr>
          <p:nvPr>
            <p:ph idx="1"/>
          </p:nvPr>
        </p:nvSpPr>
        <p:spPr/>
        <p:txBody>
          <a:bodyPr>
            <a:normAutofit/>
          </a:bodyPr>
          <a:lstStyle/>
          <a:p>
            <a:r>
              <a:rPr lang="en-US" dirty="0" smtClean="0"/>
              <a:t>The INTENT of this policy to allow for the professor of record to be allowed to create course materials, own those materials, capitalize on those materials, commercialize those materials and utilize those materials.  </a:t>
            </a:r>
          </a:p>
          <a:p>
            <a:r>
              <a:rPr lang="en-US" dirty="0" smtClean="0"/>
              <a:t>It it is also the INTENT to allow for the University to use those materials to allow for sections of the course, for which those materials were created, to continue to be offered.</a:t>
            </a:r>
          </a:p>
          <a:p>
            <a:r>
              <a:rPr lang="en-US" dirty="0"/>
              <a:t>The INTENT is to encourage innovative pedagogies.</a:t>
            </a:r>
          </a:p>
          <a:p>
            <a:r>
              <a:rPr lang="en-US" dirty="0" smtClean="0"/>
              <a:t>The </a:t>
            </a:r>
            <a:r>
              <a:rPr lang="en-US" dirty="0" smtClean="0"/>
              <a:t>INTENT is to meet the needs of our students. </a:t>
            </a:r>
          </a:p>
          <a:p>
            <a:endParaRPr lang="en-US" dirty="0"/>
          </a:p>
        </p:txBody>
      </p:sp>
    </p:spTree>
    <p:extLst>
      <p:ext uri="{BB962C8B-B14F-4D97-AF65-F5344CB8AC3E}">
        <p14:creationId xmlns:p14="http://schemas.microsoft.com/office/powerpoint/2010/main" val="32943304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Ownership </a:t>
            </a:r>
            <a:r>
              <a:rPr lang="en-US" dirty="0" smtClean="0"/>
              <a:t>vs</a:t>
            </a:r>
            <a:r>
              <a:rPr lang="en-US" dirty="0" smtClean="0"/>
              <a:t>. Usage</a:t>
            </a:r>
            <a:endParaRPr lang="en-US" dirty="0"/>
          </a:p>
        </p:txBody>
      </p:sp>
      <p:sp>
        <p:nvSpPr>
          <p:cNvPr id="4" name="Subtitle 3"/>
          <p:cNvSpPr>
            <a:spLocks noGrp="1"/>
          </p:cNvSpPr>
          <p:nvPr>
            <p:ph type="subTitle" idx="1"/>
          </p:nvPr>
        </p:nvSpPr>
        <p:spPr/>
        <p:txBody>
          <a:bodyPr/>
          <a:lstStyle/>
          <a:p>
            <a:r>
              <a:rPr lang="en-US" dirty="0" smtClean="0"/>
              <a:t>Two different things</a:t>
            </a:r>
            <a:endParaRPr lang="en-US" dirty="0"/>
          </a:p>
        </p:txBody>
      </p:sp>
    </p:spTree>
    <p:extLst>
      <p:ext uri="{BB962C8B-B14F-4D97-AF65-F5344CB8AC3E}">
        <p14:creationId xmlns:p14="http://schemas.microsoft.com/office/powerpoint/2010/main" val="335141095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7" y="976958"/>
            <a:ext cx="10515600" cy="1325563"/>
          </a:xfrm>
        </p:spPr>
        <p:txBody>
          <a:bodyPr>
            <a:normAutofit/>
          </a:bodyPr>
          <a:lstStyle/>
          <a:p>
            <a:pPr algn="ctr"/>
            <a:r>
              <a:rPr lang="en-US" sz="4800" dirty="0" smtClean="0"/>
              <a:t>What is Intellectual Property?</a:t>
            </a:r>
            <a:endParaRPr lang="en-US" sz="4800" dirty="0"/>
          </a:p>
        </p:txBody>
      </p:sp>
      <p:cxnSp>
        <p:nvCxnSpPr>
          <p:cNvPr id="22" name="Straight Connector 21"/>
          <p:cNvCxnSpPr>
            <a:stCxn id="8" idx="4"/>
            <a:endCxn id="12" idx="0"/>
          </p:cNvCxnSpPr>
          <p:nvPr/>
        </p:nvCxnSpPr>
        <p:spPr>
          <a:xfrm>
            <a:off x="5906400" y="4558285"/>
            <a:ext cx="0" cy="353985"/>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2212586" y="2050475"/>
            <a:ext cx="7532861" cy="4627221"/>
            <a:chOff x="1828800" y="2118511"/>
            <a:chExt cx="7532861" cy="4627221"/>
          </a:xfrm>
        </p:grpSpPr>
        <p:sp>
          <p:nvSpPr>
            <p:cNvPr id="8" name="Oval 7"/>
            <p:cNvSpPr/>
            <p:nvPr/>
          </p:nvSpPr>
          <p:spPr>
            <a:xfrm>
              <a:off x="4273236" y="2118511"/>
              <a:ext cx="2498756" cy="2507810"/>
            </a:xfrm>
            <a:prstGeom prst="ellipse">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590107" y="2913449"/>
              <a:ext cx="1865014" cy="830997"/>
            </a:xfrm>
            <a:prstGeom prst="rect">
              <a:avLst/>
            </a:prstGeom>
            <a:noFill/>
          </p:spPr>
          <p:txBody>
            <a:bodyPr wrap="square" rtlCol="0">
              <a:spAutoFit/>
            </a:bodyPr>
            <a:lstStyle/>
            <a:p>
              <a:pPr algn="ctr"/>
              <a:r>
                <a:rPr lang="en-US" sz="2400" dirty="0" smtClean="0">
                  <a:effectLst>
                    <a:outerShdw blurRad="38100" dist="38100" dir="2700000" algn="tl">
                      <a:srgbClr val="000000">
                        <a:alpha val="43137"/>
                      </a:srgbClr>
                    </a:outerShdw>
                  </a:effectLst>
                </a:rPr>
                <a:t>Intellectual Property</a:t>
              </a:r>
              <a:endParaRPr lang="en-US" sz="2400" dirty="0">
                <a:effectLst>
                  <a:outerShdw blurRad="38100" dist="38100" dir="2700000" algn="tl">
                    <a:srgbClr val="000000">
                      <a:alpha val="43137"/>
                    </a:srgbClr>
                  </a:outerShdw>
                </a:effectLst>
              </a:endParaRPr>
            </a:p>
          </p:txBody>
        </p:sp>
        <p:sp>
          <p:nvSpPr>
            <p:cNvPr id="12" name="Oval 11"/>
            <p:cNvSpPr/>
            <p:nvPr/>
          </p:nvSpPr>
          <p:spPr>
            <a:xfrm>
              <a:off x="4590107" y="4980306"/>
              <a:ext cx="1865014" cy="1765426"/>
            </a:xfrm>
            <a:prstGeom prst="ellipse">
              <a:avLst/>
            </a:prstGeom>
            <a:solidFill>
              <a:schemeClr val="bg2">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828800" y="4144627"/>
              <a:ext cx="1865014" cy="1765426"/>
              <a:chOff x="1828800" y="4144627"/>
              <a:chExt cx="1865014" cy="1765426"/>
            </a:xfrm>
          </p:grpSpPr>
          <p:sp>
            <p:nvSpPr>
              <p:cNvPr id="10" name="Oval 9"/>
              <p:cNvSpPr/>
              <p:nvPr/>
            </p:nvSpPr>
            <p:spPr>
              <a:xfrm>
                <a:off x="1828800" y="4144627"/>
                <a:ext cx="1865014" cy="1765426"/>
              </a:xfrm>
              <a:prstGeom prst="ellipse">
                <a:avLst/>
              </a:prstGeom>
              <a:solidFill>
                <a:schemeClr val="tx1">
                  <a:lumMod val="85000"/>
                </a:schemeClr>
              </a:solidFill>
              <a:ln>
                <a:noFill/>
              </a:ln>
              <a:effectLst>
                <a:outerShdw blurRad="107950" dist="12700" dir="5400000" algn="ctr">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100404" y="4823729"/>
                <a:ext cx="1321806" cy="369332"/>
              </a:xfrm>
              <a:prstGeom prst="rect">
                <a:avLst/>
              </a:prstGeom>
              <a:noFill/>
              <a:scene3d>
                <a:camera prst="orthographicFront"/>
                <a:lightRig rig="threePt" dir="t"/>
              </a:scene3d>
              <a:sp3d>
                <a:bevelT/>
              </a:sp3d>
            </p:spPr>
            <p:txBody>
              <a:bodyPr wrap="square" rtlCol="0">
                <a:spAutoFit/>
              </a:bodyPr>
              <a:lstStyle/>
              <a:p>
                <a:r>
                  <a:rPr lang="en-US" dirty="0" smtClean="0">
                    <a:solidFill>
                      <a:schemeClr val="bg1"/>
                    </a:solidFill>
                    <a:effectLst>
                      <a:outerShdw blurRad="38100" dist="38100" dir="2700000" algn="tl">
                        <a:srgbClr val="000000">
                          <a:alpha val="43137"/>
                        </a:srgbClr>
                      </a:outerShdw>
                    </a:effectLst>
                  </a:rPr>
                  <a:t>Trademark</a:t>
                </a:r>
                <a:endParaRPr lang="en-US" dirty="0">
                  <a:solidFill>
                    <a:schemeClr val="bg1"/>
                  </a:solidFill>
                  <a:effectLst>
                    <a:outerShdw blurRad="38100" dist="38100" dir="2700000" algn="tl">
                      <a:srgbClr val="000000">
                        <a:alpha val="43137"/>
                      </a:srgbClr>
                    </a:outerShdw>
                  </a:effectLst>
                </a:endParaRPr>
              </a:p>
            </p:txBody>
          </p:sp>
        </p:grpSp>
        <p:sp>
          <p:nvSpPr>
            <p:cNvPr id="11" name="Oval 10"/>
            <p:cNvSpPr/>
            <p:nvPr/>
          </p:nvSpPr>
          <p:spPr>
            <a:xfrm>
              <a:off x="7496647" y="4144627"/>
              <a:ext cx="1865014" cy="1765426"/>
            </a:xfrm>
            <a:prstGeom prst="ellipse">
              <a:avLst/>
            </a:prstGeom>
            <a:ln>
              <a:noFill/>
            </a:ln>
            <a:effectLst>
              <a:outerShdw blurRad="107950" dist="12700" dir="5400000" algn="ctr">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899525" y="4803313"/>
              <a:ext cx="1059256" cy="369332"/>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rPr>
                <a:t>Patent</a:t>
              </a:r>
              <a:endParaRPr lang="en-US" dirty="0">
                <a:effectLst>
                  <a:outerShdw blurRad="38100" dist="38100" dir="2700000" algn="tl">
                    <a:srgbClr val="000000">
                      <a:alpha val="43137"/>
                    </a:srgbClr>
                  </a:outerShdw>
                </a:effectLst>
              </a:endParaRPr>
            </a:p>
          </p:txBody>
        </p:sp>
        <p:sp>
          <p:nvSpPr>
            <p:cNvPr id="18" name="TextBox 17"/>
            <p:cNvSpPr txBox="1"/>
            <p:nvPr/>
          </p:nvSpPr>
          <p:spPr>
            <a:xfrm>
              <a:off x="4905092" y="5678353"/>
              <a:ext cx="1235044" cy="369332"/>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Copyright</a:t>
              </a:r>
              <a:endParaRPr lang="en-US" dirty="0">
                <a:effectLst>
                  <a:outerShdw blurRad="38100" dist="38100" dir="2700000" algn="tl">
                    <a:srgbClr val="000000">
                      <a:alpha val="43137"/>
                    </a:srgbClr>
                  </a:outerShdw>
                </a:effectLst>
              </a:endParaRPr>
            </a:p>
          </p:txBody>
        </p:sp>
        <p:cxnSp>
          <p:nvCxnSpPr>
            <p:cNvPr id="20" name="Straight Connector 19"/>
            <p:cNvCxnSpPr/>
            <p:nvPr/>
          </p:nvCxnSpPr>
          <p:spPr>
            <a:xfrm flipH="1">
              <a:off x="3539905" y="3717285"/>
              <a:ext cx="796705" cy="782287"/>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1" idx="1"/>
            </p:cNvCxnSpPr>
            <p:nvPr/>
          </p:nvCxnSpPr>
          <p:spPr>
            <a:xfrm>
              <a:off x="6740298" y="3717285"/>
              <a:ext cx="1029474" cy="685883"/>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5031506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681" y="1122363"/>
            <a:ext cx="10515600" cy="1046162"/>
          </a:xfrm>
        </p:spPr>
        <p:txBody>
          <a:bodyPr>
            <a:normAutofit/>
          </a:bodyPr>
          <a:lstStyle/>
          <a:p>
            <a:r>
              <a:rPr lang="en-US" sz="4800" dirty="0" smtClean="0"/>
              <a:t>The Law</a:t>
            </a:r>
            <a:endParaRPr lang="en-US" sz="4800" dirty="0"/>
          </a:p>
        </p:txBody>
      </p:sp>
      <p:sp>
        <p:nvSpPr>
          <p:cNvPr id="3" name="Content Placeholder 2"/>
          <p:cNvSpPr>
            <a:spLocks noGrp="1"/>
          </p:cNvSpPr>
          <p:nvPr>
            <p:ph idx="1"/>
          </p:nvPr>
        </p:nvSpPr>
        <p:spPr>
          <a:xfrm>
            <a:off x="361681" y="2052615"/>
            <a:ext cx="10515600" cy="4351338"/>
          </a:xfrm>
        </p:spPr>
        <p:txBody>
          <a:bodyPr>
            <a:normAutofit/>
          </a:bodyPr>
          <a:lstStyle/>
          <a:p>
            <a:pPr marL="0" indent="0">
              <a:buNone/>
            </a:pPr>
            <a:r>
              <a:rPr lang="en-US" dirty="0" smtClean="0"/>
              <a:t>2 different sections of federal law</a:t>
            </a:r>
          </a:p>
          <a:p>
            <a:r>
              <a:rPr lang="en-US" dirty="0"/>
              <a:t>For copyright</a:t>
            </a:r>
          </a:p>
          <a:p>
            <a:pPr lvl="1"/>
            <a:r>
              <a:rPr lang="en-US" dirty="0"/>
              <a:t>Office of copyright: http://copyright.gov/title17/ </a:t>
            </a:r>
          </a:p>
          <a:p>
            <a:r>
              <a:rPr lang="en-US" dirty="0" smtClean="0"/>
              <a:t>For trademarks &amp; patents</a:t>
            </a:r>
          </a:p>
          <a:p>
            <a:pPr lvl="1"/>
            <a:r>
              <a:rPr lang="en-US" dirty="0" smtClean="0"/>
              <a:t>US patent &amp; </a:t>
            </a:r>
            <a:r>
              <a:rPr lang="en-US" dirty="0"/>
              <a:t>trademark office:  http://www.uspto.gov/</a:t>
            </a:r>
            <a:endParaRPr lang="en-US" dirty="0" smtClean="0"/>
          </a:p>
          <a:p>
            <a:r>
              <a:rPr lang="en-US" dirty="0" smtClean="0"/>
              <a:t>At the local level, no official CSU </a:t>
            </a:r>
            <a:r>
              <a:rPr lang="en-US" dirty="0" smtClean="0"/>
              <a:t>policy</a:t>
            </a:r>
          </a:p>
          <a:p>
            <a:r>
              <a:rPr lang="en-US" dirty="0" smtClean="0"/>
              <a:t>Some </a:t>
            </a:r>
            <a:r>
              <a:rPr lang="en-US" dirty="0" smtClean="0"/>
              <a:t>campuses have documents, some don’t</a:t>
            </a:r>
            <a:endParaRPr lang="en-US" dirty="0"/>
          </a:p>
        </p:txBody>
      </p:sp>
    </p:spTree>
    <p:extLst>
      <p:ext uri="{BB962C8B-B14F-4D97-AF65-F5344CB8AC3E}">
        <p14:creationId xmlns:p14="http://schemas.microsoft.com/office/powerpoint/2010/main" val="48666049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1122363"/>
            <a:ext cx="10515600" cy="1046162"/>
          </a:xfrm>
        </p:spPr>
        <p:txBody>
          <a:bodyPr/>
          <a:lstStyle/>
          <a:p>
            <a:r>
              <a:rPr lang="en-US" dirty="0" smtClean="0"/>
              <a:t>Keep in mind</a:t>
            </a:r>
            <a:endParaRPr lang="en-US" dirty="0"/>
          </a:p>
        </p:txBody>
      </p:sp>
      <p:sp>
        <p:nvSpPr>
          <p:cNvPr id="4" name="Content Placeholder 2"/>
          <p:cNvSpPr txBox="1">
            <a:spLocks/>
          </p:cNvSpPr>
          <p:nvPr/>
        </p:nvSpPr>
        <p:spPr>
          <a:xfrm>
            <a:off x="258651" y="3613686"/>
            <a:ext cx="3476222" cy="11879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TextBox 5"/>
          <p:cNvSpPr txBox="1"/>
          <p:nvPr/>
        </p:nvSpPr>
        <p:spPr>
          <a:xfrm>
            <a:off x="386902" y="2198608"/>
            <a:ext cx="10907869"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Traditional Copyrightable Works</a:t>
            </a:r>
          </a:p>
          <a:p>
            <a:pPr marL="914400" lvl="1" indent="-457200">
              <a:buFont typeface="Arial" panose="020B0604020202020204" pitchFamily="34" charset="0"/>
              <a:buChar char="•"/>
            </a:pPr>
            <a:r>
              <a:rPr lang="en-US" sz="2800" dirty="0" smtClean="0"/>
              <a:t>Work done as part of the scope of normal work assignment and pay</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Work for hire </a:t>
            </a:r>
          </a:p>
          <a:p>
            <a:pPr marL="914400" lvl="1" indent="-457200">
              <a:buFont typeface="Arial" panose="020B0604020202020204" pitchFamily="34" charset="0"/>
              <a:buChar char="•"/>
            </a:pPr>
            <a:r>
              <a:rPr lang="en-US" sz="2800" dirty="0" smtClean="0"/>
              <a:t>Work done on a separate contract/agreement for additional/separate pay</a:t>
            </a:r>
          </a:p>
          <a:p>
            <a:pPr marL="914400" lvl="1"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Per federal law, these are handled differently when it comes to ownership</a:t>
            </a:r>
            <a:endParaRPr lang="en-US" sz="2800" dirty="0"/>
          </a:p>
        </p:txBody>
      </p:sp>
    </p:spTree>
    <p:extLst>
      <p:ext uri="{BB962C8B-B14F-4D97-AF65-F5344CB8AC3E}">
        <p14:creationId xmlns:p14="http://schemas.microsoft.com/office/powerpoint/2010/main" val="27075720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rot="272136">
            <a:off x="487540" y="5658820"/>
            <a:ext cx="11381602" cy="659007"/>
          </a:xfrm>
          <a:prstGeom prst="rect">
            <a:avLst/>
          </a:prstGeom>
        </p:spPr>
      </p:pic>
      <p:pic>
        <p:nvPicPr>
          <p:cNvPr id="5" name="Picture 4"/>
          <p:cNvPicPr>
            <a:picLocks noChangeAspect="1"/>
          </p:cNvPicPr>
          <p:nvPr/>
        </p:nvPicPr>
        <p:blipFill>
          <a:blip r:embed="rId4"/>
          <a:stretch>
            <a:fillRect/>
          </a:stretch>
        </p:blipFill>
        <p:spPr>
          <a:xfrm rot="20928758">
            <a:off x="5842534" y="2227265"/>
            <a:ext cx="5885714" cy="1676190"/>
          </a:xfrm>
          <a:prstGeom prst="rect">
            <a:avLst/>
          </a:prstGeom>
        </p:spPr>
      </p:pic>
      <p:pic>
        <p:nvPicPr>
          <p:cNvPr id="6" name="Picture 5"/>
          <p:cNvPicPr>
            <a:picLocks noChangeAspect="1"/>
          </p:cNvPicPr>
          <p:nvPr/>
        </p:nvPicPr>
        <p:blipFill>
          <a:blip r:embed="rId5"/>
          <a:stretch>
            <a:fillRect/>
          </a:stretch>
        </p:blipFill>
        <p:spPr>
          <a:xfrm rot="20709599">
            <a:off x="258317" y="1839716"/>
            <a:ext cx="7466667" cy="2038095"/>
          </a:xfrm>
          <a:prstGeom prst="rect">
            <a:avLst/>
          </a:prstGeom>
        </p:spPr>
      </p:pic>
      <p:pic>
        <p:nvPicPr>
          <p:cNvPr id="7" name="Picture 6"/>
          <p:cNvPicPr>
            <a:picLocks noChangeAspect="1"/>
          </p:cNvPicPr>
          <p:nvPr/>
        </p:nvPicPr>
        <p:blipFill>
          <a:blip r:embed="rId6"/>
          <a:stretch>
            <a:fillRect/>
          </a:stretch>
        </p:blipFill>
        <p:spPr>
          <a:xfrm rot="584752">
            <a:off x="2737602" y="4400306"/>
            <a:ext cx="8095238" cy="1619048"/>
          </a:xfrm>
          <a:prstGeom prst="rect">
            <a:avLst/>
          </a:prstGeom>
        </p:spPr>
      </p:pic>
      <p:pic>
        <p:nvPicPr>
          <p:cNvPr id="8" name="Picture 7"/>
          <p:cNvPicPr>
            <a:picLocks noChangeAspect="1"/>
          </p:cNvPicPr>
          <p:nvPr/>
        </p:nvPicPr>
        <p:blipFill>
          <a:blip r:embed="rId7"/>
          <a:stretch>
            <a:fillRect/>
          </a:stretch>
        </p:blipFill>
        <p:spPr>
          <a:xfrm rot="20546238">
            <a:off x="90009" y="4023543"/>
            <a:ext cx="12176665" cy="927746"/>
          </a:xfrm>
          <a:prstGeom prst="rect">
            <a:avLst/>
          </a:prstGeom>
        </p:spPr>
      </p:pic>
      <p:sp>
        <p:nvSpPr>
          <p:cNvPr id="2" name="TextBox 1"/>
          <p:cNvSpPr txBox="1"/>
          <p:nvPr/>
        </p:nvSpPr>
        <p:spPr>
          <a:xfrm>
            <a:off x="121843" y="1184463"/>
            <a:ext cx="5074276" cy="769441"/>
          </a:xfrm>
          <a:prstGeom prst="rect">
            <a:avLst/>
          </a:prstGeom>
          <a:noFill/>
        </p:spPr>
        <p:txBody>
          <a:bodyPr wrap="square" rtlCol="0">
            <a:spAutoFit/>
          </a:bodyPr>
          <a:lstStyle/>
          <a:p>
            <a:r>
              <a:rPr lang="en-US" sz="4400" dirty="0" smtClean="0">
                <a:latin typeface="Candara" panose="020E0502030303020204" pitchFamily="34" charset="0"/>
              </a:rPr>
              <a:t>Generosity R’ Us</a:t>
            </a:r>
            <a:endParaRPr lang="en-US" sz="4400" dirty="0">
              <a:latin typeface="Candara" panose="020E0502030303020204" pitchFamily="34" charset="0"/>
            </a:endParaRPr>
          </a:p>
        </p:txBody>
      </p:sp>
    </p:spTree>
    <p:extLst>
      <p:ext uri="{BB962C8B-B14F-4D97-AF65-F5344CB8AC3E}">
        <p14:creationId xmlns:p14="http://schemas.microsoft.com/office/powerpoint/2010/main" val="313127952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675</TotalTime>
  <Words>337</Words>
  <Application>Microsoft Macintosh PowerPoint</Application>
  <PresentationFormat>Custom</PresentationFormat>
  <Paragraphs>71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Intellectual Property</vt:lpstr>
      <vt:lpstr>Why is this important?</vt:lpstr>
      <vt:lpstr>Symbiotic Relationship</vt:lpstr>
      <vt:lpstr>The INTENT</vt:lpstr>
      <vt:lpstr>Ownership vs. Usage</vt:lpstr>
      <vt:lpstr>What is Intellectual Property?</vt:lpstr>
      <vt:lpstr>The Law</vt:lpstr>
      <vt:lpstr>Keep in mind</vt:lpstr>
      <vt:lpstr>PowerPoint Presentation</vt:lpstr>
      <vt:lpstr>Let’s look at the policy…</vt:lpstr>
    </vt:vector>
  </TitlesOfParts>
  <Company>CSU Long Beach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Investing in Intellectual Property</dc:title>
  <dc:creator>Tracey Mayfield</dc:creator>
  <cp:lastModifiedBy>Daniel J. O'Connor</cp:lastModifiedBy>
  <cp:revision>43</cp:revision>
  <cp:lastPrinted>2014-10-23T18:14:25Z</cp:lastPrinted>
  <dcterms:created xsi:type="dcterms:W3CDTF">2014-10-20T19:55:59Z</dcterms:created>
  <dcterms:modified xsi:type="dcterms:W3CDTF">2014-10-23T18:32:17Z</dcterms:modified>
</cp:coreProperties>
</file>