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5"/>
  </p:notesMasterIdLst>
  <p:handoutMasterIdLst>
    <p:handoutMasterId r:id="rId26"/>
  </p:handoutMasterIdLst>
  <p:sldIdLst>
    <p:sldId id="256" r:id="rId2"/>
    <p:sldId id="312" r:id="rId3"/>
    <p:sldId id="270" r:id="rId4"/>
    <p:sldId id="271" r:id="rId5"/>
    <p:sldId id="273" r:id="rId6"/>
    <p:sldId id="296" r:id="rId7"/>
    <p:sldId id="275" r:id="rId8"/>
    <p:sldId id="276" r:id="rId9"/>
    <p:sldId id="309" r:id="rId10"/>
    <p:sldId id="277" r:id="rId11"/>
    <p:sldId id="278" r:id="rId12"/>
    <p:sldId id="282" r:id="rId13"/>
    <p:sldId id="286" r:id="rId14"/>
    <p:sldId id="310" r:id="rId15"/>
    <p:sldId id="288" r:id="rId16"/>
    <p:sldId id="308" r:id="rId17"/>
    <p:sldId id="313" r:id="rId18"/>
    <p:sldId id="300" r:id="rId19"/>
    <p:sldId id="314" r:id="rId20"/>
    <p:sldId id="299" r:id="rId21"/>
    <p:sldId id="306" r:id="rId22"/>
    <p:sldId id="295" r:id="rId23"/>
    <p:sldId id="264" r:id="rId24"/>
  </p:sldIdLst>
  <p:sldSz cx="9144000" cy="6858000" type="screen4x3"/>
  <p:notesSz cx="7013575"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9216" cy="465455"/>
          </a:xfrm>
          <a:prstGeom prst="rect">
            <a:avLst/>
          </a:prstGeom>
        </p:spPr>
        <p:txBody>
          <a:bodyPr vert="horz" lIns="93269" tIns="46634" rIns="93269" bIns="46634" rtlCol="0"/>
          <a:lstStyle>
            <a:lvl1pPr algn="l">
              <a:defRPr sz="1200"/>
            </a:lvl1pPr>
          </a:lstStyle>
          <a:p>
            <a:endParaRPr lang="en-US"/>
          </a:p>
        </p:txBody>
      </p:sp>
      <p:sp>
        <p:nvSpPr>
          <p:cNvPr id="3" name="Date Placeholder 2"/>
          <p:cNvSpPr>
            <a:spLocks noGrp="1"/>
          </p:cNvSpPr>
          <p:nvPr>
            <p:ph type="dt" sz="quarter" idx="1"/>
          </p:nvPr>
        </p:nvSpPr>
        <p:spPr>
          <a:xfrm>
            <a:off x="3972736" y="0"/>
            <a:ext cx="3039216" cy="465455"/>
          </a:xfrm>
          <a:prstGeom prst="rect">
            <a:avLst/>
          </a:prstGeom>
        </p:spPr>
        <p:txBody>
          <a:bodyPr vert="horz" lIns="93269" tIns="46634" rIns="93269" bIns="46634" rtlCol="0"/>
          <a:lstStyle>
            <a:lvl1pPr algn="r">
              <a:defRPr sz="1200"/>
            </a:lvl1pPr>
          </a:lstStyle>
          <a:p>
            <a:fld id="{1C2FABCB-106A-4A7D-9521-82FEE87DF47E}" type="datetimeFigureOut">
              <a:rPr lang="en-US" smtClean="0"/>
              <a:pPr/>
              <a:t>9/11/2011</a:t>
            </a:fld>
            <a:endParaRPr lang="en-US"/>
          </a:p>
        </p:txBody>
      </p:sp>
      <p:sp>
        <p:nvSpPr>
          <p:cNvPr id="4" name="Footer Placeholder 3"/>
          <p:cNvSpPr>
            <a:spLocks noGrp="1"/>
          </p:cNvSpPr>
          <p:nvPr>
            <p:ph type="ftr" sz="quarter" idx="2"/>
          </p:nvPr>
        </p:nvSpPr>
        <p:spPr>
          <a:xfrm>
            <a:off x="0" y="8842030"/>
            <a:ext cx="3039216" cy="465455"/>
          </a:xfrm>
          <a:prstGeom prst="rect">
            <a:avLst/>
          </a:prstGeom>
        </p:spPr>
        <p:txBody>
          <a:bodyPr vert="horz" lIns="93269" tIns="46634" rIns="93269" bIns="46634" rtlCol="0" anchor="b"/>
          <a:lstStyle>
            <a:lvl1pPr algn="l">
              <a:defRPr sz="1200"/>
            </a:lvl1pPr>
          </a:lstStyle>
          <a:p>
            <a:endParaRPr lang="en-US"/>
          </a:p>
        </p:txBody>
      </p:sp>
      <p:sp>
        <p:nvSpPr>
          <p:cNvPr id="5" name="Slide Number Placeholder 4"/>
          <p:cNvSpPr>
            <a:spLocks noGrp="1"/>
          </p:cNvSpPr>
          <p:nvPr>
            <p:ph type="sldNum" sz="quarter" idx="3"/>
          </p:nvPr>
        </p:nvSpPr>
        <p:spPr>
          <a:xfrm>
            <a:off x="3972736" y="8842030"/>
            <a:ext cx="3039216" cy="465455"/>
          </a:xfrm>
          <a:prstGeom prst="rect">
            <a:avLst/>
          </a:prstGeom>
        </p:spPr>
        <p:txBody>
          <a:bodyPr vert="horz" lIns="93269" tIns="46634" rIns="93269" bIns="46634" rtlCol="0" anchor="b"/>
          <a:lstStyle>
            <a:lvl1pPr algn="r">
              <a:defRPr sz="1200"/>
            </a:lvl1pPr>
          </a:lstStyle>
          <a:p>
            <a:fld id="{B8E8EA84-C230-4B67-8DA4-FDBC5033643D}" type="slidenum">
              <a:rPr lang="en-US" smtClean="0"/>
              <a:pPr/>
              <a:t>‹#›</a:t>
            </a:fld>
            <a:endParaRPr lang="en-US"/>
          </a:p>
        </p:txBody>
      </p:sp>
    </p:spTree>
    <p:extLst>
      <p:ext uri="{BB962C8B-B14F-4D97-AF65-F5344CB8AC3E}">
        <p14:creationId xmlns:p14="http://schemas.microsoft.com/office/powerpoint/2010/main" val="554634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9798" cy="46601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2193" y="0"/>
            <a:ext cx="3039797" cy="466012"/>
          </a:xfrm>
          <a:prstGeom prst="rect">
            <a:avLst/>
          </a:prstGeom>
        </p:spPr>
        <p:txBody>
          <a:bodyPr vert="horz" lIns="91440" tIns="45720" rIns="91440" bIns="45720" rtlCol="0"/>
          <a:lstStyle>
            <a:lvl1pPr algn="r">
              <a:defRPr sz="1200"/>
            </a:lvl1pPr>
          </a:lstStyle>
          <a:p>
            <a:fld id="{084538DC-26C4-431F-A32F-1B967FA1054C}" type="datetimeFigureOut">
              <a:rPr lang="en-US" smtClean="0"/>
              <a:pPr/>
              <a:t>9/11/2011</a:t>
            </a:fld>
            <a:endParaRPr lang="en-US"/>
          </a:p>
        </p:txBody>
      </p:sp>
      <p:sp>
        <p:nvSpPr>
          <p:cNvPr id="4" name="Slide Image Placeholder 3"/>
          <p:cNvSpPr>
            <a:spLocks noGrp="1" noRot="1" noChangeAspect="1"/>
          </p:cNvSpPr>
          <p:nvPr>
            <p:ph type="sldImg" idx="2"/>
          </p:nvPr>
        </p:nvSpPr>
        <p:spPr>
          <a:xfrm>
            <a:off x="1179513"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882" y="4421545"/>
            <a:ext cx="5611812" cy="418933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1498"/>
            <a:ext cx="3039798" cy="4660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2193" y="8841498"/>
            <a:ext cx="3039797" cy="466011"/>
          </a:xfrm>
          <a:prstGeom prst="rect">
            <a:avLst/>
          </a:prstGeom>
        </p:spPr>
        <p:txBody>
          <a:bodyPr vert="horz" lIns="91440" tIns="45720" rIns="91440" bIns="45720" rtlCol="0" anchor="b"/>
          <a:lstStyle>
            <a:lvl1pPr algn="r">
              <a:defRPr sz="1200"/>
            </a:lvl1pPr>
          </a:lstStyle>
          <a:p>
            <a:fld id="{FFCB4A5C-E2D3-42F1-A71E-AF65CA4FBA78}" type="slidenum">
              <a:rPr lang="en-US" smtClean="0"/>
              <a:pPr/>
              <a:t>‹#›</a:t>
            </a:fld>
            <a:endParaRPr lang="en-US"/>
          </a:p>
        </p:txBody>
      </p:sp>
    </p:spTree>
    <p:extLst>
      <p:ext uri="{BB962C8B-B14F-4D97-AF65-F5344CB8AC3E}">
        <p14:creationId xmlns:p14="http://schemas.microsoft.com/office/powerpoint/2010/main" val="2794170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72239119-A21A-4B80-AC1E-4A7D37009AEB}" type="datetime1">
              <a:rPr lang="en-US" smtClean="0"/>
              <a:pPr/>
              <a:t>9/11/2011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6C194DC-6CE2-488B-84EC-7295EB885DFB}"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9E2C6-D07D-4314-A8B0-6E3910A61EC7}" type="datetime1">
              <a:rPr lang="en-US" smtClean="0"/>
              <a:pPr/>
              <a:t>9/11/2011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194DC-6CE2-488B-84EC-7295EB885DFB}"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4EC4EC-D45E-4C33-899A-7DE0C7147ABC}" type="datetime1">
              <a:rPr lang="en-US" smtClean="0"/>
              <a:pPr/>
              <a:t>9/11/2011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194DC-6CE2-488B-84EC-7295EB885DFB}"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4195F2-5B18-4BB6-BC5D-A66438CEABD2}" type="datetime1">
              <a:rPr lang="en-US" smtClean="0"/>
              <a:pPr/>
              <a:t>9/11/2011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194DC-6CE2-488B-84EC-7295EB885DFB}"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8AA528-0D9C-424C-BBF4-FA51D884184F}" type="datetime1">
              <a:rPr lang="en-US" smtClean="0"/>
              <a:pPr/>
              <a:t>9/11/2011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194DC-6CE2-488B-84EC-7295EB885DF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F9C8C89-4DC0-480B-9FDC-C80C7A80C3FF}" type="datetime1">
              <a:rPr lang="en-US" smtClean="0"/>
              <a:pPr/>
              <a:t>9/11/2011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194DC-6CE2-488B-84EC-7295EB885DFB}"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587976-F070-4A2D-9681-640DE7F3CECD}" type="datetime1">
              <a:rPr lang="en-US" smtClean="0"/>
              <a:pPr/>
              <a:t>9/11/2011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C194DC-6CE2-488B-84EC-7295EB885DFB}"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055250-52F6-4D76-980C-13720B25E451}" type="datetime1">
              <a:rPr lang="en-US" smtClean="0"/>
              <a:pPr/>
              <a:t>9/11/2011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C194DC-6CE2-488B-84EC-7295EB885DFB}"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15EFC-BC26-4AD1-A723-6E2EA6481100}" type="datetime1">
              <a:rPr lang="en-US" smtClean="0"/>
              <a:pPr/>
              <a:t>9/11/2011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C194DC-6CE2-488B-84EC-7295EB885D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A49978-E863-44EA-A74F-E45C85D771E0}" type="datetime1">
              <a:rPr lang="en-US" smtClean="0"/>
              <a:pPr/>
              <a:t>9/11/2011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194DC-6CE2-488B-84EC-7295EB885DF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DF1C03-500A-446C-A77B-2EDE15C5013C}" type="datetime1">
              <a:rPr lang="en-US" smtClean="0"/>
              <a:pPr/>
              <a:t>9/11/2011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194DC-6CE2-488B-84EC-7295EB885DF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104A9C91-B4A0-4EFE-A8D9-CAFA12E53D00}" type="datetime1">
              <a:rPr lang="en-US" smtClean="0"/>
              <a:pPr/>
              <a:t>9/11/2011</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16C194DC-6CE2-488B-84EC-7295EB885DF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848600" cy="1731982"/>
          </a:xfrm>
        </p:spPr>
        <p:txBody>
          <a:bodyPr>
            <a:noAutofit/>
          </a:bodyPr>
          <a:lstStyle/>
          <a:p>
            <a:r>
              <a:rPr lang="en-US" sz="3400" dirty="0" smtClean="0"/>
              <a:t>General Education Proposed Program Changes</a:t>
            </a:r>
            <a:br>
              <a:rPr lang="en-US" sz="3400" dirty="0" smtClean="0"/>
            </a:br>
            <a:r>
              <a:rPr lang="en-US" sz="3400" dirty="0" smtClean="0"/>
              <a:t>and Amendments</a:t>
            </a:r>
            <a:br>
              <a:rPr lang="en-US" sz="3400" dirty="0" smtClean="0"/>
            </a:br>
            <a:r>
              <a:rPr lang="en-US" sz="3400" dirty="0" smtClean="0"/>
              <a:t>Fall 2011</a:t>
            </a:r>
            <a:endParaRPr lang="en-US" sz="3400" dirty="0"/>
          </a:p>
        </p:txBody>
      </p:sp>
      <p:sp>
        <p:nvSpPr>
          <p:cNvPr id="3" name="Subtitle 2"/>
          <p:cNvSpPr>
            <a:spLocks noGrp="1"/>
          </p:cNvSpPr>
          <p:nvPr>
            <p:ph type="subTitle" idx="1"/>
          </p:nvPr>
        </p:nvSpPr>
        <p:spPr/>
        <p:txBody>
          <a:bodyPr>
            <a:normAutofit/>
          </a:bodyPr>
          <a:lstStyle/>
          <a:p>
            <a:endParaRPr lang="en-US" sz="1600" dirty="0" smtClean="0"/>
          </a:p>
          <a:p>
            <a:endParaRPr lang="en-US" sz="1600" dirty="0"/>
          </a:p>
          <a:p>
            <a:endParaRPr lang="en-US" sz="1600" dirty="0" smtClean="0"/>
          </a:p>
        </p:txBody>
      </p:sp>
      <p:sp>
        <p:nvSpPr>
          <p:cNvPr id="4" name="Slide Number Placeholder 3"/>
          <p:cNvSpPr>
            <a:spLocks noGrp="1"/>
          </p:cNvSpPr>
          <p:nvPr>
            <p:ph type="sldNum" sz="quarter" idx="12"/>
          </p:nvPr>
        </p:nvSpPr>
        <p:spPr/>
        <p:txBody>
          <a:bodyPr/>
          <a:lstStyle/>
          <a:p>
            <a:fld id="{16C194DC-6CE2-488B-84EC-7295EB885DFB}" type="slidenum">
              <a:rPr lang="en-US" smtClean="0"/>
              <a:pPr/>
              <a:t>1</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599185"/>
            <a:ext cx="7377952" cy="3877815"/>
          </a:xfrm>
        </p:spPr>
        <p:txBody>
          <a:bodyPr>
            <a:normAutofit fontScale="92500"/>
          </a:bodyPr>
          <a:lstStyle/>
          <a:p>
            <a:pPr>
              <a:buNone/>
            </a:pPr>
            <a:r>
              <a:rPr lang="en-US" sz="2800" dirty="0" smtClean="0"/>
              <a:t> </a:t>
            </a:r>
            <a:r>
              <a:rPr lang="en-US" sz="2800" dirty="0"/>
              <a:t>Natural Sciences and Mathematics (Category B)</a:t>
            </a:r>
          </a:p>
          <a:p>
            <a:pPr marL="0" indent="0"/>
            <a:r>
              <a:rPr lang="en-US" sz="2800" dirty="0" smtClean="0"/>
              <a:t>Inconsistent requirements for transfers 	</a:t>
            </a:r>
          </a:p>
          <a:p>
            <a:pPr marL="411480" lvl="1" indent="0"/>
            <a:r>
              <a:rPr lang="en-US" sz="2600" dirty="0" smtClean="0"/>
              <a:t>60</a:t>
            </a:r>
            <a:r>
              <a:rPr lang="en-US" sz="2600" dirty="0"/>
              <a:t>% of Fall 2010 transfer students were certified in the GE sciences</a:t>
            </a:r>
          </a:p>
          <a:p>
            <a:pPr marL="411480" lvl="1" indent="0"/>
            <a:r>
              <a:rPr lang="en-US" sz="2600" dirty="0"/>
              <a:t>Transfer students from some </a:t>
            </a:r>
            <a:r>
              <a:rPr lang="en-US" sz="2600" dirty="0" smtClean="0"/>
              <a:t>CCCs, some CSUs</a:t>
            </a:r>
            <a:r>
              <a:rPr lang="en-US" sz="2600" dirty="0"/>
              <a:t>, the UCs, private and out-of-state institutions not eligible for certification</a:t>
            </a:r>
          </a:p>
          <a:p>
            <a:pPr marL="0" indent="0"/>
            <a:r>
              <a:rPr lang="en-US" sz="2800" dirty="0"/>
              <a:t>Results in transfer students with </a:t>
            </a:r>
            <a:r>
              <a:rPr lang="en-US" sz="2800" dirty="0" smtClean="0"/>
              <a:t>near identical </a:t>
            </a:r>
            <a:r>
              <a:rPr lang="en-US" sz="2800" dirty="0"/>
              <a:t>coursework being held for different lab requirement </a:t>
            </a:r>
          </a:p>
        </p:txBody>
      </p:sp>
      <p:sp>
        <p:nvSpPr>
          <p:cNvPr id="2" name="Title 1"/>
          <p:cNvSpPr>
            <a:spLocks noGrp="1"/>
          </p:cNvSpPr>
          <p:nvPr>
            <p:ph type="title"/>
          </p:nvPr>
        </p:nvSpPr>
        <p:spPr/>
        <p:txBody>
          <a:bodyPr>
            <a:normAutofit/>
          </a:bodyPr>
          <a:lstStyle/>
          <a:p>
            <a:r>
              <a:rPr lang="en-US" dirty="0" smtClean="0"/>
              <a:t>Reduce Complexities</a:t>
            </a:r>
            <a:endParaRPr lang="en-US" dirty="0"/>
          </a:p>
        </p:txBody>
      </p:sp>
      <p:sp>
        <p:nvSpPr>
          <p:cNvPr id="4" name="Slide Number Placeholder 3"/>
          <p:cNvSpPr>
            <a:spLocks noGrp="1"/>
          </p:cNvSpPr>
          <p:nvPr>
            <p:ph type="sldNum" sz="quarter" idx="12"/>
          </p:nvPr>
        </p:nvSpPr>
        <p:spPr/>
        <p:txBody>
          <a:bodyPr/>
          <a:lstStyle/>
          <a:p>
            <a:fld id="{16C194DC-6CE2-488B-84EC-7295EB885DFB}" type="slidenum">
              <a:rPr lang="en-US" smtClean="0"/>
              <a:pPr/>
              <a:t>10</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599185"/>
            <a:ext cx="7745505" cy="3877815"/>
          </a:xfrm>
        </p:spPr>
        <p:txBody>
          <a:bodyPr>
            <a:normAutofit/>
          </a:bodyPr>
          <a:lstStyle/>
          <a:p>
            <a:r>
              <a:rPr lang="en-US" sz="2800" dirty="0" smtClean="0"/>
              <a:t>Campus adoption of LEAP outcomes (effective 2008)</a:t>
            </a:r>
          </a:p>
          <a:p>
            <a:pPr>
              <a:buNone/>
            </a:pPr>
            <a:endParaRPr lang="en-US" sz="1200" dirty="0" smtClean="0"/>
          </a:p>
          <a:p>
            <a:r>
              <a:rPr lang="en-US" sz="2800" dirty="0" smtClean="0"/>
              <a:t>Assessment of student learning (Departmental Model of GE Assessment effective 2009)</a:t>
            </a:r>
          </a:p>
          <a:p>
            <a:pPr>
              <a:buNone/>
            </a:pPr>
            <a:r>
              <a:rPr lang="en-US" sz="1200" dirty="0" smtClean="0"/>
              <a:t> </a:t>
            </a:r>
          </a:p>
          <a:p>
            <a:r>
              <a:rPr lang="en-US" sz="2800" dirty="0" smtClean="0"/>
              <a:t>Access to courses</a:t>
            </a:r>
          </a:p>
          <a:p>
            <a:pPr>
              <a:buNone/>
            </a:pPr>
            <a:endParaRPr lang="en-US" sz="2800" dirty="0" smtClean="0"/>
          </a:p>
        </p:txBody>
      </p:sp>
      <p:sp>
        <p:nvSpPr>
          <p:cNvPr id="2" name="Title 1"/>
          <p:cNvSpPr>
            <a:spLocks noGrp="1"/>
          </p:cNvSpPr>
          <p:nvPr>
            <p:ph type="title"/>
          </p:nvPr>
        </p:nvSpPr>
        <p:spPr>
          <a:xfrm>
            <a:off x="688490" y="457200"/>
            <a:ext cx="7756263" cy="1054250"/>
          </a:xfrm>
        </p:spPr>
        <p:txBody>
          <a:bodyPr>
            <a:noAutofit/>
          </a:bodyPr>
          <a:lstStyle/>
          <a:p>
            <a:r>
              <a:rPr lang="en-US" sz="4000" dirty="0" smtClean="0"/>
              <a:t>Essentials of a Sustainable </a:t>
            </a:r>
            <a:br>
              <a:rPr lang="en-US" sz="4000" dirty="0" smtClean="0"/>
            </a:br>
            <a:r>
              <a:rPr lang="en-US" sz="4000" dirty="0" smtClean="0"/>
              <a:t>GE Program</a:t>
            </a:r>
            <a:endParaRPr lang="en-US" sz="4000" dirty="0"/>
          </a:p>
        </p:txBody>
      </p:sp>
      <p:sp>
        <p:nvSpPr>
          <p:cNvPr id="4" name="Slide Number Placeholder 3"/>
          <p:cNvSpPr>
            <a:spLocks noGrp="1"/>
          </p:cNvSpPr>
          <p:nvPr>
            <p:ph type="sldNum" sz="quarter" idx="12"/>
          </p:nvPr>
        </p:nvSpPr>
        <p:spPr/>
        <p:txBody>
          <a:bodyPr/>
          <a:lstStyle/>
          <a:p>
            <a:fld id="{16C194DC-6CE2-488B-84EC-7295EB885DFB}" type="slidenum">
              <a:rPr lang="en-US" smtClean="0"/>
              <a:pPr/>
              <a:t>11</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09800"/>
            <a:ext cx="7543800" cy="4343400"/>
          </a:xfrm>
        </p:spPr>
        <p:txBody>
          <a:bodyPr>
            <a:normAutofit fontScale="92500" lnSpcReduction="10000"/>
          </a:bodyPr>
          <a:lstStyle/>
          <a:p>
            <a:pPr marL="0" indent="0">
              <a:buNone/>
            </a:pPr>
            <a:r>
              <a:rPr lang="en-US" sz="2800" b="1" dirty="0" smtClean="0"/>
              <a:t>Students must have access to courses that fulfill our GE requirements</a:t>
            </a:r>
          </a:p>
          <a:p>
            <a:pPr marL="0" indent="0">
              <a:buNone/>
            </a:pPr>
            <a:endParaRPr lang="en-US" sz="2800" dirty="0" smtClean="0"/>
          </a:p>
          <a:p>
            <a:pPr marL="0" indent="0"/>
            <a:r>
              <a:rPr lang="en-US" sz="2800" dirty="0" smtClean="0"/>
              <a:t> Revisions of GE processes or previous policies have done much to accomplish this</a:t>
            </a:r>
          </a:p>
          <a:p>
            <a:pPr>
              <a:buNone/>
            </a:pPr>
            <a:endParaRPr lang="en-US" sz="1000" dirty="0" smtClean="0"/>
          </a:p>
          <a:p>
            <a:pPr marL="857250" lvl="1" indent="-446088"/>
            <a:r>
              <a:rPr lang="en-US" sz="2600" dirty="0" smtClean="0"/>
              <a:t>All students are required to take GE Foundation courses in their first 2-3 semesters</a:t>
            </a:r>
          </a:p>
          <a:p>
            <a:pPr marL="857250" lvl="1" indent="-446088"/>
            <a:endParaRPr lang="en-US" sz="1000" dirty="0" smtClean="0"/>
          </a:p>
          <a:p>
            <a:pPr marL="857250" lvl="1" indent="-446088"/>
            <a:r>
              <a:rPr lang="en-US" sz="2600" dirty="0" smtClean="0"/>
              <a:t>New students may not take more than one </a:t>
            </a:r>
            <a:r>
              <a:rPr lang="en-US" sz="2600" i="1" dirty="0" smtClean="0"/>
              <a:t>Communication in the English Language or Critical Thinking </a:t>
            </a:r>
            <a:r>
              <a:rPr lang="en-US" sz="2600" dirty="0" smtClean="0"/>
              <a:t>course (A) during their first semester</a:t>
            </a:r>
          </a:p>
          <a:p>
            <a:endParaRPr lang="en-US" sz="2800" dirty="0"/>
          </a:p>
        </p:txBody>
      </p:sp>
      <p:sp>
        <p:nvSpPr>
          <p:cNvPr id="2" name="Title 1"/>
          <p:cNvSpPr>
            <a:spLocks noGrp="1"/>
          </p:cNvSpPr>
          <p:nvPr>
            <p:ph type="title"/>
          </p:nvPr>
        </p:nvSpPr>
        <p:spPr/>
        <p:txBody>
          <a:bodyPr/>
          <a:lstStyle/>
          <a:p>
            <a:r>
              <a:rPr lang="en-US" dirty="0" smtClean="0"/>
              <a:t>Access</a:t>
            </a:r>
            <a:endParaRPr lang="en-US" dirty="0"/>
          </a:p>
        </p:txBody>
      </p:sp>
      <p:sp>
        <p:nvSpPr>
          <p:cNvPr id="4" name="Slide Number Placeholder 3"/>
          <p:cNvSpPr>
            <a:spLocks noGrp="1"/>
          </p:cNvSpPr>
          <p:nvPr>
            <p:ph type="sldNum" sz="quarter" idx="12"/>
          </p:nvPr>
        </p:nvSpPr>
        <p:spPr/>
        <p:txBody>
          <a:bodyPr/>
          <a:lstStyle/>
          <a:p>
            <a:fld id="{16C194DC-6CE2-488B-84EC-7295EB885DFB}" type="slidenum">
              <a:rPr lang="en-US" smtClean="0"/>
              <a:pPr/>
              <a:t>12</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446785"/>
            <a:ext cx="7745505" cy="3877815"/>
          </a:xfrm>
        </p:spPr>
        <p:txBody>
          <a:bodyPr>
            <a:normAutofit/>
          </a:bodyPr>
          <a:lstStyle/>
          <a:p>
            <a:pPr marL="457200" indent="-457200"/>
            <a:r>
              <a:rPr lang="en-US" sz="2800" dirty="0" smtClean="0"/>
              <a:t>Despite significant effort by the College of Natural Sciences and Mathematics, access to science courses remains a challenge.</a:t>
            </a:r>
          </a:p>
          <a:p>
            <a:pPr marL="411480" lvl="1" indent="0"/>
            <a:r>
              <a:rPr lang="en-US" sz="2600" dirty="0" smtClean="0"/>
              <a:t> </a:t>
            </a:r>
            <a:r>
              <a:rPr lang="en-US" sz="2800" dirty="0" smtClean="0"/>
              <a:t>Limited </a:t>
            </a:r>
            <a:r>
              <a:rPr lang="en-US" sz="2800" dirty="0"/>
              <a:t>access to GE Biological Sciences (</a:t>
            </a:r>
            <a:r>
              <a:rPr lang="en-US" sz="2800" dirty="0" smtClean="0"/>
              <a:t>B1a)</a:t>
            </a:r>
          </a:p>
          <a:p>
            <a:pPr marL="411480" lvl="1" indent="0"/>
            <a:r>
              <a:rPr lang="en-US" sz="2800" dirty="0" smtClean="0"/>
              <a:t> Limited </a:t>
            </a:r>
            <a:r>
              <a:rPr lang="en-US" sz="2800" dirty="0"/>
              <a:t>access to prerequisite Biological Sciences for CHHS </a:t>
            </a:r>
            <a:r>
              <a:rPr lang="en-US" sz="2800" dirty="0" smtClean="0"/>
              <a:t>students (2 of the 3 these courses are both GE and service courses)</a:t>
            </a:r>
            <a:endParaRPr lang="en-US" sz="2800" dirty="0"/>
          </a:p>
          <a:p>
            <a:pPr marL="868680" lvl="1" indent="-457200"/>
            <a:endParaRPr lang="en-US" sz="2600" dirty="0" smtClean="0"/>
          </a:p>
          <a:p>
            <a:pPr marL="457200" indent="-457200"/>
            <a:endParaRPr lang="en-US" sz="1000" dirty="0" smtClean="0"/>
          </a:p>
          <a:p>
            <a:pPr marL="857250" indent="-446088">
              <a:buClr>
                <a:schemeClr val="accent3">
                  <a:lumMod val="75000"/>
                </a:schemeClr>
              </a:buClr>
              <a:buNone/>
            </a:pPr>
            <a:endParaRPr lang="en-US" sz="2800" dirty="0"/>
          </a:p>
        </p:txBody>
      </p:sp>
      <p:sp>
        <p:nvSpPr>
          <p:cNvPr id="2" name="Title 1"/>
          <p:cNvSpPr>
            <a:spLocks noGrp="1"/>
          </p:cNvSpPr>
          <p:nvPr>
            <p:ph type="title"/>
          </p:nvPr>
        </p:nvSpPr>
        <p:spPr/>
        <p:txBody>
          <a:bodyPr/>
          <a:lstStyle/>
          <a:p>
            <a:r>
              <a:rPr lang="en-US" dirty="0" smtClean="0"/>
              <a:t>Challenges to Access</a:t>
            </a:r>
            <a:endParaRPr lang="en-US" dirty="0"/>
          </a:p>
        </p:txBody>
      </p:sp>
      <p:sp>
        <p:nvSpPr>
          <p:cNvPr id="4" name="Slide Number Placeholder 3"/>
          <p:cNvSpPr>
            <a:spLocks noGrp="1"/>
          </p:cNvSpPr>
          <p:nvPr>
            <p:ph type="sldNum" sz="quarter" idx="12"/>
          </p:nvPr>
        </p:nvSpPr>
        <p:spPr/>
        <p:txBody>
          <a:bodyPr/>
          <a:lstStyle/>
          <a:p>
            <a:fld id="{16C194DC-6CE2-488B-84EC-7295EB885DFB}" type="slidenum">
              <a:rPr lang="en-US" smtClean="0"/>
              <a:pPr/>
              <a:t>13</a:t>
            </a:fld>
            <a:endParaRPr lang="en-US"/>
          </a:p>
        </p:txBody>
      </p:sp>
    </p:spTree>
    <p:extLst>
      <p:ext uri="{BB962C8B-B14F-4D97-AF65-F5344CB8AC3E}">
        <p14:creationId xmlns:p14="http://schemas.microsoft.com/office/powerpoint/2010/main" val="2626489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Large waitlists in Biological Sciences (B1a) </a:t>
            </a:r>
            <a:r>
              <a:rPr lang="en-US" dirty="0" smtClean="0"/>
              <a:t>after students with 30 or more units have registered</a:t>
            </a:r>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sz="1800" dirty="0" smtClean="0"/>
              <a:t>*BIOL 211 is  a major requirement for Biology majors with a prerequisite of CHEM111A which in turn has two prerequisites</a:t>
            </a:r>
          </a:p>
          <a:p>
            <a:endParaRPr lang="en-US" dirty="0" smtClean="0"/>
          </a:p>
          <a:p>
            <a:pPr>
              <a:buNone/>
            </a:pPr>
            <a:endParaRPr lang="en-US" dirty="0"/>
          </a:p>
        </p:txBody>
      </p:sp>
      <p:sp>
        <p:nvSpPr>
          <p:cNvPr id="3" name="Slide Number Placeholder 2"/>
          <p:cNvSpPr>
            <a:spLocks noGrp="1"/>
          </p:cNvSpPr>
          <p:nvPr>
            <p:ph type="sldNum" sz="quarter" idx="12"/>
          </p:nvPr>
        </p:nvSpPr>
        <p:spPr/>
        <p:txBody>
          <a:bodyPr/>
          <a:lstStyle/>
          <a:p>
            <a:fld id="{16C194DC-6CE2-488B-84EC-7295EB885DFB}" type="slidenum">
              <a:rPr lang="en-US" smtClean="0"/>
              <a:pPr/>
              <a:t>14</a:t>
            </a:fld>
            <a:endParaRPr lang="en-US"/>
          </a:p>
        </p:txBody>
      </p:sp>
      <p:sp>
        <p:nvSpPr>
          <p:cNvPr id="4" name="Title 3"/>
          <p:cNvSpPr>
            <a:spLocks noGrp="1"/>
          </p:cNvSpPr>
          <p:nvPr>
            <p:ph type="title"/>
          </p:nvPr>
        </p:nvSpPr>
        <p:spPr/>
        <p:txBody>
          <a:bodyPr/>
          <a:lstStyle/>
          <a:p>
            <a:r>
              <a:rPr lang="en-US" dirty="0" smtClean="0"/>
              <a:t>Challenges to Access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047258284"/>
              </p:ext>
            </p:extLst>
          </p:nvPr>
        </p:nvGraphicFramePr>
        <p:xfrm>
          <a:off x="838200" y="3276600"/>
          <a:ext cx="7467600" cy="1808480"/>
        </p:xfrm>
        <a:graphic>
          <a:graphicData uri="http://schemas.openxmlformats.org/drawingml/2006/table">
            <a:tbl>
              <a:tblPr firstRow="1" bandRow="1">
                <a:tableStyleId>{5C22544A-7EE6-4342-B048-85BDC9FD1C3A}</a:tableStyleId>
              </a:tblPr>
              <a:tblGrid>
                <a:gridCol w="1493520"/>
                <a:gridCol w="1493520"/>
                <a:gridCol w="1493520"/>
                <a:gridCol w="1493520"/>
                <a:gridCol w="1493520"/>
              </a:tblGrid>
              <a:tr h="998548">
                <a:tc>
                  <a:txBody>
                    <a:bodyPr/>
                    <a:lstStyle/>
                    <a:p>
                      <a:endParaRPr lang="en-US" b="1" dirty="0"/>
                    </a:p>
                  </a:txBody>
                  <a:tcPr/>
                </a:tc>
                <a:tc>
                  <a:txBody>
                    <a:bodyPr/>
                    <a:lstStyle/>
                    <a:p>
                      <a:r>
                        <a:rPr lang="en-US" dirty="0" smtClean="0"/>
                        <a:t>Waitlist</a:t>
                      </a:r>
                      <a:endParaRPr lang="en-US" dirty="0"/>
                    </a:p>
                  </a:txBody>
                  <a:tcPr/>
                </a:tc>
                <a:tc>
                  <a:txBody>
                    <a:bodyPr/>
                    <a:lstStyle/>
                    <a:p>
                      <a:r>
                        <a:rPr lang="en-US" dirty="0" smtClean="0"/>
                        <a:t>Available Seats</a:t>
                      </a:r>
                      <a:endParaRPr lang="en-US" dirty="0"/>
                    </a:p>
                  </a:txBody>
                  <a:tcPr/>
                </a:tc>
                <a:tc>
                  <a:txBody>
                    <a:bodyPr/>
                    <a:lstStyle/>
                    <a:p>
                      <a:r>
                        <a:rPr lang="en-US" dirty="0" smtClean="0"/>
                        <a:t>BIOL</a:t>
                      </a:r>
                      <a:r>
                        <a:rPr lang="en-US" baseline="0" dirty="0" smtClean="0"/>
                        <a:t> 211 Available Seats*</a:t>
                      </a:r>
                      <a:endParaRPr lang="en-US" dirty="0"/>
                    </a:p>
                  </a:txBody>
                  <a:tcPr/>
                </a:tc>
                <a:tc>
                  <a:txBody>
                    <a:bodyPr/>
                    <a:lstStyle/>
                    <a:p>
                      <a:r>
                        <a:rPr lang="en-US" dirty="0" smtClean="0"/>
                        <a:t>Available GE Seats</a:t>
                      </a:r>
                      <a:endParaRPr lang="en-US" dirty="0"/>
                    </a:p>
                  </a:txBody>
                  <a:tcPr/>
                </a:tc>
              </a:tr>
              <a:tr h="404966">
                <a:tc>
                  <a:txBody>
                    <a:bodyPr/>
                    <a:lstStyle/>
                    <a:p>
                      <a:r>
                        <a:rPr lang="en-US" dirty="0" smtClean="0"/>
                        <a:t>Nov. 2010 </a:t>
                      </a:r>
                      <a:endParaRPr lang="en-US" dirty="0"/>
                    </a:p>
                  </a:txBody>
                  <a:tcPr/>
                </a:tc>
                <a:tc>
                  <a:txBody>
                    <a:bodyPr/>
                    <a:lstStyle/>
                    <a:p>
                      <a:r>
                        <a:rPr lang="en-US" b="1" dirty="0" smtClean="0"/>
                        <a:t>393</a:t>
                      </a:r>
                      <a:endParaRPr lang="en-US" b="1" dirty="0"/>
                    </a:p>
                  </a:txBody>
                  <a:tcPr/>
                </a:tc>
                <a:tc>
                  <a:txBody>
                    <a:bodyPr/>
                    <a:lstStyle/>
                    <a:p>
                      <a:r>
                        <a:rPr lang="en-US" dirty="0" smtClean="0"/>
                        <a:t>99</a:t>
                      </a:r>
                      <a:endParaRPr lang="en-US" dirty="0"/>
                    </a:p>
                  </a:txBody>
                  <a:tcPr/>
                </a:tc>
                <a:tc>
                  <a:txBody>
                    <a:bodyPr/>
                    <a:lstStyle/>
                    <a:p>
                      <a:r>
                        <a:rPr lang="en-US" dirty="0" smtClean="0"/>
                        <a:t>94</a:t>
                      </a:r>
                      <a:endParaRPr lang="en-US" dirty="0"/>
                    </a:p>
                  </a:txBody>
                  <a:tcPr/>
                </a:tc>
                <a:tc>
                  <a:txBody>
                    <a:bodyPr/>
                    <a:lstStyle/>
                    <a:p>
                      <a:r>
                        <a:rPr lang="en-US" b="1" dirty="0" smtClean="0"/>
                        <a:t>5</a:t>
                      </a:r>
                      <a:endParaRPr lang="en-US" b="1" dirty="0"/>
                    </a:p>
                  </a:txBody>
                  <a:tcPr/>
                </a:tc>
              </a:tr>
              <a:tr h="404966">
                <a:tc>
                  <a:txBody>
                    <a:bodyPr/>
                    <a:lstStyle/>
                    <a:p>
                      <a:r>
                        <a:rPr lang="en-US" dirty="0" smtClean="0"/>
                        <a:t>May 2011</a:t>
                      </a:r>
                      <a:endParaRPr lang="en-US" dirty="0"/>
                    </a:p>
                  </a:txBody>
                  <a:tcPr/>
                </a:tc>
                <a:tc>
                  <a:txBody>
                    <a:bodyPr/>
                    <a:lstStyle/>
                    <a:p>
                      <a:r>
                        <a:rPr lang="en-US" b="1" dirty="0" smtClean="0"/>
                        <a:t>344</a:t>
                      </a:r>
                      <a:endParaRPr lang="en-US" b="1" dirty="0"/>
                    </a:p>
                  </a:txBody>
                  <a:tcPr/>
                </a:tc>
                <a:tc>
                  <a:txBody>
                    <a:bodyPr/>
                    <a:lstStyle/>
                    <a:p>
                      <a:r>
                        <a:rPr lang="en-US" dirty="0" smtClean="0"/>
                        <a:t>77</a:t>
                      </a:r>
                      <a:endParaRPr lang="en-US" dirty="0"/>
                    </a:p>
                  </a:txBody>
                  <a:tcPr/>
                </a:tc>
                <a:tc>
                  <a:txBody>
                    <a:bodyPr/>
                    <a:lstStyle/>
                    <a:p>
                      <a:r>
                        <a:rPr lang="en-US" dirty="0" smtClean="0"/>
                        <a:t>77</a:t>
                      </a:r>
                      <a:endParaRPr lang="en-US" dirty="0"/>
                    </a:p>
                  </a:txBody>
                  <a:tcPr/>
                </a:tc>
                <a:tc>
                  <a:txBody>
                    <a:bodyPr/>
                    <a:lstStyle/>
                    <a:p>
                      <a:r>
                        <a:rPr lang="en-US" b="1" dirty="0" smtClean="0"/>
                        <a:t>0</a:t>
                      </a:r>
                      <a:endParaRPr lang="en-US" b="1"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0"/>
            <a:ext cx="7745505" cy="3877815"/>
          </a:xfrm>
        </p:spPr>
        <p:txBody>
          <a:bodyPr>
            <a:normAutofit lnSpcReduction="10000"/>
          </a:bodyPr>
          <a:lstStyle/>
          <a:p>
            <a:pPr marL="400050" indent="-400050"/>
            <a:r>
              <a:rPr lang="en-US" sz="2800" dirty="0" smtClean="0"/>
              <a:t>Limited access to prerequisite courses in the sciences for transfer students, particularly Health &amp; Human </a:t>
            </a:r>
            <a:r>
              <a:rPr lang="en-US" sz="2800" dirty="0"/>
              <a:t>S</a:t>
            </a:r>
            <a:r>
              <a:rPr lang="en-US" sz="2800" dirty="0" smtClean="0"/>
              <a:t>ervices majors</a:t>
            </a:r>
          </a:p>
          <a:p>
            <a:pPr marL="0" indent="0">
              <a:buNone/>
            </a:pPr>
            <a:endParaRPr lang="en-US" sz="2800" dirty="0" smtClean="0"/>
          </a:p>
          <a:p>
            <a:pPr marL="400050" indent="-400050"/>
            <a:endParaRPr lang="en-US" sz="2800" dirty="0" smtClean="0"/>
          </a:p>
          <a:p>
            <a:pPr marL="400050" indent="-400050"/>
            <a:endParaRPr lang="en-US" sz="2800" dirty="0" smtClean="0"/>
          </a:p>
          <a:p>
            <a:pPr marL="400050" indent="-400050"/>
            <a:endParaRPr lang="en-US" sz="2800" dirty="0" smtClean="0"/>
          </a:p>
          <a:p>
            <a:pPr marL="400050" indent="-400050">
              <a:buNone/>
            </a:pPr>
            <a:r>
              <a:rPr lang="en-US" sz="2800" dirty="0" smtClean="0"/>
              <a:t>	</a:t>
            </a:r>
            <a:endParaRPr lang="en-US" sz="2600" dirty="0" smtClean="0"/>
          </a:p>
          <a:p>
            <a:pPr marL="400050" indent="-400050">
              <a:buNone/>
            </a:pPr>
            <a:endParaRPr lang="en-US" sz="2600" dirty="0" smtClean="0"/>
          </a:p>
          <a:p>
            <a:pPr marL="400050" indent="-400050">
              <a:buNone/>
            </a:pPr>
            <a:endParaRPr lang="en-US" sz="2600" dirty="0" smtClean="0"/>
          </a:p>
          <a:p>
            <a:pPr marL="400050" indent="-400050">
              <a:buNone/>
            </a:pPr>
            <a:endParaRPr lang="en-US" sz="2600" dirty="0" smtClean="0"/>
          </a:p>
        </p:txBody>
      </p:sp>
      <p:sp>
        <p:nvSpPr>
          <p:cNvPr id="2" name="Title 1"/>
          <p:cNvSpPr>
            <a:spLocks noGrp="1"/>
          </p:cNvSpPr>
          <p:nvPr>
            <p:ph type="title"/>
          </p:nvPr>
        </p:nvSpPr>
        <p:spPr>
          <a:xfrm>
            <a:off x="688490" y="381000"/>
            <a:ext cx="7756263" cy="1054250"/>
          </a:xfrm>
        </p:spPr>
        <p:txBody>
          <a:bodyPr/>
          <a:lstStyle/>
          <a:p>
            <a:r>
              <a:rPr lang="en-US" dirty="0"/>
              <a:t>Challenges to Access</a:t>
            </a:r>
          </a:p>
        </p:txBody>
      </p:sp>
      <p:sp>
        <p:nvSpPr>
          <p:cNvPr id="4" name="Slide Number Placeholder 3"/>
          <p:cNvSpPr>
            <a:spLocks noGrp="1"/>
          </p:cNvSpPr>
          <p:nvPr>
            <p:ph type="sldNum" sz="quarter" idx="12"/>
          </p:nvPr>
        </p:nvSpPr>
        <p:spPr/>
        <p:txBody>
          <a:bodyPr/>
          <a:lstStyle/>
          <a:p>
            <a:fld id="{16C194DC-6CE2-488B-84EC-7295EB885DFB}" type="slidenum">
              <a:rPr lang="en-US" smtClean="0"/>
              <a:pPr/>
              <a:t>15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652216750"/>
              </p:ext>
            </p:extLst>
          </p:nvPr>
        </p:nvGraphicFramePr>
        <p:xfrm>
          <a:off x="990600" y="3733800"/>
          <a:ext cx="7239000" cy="1463040"/>
        </p:xfrm>
        <a:graphic>
          <a:graphicData uri="http://schemas.openxmlformats.org/drawingml/2006/table">
            <a:tbl>
              <a:tblPr firstRow="1" bandRow="1">
                <a:tableStyleId>{5C22544A-7EE6-4342-B048-85BDC9FD1C3A}</a:tableStyleId>
              </a:tblPr>
              <a:tblGrid>
                <a:gridCol w="2413000"/>
                <a:gridCol w="2413000"/>
                <a:gridCol w="2413000"/>
              </a:tblGrid>
              <a:tr h="351790">
                <a:tc>
                  <a:txBody>
                    <a:bodyPr/>
                    <a:lstStyle/>
                    <a:p>
                      <a:r>
                        <a:rPr lang="en-US" dirty="0" smtClean="0"/>
                        <a:t>July 4, 2011</a:t>
                      </a:r>
                      <a:endParaRPr lang="en-US" dirty="0"/>
                    </a:p>
                  </a:txBody>
                  <a:tcPr/>
                </a:tc>
                <a:tc>
                  <a:txBody>
                    <a:bodyPr/>
                    <a:lstStyle/>
                    <a:p>
                      <a:r>
                        <a:rPr lang="en-US" dirty="0" smtClean="0"/>
                        <a:t>Available Seats</a:t>
                      </a:r>
                      <a:endParaRPr lang="en-US" dirty="0"/>
                    </a:p>
                  </a:txBody>
                  <a:tcPr/>
                </a:tc>
                <a:tc>
                  <a:txBody>
                    <a:bodyPr/>
                    <a:lstStyle/>
                    <a:p>
                      <a:r>
                        <a:rPr lang="en-US" smtClean="0"/>
                        <a:t>Waitlist</a:t>
                      </a:r>
                      <a:endParaRPr lang="en-US" dirty="0"/>
                    </a:p>
                  </a:txBody>
                  <a:tcPr/>
                </a:tc>
              </a:tr>
              <a:tr h="351790">
                <a:tc>
                  <a:txBody>
                    <a:bodyPr/>
                    <a:lstStyle/>
                    <a:p>
                      <a:r>
                        <a:rPr lang="en-US" dirty="0" smtClean="0"/>
                        <a:t>BIOL 205</a:t>
                      </a:r>
                      <a:r>
                        <a:rPr lang="en-US" baseline="0" dirty="0" smtClean="0"/>
                        <a:t> (also GE)</a:t>
                      </a:r>
                      <a:endParaRPr lang="en-US" dirty="0"/>
                    </a:p>
                  </a:txBody>
                  <a:tcPr/>
                </a:tc>
                <a:tc>
                  <a:txBody>
                    <a:bodyPr/>
                    <a:lstStyle/>
                    <a:p>
                      <a:r>
                        <a:rPr lang="en-US" dirty="0" smtClean="0"/>
                        <a:t>0</a:t>
                      </a:r>
                      <a:endParaRPr lang="en-US" dirty="0"/>
                    </a:p>
                  </a:txBody>
                  <a:tcPr/>
                </a:tc>
                <a:tc>
                  <a:txBody>
                    <a:bodyPr/>
                    <a:lstStyle/>
                    <a:p>
                      <a:r>
                        <a:rPr lang="en-US" dirty="0" smtClean="0"/>
                        <a:t>27</a:t>
                      </a:r>
                      <a:endParaRPr lang="en-US" dirty="0"/>
                    </a:p>
                  </a:txBody>
                  <a:tcPr/>
                </a:tc>
              </a:tr>
              <a:tr h="351790">
                <a:tc>
                  <a:txBody>
                    <a:bodyPr/>
                    <a:lstStyle/>
                    <a:p>
                      <a:r>
                        <a:rPr lang="en-US" dirty="0" smtClean="0"/>
                        <a:t>BIOL 207</a:t>
                      </a:r>
                      <a:r>
                        <a:rPr lang="en-US" baseline="0" dirty="0" smtClean="0"/>
                        <a:t> (also GE)</a:t>
                      </a:r>
                      <a:endParaRPr lang="en-US" dirty="0"/>
                    </a:p>
                  </a:txBody>
                  <a:tcPr/>
                </a:tc>
                <a:tc>
                  <a:txBody>
                    <a:bodyPr/>
                    <a:lstStyle/>
                    <a:p>
                      <a:r>
                        <a:rPr lang="en-US" dirty="0" smtClean="0"/>
                        <a:t>1</a:t>
                      </a:r>
                      <a:endParaRPr lang="en-US" dirty="0"/>
                    </a:p>
                  </a:txBody>
                  <a:tcPr/>
                </a:tc>
                <a:tc>
                  <a:txBody>
                    <a:bodyPr/>
                    <a:lstStyle/>
                    <a:p>
                      <a:r>
                        <a:rPr lang="en-US" dirty="0" smtClean="0"/>
                        <a:t>76</a:t>
                      </a:r>
                      <a:endParaRPr lang="en-US" dirty="0"/>
                    </a:p>
                  </a:txBody>
                  <a:tcPr/>
                </a:tc>
              </a:tr>
              <a:tr h="351790">
                <a:tc>
                  <a:txBody>
                    <a:bodyPr/>
                    <a:lstStyle/>
                    <a:p>
                      <a:r>
                        <a:rPr lang="en-US" dirty="0" smtClean="0"/>
                        <a:t>BIOL 208</a:t>
                      </a:r>
                      <a:endParaRPr lang="en-US" dirty="0"/>
                    </a:p>
                  </a:txBody>
                  <a:tcPr/>
                </a:tc>
                <a:tc>
                  <a:txBody>
                    <a:bodyPr/>
                    <a:lstStyle/>
                    <a:p>
                      <a:r>
                        <a:rPr lang="en-US" dirty="0" smtClean="0"/>
                        <a:t>0</a:t>
                      </a:r>
                      <a:endParaRPr lang="en-US" dirty="0"/>
                    </a:p>
                  </a:txBody>
                  <a:tcPr/>
                </a:tc>
                <a:tc>
                  <a:txBody>
                    <a:bodyPr/>
                    <a:lstStyle/>
                    <a:p>
                      <a:r>
                        <a:rPr lang="en-US" dirty="0" smtClean="0"/>
                        <a:t>69</a:t>
                      </a:r>
                      <a:endParaRPr lang="en-US" dirty="0"/>
                    </a:p>
                  </a:txBody>
                  <a:tcPr/>
                </a:tc>
              </a:tr>
            </a:tbl>
          </a:graphicData>
        </a:graphic>
      </p:graphicFrame>
    </p:spTree>
    <p:extLst>
      <p:ext uri="{BB962C8B-B14F-4D97-AF65-F5344CB8AC3E}">
        <p14:creationId xmlns:p14="http://schemas.microsoft.com/office/powerpoint/2010/main" val="663157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dirty="0" smtClean="0"/>
          </a:p>
          <a:p>
            <a:r>
              <a:rPr lang="en-US" dirty="0" smtClean="0"/>
              <a:t>Only </a:t>
            </a:r>
            <a:r>
              <a:rPr lang="en-US" u="sng" dirty="0" smtClean="0"/>
              <a:t>4 </a:t>
            </a:r>
            <a:r>
              <a:rPr lang="en-US" dirty="0" smtClean="0"/>
              <a:t>new transfer students were able to register for these courses for the fall of 2011—out of the close to 200 that potentially needed it</a:t>
            </a:r>
          </a:p>
          <a:p>
            <a:pPr marL="0" indent="0">
              <a:buNone/>
            </a:pPr>
            <a:endParaRPr lang="en-US" dirty="0" smtClean="0"/>
          </a:p>
          <a:p>
            <a:r>
              <a:rPr lang="en-US" dirty="0" smtClean="0"/>
              <a:t>Academic Affairs estimates the annual shortage of seats in the Biological Sciences GE category to be over 1100 seat</a:t>
            </a:r>
          </a:p>
          <a:p>
            <a:pPr>
              <a:buNone/>
            </a:pPr>
            <a:endParaRPr lang="en-US" dirty="0" smtClean="0"/>
          </a:p>
          <a:p>
            <a:pPr>
              <a:buNone/>
            </a:pPr>
            <a:endParaRPr lang="en-US" dirty="0" smtClean="0"/>
          </a:p>
          <a:p>
            <a:endParaRPr lang="en-US" dirty="0"/>
          </a:p>
        </p:txBody>
      </p:sp>
      <p:sp>
        <p:nvSpPr>
          <p:cNvPr id="3" name="Slide Number Placeholder 2"/>
          <p:cNvSpPr>
            <a:spLocks noGrp="1"/>
          </p:cNvSpPr>
          <p:nvPr>
            <p:ph type="sldNum" sz="quarter" idx="12"/>
          </p:nvPr>
        </p:nvSpPr>
        <p:spPr/>
        <p:txBody>
          <a:bodyPr/>
          <a:lstStyle/>
          <a:p>
            <a:fld id="{16C194DC-6CE2-488B-84EC-7295EB885DFB}" type="slidenum">
              <a:rPr lang="en-US" smtClean="0"/>
              <a:pPr/>
              <a:t>16</a:t>
            </a:fld>
            <a:endParaRPr lang="en-US"/>
          </a:p>
        </p:txBody>
      </p:sp>
      <p:sp>
        <p:nvSpPr>
          <p:cNvPr id="4" name="Title 3"/>
          <p:cNvSpPr>
            <a:spLocks noGrp="1"/>
          </p:cNvSpPr>
          <p:nvPr>
            <p:ph type="title"/>
          </p:nvPr>
        </p:nvSpPr>
        <p:spPr/>
        <p:txBody>
          <a:bodyPr/>
          <a:lstStyle/>
          <a:p>
            <a:r>
              <a:rPr lang="en-US" dirty="0" smtClean="0"/>
              <a:t>Challenges to Access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736662885"/>
              </p:ext>
            </p:extLst>
          </p:nvPr>
        </p:nvGraphicFramePr>
        <p:xfrm>
          <a:off x="914400" y="2667003"/>
          <a:ext cx="7670800" cy="3489957"/>
        </p:xfrm>
        <a:graphic>
          <a:graphicData uri="http://schemas.openxmlformats.org/drawingml/2006/table">
            <a:tbl>
              <a:tblPr firstRow="1" bandRow="1">
                <a:tableStyleId>{5C22544A-7EE6-4342-B048-85BDC9FD1C3A}</a:tableStyleId>
              </a:tblPr>
              <a:tblGrid>
                <a:gridCol w="1917700"/>
                <a:gridCol w="1917700"/>
                <a:gridCol w="1917700"/>
                <a:gridCol w="1917700"/>
              </a:tblGrid>
              <a:tr h="387773">
                <a:tc gridSpan="4">
                  <a:txBody>
                    <a:bodyPr/>
                    <a:lstStyle/>
                    <a:p>
                      <a:pPr algn="ctr"/>
                      <a:r>
                        <a:rPr lang="en-US" dirty="0" smtClean="0"/>
                        <a:t>General Education</a:t>
                      </a:r>
                      <a:r>
                        <a:rPr lang="en-US" baseline="0" dirty="0" smtClean="0"/>
                        <a:t> Enrollment Capacities Fall 2011</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87773">
                <a:tc>
                  <a:txBody>
                    <a:bodyPr/>
                    <a:lstStyle/>
                    <a:p>
                      <a:r>
                        <a:rPr lang="en-US" b="1" dirty="0" smtClean="0"/>
                        <a:t>Category</a:t>
                      </a:r>
                      <a:endParaRPr lang="en-US" b="1" dirty="0"/>
                    </a:p>
                  </a:txBody>
                  <a:tcPr/>
                </a:tc>
                <a:tc>
                  <a:txBody>
                    <a:bodyPr/>
                    <a:lstStyle/>
                    <a:p>
                      <a:pPr algn="ctr"/>
                      <a:r>
                        <a:rPr lang="en-US" b="1" dirty="0" err="1" smtClean="0"/>
                        <a:t>Enr</a:t>
                      </a:r>
                      <a:r>
                        <a:rPr lang="en-US" b="1" dirty="0" smtClean="0"/>
                        <a:t> Capacity</a:t>
                      </a:r>
                      <a:endParaRPr lang="en-US" b="1" dirty="0"/>
                    </a:p>
                  </a:txBody>
                  <a:tcPr/>
                </a:tc>
                <a:tc>
                  <a:txBody>
                    <a:bodyPr/>
                    <a:lstStyle/>
                    <a:p>
                      <a:r>
                        <a:rPr lang="en-US" b="1" dirty="0" smtClean="0"/>
                        <a:t>Category</a:t>
                      </a:r>
                      <a:endParaRPr lang="en-US" b="1" dirty="0"/>
                    </a:p>
                  </a:txBody>
                  <a:tcPr/>
                </a:tc>
                <a:tc>
                  <a:txBody>
                    <a:bodyPr/>
                    <a:lstStyle/>
                    <a:p>
                      <a:pPr algn="ctr"/>
                      <a:r>
                        <a:rPr lang="en-US" b="1" dirty="0" err="1" smtClean="0"/>
                        <a:t>Enr</a:t>
                      </a:r>
                      <a:r>
                        <a:rPr lang="en-US" b="1" dirty="0" smtClean="0"/>
                        <a:t> Capacity</a:t>
                      </a:r>
                      <a:endParaRPr lang="en-US" b="1" dirty="0"/>
                    </a:p>
                  </a:txBody>
                  <a:tcPr/>
                </a:tc>
              </a:tr>
              <a:tr h="3877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Written</a:t>
                      </a:r>
                      <a:r>
                        <a:rPr lang="en-US" baseline="0" dirty="0" smtClean="0"/>
                        <a:t> </a:t>
                      </a:r>
                      <a:r>
                        <a:rPr lang="en-US" baseline="0" dirty="0" err="1" smtClean="0"/>
                        <a:t>Comm</a:t>
                      </a:r>
                      <a:endParaRPr lang="en-US" dirty="0" smtClean="0"/>
                    </a:p>
                  </a:txBody>
                  <a:tcPr/>
                </a:tc>
                <a:tc>
                  <a:txBody>
                    <a:bodyPr/>
                    <a:lstStyle/>
                    <a:p>
                      <a:pPr algn="ctr"/>
                      <a:r>
                        <a:rPr lang="en-US" dirty="0" smtClean="0"/>
                        <a:t>2026</a:t>
                      </a:r>
                      <a:endParaRPr lang="en-US" dirty="0"/>
                    </a:p>
                  </a:txBody>
                  <a:tcPr/>
                </a:tc>
                <a:tc>
                  <a:txBody>
                    <a:bodyPr/>
                    <a:lstStyle/>
                    <a:p>
                      <a:r>
                        <a:rPr lang="en-US" dirty="0" smtClean="0"/>
                        <a:t>The Arts</a:t>
                      </a:r>
                      <a:endParaRPr lang="en-US" dirty="0"/>
                    </a:p>
                  </a:txBody>
                  <a:tcPr/>
                </a:tc>
                <a:tc>
                  <a:txBody>
                    <a:bodyPr/>
                    <a:lstStyle/>
                    <a:p>
                      <a:pPr algn="ctr"/>
                      <a:r>
                        <a:rPr lang="en-US" dirty="0" smtClean="0"/>
                        <a:t>4817</a:t>
                      </a:r>
                      <a:endParaRPr lang="en-US" dirty="0"/>
                    </a:p>
                  </a:txBody>
                  <a:tcPr/>
                </a:tc>
              </a:tr>
              <a:tr h="387773">
                <a:tc>
                  <a:txBody>
                    <a:bodyPr/>
                    <a:lstStyle/>
                    <a:p>
                      <a:r>
                        <a:rPr lang="en-US" dirty="0" smtClean="0"/>
                        <a:t>Oral </a:t>
                      </a:r>
                      <a:r>
                        <a:rPr lang="en-US" dirty="0" err="1" smtClean="0"/>
                        <a:t>Comm</a:t>
                      </a:r>
                      <a:endParaRPr lang="en-US" dirty="0"/>
                    </a:p>
                  </a:txBody>
                  <a:tcPr/>
                </a:tc>
                <a:tc>
                  <a:txBody>
                    <a:bodyPr/>
                    <a:lstStyle/>
                    <a:p>
                      <a:pPr algn="ctr"/>
                      <a:r>
                        <a:rPr lang="en-US" dirty="0" smtClean="0"/>
                        <a:t>2420</a:t>
                      </a:r>
                      <a:endParaRPr lang="en-US" dirty="0"/>
                    </a:p>
                  </a:txBody>
                  <a:tcPr/>
                </a:tc>
                <a:tc>
                  <a:txBody>
                    <a:bodyPr/>
                    <a:lstStyle/>
                    <a:p>
                      <a:r>
                        <a:rPr lang="en-US" dirty="0" smtClean="0"/>
                        <a:t>Hum: Lit</a:t>
                      </a:r>
                      <a:endParaRPr lang="en-US" dirty="0"/>
                    </a:p>
                  </a:txBody>
                  <a:tcPr/>
                </a:tc>
                <a:tc>
                  <a:txBody>
                    <a:bodyPr/>
                    <a:lstStyle/>
                    <a:p>
                      <a:pPr algn="ctr"/>
                      <a:r>
                        <a:rPr lang="en-US" dirty="0" smtClean="0"/>
                        <a:t>5235</a:t>
                      </a:r>
                      <a:endParaRPr lang="en-US" dirty="0"/>
                    </a:p>
                  </a:txBody>
                  <a:tcPr/>
                </a:tc>
              </a:tr>
              <a:tr h="387773">
                <a:tc>
                  <a:txBody>
                    <a:bodyPr/>
                    <a:lstStyle/>
                    <a:p>
                      <a:r>
                        <a:rPr lang="en-US" dirty="0" err="1" smtClean="0"/>
                        <a:t>Crit</a:t>
                      </a:r>
                      <a:r>
                        <a:rPr lang="en-US" dirty="0" smtClean="0"/>
                        <a:t> Thinking</a:t>
                      </a:r>
                      <a:endParaRPr lang="en-US" dirty="0"/>
                    </a:p>
                  </a:txBody>
                  <a:tcPr/>
                </a:tc>
                <a:tc>
                  <a:txBody>
                    <a:bodyPr/>
                    <a:lstStyle/>
                    <a:p>
                      <a:pPr algn="ctr"/>
                      <a:r>
                        <a:rPr lang="en-US" dirty="0" smtClean="0"/>
                        <a:t>3103</a:t>
                      </a:r>
                      <a:endParaRPr lang="en-US" dirty="0"/>
                    </a:p>
                  </a:txBody>
                  <a:tcPr/>
                </a:tc>
                <a:tc>
                  <a:txBody>
                    <a:bodyPr/>
                    <a:lstStyle/>
                    <a:p>
                      <a:r>
                        <a:rPr lang="en-US" dirty="0" smtClean="0"/>
                        <a:t>Hum: Phil</a:t>
                      </a:r>
                      <a:endParaRPr lang="en-US" dirty="0"/>
                    </a:p>
                  </a:txBody>
                  <a:tcPr/>
                </a:tc>
                <a:tc>
                  <a:txBody>
                    <a:bodyPr/>
                    <a:lstStyle/>
                    <a:p>
                      <a:pPr algn="ctr"/>
                      <a:r>
                        <a:rPr lang="en-US" dirty="0" smtClean="0"/>
                        <a:t>4226</a:t>
                      </a:r>
                      <a:endParaRPr lang="en-US" dirty="0"/>
                    </a:p>
                  </a:txBody>
                  <a:tcPr/>
                </a:tc>
              </a:tr>
              <a:tr h="387773">
                <a:tc>
                  <a:txBody>
                    <a:bodyPr/>
                    <a:lstStyle/>
                    <a:p>
                      <a:r>
                        <a:rPr lang="en-US" dirty="0" err="1" smtClean="0"/>
                        <a:t>Biol</a:t>
                      </a:r>
                      <a:r>
                        <a:rPr lang="en-US" baseline="0" dirty="0" smtClean="0"/>
                        <a:t> </a:t>
                      </a:r>
                      <a:r>
                        <a:rPr lang="en-US" baseline="0" dirty="0" err="1" smtClean="0"/>
                        <a:t>Sci</a:t>
                      </a:r>
                      <a:endParaRPr lang="en-US" dirty="0"/>
                    </a:p>
                  </a:txBody>
                  <a:tcPr/>
                </a:tc>
                <a:tc>
                  <a:txBody>
                    <a:bodyPr/>
                    <a:lstStyle/>
                    <a:p>
                      <a:pPr algn="ctr"/>
                      <a:r>
                        <a:rPr lang="en-US" dirty="0" smtClean="0"/>
                        <a:t>1800</a:t>
                      </a:r>
                      <a:endParaRPr lang="en-US" dirty="0"/>
                    </a:p>
                  </a:txBody>
                  <a:tcPr/>
                </a:tc>
                <a:tc>
                  <a:txBody>
                    <a:bodyPr/>
                    <a:lstStyle/>
                    <a:p>
                      <a:r>
                        <a:rPr lang="en-US" dirty="0" smtClean="0"/>
                        <a:t>Hum: For Lang</a:t>
                      </a:r>
                      <a:endParaRPr lang="en-US" dirty="0"/>
                    </a:p>
                  </a:txBody>
                  <a:tcPr/>
                </a:tc>
                <a:tc>
                  <a:txBody>
                    <a:bodyPr/>
                    <a:lstStyle/>
                    <a:p>
                      <a:pPr algn="ctr"/>
                      <a:r>
                        <a:rPr lang="en-US" dirty="0" smtClean="0"/>
                        <a:t>2179</a:t>
                      </a:r>
                      <a:endParaRPr lang="en-US" dirty="0"/>
                    </a:p>
                  </a:txBody>
                  <a:tcPr/>
                </a:tc>
              </a:tr>
              <a:tr h="387773">
                <a:tc>
                  <a:txBody>
                    <a:bodyPr/>
                    <a:lstStyle/>
                    <a:p>
                      <a:r>
                        <a:rPr lang="en-US" dirty="0" smtClean="0"/>
                        <a:t>Phys </a:t>
                      </a:r>
                      <a:r>
                        <a:rPr lang="en-US" dirty="0" err="1" smtClean="0"/>
                        <a:t>Sci</a:t>
                      </a:r>
                      <a:endParaRPr lang="en-US" dirty="0"/>
                    </a:p>
                  </a:txBody>
                  <a:tcPr/>
                </a:tc>
                <a:tc>
                  <a:txBody>
                    <a:bodyPr/>
                    <a:lstStyle/>
                    <a:p>
                      <a:pPr algn="ctr"/>
                      <a:r>
                        <a:rPr lang="en-US" dirty="0" smtClean="0"/>
                        <a:t>5035</a:t>
                      </a:r>
                      <a:endParaRPr lang="en-US" dirty="0"/>
                    </a:p>
                  </a:txBody>
                  <a:tcPr/>
                </a:tc>
                <a:tc>
                  <a:txBody>
                    <a:bodyPr/>
                    <a:lstStyle/>
                    <a:p>
                      <a:r>
                        <a:rPr lang="en-US" dirty="0" smtClean="0"/>
                        <a:t>US History</a:t>
                      </a:r>
                      <a:endParaRPr lang="en-US" dirty="0"/>
                    </a:p>
                  </a:txBody>
                  <a:tcPr/>
                </a:tc>
                <a:tc>
                  <a:txBody>
                    <a:bodyPr/>
                    <a:lstStyle/>
                    <a:p>
                      <a:pPr algn="ctr"/>
                      <a:r>
                        <a:rPr lang="en-US" dirty="0" smtClean="0"/>
                        <a:t>2092</a:t>
                      </a:r>
                      <a:endParaRPr lang="en-US" dirty="0"/>
                    </a:p>
                  </a:txBody>
                  <a:tcPr/>
                </a:tc>
              </a:tr>
              <a:tr h="387773">
                <a:tc>
                  <a:txBody>
                    <a:bodyPr/>
                    <a:lstStyle/>
                    <a:p>
                      <a:r>
                        <a:rPr lang="en-US" dirty="0" smtClean="0"/>
                        <a:t>Math</a:t>
                      </a:r>
                      <a:endParaRPr lang="en-US" dirty="0"/>
                    </a:p>
                  </a:txBody>
                  <a:tcPr/>
                </a:tc>
                <a:tc>
                  <a:txBody>
                    <a:bodyPr/>
                    <a:lstStyle/>
                    <a:p>
                      <a:pPr algn="ctr"/>
                      <a:r>
                        <a:rPr lang="en-US" dirty="0" smtClean="0"/>
                        <a:t>4850</a:t>
                      </a:r>
                      <a:endParaRPr lang="en-US" dirty="0"/>
                    </a:p>
                  </a:txBody>
                  <a:tcPr/>
                </a:tc>
                <a:tc>
                  <a:txBody>
                    <a:bodyPr/>
                    <a:lstStyle/>
                    <a:p>
                      <a:r>
                        <a:rPr lang="en-US" dirty="0" smtClean="0"/>
                        <a:t>US Constitution</a:t>
                      </a:r>
                      <a:endParaRPr lang="en-US" dirty="0"/>
                    </a:p>
                  </a:txBody>
                  <a:tcPr/>
                </a:tc>
                <a:tc>
                  <a:txBody>
                    <a:bodyPr/>
                    <a:lstStyle/>
                    <a:p>
                      <a:pPr algn="ctr"/>
                      <a:r>
                        <a:rPr lang="en-US" dirty="0" smtClean="0"/>
                        <a:t>2279</a:t>
                      </a:r>
                      <a:endParaRPr lang="en-US" dirty="0"/>
                    </a:p>
                  </a:txBody>
                  <a:tcPr/>
                </a:tc>
              </a:tr>
              <a:tr h="387773">
                <a:tc>
                  <a:txBody>
                    <a:bodyPr/>
                    <a:lstStyle/>
                    <a:p>
                      <a:r>
                        <a:rPr lang="en-US" dirty="0" smtClean="0"/>
                        <a:t>Self-Integration</a:t>
                      </a:r>
                      <a:endParaRPr lang="en-US" dirty="0"/>
                    </a:p>
                  </a:txBody>
                  <a:tcPr/>
                </a:tc>
                <a:tc>
                  <a:txBody>
                    <a:bodyPr/>
                    <a:lstStyle/>
                    <a:p>
                      <a:pPr algn="ctr"/>
                      <a:r>
                        <a:rPr lang="en-US" dirty="0" smtClean="0"/>
                        <a:t>8396</a:t>
                      </a:r>
                      <a:endParaRPr lang="en-US" dirty="0"/>
                    </a:p>
                  </a:txBody>
                  <a:tcPr/>
                </a:tc>
                <a:tc>
                  <a:txBody>
                    <a:bodyPr/>
                    <a:lstStyle/>
                    <a:p>
                      <a:r>
                        <a:rPr lang="en-US" dirty="0" smtClean="0"/>
                        <a:t>Social/</a:t>
                      </a:r>
                      <a:r>
                        <a:rPr lang="en-US" dirty="0" err="1" smtClean="0"/>
                        <a:t>Beh</a:t>
                      </a:r>
                      <a:r>
                        <a:rPr lang="en-US" dirty="0" smtClean="0"/>
                        <a:t> </a:t>
                      </a:r>
                      <a:r>
                        <a:rPr lang="en-US" dirty="0" err="1" smtClean="0"/>
                        <a:t>Sci</a:t>
                      </a:r>
                      <a:endParaRPr lang="en-US" dirty="0"/>
                    </a:p>
                  </a:txBody>
                  <a:tcPr/>
                </a:tc>
                <a:tc>
                  <a:txBody>
                    <a:bodyPr/>
                    <a:lstStyle/>
                    <a:p>
                      <a:pPr algn="ctr"/>
                      <a:r>
                        <a:rPr lang="en-US" dirty="0" smtClean="0"/>
                        <a:t>17750</a:t>
                      </a:r>
                      <a:endParaRPr lang="en-US" dirty="0"/>
                    </a:p>
                  </a:txBody>
                  <a:tcPr/>
                </a:tc>
              </a:tr>
            </a:tbl>
          </a:graphicData>
        </a:graphic>
      </p:graphicFrame>
      <p:sp>
        <p:nvSpPr>
          <p:cNvPr id="3" name="Slide Number Placeholder 2"/>
          <p:cNvSpPr>
            <a:spLocks noGrp="1"/>
          </p:cNvSpPr>
          <p:nvPr>
            <p:ph type="sldNum" sz="quarter" idx="12"/>
          </p:nvPr>
        </p:nvSpPr>
        <p:spPr/>
        <p:txBody>
          <a:bodyPr/>
          <a:lstStyle/>
          <a:p>
            <a:fld id="{16C194DC-6CE2-488B-84EC-7295EB885DFB}" type="slidenum">
              <a:rPr lang="en-US" smtClean="0"/>
              <a:pPr/>
              <a:t>17</a:t>
            </a:fld>
            <a:endParaRPr lang="en-US"/>
          </a:p>
        </p:txBody>
      </p:sp>
      <p:sp>
        <p:nvSpPr>
          <p:cNvPr id="4" name="Title 3"/>
          <p:cNvSpPr>
            <a:spLocks noGrp="1"/>
          </p:cNvSpPr>
          <p:nvPr>
            <p:ph type="title"/>
          </p:nvPr>
        </p:nvSpPr>
        <p:spPr/>
        <p:txBody>
          <a:bodyPr/>
          <a:lstStyle/>
          <a:p>
            <a:r>
              <a:rPr lang="en-US" dirty="0" smtClean="0"/>
              <a:t>Challenges to Access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  Students would fulfill the Natural Sciences (B1) requirement with a 3 unit course in the Biological Sciences (B1a) and a 3 unit course in the Physical Sciences (B1b), </a:t>
            </a:r>
            <a:r>
              <a:rPr lang="en-US" sz="2800" u="sng" dirty="0" smtClean="0"/>
              <a:t>one</a:t>
            </a:r>
            <a:r>
              <a:rPr lang="en-US" sz="2800" dirty="0" smtClean="0"/>
              <a:t> of which would have to have a laboratory activity associated with it. </a:t>
            </a:r>
          </a:p>
          <a:p>
            <a:pPr>
              <a:buNone/>
            </a:pPr>
            <a:endParaRPr lang="en-US" sz="2800" dirty="0" smtClean="0"/>
          </a:p>
          <a:p>
            <a:r>
              <a:rPr lang="en-US" sz="2800" dirty="0" smtClean="0"/>
              <a:t>  Mirrors both Title 5 and EO 1033 which require only one laboratory activity</a:t>
            </a:r>
          </a:p>
          <a:p>
            <a:endParaRPr lang="en-US" dirty="0"/>
          </a:p>
        </p:txBody>
      </p:sp>
      <p:sp>
        <p:nvSpPr>
          <p:cNvPr id="3" name="Title 2"/>
          <p:cNvSpPr>
            <a:spLocks noGrp="1"/>
          </p:cNvSpPr>
          <p:nvPr>
            <p:ph type="title"/>
          </p:nvPr>
        </p:nvSpPr>
        <p:spPr/>
        <p:txBody>
          <a:bodyPr/>
          <a:lstStyle/>
          <a:p>
            <a:r>
              <a:rPr lang="en-US" dirty="0" smtClean="0"/>
              <a:t>Proposed Change</a:t>
            </a:r>
            <a:endParaRPr lang="en-US" dirty="0"/>
          </a:p>
        </p:txBody>
      </p:sp>
      <p:sp>
        <p:nvSpPr>
          <p:cNvPr id="4" name="Slide Number Placeholder 3"/>
          <p:cNvSpPr>
            <a:spLocks noGrp="1"/>
          </p:cNvSpPr>
          <p:nvPr>
            <p:ph type="sldNum" sz="quarter" idx="12"/>
          </p:nvPr>
        </p:nvSpPr>
        <p:spPr/>
        <p:txBody>
          <a:bodyPr/>
          <a:lstStyle/>
          <a:p>
            <a:fld id="{16C194DC-6CE2-488B-84EC-7295EB885DF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sz="2800" dirty="0" smtClean="0"/>
              <a:t>To reduce enrollment pressures on Biological Sciences GE</a:t>
            </a:r>
          </a:p>
          <a:p>
            <a:pPr marL="0" indent="0">
              <a:buNone/>
            </a:pPr>
            <a:endParaRPr lang="en-US" sz="2800" dirty="0" smtClean="0"/>
          </a:p>
          <a:p>
            <a:r>
              <a:rPr lang="en-US" sz="2800" dirty="0" smtClean="0"/>
              <a:t>To increase access to Biological Sciences GE courses for students in majors whose preparation requires lab sciences</a:t>
            </a:r>
            <a:endParaRPr lang="en-US" sz="2800" dirty="0"/>
          </a:p>
        </p:txBody>
      </p:sp>
      <p:sp>
        <p:nvSpPr>
          <p:cNvPr id="3" name="Slide Number Placeholder 2"/>
          <p:cNvSpPr>
            <a:spLocks noGrp="1"/>
          </p:cNvSpPr>
          <p:nvPr>
            <p:ph type="sldNum" sz="quarter" idx="12"/>
          </p:nvPr>
        </p:nvSpPr>
        <p:spPr/>
        <p:txBody>
          <a:bodyPr/>
          <a:lstStyle/>
          <a:p>
            <a:fld id="{16C194DC-6CE2-488B-84EC-7295EB885DFB}" type="slidenum">
              <a:rPr lang="en-US" smtClean="0"/>
              <a:pPr/>
              <a:t>19</a:t>
            </a:fld>
            <a:endParaRPr lang="en-US"/>
          </a:p>
        </p:txBody>
      </p:sp>
      <p:sp>
        <p:nvSpPr>
          <p:cNvPr id="4" name="Title 3"/>
          <p:cNvSpPr>
            <a:spLocks noGrp="1"/>
          </p:cNvSpPr>
          <p:nvPr>
            <p:ph type="title"/>
          </p:nvPr>
        </p:nvSpPr>
        <p:spPr/>
        <p:txBody>
          <a:bodyPr/>
          <a:lstStyle/>
          <a:p>
            <a:r>
              <a:rPr lang="en-US" dirty="0" smtClean="0"/>
              <a:t>Goal</a:t>
            </a:r>
            <a:endParaRPr lang="en-US" dirty="0"/>
          </a:p>
        </p:txBody>
      </p:sp>
    </p:spTree>
    <p:extLst>
      <p:ext uri="{BB962C8B-B14F-4D97-AF65-F5344CB8AC3E}">
        <p14:creationId xmlns:p14="http://schemas.microsoft.com/office/powerpoint/2010/main" val="557008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Fall 2009 Budget Crisis and Senate Executive Committee</a:t>
            </a:r>
          </a:p>
          <a:p>
            <a:pPr>
              <a:buNone/>
            </a:pPr>
            <a:endParaRPr lang="en-US" dirty="0" smtClean="0"/>
          </a:p>
          <a:p>
            <a:r>
              <a:rPr lang="en-US" dirty="0" smtClean="0"/>
              <a:t>2009-2010 GEGC Review</a:t>
            </a:r>
          </a:p>
          <a:p>
            <a:pPr lvl="1"/>
            <a:r>
              <a:rPr lang="en-US" dirty="0" smtClean="0"/>
              <a:t>Consultation with CNSM and CLA Deans and Associate Deans multiple times</a:t>
            </a:r>
          </a:p>
          <a:p>
            <a:pPr lvl="1"/>
            <a:r>
              <a:rPr lang="en-US" dirty="0" smtClean="0"/>
              <a:t>February 2010 passed with majority</a:t>
            </a:r>
          </a:p>
          <a:p>
            <a:pPr lvl="1"/>
            <a:endParaRPr lang="en-US" dirty="0" smtClean="0"/>
          </a:p>
          <a:p>
            <a:r>
              <a:rPr lang="en-US" dirty="0" smtClean="0"/>
              <a:t>2010 CEP Council Review</a:t>
            </a:r>
          </a:p>
          <a:p>
            <a:pPr lvl="1"/>
            <a:r>
              <a:rPr lang="en-US" dirty="0" smtClean="0"/>
              <a:t>September 2010 passed with majority</a:t>
            </a:r>
          </a:p>
          <a:p>
            <a:pPr lvl="1"/>
            <a:endParaRPr lang="en-US" dirty="0" smtClean="0"/>
          </a:p>
          <a:p>
            <a:pPr lvl="1"/>
            <a:endParaRPr lang="en-US" dirty="0" smtClean="0"/>
          </a:p>
          <a:p>
            <a:pPr lvl="1">
              <a:buNone/>
            </a:pPr>
            <a:endParaRPr lang="en-US" dirty="0" smtClean="0"/>
          </a:p>
        </p:txBody>
      </p:sp>
      <p:sp>
        <p:nvSpPr>
          <p:cNvPr id="3" name="Slide Number Placeholder 2"/>
          <p:cNvSpPr>
            <a:spLocks noGrp="1"/>
          </p:cNvSpPr>
          <p:nvPr>
            <p:ph type="sldNum" sz="quarter" idx="12"/>
          </p:nvPr>
        </p:nvSpPr>
        <p:spPr/>
        <p:txBody>
          <a:bodyPr/>
          <a:lstStyle/>
          <a:p>
            <a:fld id="{16C194DC-6CE2-488B-84EC-7295EB885DFB}" type="slidenum">
              <a:rPr lang="en-US" smtClean="0"/>
              <a:pPr/>
              <a:t>2</a:t>
            </a:fld>
            <a:endParaRPr lang="en-US"/>
          </a:p>
        </p:txBody>
      </p:sp>
      <p:sp>
        <p:nvSpPr>
          <p:cNvPr id="4" name="Title 3"/>
          <p:cNvSpPr>
            <a:spLocks noGrp="1"/>
          </p:cNvSpPr>
          <p:nvPr>
            <p:ph type="title"/>
          </p:nvPr>
        </p:nvSpPr>
        <p:spPr/>
        <p:txBody>
          <a:bodyPr/>
          <a:lstStyle/>
          <a:p>
            <a:r>
              <a:rPr lang="en-US" dirty="0" smtClean="0"/>
              <a:t>Process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lvl="1">
              <a:buFont typeface="Wingdings" pitchFamily="2" charset="2"/>
              <a:buChar char=""/>
            </a:pPr>
            <a:r>
              <a:rPr lang="en-US" sz="2800" dirty="0" smtClean="0"/>
              <a:t> Increases access by allowing the use of some of the classes currently in the elective Science category (B3) to fulfill the Biological Sciences</a:t>
            </a:r>
          </a:p>
          <a:p>
            <a:pPr marL="365760" lvl="1">
              <a:buNone/>
            </a:pPr>
            <a:endParaRPr lang="en-US" sz="2800" dirty="0" smtClean="0"/>
          </a:p>
          <a:p>
            <a:pPr marL="365760" lvl="1">
              <a:buFont typeface="Wingdings" pitchFamily="2" charset="2"/>
              <a:buChar char=""/>
            </a:pPr>
            <a:r>
              <a:rPr lang="en-US" sz="2800" dirty="0" smtClean="0"/>
              <a:t>Increases access by freeing up seats in courses like BIOL 205 and BIOL 207 for CHHS majors</a:t>
            </a:r>
          </a:p>
          <a:p>
            <a:pPr>
              <a:buNone/>
            </a:pPr>
            <a:endParaRPr lang="en-US" sz="2800" dirty="0" smtClean="0"/>
          </a:p>
          <a:p>
            <a:r>
              <a:rPr lang="en-US" sz="2800" dirty="0" smtClean="0"/>
              <a:t>Does not require that departments with classes currently in this GE </a:t>
            </a:r>
            <a:r>
              <a:rPr lang="en-US" sz="2800" smtClean="0"/>
              <a:t>category redesign their </a:t>
            </a:r>
            <a:r>
              <a:rPr lang="en-US" sz="2800" dirty="0" smtClean="0"/>
              <a:t>courses</a:t>
            </a:r>
          </a:p>
          <a:p>
            <a:endParaRPr lang="en-US" dirty="0" smtClean="0"/>
          </a:p>
          <a:p>
            <a:endParaRPr lang="en-US" dirty="0" smtClean="0"/>
          </a:p>
          <a:p>
            <a:endParaRPr lang="en-US" dirty="0" smtClean="0"/>
          </a:p>
        </p:txBody>
      </p:sp>
      <p:sp>
        <p:nvSpPr>
          <p:cNvPr id="3" name="Title 2"/>
          <p:cNvSpPr>
            <a:spLocks noGrp="1"/>
          </p:cNvSpPr>
          <p:nvPr>
            <p:ph type="title"/>
          </p:nvPr>
        </p:nvSpPr>
        <p:spPr/>
        <p:txBody>
          <a:bodyPr/>
          <a:lstStyle/>
          <a:p>
            <a:r>
              <a:rPr lang="en-US" dirty="0" smtClean="0"/>
              <a:t>Potential Benefits</a:t>
            </a:r>
            <a:endParaRPr lang="en-US" dirty="0"/>
          </a:p>
        </p:txBody>
      </p:sp>
      <p:sp>
        <p:nvSpPr>
          <p:cNvPr id="4" name="Slide Number Placeholder 3"/>
          <p:cNvSpPr>
            <a:spLocks noGrp="1"/>
          </p:cNvSpPr>
          <p:nvPr>
            <p:ph type="sldNum" sz="quarter" idx="12"/>
          </p:nvPr>
        </p:nvSpPr>
        <p:spPr/>
        <p:txBody>
          <a:bodyPr/>
          <a:lstStyle/>
          <a:p>
            <a:fld id="{16C194DC-6CE2-488B-84EC-7295EB885DF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fontAlgn="t"/>
            <a:r>
              <a:rPr lang="en-US" dirty="0" smtClean="0"/>
              <a:t>Potential additional seats if science elective courses (B3) became available</a:t>
            </a:r>
          </a:p>
          <a:p>
            <a:pPr fontAlgn="t">
              <a:buNone/>
            </a:pPr>
            <a:endParaRPr lang="en-US" dirty="0" smtClean="0"/>
          </a:p>
          <a:p>
            <a:pPr fontAlgn="t">
              <a:buNone/>
            </a:pPr>
            <a:endParaRPr lang="en-US" b="1" dirty="0" smtClean="0"/>
          </a:p>
          <a:p>
            <a:pPr fontAlgn="t"/>
            <a:endParaRPr lang="en-US" b="1" dirty="0" smtClean="0"/>
          </a:p>
          <a:p>
            <a:pPr fontAlgn="t"/>
            <a:endParaRPr lang="en-US" b="1" dirty="0" smtClean="0"/>
          </a:p>
          <a:p>
            <a:pPr>
              <a:buNone/>
            </a:pPr>
            <a:endParaRPr lang="en-US" dirty="0" smtClean="0"/>
          </a:p>
          <a:p>
            <a:r>
              <a:rPr lang="en-US" dirty="0" smtClean="0"/>
              <a:t>Of the 4849 seats in the B3 category, 734 remained unfilled</a:t>
            </a:r>
            <a:r>
              <a:rPr lang="en-US" dirty="0" smtClean="0">
                <a:solidFill>
                  <a:schemeClr val="tx1"/>
                </a:solidFill>
              </a:rPr>
              <a:t> in 2010-11 and could potentially be reclassified to meet the Biological Sciences requirement </a:t>
            </a:r>
            <a:endParaRPr lang="en-US" dirty="0" smtClean="0"/>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lstStyle/>
          <a:p>
            <a:r>
              <a:rPr lang="en-US" dirty="0" smtClean="0"/>
              <a:t>Potential Benefits</a:t>
            </a:r>
            <a:endParaRPr lang="en-US" dirty="0"/>
          </a:p>
        </p:txBody>
      </p:sp>
      <p:graphicFrame>
        <p:nvGraphicFramePr>
          <p:cNvPr id="4" name="Table 3"/>
          <p:cNvGraphicFramePr>
            <a:graphicFrameLocks noGrp="1"/>
          </p:cNvGraphicFramePr>
          <p:nvPr/>
        </p:nvGraphicFramePr>
        <p:xfrm>
          <a:off x="914400" y="3276600"/>
          <a:ext cx="6858000" cy="1447800"/>
        </p:xfrm>
        <a:graphic>
          <a:graphicData uri="http://schemas.openxmlformats.org/drawingml/2006/table">
            <a:tbl>
              <a:tblPr firstRow="1" bandRow="1">
                <a:tableStyleId>{5C22544A-7EE6-4342-B048-85BDC9FD1C3A}</a:tableStyleId>
              </a:tblPr>
              <a:tblGrid>
                <a:gridCol w="2286000"/>
                <a:gridCol w="2286000"/>
                <a:gridCol w="2286000"/>
              </a:tblGrid>
              <a:tr h="609600">
                <a:tc>
                  <a:txBody>
                    <a:bodyPr/>
                    <a:lstStyle/>
                    <a:p>
                      <a:endParaRPr lang="en-US" dirty="0"/>
                    </a:p>
                  </a:txBody>
                  <a:tcPr/>
                </a:tc>
                <a:tc>
                  <a:txBody>
                    <a:bodyPr/>
                    <a:lstStyle/>
                    <a:p>
                      <a:pPr algn="ctr"/>
                      <a:r>
                        <a:rPr lang="en-US" dirty="0" smtClean="0"/>
                        <a:t>Current Courses</a:t>
                      </a:r>
                      <a:endParaRPr lang="en-US" dirty="0"/>
                    </a:p>
                  </a:txBody>
                  <a:tcPr/>
                </a:tc>
                <a:tc>
                  <a:txBody>
                    <a:bodyPr/>
                    <a:lstStyle/>
                    <a:p>
                      <a:pPr algn="ctr"/>
                      <a:r>
                        <a:rPr lang="en-US" dirty="0" smtClean="0"/>
                        <a:t>Current Courses plus B3</a:t>
                      </a:r>
                      <a:endParaRPr lang="en-US" dirty="0"/>
                    </a:p>
                  </a:txBody>
                  <a:tcPr/>
                </a:tc>
              </a:tr>
              <a:tr h="426720">
                <a:tc>
                  <a:txBody>
                    <a:bodyPr/>
                    <a:lstStyle/>
                    <a:p>
                      <a:r>
                        <a:rPr lang="en-US" dirty="0" smtClean="0"/>
                        <a:t>Biological  Science</a:t>
                      </a:r>
                      <a:endParaRPr lang="en-US" dirty="0"/>
                    </a:p>
                  </a:txBody>
                  <a:tcPr/>
                </a:tc>
                <a:tc>
                  <a:txBody>
                    <a:bodyPr/>
                    <a:lstStyle/>
                    <a:p>
                      <a:r>
                        <a:rPr lang="en-US" dirty="0" smtClean="0"/>
                        <a:t>6</a:t>
                      </a:r>
                      <a:endParaRPr lang="en-US" dirty="0"/>
                    </a:p>
                  </a:txBody>
                  <a:tcPr/>
                </a:tc>
                <a:tc>
                  <a:txBody>
                    <a:bodyPr/>
                    <a:lstStyle/>
                    <a:p>
                      <a:r>
                        <a:rPr lang="en-US" dirty="0" smtClean="0"/>
                        <a:t>10-13</a:t>
                      </a:r>
                      <a:endParaRPr lang="en-US" dirty="0"/>
                    </a:p>
                  </a:txBody>
                  <a:tcPr/>
                </a:tc>
              </a:tr>
              <a:tr h="381000">
                <a:tc>
                  <a:txBody>
                    <a:bodyPr/>
                    <a:lstStyle/>
                    <a:p>
                      <a:r>
                        <a:rPr lang="en-US" dirty="0" smtClean="0"/>
                        <a:t>Physical Science</a:t>
                      </a:r>
                      <a:endParaRPr lang="en-US" dirty="0"/>
                    </a:p>
                  </a:txBody>
                  <a:tcPr/>
                </a:tc>
                <a:tc>
                  <a:txBody>
                    <a:bodyPr/>
                    <a:lstStyle/>
                    <a:p>
                      <a:r>
                        <a:rPr lang="en-US" dirty="0" smtClean="0"/>
                        <a:t>13</a:t>
                      </a:r>
                      <a:endParaRPr lang="en-US" dirty="0"/>
                    </a:p>
                  </a:txBody>
                  <a:tcPr/>
                </a:tc>
                <a:tc>
                  <a:txBody>
                    <a:bodyPr/>
                    <a:lstStyle/>
                    <a:p>
                      <a:r>
                        <a:rPr lang="en-US" dirty="0" smtClean="0"/>
                        <a:t>26-29</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16C194DC-6CE2-488B-84EC-7295EB885DF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370585"/>
            <a:ext cx="7745505" cy="3877815"/>
          </a:xfrm>
        </p:spPr>
        <p:txBody>
          <a:bodyPr>
            <a:normAutofit/>
          </a:bodyPr>
          <a:lstStyle/>
          <a:p>
            <a:pPr marL="0" indent="0">
              <a:buNone/>
            </a:pPr>
            <a:r>
              <a:rPr lang="en-US" sz="2800" dirty="0" smtClean="0"/>
              <a:t>Reduce Academic Appeals Further</a:t>
            </a:r>
          </a:p>
          <a:p>
            <a:pPr marL="0" indent="0">
              <a:buNone/>
            </a:pPr>
            <a:endParaRPr lang="en-US" sz="2800" dirty="0"/>
          </a:p>
        </p:txBody>
      </p:sp>
      <p:sp>
        <p:nvSpPr>
          <p:cNvPr id="2" name="Title 1"/>
          <p:cNvSpPr>
            <a:spLocks noGrp="1"/>
          </p:cNvSpPr>
          <p:nvPr>
            <p:ph type="title"/>
          </p:nvPr>
        </p:nvSpPr>
        <p:spPr/>
        <p:txBody>
          <a:bodyPr/>
          <a:lstStyle/>
          <a:p>
            <a:r>
              <a:rPr lang="en-US" dirty="0" smtClean="0"/>
              <a:t>Potential Benefits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519722617"/>
              </p:ext>
            </p:extLst>
          </p:nvPr>
        </p:nvGraphicFramePr>
        <p:xfrm>
          <a:off x="990599" y="3132836"/>
          <a:ext cx="7010401" cy="1591564"/>
        </p:xfrm>
        <a:graphic>
          <a:graphicData uri="http://schemas.openxmlformats.org/drawingml/2006/table">
            <a:tbl>
              <a:tblPr firstRow="1" bandRow="1">
                <a:tableStyleId>{5C22544A-7EE6-4342-B048-85BDC9FD1C3A}</a:tableStyleId>
              </a:tblPr>
              <a:tblGrid>
                <a:gridCol w="2157047"/>
                <a:gridCol w="2426677"/>
                <a:gridCol w="2426677"/>
              </a:tblGrid>
              <a:tr h="370840">
                <a:tc>
                  <a:txBody>
                    <a:bodyPr/>
                    <a:lstStyle/>
                    <a:p>
                      <a:pPr marL="0" marR="0">
                        <a:lnSpc>
                          <a:spcPct val="115000"/>
                        </a:lnSpc>
                        <a:spcBef>
                          <a:spcPts val="0"/>
                        </a:spcBef>
                        <a:spcAft>
                          <a:spcPts val="0"/>
                        </a:spcAft>
                      </a:pPr>
                      <a:r>
                        <a:rPr lang="en-US" sz="1400" kern="1200" dirty="0">
                          <a:effectLst/>
                        </a:rPr>
                        <a:t>Year</a:t>
                      </a:r>
                      <a:endParaRPr lang="en-US" sz="1100" dirty="0">
                        <a:effectLst/>
                        <a:latin typeface="Calibri"/>
                        <a:ea typeface="Calibri"/>
                        <a:cs typeface="Times New Roman"/>
                      </a:endParaRPr>
                    </a:p>
                  </a:txBody>
                  <a:tcPr/>
                </a:tc>
                <a:tc>
                  <a:txBody>
                    <a:bodyPr/>
                    <a:lstStyle/>
                    <a:p>
                      <a:pPr marL="0" marR="0">
                        <a:lnSpc>
                          <a:spcPct val="115000"/>
                        </a:lnSpc>
                        <a:spcBef>
                          <a:spcPts val="0"/>
                        </a:spcBef>
                        <a:spcAft>
                          <a:spcPts val="0"/>
                        </a:spcAft>
                      </a:pPr>
                      <a:r>
                        <a:rPr lang="en-US" sz="1400" kern="1200">
                          <a:effectLst/>
                        </a:rPr>
                        <a:t>GE Appeals Reviewed</a:t>
                      </a:r>
                      <a:endParaRPr lang="en-US" sz="1100">
                        <a:effectLst/>
                        <a:latin typeface="Calibri"/>
                        <a:ea typeface="Calibri"/>
                        <a:cs typeface="Times New Roman"/>
                      </a:endParaRPr>
                    </a:p>
                  </a:txBody>
                  <a:tcPr/>
                </a:tc>
                <a:tc>
                  <a:txBody>
                    <a:bodyPr/>
                    <a:lstStyle/>
                    <a:p>
                      <a:pPr marL="0" marR="0">
                        <a:lnSpc>
                          <a:spcPct val="115000"/>
                        </a:lnSpc>
                        <a:spcBef>
                          <a:spcPts val="0"/>
                        </a:spcBef>
                        <a:spcAft>
                          <a:spcPts val="0"/>
                        </a:spcAft>
                      </a:pPr>
                      <a:r>
                        <a:rPr lang="en-US" sz="1400" kern="1200">
                          <a:effectLst/>
                        </a:rPr>
                        <a:t>GE Appeals Granted</a:t>
                      </a:r>
                      <a:endParaRPr lang="en-US" sz="1100">
                        <a:effectLst/>
                        <a:latin typeface="Calibri"/>
                        <a:ea typeface="Calibri"/>
                        <a:cs typeface="Times New Roman"/>
                      </a:endParaRPr>
                    </a:p>
                  </a:txBody>
                  <a:tcPr/>
                </a:tc>
              </a:tr>
              <a:tr h="370840">
                <a:tc>
                  <a:txBody>
                    <a:bodyPr/>
                    <a:lstStyle/>
                    <a:p>
                      <a:pPr marL="0" marR="0">
                        <a:lnSpc>
                          <a:spcPct val="115000"/>
                        </a:lnSpc>
                        <a:spcBef>
                          <a:spcPts val="0"/>
                        </a:spcBef>
                        <a:spcAft>
                          <a:spcPts val="0"/>
                        </a:spcAft>
                      </a:pPr>
                      <a:r>
                        <a:rPr lang="en-US" sz="1800" kern="1200">
                          <a:effectLst/>
                        </a:rPr>
                        <a:t>2007-2008</a:t>
                      </a:r>
                      <a:endParaRPr lang="en-US" sz="1100">
                        <a:effectLst/>
                        <a:latin typeface="Calibri"/>
                        <a:ea typeface="Calibri"/>
                        <a:cs typeface="Times New Roman"/>
                      </a:endParaRPr>
                    </a:p>
                  </a:txBody>
                  <a:tcPr/>
                </a:tc>
                <a:tc>
                  <a:txBody>
                    <a:bodyPr/>
                    <a:lstStyle/>
                    <a:p>
                      <a:pPr marL="0" marR="0">
                        <a:lnSpc>
                          <a:spcPct val="115000"/>
                        </a:lnSpc>
                        <a:spcBef>
                          <a:spcPts val="0"/>
                        </a:spcBef>
                        <a:spcAft>
                          <a:spcPts val="0"/>
                        </a:spcAft>
                      </a:pPr>
                      <a:r>
                        <a:rPr lang="en-US" sz="1800" kern="1200">
                          <a:effectLst/>
                        </a:rPr>
                        <a:t>265</a:t>
                      </a:r>
                      <a:endParaRPr lang="en-US" sz="1100">
                        <a:effectLst/>
                        <a:latin typeface="Calibri"/>
                        <a:ea typeface="Calibri"/>
                        <a:cs typeface="Times New Roman"/>
                      </a:endParaRPr>
                    </a:p>
                  </a:txBody>
                  <a:tcPr/>
                </a:tc>
                <a:tc>
                  <a:txBody>
                    <a:bodyPr/>
                    <a:lstStyle/>
                    <a:p>
                      <a:pPr marL="0" marR="0">
                        <a:lnSpc>
                          <a:spcPct val="115000"/>
                        </a:lnSpc>
                        <a:spcBef>
                          <a:spcPts val="0"/>
                        </a:spcBef>
                        <a:spcAft>
                          <a:spcPts val="0"/>
                        </a:spcAft>
                      </a:pPr>
                      <a:r>
                        <a:rPr lang="en-US" sz="1800" kern="1200">
                          <a:effectLst/>
                        </a:rPr>
                        <a:t>242 (91%)</a:t>
                      </a:r>
                      <a:endParaRPr lang="en-US" sz="1100">
                        <a:effectLst/>
                        <a:latin typeface="Calibri"/>
                        <a:ea typeface="Calibri"/>
                        <a:cs typeface="Times New Roman"/>
                      </a:endParaRPr>
                    </a:p>
                  </a:txBody>
                  <a:tcPr/>
                </a:tc>
              </a:tr>
              <a:tr h="370840">
                <a:tc>
                  <a:txBody>
                    <a:bodyPr/>
                    <a:lstStyle/>
                    <a:p>
                      <a:pPr marL="0" marR="0">
                        <a:lnSpc>
                          <a:spcPct val="115000"/>
                        </a:lnSpc>
                        <a:spcBef>
                          <a:spcPts val="0"/>
                        </a:spcBef>
                        <a:spcAft>
                          <a:spcPts val="0"/>
                        </a:spcAft>
                      </a:pPr>
                      <a:r>
                        <a:rPr lang="en-US" sz="1800" kern="1200">
                          <a:effectLst/>
                        </a:rPr>
                        <a:t>2008-2009</a:t>
                      </a:r>
                      <a:endParaRPr lang="en-US" sz="1100">
                        <a:effectLst/>
                        <a:latin typeface="Calibri"/>
                        <a:ea typeface="Calibri"/>
                        <a:cs typeface="Times New Roman"/>
                      </a:endParaRPr>
                    </a:p>
                  </a:txBody>
                  <a:tcPr/>
                </a:tc>
                <a:tc>
                  <a:txBody>
                    <a:bodyPr/>
                    <a:lstStyle/>
                    <a:p>
                      <a:pPr marL="0" marR="0">
                        <a:lnSpc>
                          <a:spcPct val="115000"/>
                        </a:lnSpc>
                        <a:spcBef>
                          <a:spcPts val="0"/>
                        </a:spcBef>
                        <a:spcAft>
                          <a:spcPts val="0"/>
                        </a:spcAft>
                      </a:pPr>
                      <a:r>
                        <a:rPr lang="en-US" sz="1800" kern="1200" dirty="0">
                          <a:effectLst/>
                        </a:rPr>
                        <a:t>171</a:t>
                      </a:r>
                      <a:endParaRPr lang="en-US" sz="1100" dirty="0">
                        <a:effectLst/>
                        <a:latin typeface="Calibri"/>
                        <a:ea typeface="Calibri"/>
                        <a:cs typeface="Times New Roman"/>
                      </a:endParaRPr>
                    </a:p>
                  </a:txBody>
                  <a:tcPr/>
                </a:tc>
                <a:tc>
                  <a:txBody>
                    <a:bodyPr/>
                    <a:lstStyle/>
                    <a:p>
                      <a:pPr marL="0" marR="0">
                        <a:lnSpc>
                          <a:spcPct val="115000"/>
                        </a:lnSpc>
                        <a:spcBef>
                          <a:spcPts val="0"/>
                        </a:spcBef>
                        <a:spcAft>
                          <a:spcPts val="0"/>
                        </a:spcAft>
                      </a:pPr>
                      <a:r>
                        <a:rPr lang="en-US" sz="1800" kern="1200">
                          <a:effectLst/>
                        </a:rPr>
                        <a:t>148 (87%)</a:t>
                      </a:r>
                      <a:endParaRPr lang="en-US" sz="1100">
                        <a:effectLst/>
                        <a:latin typeface="Calibri"/>
                        <a:ea typeface="Calibri"/>
                        <a:cs typeface="Times New Roman"/>
                      </a:endParaRPr>
                    </a:p>
                  </a:txBody>
                  <a:tcPr/>
                </a:tc>
              </a:tr>
              <a:tr h="370840">
                <a:tc>
                  <a:txBody>
                    <a:bodyPr/>
                    <a:lstStyle/>
                    <a:p>
                      <a:pPr marL="0" marR="0">
                        <a:lnSpc>
                          <a:spcPct val="115000"/>
                        </a:lnSpc>
                        <a:spcBef>
                          <a:spcPts val="0"/>
                        </a:spcBef>
                        <a:spcAft>
                          <a:spcPts val="0"/>
                        </a:spcAft>
                      </a:pPr>
                      <a:r>
                        <a:rPr lang="en-US" sz="1800" kern="1200">
                          <a:effectLst/>
                        </a:rPr>
                        <a:t>2009-2010</a:t>
                      </a:r>
                      <a:endParaRPr lang="en-US" sz="1100">
                        <a:effectLst/>
                        <a:latin typeface="Calibri"/>
                        <a:ea typeface="Calibri"/>
                        <a:cs typeface="Times New Roman"/>
                      </a:endParaRPr>
                    </a:p>
                  </a:txBody>
                  <a:tcPr/>
                </a:tc>
                <a:tc>
                  <a:txBody>
                    <a:bodyPr/>
                    <a:lstStyle/>
                    <a:p>
                      <a:pPr marL="0" marR="0">
                        <a:lnSpc>
                          <a:spcPct val="115000"/>
                        </a:lnSpc>
                        <a:spcBef>
                          <a:spcPts val="0"/>
                        </a:spcBef>
                        <a:spcAft>
                          <a:spcPts val="0"/>
                        </a:spcAft>
                      </a:pPr>
                      <a:r>
                        <a:rPr lang="en-US" sz="1800" kern="1200">
                          <a:effectLst/>
                        </a:rPr>
                        <a:t>140</a:t>
                      </a:r>
                      <a:endParaRPr lang="en-US" sz="1100">
                        <a:effectLst/>
                        <a:latin typeface="Calibri"/>
                        <a:ea typeface="Calibri"/>
                        <a:cs typeface="Times New Roman"/>
                      </a:endParaRPr>
                    </a:p>
                  </a:txBody>
                  <a:tcPr/>
                </a:tc>
                <a:tc>
                  <a:txBody>
                    <a:bodyPr/>
                    <a:lstStyle/>
                    <a:p>
                      <a:pPr marL="0" marR="0">
                        <a:lnSpc>
                          <a:spcPct val="115000"/>
                        </a:lnSpc>
                        <a:spcBef>
                          <a:spcPts val="0"/>
                        </a:spcBef>
                        <a:spcAft>
                          <a:spcPts val="0"/>
                        </a:spcAft>
                      </a:pPr>
                      <a:r>
                        <a:rPr lang="en-US" sz="1800" kern="1200" dirty="0">
                          <a:effectLst/>
                        </a:rPr>
                        <a:t>123 (88%)</a:t>
                      </a:r>
                      <a:endParaRPr lang="en-US" sz="1100" dirty="0">
                        <a:effectLst/>
                        <a:latin typeface="Calibri"/>
                        <a:ea typeface="Calibri"/>
                        <a:cs typeface="Times New Roman"/>
                      </a:endParaRPr>
                    </a:p>
                  </a:txBody>
                  <a:tcPr/>
                </a:tc>
              </a:tr>
            </a:tbl>
          </a:graphicData>
        </a:graphic>
      </p:graphicFrame>
      <p:sp>
        <p:nvSpPr>
          <p:cNvPr id="5" name="Rectangle 1"/>
          <p:cNvSpPr>
            <a:spLocks noChangeArrowheads="1"/>
          </p:cNvSpPr>
          <p:nvPr/>
        </p:nvSpPr>
        <p:spPr bwMode="auto">
          <a:xfrm>
            <a:off x="457200" y="30670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fld id="{16C194DC-6CE2-488B-84EC-7295EB885DFB}" type="slidenum">
              <a:rPr lang="en-US" smtClean="0"/>
              <a:pPr/>
              <a:t>22</a:t>
            </a:fld>
            <a:endParaRPr lang="en-US"/>
          </a:p>
        </p:txBody>
      </p:sp>
    </p:spTree>
    <p:extLst>
      <p:ext uri="{BB962C8B-B14F-4D97-AF65-F5344CB8AC3E}">
        <p14:creationId xmlns:p14="http://schemas.microsoft.com/office/powerpoint/2010/main" val="3988861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6" name="Picture 2" descr="C:\Documents and Settings\kimber\Local Settings\Temporary Internet Files\Content.IE5\PACM68W3\MC910216407[1].png"/>
          <p:cNvPicPr>
            <a:picLocks noGrp="1" noChangeAspect="1" noChangeArrowheads="1"/>
          </p:cNvPicPr>
          <p:nvPr>
            <p:ph idx="1"/>
          </p:nvPr>
        </p:nvPicPr>
        <p:blipFill>
          <a:blip r:embed="rId2" cstate="print">
            <a:duotone>
              <a:prstClr val="black"/>
              <a:schemeClr val="accent3">
                <a:tint val="45000"/>
                <a:satMod val="400000"/>
              </a:schemeClr>
            </a:duotone>
            <a:extLst>
              <a:ext uri="{BEBA8EAE-BF5A-486C-A8C5-ECC9F3942E4B}">
                <a14:imgProps xmlns:a14="http://schemas.microsoft.com/office/drawing/2010/main">
                  <a14:imgLayer r:embed="rId3">
                    <a14:imgEffect>
                      <a14:colorTemperature colorTemp="11500"/>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185786" y="2971801"/>
            <a:ext cx="2834014" cy="2468934"/>
          </a:xfrm>
          <a:prstGeom prst="rect">
            <a:avLst/>
          </a:prstGeom>
          <a:noFill/>
          <a:effectLst>
            <a:outerShdw blurRad="76200" dir="18900000" sy="23000" kx="-1200000" algn="bl" rotWithShape="0">
              <a:prstClr val="black">
                <a:alpha val="20000"/>
              </a:prstClr>
            </a:outerShdw>
          </a:effectLst>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16C194DC-6CE2-488B-84EC-7295EB885DFB}" type="slidenum">
              <a:rPr lang="en-US" smtClean="0"/>
              <a:pPr/>
              <a:t>23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095" y="2248347"/>
            <a:ext cx="7745505" cy="3877815"/>
          </a:xfrm>
        </p:spPr>
        <p:txBody>
          <a:bodyPr>
            <a:normAutofit/>
          </a:bodyPr>
          <a:lstStyle/>
          <a:p>
            <a:pPr marL="514350" indent="-514350">
              <a:spcBef>
                <a:spcPts val="0"/>
              </a:spcBef>
              <a:spcAft>
                <a:spcPts val="600"/>
              </a:spcAft>
              <a:buAutoNum type="arabicPeriod"/>
            </a:pPr>
            <a:r>
              <a:rPr lang="en-US" sz="2800" dirty="0" smtClean="0"/>
              <a:t>Better integrate general education and disciplinary learning outcomes</a:t>
            </a:r>
          </a:p>
          <a:p>
            <a:pPr marL="514350" indent="-514350">
              <a:spcBef>
                <a:spcPts val="0"/>
              </a:spcBef>
              <a:spcAft>
                <a:spcPts val="600"/>
              </a:spcAft>
              <a:buAutoNum type="arabicPeriod"/>
            </a:pPr>
            <a:r>
              <a:rPr lang="en-US" sz="2800" dirty="0" smtClean="0"/>
              <a:t>Reduce complexities</a:t>
            </a:r>
          </a:p>
          <a:p>
            <a:pPr marL="514350" indent="-514350">
              <a:spcBef>
                <a:spcPts val="0"/>
              </a:spcBef>
              <a:spcAft>
                <a:spcPts val="600"/>
              </a:spcAft>
              <a:buAutoNum type="arabicPeriod"/>
            </a:pPr>
            <a:r>
              <a:rPr lang="en-US" sz="2800" dirty="0" smtClean="0"/>
              <a:t>Ensure the sustainability of the program</a:t>
            </a:r>
            <a:endParaRPr lang="en-US" sz="2800" dirty="0"/>
          </a:p>
        </p:txBody>
      </p:sp>
      <p:sp>
        <p:nvSpPr>
          <p:cNvPr id="2" name="Title 1"/>
          <p:cNvSpPr>
            <a:spLocks noGrp="1"/>
          </p:cNvSpPr>
          <p:nvPr>
            <p:ph type="title"/>
          </p:nvPr>
        </p:nvSpPr>
        <p:spPr/>
        <p:txBody>
          <a:bodyPr/>
          <a:lstStyle/>
          <a:p>
            <a:r>
              <a:rPr lang="en-US" dirty="0" smtClean="0"/>
              <a:t>Three Goals</a:t>
            </a:r>
            <a:endParaRPr lang="en-US" dirty="0"/>
          </a:p>
        </p:txBody>
      </p:sp>
      <p:sp>
        <p:nvSpPr>
          <p:cNvPr id="4" name="Slide Number Placeholder 3"/>
          <p:cNvSpPr>
            <a:spLocks noGrp="1"/>
          </p:cNvSpPr>
          <p:nvPr>
            <p:ph type="sldNum" sz="quarter" idx="12"/>
          </p:nvPr>
        </p:nvSpPr>
        <p:spPr/>
        <p:txBody>
          <a:bodyPr/>
          <a:lstStyle/>
          <a:p>
            <a:fld id="{16C194DC-6CE2-488B-84EC-7295EB885DFB}" type="slidenum">
              <a:rPr lang="en-US" smtClean="0"/>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699247" y="2248347"/>
            <a:ext cx="7745505" cy="4381053"/>
          </a:xfrm>
        </p:spPr>
        <p:txBody>
          <a:bodyPr>
            <a:noAutofit/>
          </a:bodyPr>
          <a:lstStyle/>
          <a:p>
            <a:pPr marL="457200" indent="-457200" algn="l">
              <a:buFont typeface="Wingdings 2" pitchFamily="18" charset="2"/>
              <a:buChar char=""/>
            </a:pPr>
            <a:r>
              <a:rPr lang="en-US" dirty="0" smtClean="0">
                <a:solidFill>
                  <a:schemeClr val="tx1"/>
                </a:solidFill>
              </a:rPr>
              <a:t>Integrates the learning of disciplinary knowledge with essential general education skills that students need to succeed in college, work, and life</a:t>
            </a:r>
            <a:r>
              <a:rPr lang="en-US" dirty="0">
                <a:solidFill>
                  <a:schemeClr val="tx1"/>
                </a:solidFill>
              </a:rPr>
              <a:t>.</a:t>
            </a:r>
            <a:endParaRPr lang="en-US" dirty="0" smtClean="0">
              <a:solidFill>
                <a:schemeClr val="tx1"/>
              </a:solidFill>
            </a:endParaRPr>
          </a:p>
          <a:p>
            <a:pPr marL="457200" lvl="0" indent="-457200" algn="l">
              <a:buFont typeface="Wingdings 2" pitchFamily="18" charset="2"/>
              <a:buChar char=""/>
            </a:pPr>
            <a:endParaRPr lang="en-US" sz="1000" dirty="0" smtClean="0">
              <a:solidFill>
                <a:schemeClr val="tx1"/>
              </a:solidFill>
            </a:endParaRPr>
          </a:p>
          <a:p>
            <a:pPr marL="457200" lvl="0" indent="-457200" algn="l">
              <a:buFont typeface="Wingdings 2" pitchFamily="18" charset="2"/>
              <a:buChar char=""/>
            </a:pPr>
            <a:r>
              <a:rPr lang="en-US" dirty="0">
                <a:solidFill>
                  <a:schemeClr val="tx1"/>
                </a:solidFill>
              </a:rPr>
              <a:t>U</a:t>
            </a:r>
            <a:r>
              <a:rPr lang="en-US" dirty="0" smtClean="0">
                <a:solidFill>
                  <a:schemeClr val="tx1"/>
                </a:solidFill>
              </a:rPr>
              <a:t>tilizes the LEAP (Liberal Education America’s Promise) framework to bring interconnectivity to the entire university experience, providing students with meaning for how the learning of general education skills supports the learning of their majors</a:t>
            </a:r>
            <a:r>
              <a:rPr lang="en-US" dirty="0">
                <a:solidFill>
                  <a:schemeClr val="tx1"/>
                </a:solidFill>
              </a:rPr>
              <a:t>.</a:t>
            </a:r>
            <a:endParaRPr lang="en-US" dirty="0" smtClean="0">
              <a:solidFill>
                <a:schemeClr val="tx1"/>
              </a:solidFill>
            </a:endParaRPr>
          </a:p>
          <a:p>
            <a:pPr marL="457200" lvl="1" indent="-457200">
              <a:buFont typeface="Wingdings 2" pitchFamily="18" charset="2"/>
              <a:buChar char=""/>
            </a:pPr>
            <a:endParaRPr lang="en-US" sz="1000" dirty="0" smtClean="0">
              <a:solidFill>
                <a:schemeClr val="tx1"/>
              </a:solidFill>
            </a:endParaRPr>
          </a:p>
          <a:p>
            <a:pPr marL="457200" lvl="0" indent="-457200" algn="l">
              <a:buFont typeface="Wingdings 2" pitchFamily="18" charset="2"/>
              <a:buChar char=""/>
            </a:pPr>
            <a:r>
              <a:rPr lang="en-US" dirty="0">
                <a:solidFill>
                  <a:schemeClr val="tx1"/>
                </a:solidFill>
              </a:rPr>
              <a:t>P</a:t>
            </a:r>
            <a:r>
              <a:rPr lang="en-US" dirty="0" smtClean="0">
                <a:solidFill>
                  <a:schemeClr val="tx1"/>
                </a:solidFill>
              </a:rPr>
              <a:t>romotes synthesis and advanced accomplishment across general and specialized studies.</a:t>
            </a:r>
          </a:p>
          <a:p>
            <a:pPr marL="457200" indent="-457200" algn="l">
              <a:buNone/>
            </a:pPr>
            <a:r>
              <a:rPr lang="en-US" sz="2200" dirty="0" smtClean="0"/>
              <a:t> </a:t>
            </a:r>
          </a:p>
        </p:txBody>
      </p:sp>
      <p:sp>
        <p:nvSpPr>
          <p:cNvPr id="2" name="Title 1"/>
          <p:cNvSpPr>
            <a:spLocks noGrp="1"/>
          </p:cNvSpPr>
          <p:nvPr>
            <p:ph type="title"/>
          </p:nvPr>
        </p:nvSpPr>
        <p:spPr>
          <a:xfrm>
            <a:off x="688490" y="457200"/>
            <a:ext cx="7756263" cy="1054250"/>
          </a:xfrm>
        </p:spPr>
        <p:txBody>
          <a:bodyPr>
            <a:noAutofit/>
          </a:bodyPr>
          <a:lstStyle/>
          <a:p>
            <a:r>
              <a:rPr lang="en-US" sz="4200" dirty="0"/>
              <a:t>The Integrative Learning Capstone</a:t>
            </a:r>
          </a:p>
        </p:txBody>
      </p:sp>
      <p:sp>
        <p:nvSpPr>
          <p:cNvPr id="4" name="Slide Number Placeholder 3"/>
          <p:cNvSpPr>
            <a:spLocks noGrp="1"/>
          </p:cNvSpPr>
          <p:nvPr>
            <p:ph type="sldNum" sz="quarter" idx="12"/>
          </p:nvPr>
        </p:nvSpPr>
        <p:spPr/>
        <p:txBody>
          <a:bodyPr/>
          <a:lstStyle/>
          <a:p>
            <a:fld id="{16C194DC-6CE2-488B-84EC-7295EB885DFB}" type="slidenum">
              <a:rPr lang="en-US" smtClean="0"/>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41295" y="2370585"/>
            <a:ext cx="7745505" cy="3877815"/>
          </a:xfrm>
        </p:spPr>
        <p:txBody>
          <a:bodyPr/>
          <a:lstStyle/>
          <a:p>
            <a:pPr marL="0" indent="0">
              <a:buNone/>
            </a:pPr>
            <a:r>
              <a:rPr lang="en-US" sz="2800" dirty="0" smtClean="0"/>
              <a:t>Integrates advanced GE Skills and disciplinary knowledge</a:t>
            </a:r>
          </a:p>
          <a:p>
            <a:pPr marL="0" indent="0">
              <a:buNone/>
            </a:pPr>
            <a:endParaRPr lang="en-US" sz="1800" dirty="0"/>
          </a:p>
          <a:p>
            <a:pPr marL="855663" lvl="1" indent="-444500"/>
            <a:r>
              <a:rPr lang="en-US" sz="2600" dirty="0"/>
              <a:t>Written Communication</a:t>
            </a:r>
          </a:p>
          <a:p>
            <a:pPr marL="855663" lvl="1" indent="-444500"/>
            <a:r>
              <a:rPr lang="en-US" sz="2600" dirty="0"/>
              <a:t>Critical Thinking</a:t>
            </a:r>
          </a:p>
          <a:p>
            <a:pPr marL="855663" lvl="1" indent="-444500"/>
            <a:r>
              <a:rPr lang="en-US" sz="2600" dirty="0"/>
              <a:t>One </a:t>
            </a:r>
            <a:r>
              <a:rPr lang="en-US" sz="2600" dirty="0" smtClean="0"/>
              <a:t>LEAP Learning Outcome as </a:t>
            </a:r>
            <a:r>
              <a:rPr lang="en-US" sz="2600" dirty="0"/>
              <a:t>defined appropriately for the discipline</a:t>
            </a:r>
          </a:p>
        </p:txBody>
      </p:sp>
      <p:sp>
        <p:nvSpPr>
          <p:cNvPr id="2" name="Title 1"/>
          <p:cNvSpPr>
            <a:spLocks noGrp="1"/>
          </p:cNvSpPr>
          <p:nvPr>
            <p:ph type="title"/>
          </p:nvPr>
        </p:nvSpPr>
        <p:spPr>
          <a:xfrm>
            <a:off x="688490" y="469750"/>
            <a:ext cx="7756263" cy="1054250"/>
          </a:xfrm>
        </p:spPr>
        <p:txBody>
          <a:bodyPr>
            <a:noAutofit/>
          </a:bodyPr>
          <a:lstStyle/>
          <a:p>
            <a:r>
              <a:rPr lang="en-US" sz="4200" dirty="0" smtClean="0"/>
              <a:t>The Integrative Learning Capstone</a:t>
            </a:r>
            <a:endParaRPr lang="en-US" sz="4200" dirty="0"/>
          </a:p>
        </p:txBody>
      </p:sp>
      <p:sp>
        <p:nvSpPr>
          <p:cNvPr id="4" name="Slide Number Placeholder 3"/>
          <p:cNvSpPr>
            <a:spLocks noGrp="1"/>
          </p:cNvSpPr>
          <p:nvPr>
            <p:ph type="sldNum" sz="quarter" idx="12"/>
          </p:nvPr>
        </p:nvSpPr>
        <p:spPr/>
        <p:txBody>
          <a:bodyPr/>
          <a:lstStyle/>
          <a:p>
            <a:fld id="{16C194DC-6CE2-488B-84EC-7295EB885DFB}" type="slidenum">
              <a:rPr lang="en-US" smtClean="0"/>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Integrative Capstone requires </a:t>
            </a:r>
            <a:r>
              <a:rPr lang="en-US" dirty="0"/>
              <a:t>that we increase the number of units that may double count for both the major and GE by </a:t>
            </a:r>
            <a:r>
              <a:rPr lang="en-US" dirty="0" smtClean="0"/>
              <a:t>allowing for the double counting of 13 units</a:t>
            </a:r>
          </a:p>
          <a:p>
            <a:pPr>
              <a:buNone/>
            </a:pPr>
            <a:endParaRPr lang="en-US" dirty="0"/>
          </a:p>
          <a:p>
            <a:pPr>
              <a:buNone/>
            </a:pPr>
            <a:endParaRPr lang="en-US" dirty="0"/>
          </a:p>
        </p:txBody>
      </p:sp>
      <p:sp>
        <p:nvSpPr>
          <p:cNvPr id="3" name="Title 2"/>
          <p:cNvSpPr>
            <a:spLocks noGrp="1"/>
          </p:cNvSpPr>
          <p:nvPr>
            <p:ph type="title"/>
          </p:nvPr>
        </p:nvSpPr>
        <p:spPr/>
        <p:txBody>
          <a:bodyPr/>
          <a:lstStyle/>
          <a:p>
            <a:r>
              <a:rPr lang="en-US" sz="4000" dirty="0"/>
              <a:t>The Integrative Learning Capstone</a:t>
            </a:r>
          </a:p>
        </p:txBody>
      </p:sp>
      <p:sp>
        <p:nvSpPr>
          <p:cNvPr id="4" name="Slide Number Placeholder 3"/>
          <p:cNvSpPr>
            <a:spLocks noGrp="1"/>
          </p:cNvSpPr>
          <p:nvPr>
            <p:ph type="sldNum" sz="quarter" idx="12"/>
          </p:nvPr>
        </p:nvSpPr>
        <p:spPr/>
        <p:txBody>
          <a:bodyPr/>
          <a:lstStyle/>
          <a:p>
            <a:fld id="{16C194DC-6CE2-488B-84EC-7295EB885DFB}" type="slidenum">
              <a:rPr lang="en-US" smtClean="0"/>
              <a:pPr/>
              <a:t>6</a:t>
            </a:fld>
            <a:endParaRPr lang="en-US"/>
          </a:p>
        </p:txBody>
      </p:sp>
      <p:graphicFrame>
        <p:nvGraphicFramePr>
          <p:cNvPr id="5" name="Table 4"/>
          <p:cNvGraphicFramePr>
            <a:graphicFrameLocks noGrp="1"/>
          </p:cNvGraphicFramePr>
          <p:nvPr/>
        </p:nvGraphicFramePr>
        <p:xfrm>
          <a:off x="838200" y="4419600"/>
          <a:ext cx="7620000" cy="1371600"/>
        </p:xfrm>
        <a:graphic>
          <a:graphicData uri="http://schemas.openxmlformats.org/drawingml/2006/table">
            <a:tbl>
              <a:tblPr firstRow="1" bandRow="1">
                <a:tableStyleId>{5C22544A-7EE6-4342-B048-85BDC9FD1C3A}</a:tableStyleId>
              </a:tblPr>
              <a:tblGrid>
                <a:gridCol w="3124200"/>
                <a:gridCol w="1955800"/>
                <a:gridCol w="2540000"/>
              </a:tblGrid>
              <a:tr h="635374">
                <a:tc>
                  <a:txBody>
                    <a:bodyPr/>
                    <a:lstStyle/>
                    <a:p>
                      <a:endParaRPr lang="en-US" dirty="0"/>
                    </a:p>
                  </a:txBody>
                  <a:tcPr/>
                </a:tc>
                <a:tc>
                  <a:txBody>
                    <a:bodyPr/>
                    <a:lstStyle/>
                    <a:p>
                      <a:r>
                        <a:rPr lang="en-US" dirty="0" smtClean="0"/>
                        <a:t>2008 Policy</a:t>
                      </a:r>
                      <a:endParaRPr lang="en-US" dirty="0"/>
                    </a:p>
                  </a:txBody>
                  <a:tcPr/>
                </a:tc>
                <a:tc>
                  <a:txBody>
                    <a:bodyPr/>
                    <a:lstStyle/>
                    <a:p>
                      <a:r>
                        <a:rPr lang="en-US" dirty="0" smtClean="0"/>
                        <a:t>2011 Proposed</a:t>
                      </a:r>
                      <a:r>
                        <a:rPr lang="en-US" baseline="0" dirty="0" smtClean="0"/>
                        <a:t> Change</a:t>
                      </a:r>
                      <a:endParaRPr lang="en-US" dirty="0"/>
                    </a:p>
                  </a:txBody>
                  <a:tcPr/>
                </a:tc>
              </a:tr>
              <a:tr h="368113">
                <a:tc>
                  <a:txBody>
                    <a:bodyPr/>
                    <a:lstStyle/>
                    <a:p>
                      <a:r>
                        <a:rPr lang="en-US" dirty="0" smtClean="0"/>
                        <a:t>GE</a:t>
                      </a:r>
                      <a:r>
                        <a:rPr lang="en-US" baseline="0" dirty="0" smtClean="0"/>
                        <a:t> units outside the major</a:t>
                      </a:r>
                      <a:endParaRPr lang="en-US" dirty="0"/>
                    </a:p>
                  </a:txBody>
                  <a:tcPr/>
                </a:tc>
                <a:tc>
                  <a:txBody>
                    <a:bodyPr/>
                    <a:lstStyle/>
                    <a:p>
                      <a:r>
                        <a:rPr lang="en-US" dirty="0" smtClean="0"/>
                        <a:t>38</a:t>
                      </a:r>
                      <a:endParaRPr lang="en-US" dirty="0"/>
                    </a:p>
                  </a:txBody>
                  <a:tcPr/>
                </a:tc>
                <a:tc>
                  <a:txBody>
                    <a:bodyPr/>
                    <a:lstStyle/>
                    <a:p>
                      <a:r>
                        <a:rPr lang="en-US" dirty="0" smtClean="0"/>
                        <a:t>35</a:t>
                      </a:r>
                      <a:endParaRPr lang="en-US" dirty="0"/>
                    </a:p>
                  </a:txBody>
                  <a:tcPr/>
                </a:tc>
              </a:tr>
              <a:tr h="368113">
                <a:tc>
                  <a:txBody>
                    <a:bodyPr/>
                    <a:lstStyle/>
                    <a:p>
                      <a:r>
                        <a:rPr lang="en-US" dirty="0" smtClean="0"/>
                        <a:t>Double</a:t>
                      </a:r>
                      <a:r>
                        <a:rPr lang="en-US" baseline="0" dirty="0" smtClean="0"/>
                        <a:t> counted units</a:t>
                      </a:r>
                      <a:endParaRPr lang="en-US" dirty="0"/>
                    </a:p>
                  </a:txBody>
                  <a:tcPr/>
                </a:tc>
                <a:tc>
                  <a:txBody>
                    <a:bodyPr/>
                    <a:lstStyle/>
                    <a:p>
                      <a:r>
                        <a:rPr lang="en-US" dirty="0" smtClean="0"/>
                        <a:t>10</a:t>
                      </a:r>
                      <a:endParaRPr lang="en-US" dirty="0"/>
                    </a:p>
                  </a:txBody>
                  <a:tcPr/>
                </a:tc>
                <a:tc>
                  <a:txBody>
                    <a:bodyPr/>
                    <a:lstStyle/>
                    <a:p>
                      <a:r>
                        <a:rPr lang="en-US" dirty="0" smtClean="0"/>
                        <a:t>13</a:t>
                      </a:r>
                      <a:endParaRPr lang="en-US" dirty="0"/>
                    </a:p>
                  </a:txBody>
                  <a:tcPr/>
                </a:tc>
              </a:tr>
            </a:tbl>
          </a:graphicData>
        </a:graphic>
      </p:graphicFrame>
    </p:spTree>
    <p:extLst>
      <p:ext uri="{BB962C8B-B14F-4D97-AF65-F5344CB8AC3E}">
        <p14:creationId xmlns:p14="http://schemas.microsoft.com/office/powerpoint/2010/main" val="1436777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514600"/>
            <a:ext cx="7745505" cy="3611562"/>
          </a:xfrm>
        </p:spPr>
        <p:txBody>
          <a:bodyPr>
            <a:normAutofit fontScale="92500"/>
          </a:bodyPr>
          <a:lstStyle/>
          <a:p>
            <a:pPr>
              <a:buNone/>
            </a:pPr>
            <a:r>
              <a:rPr lang="en-US" sz="2800" b="1" dirty="0" smtClean="0"/>
              <a:t>Arts and Humanities (Category C)</a:t>
            </a:r>
          </a:p>
          <a:p>
            <a:pPr marL="457200" indent="-457200"/>
            <a:r>
              <a:rPr lang="en-US" sz="2600" dirty="0" smtClean="0"/>
              <a:t>Current policy requires 6 units from two of the following disciplines: Literature, Philosophy and Foreign Language</a:t>
            </a:r>
            <a:endParaRPr lang="en-US" sz="2600" dirty="0"/>
          </a:p>
          <a:p>
            <a:pPr marL="457200" indent="-457200"/>
            <a:r>
              <a:rPr lang="en-US" sz="2800" dirty="0"/>
              <a:t>Proposed change mirrors the </a:t>
            </a:r>
            <a:r>
              <a:rPr lang="en-US" sz="2800" dirty="0" smtClean="0"/>
              <a:t>CSU </a:t>
            </a:r>
            <a:r>
              <a:rPr lang="en-US" sz="2800" dirty="0"/>
              <a:t>requirement for Citizenship and </a:t>
            </a:r>
            <a:r>
              <a:rPr lang="en-US" sz="2800" dirty="0" smtClean="0"/>
              <a:t>Social and Behavioral </a:t>
            </a:r>
            <a:r>
              <a:rPr lang="en-US" sz="2800" dirty="0"/>
              <a:t>Sciences and History </a:t>
            </a:r>
            <a:r>
              <a:rPr lang="en-US" sz="2800" dirty="0" smtClean="0"/>
              <a:t>(D): “six units from two different disciplines”</a:t>
            </a:r>
          </a:p>
          <a:p>
            <a:pPr marL="457200" indent="-457200"/>
            <a:r>
              <a:rPr lang="en-US" sz="2800" dirty="0" smtClean="0"/>
              <a:t>Under proposed change, s</a:t>
            </a:r>
            <a:r>
              <a:rPr lang="en-US" sz="2600" dirty="0" smtClean="0"/>
              <a:t>tudents </a:t>
            </a:r>
            <a:r>
              <a:rPr lang="en-US" sz="2600" dirty="0"/>
              <a:t>would need to complete 6 units of Humanities from any two disciplines</a:t>
            </a:r>
          </a:p>
          <a:p>
            <a:pPr>
              <a:buNone/>
            </a:pPr>
            <a:endParaRPr lang="en-US" sz="2600" dirty="0" smtClean="0"/>
          </a:p>
          <a:p>
            <a:pPr>
              <a:buNone/>
            </a:pPr>
            <a:endParaRPr lang="en-US" sz="2600" dirty="0" smtClean="0"/>
          </a:p>
        </p:txBody>
      </p:sp>
      <p:sp>
        <p:nvSpPr>
          <p:cNvPr id="2" name="Title 1"/>
          <p:cNvSpPr>
            <a:spLocks noGrp="1"/>
          </p:cNvSpPr>
          <p:nvPr>
            <p:ph type="title"/>
          </p:nvPr>
        </p:nvSpPr>
        <p:spPr/>
        <p:txBody>
          <a:bodyPr/>
          <a:lstStyle/>
          <a:p>
            <a:r>
              <a:rPr lang="en-US" dirty="0" smtClean="0"/>
              <a:t>Reduce Complexities</a:t>
            </a:r>
            <a:endParaRPr lang="en-US" dirty="0"/>
          </a:p>
        </p:txBody>
      </p:sp>
      <p:sp>
        <p:nvSpPr>
          <p:cNvPr id="4" name="Slide Number Placeholder 3"/>
          <p:cNvSpPr>
            <a:spLocks noGrp="1"/>
          </p:cNvSpPr>
          <p:nvPr>
            <p:ph type="sldNum" sz="quarter" idx="12"/>
          </p:nvPr>
        </p:nvSpPr>
        <p:spPr/>
        <p:txBody>
          <a:bodyPr/>
          <a:lstStyle/>
          <a:p>
            <a:fld id="{16C194DC-6CE2-488B-84EC-7295EB885DFB}" type="slidenum">
              <a:rPr lang="en-US" smtClean="0"/>
              <a:pPr/>
              <a:t>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522985"/>
            <a:ext cx="7745505" cy="3877815"/>
          </a:xfrm>
        </p:spPr>
        <p:txBody>
          <a:bodyPr/>
          <a:lstStyle/>
          <a:p>
            <a:pPr marL="457200" indent="-457200"/>
            <a:r>
              <a:rPr lang="en-US" sz="2800" dirty="0" smtClean="0"/>
              <a:t>Current requirement poses challenges for some departments</a:t>
            </a:r>
          </a:p>
          <a:p>
            <a:pPr marL="857250" lvl="2" indent="-400050">
              <a:buClr>
                <a:schemeClr val="bg2">
                  <a:lumMod val="50000"/>
                </a:schemeClr>
              </a:buClr>
            </a:pPr>
            <a:r>
              <a:rPr lang="en-US" sz="2600" dirty="0" smtClean="0"/>
              <a:t>Courses in the elective Humanities category (C3)</a:t>
            </a:r>
          </a:p>
          <a:p>
            <a:pPr marL="457200" indent="-457200"/>
            <a:endParaRPr lang="en-US" dirty="0" smtClean="0"/>
          </a:p>
          <a:p>
            <a:pPr marL="457200" indent="-457200"/>
            <a:r>
              <a:rPr lang="en-US" sz="2800" dirty="0" smtClean="0"/>
              <a:t>Current Requirement poses challenges for some students who complete many units in Humanities in multiple disciplines that do not match the policy</a:t>
            </a:r>
            <a:endParaRPr lang="en-US" sz="2800" dirty="0"/>
          </a:p>
        </p:txBody>
      </p:sp>
      <p:sp>
        <p:nvSpPr>
          <p:cNvPr id="2" name="Title 1"/>
          <p:cNvSpPr>
            <a:spLocks noGrp="1"/>
          </p:cNvSpPr>
          <p:nvPr>
            <p:ph type="title"/>
          </p:nvPr>
        </p:nvSpPr>
        <p:spPr/>
        <p:txBody>
          <a:bodyPr/>
          <a:lstStyle/>
          <a:p>
            <a:r>
              <a:rPr lang="en-US" dirty="0" smtClean="0"/>
              <a:t>Reduce Complexities</a:t>
            </a:r>
            <a:endParaRPr lang="en-US" dirty="0"/>
          </a:p>
        </p:txBody>
      </p:sp>
      <p:sp>
        <p:nvSpPr>
          <p:cNvPr id="4" name="Slide Number Placeholder 3"/>
          <p:cNvSpPr>
            <a:spLocks noGrp="1"/>
          </p:cNvSpPr>
          <p:nvPr>
            <p:ph type="sldNum" sz="quarter" idx="12"/>
          </p:nvPr>
        </p:nvSpPr>
        <p:spPr/>
        <p:txBody>
          <a:bodyPr/>
          <a:lstStyle/>
          <a:p>
            <a:fld id="{16C194DC-6CE2-488B-84EC-7295EB885DFB}" type="slidenum">
              <a:rPr lang="en-US" smtClean="0"/>
              <a:pPr/>
              <a:t>8</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endParaRPr lang="en-US" dirty="0" smtClean="0"/>
          </a:p>
          <a:p>
            <a:pPr>
              <a:buNone/>
            </a:pPr>
            <a:r>
              <a:rPr lang="en-US" dirty="0" smtClean="0"/>
              <a:t>Natural Sciences and Mathematics (Category B)</a:t>
            </a:r>
          </a:p>
          <a:p>
            <a:r>
              <a:rPr lang="en-US" dirty="0" smtClean="0"/>
              <a:t>Current policy requires students to complete lab courses in both Biological Sciences (B1a) </a:t>
            </a:r>
            <a:r>
              <a:rPr lang="en-US" u="sng" dirty="0" smtClean="0"/>
              <a:t>and</a:t>
            </a:r>
            <a:r>
              <a:rPr lang="en-US" dirty="0" smtClean="0"/>
              <a:t> Physical Sciences (B1b)</a:t>
            </a:r>
          </a:p>
          <a:p>
            <a:r>
              <a:rPr lang="en-US" dirty="0" smtClean="0"/>
              <a:t>Proposed change mirrors Title 5 and Executive Order 1033 by requiring students to complete one lab activity in either Biological Sciences (B1a) </a:t>
            </a:r>
            <a:r>
              <a:rPr lang="en-US" u="sng" dirty="0" smtClean="0"/>
              <a:t>or</a:t>
            </a:r>
            <a:r>
              <a:rPr lang="en-US" dirty="0" smtClean="0"/>
              <a:t> Physical Sciences (B1b)</a:t>
            </a:r>
          </a:p>
          <a:p>
            <a:r>
              <a:rPr lang="en-US" dirty="0" smtClean="0"/>
              <a:t>Proposed change makes our requirement consistent for transfer students and consistent with most CSUs and CCCs</a:t>
            </a:r>
          </a:p>
          <a:p>
            <a:endParaRPr lang="en-US" dirty="0"/>
          </a:p>
        </p:txBody>
      </p:sp>
      <p:sp>
        <p:nvSpPr>
          <p:cNvPr id="3" name="Slide Number Placeholder 2"/>
          <p:cNvSpPr>
            <a:spLocks noGrp="1"/>
          </p:cNvSpPr>
          <p:nvPr>
            <p:ph type="sldNum" sz="quarter" idx="12"/>
          </p:nvPr>
        </p:nvSpPr>
        <p:spPr/>
        <p:txBody>
          <a:bodyPr/>
          <a:lstStyle/>
          <a:p>
            <a:fld id="{16C194DC-6CE2-488B-84EC-7295EB885DFB}" type="slidenum">
              <a:rPr lang="en-US" smtClean="0"/>
              <a:pPr/>
              <a:t>9</a:t>
            </a:fld>
            <a:endParaRPr lang="en-US"/>
          </a:p>
        </p:txBody>
      </p:sp>
      <p:sp>
        <p:nvSpPr>
          <p:cNvPr id="4" name="Title 3"/>
          <p:cNvSpPr>
            <a:spLocks noGrp="1"/>
          </p:cNvSpPr>
          <p:nvPr>
            <p:ph type="title"/>
          </p:nvPr>
        </p:nvSpPr>
        <p:spPr/>
        <p:txBody>
          <a:bodyPr/>
          <a:lstStyle/>
          <a:p>
            <a:r>
              <a:rPr lang="en-US" dirty="0" smtClean="0"/>
              <a:t>Reduce Complexities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3104</TotalTime>
  <Words>1046</Words>
  <Application>Microsoft Office PowerPoint</Application>
  <PresentationFormat>On-screen Show (4:3)</PresentationFormat>
  <Paragraphs>234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Hardcover</vt:lpstr>
      <vt:lpstr>General Education Proposed Program Changes and Amendments Fall 2011</vt:lpstr>
      <vt:lpstr>Process</vt:lpstr>
      <vt:lpstr>Three Goals</vt:lpstr>
      <vt:lpstr>The Integrative Learning Capstone</vt:lpstr>
      <vt:lpstr>The Integrative Learning Capstone</vt:lpstr>
      <vt:lpstr>The Integrative Learning Capstone</vt:lpstr>
      <vt:lpstr>Reduce Complexities</vt:lpstr>
      <vt:lpstr>Reduce Complexities</vt:lpstr>
      <vt:lpstr>Reduce Complexities</vt:lpstr>
      <vt:lpstr>Reduce Complexities</vt:lpstr>
      <vt:lpstr>Essentials of a Sustainable  GE Program</vt:lpstr>
      <vt:lpstr>Access</vt:lpstr>
      <vt:lpstr>Challenges to Access</vt:lpstr>
      <vt:lpstr>Challenges to Access</vt:lpstr>
      <vt:lpstr>Challenges to Access</vt:lpstr>
      <vt:lpstr>Challenges to Access</vt:lpstr>
      <vt:lpstr>Challenges to Access</vt:lpstr>
      <vt:lpstr>Proposed Change</vt:lpstr>
      <vt:lpstr>Goal</vt:lpstr>
      <vt:lpstr>Potential Benefits</vt:lpstr>
      <vt:lpstr>Potential Benefits</vt:lpstr>
      <vt:lpstr>Potential Benefits</vt:lpstr>
      <vt:lpstr>Questions?</vt:lpstr>
    </vt:vector>
  </TitlesOfParts>
  <Company>CSULB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Amendments to CSULB PS 08-00</dc:title>
  <dc:creator>kfreesmn</dc:creator>
  <cp:lastModifiedBy>Lynn Mahoney</cp:lastModifiedBy>
  <cp:revision>231</cp:revision>
  <cp:lastPrinted>2011-08-19T15:43:34Z</cp:lastPrinted>
  <dcterms:created xsi:type="dcterms:W3CDTF">2011-03-22T20:23:37Z</dcterms:created>
  <dcterms:modified xsi:type="dcterms:W3CDTF">2011-09-11T15:26:45Z</dcterms:modified>
</cp:coreProperties>
</file>